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0CE5FCE5-4AE4-4676-8008-D201A05F6DFC}" type="datetimeFigureOut">
              <a:rPr lang="ar-SA" smtClean="0"/>
              <a:t>27/03/33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B4ECC759-C96C-4761-83F9-C62B6B98C05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06996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ECC759-C96C-4761-83F9-C62B6B98C057}" type="slidenum">
              <a:rPr lang="ar-SA" smtClean="0"/>
              <a:t>13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308482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27/03/33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27/03/33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27/03/33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27/03/33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27/03/33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27/03/33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27/03/33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27/03/33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27/03/33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27/03/33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27/03/33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27/03/33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jpg"/><Relationship Id="rId4" Type="http://schemas.openxmlformats.org/officeDocument/2006/relationships/image" Target="../media/image3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jpeg"/><Relationship Id="rId4" Type="http://schemas.openxmlformats.org/officeDocument/2006/relationships/image" Target="../media/image4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jpg"/><Relationship Id="rId5" Type="http://schemas.openxmlformats.org/officeDocument/2006/relationships/image" Target="../media/image49.jpg"/><Relationship Id="rId4" Type="http://schemas.openxmlformats.org/officeDocument/2006/relationships/image" Target="../media/image48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jpg"/><Relationship Id="rId5" Type="http://schemas.openxmlformats.org/officeDocument/2006/relationships/image" Target="../media/image59.jpg"/><Relationship Id="rId4" Type="http://schemas.openxmlformats.org/officeDocument/2006/relationships/image" Target="../media/image5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6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37615" y="1916832"/>
            <a:ext cx="3168352" cy="584775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كتاب النشاط</a:t>
            </a:r>
            <a:endParaRPr lang="ar-SA" sz="3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247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7452320" y="2852936"/>
            <a:ext cx="8531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0070C0"/>
                </a:solidFill>
              </a:rPr>
              <a:t>رزان</a:t>
            </a:r>
            <a:endParaRPr lang="ar-SA" sz="2500" b="1" dirty="0">
              <a:solidFill>
                <a:srgbClr val="0070C0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899592" y="3284984"/>
            <a:ext cx="7825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0070C0"/>
                </a:solidFill>
              </a:rPr>
              <a:t>هُدى</a:t>
            </a:r>
            <a:endParaRPr lang="ar-SA" sz="2500" b="1" dirty="0">
              <a:solidFill>
                <a:srgbClr val="0070C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3203047" y="2924944"/>
            <a:ext cx="20890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00B050"/>
                </a:solidFill>
              </a:rPr>
              <a:t>تواصل الأجيال</a:t>
            </a:r>
            <a:endParaRPr lang="ar-SA" sz="3200" b="1" dirty="0">
              <a:solidFill>
                <a:srgbClr val="00B05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144016" y="260648"/>
            <a:ext cx="54360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</a:rPr>
              <a:t>إخبار رزان لصديقتها هدى بتكليفهما من قبل معلمة اللغة العربية بمشروع عرض عن ( تواصل الأجيال )</a:t>
            </a:r>
            <a:endParaRPr lang="ar-SA" sz="2400" dirty="0">
              <a:solidFill>
                <a:srgbClr val="FF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79512" y="4653136"/>
            <a:ext cx="55801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</a:rPr>
              <a:t>قناعة رزان وهدى بأهمية الحوار المجتمعي وخاصة العائلي وحماسهما لعرض أفكارهما على زميلاتهنَّ .</a:t>
            </a:r>
            <a:endParaRPr lang="ar-SA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974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455" y="1"/>
            <a:ext cx="2483545" cy="620688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660455" cy="620689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0689"/>
            <a:ext cx="9144000" cy="3417199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28049"/>
            <a:ext cx="9144000" cy="2722446"/>
          </a:xfrm>
          <a:prstGeom prst="rect">
            <a:avLst/>
          </a:prstGeom>
        </p:spPr>
      </p:pic>
      <p:sp>
        <p:nvSpPr>
          <p:cNvPr id="7" name="مستطيل 6"/>
          <p:cNvSpPr/>
          <p:nvPr/>
        </p:nvSpPr>
        <p:spPr>
          <a:xfrm>
            <a:off x="3779912" y="2113692"/>
            <a:ext cx="10599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0070C0"/>
                </a:solidFill>
              </a:rPr>
              <a:t>مقروءةٌ</a:t>
            </a:r>
            <a:endParaRPr lang="ar-SA" sz="2500" b="1" dirty="0">
              <a:solidFill>
                <a:srgbClr val="0070C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347864" y="2591906"/>
            <a:ext cx="10470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0070C0"/>
                </a:solidFill>
              </a:rPr>
              <a:t>موبوءةً</a:t>
            </a:r>
            <a:endParaRPr lang="ar-SA" sz="2500" b="1" dirty="0">
              <a:solidFill>
                <a:srgbClr val="0070C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4139455" y="3068960"/>
            <a:ext cx="10086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0070C0"/>
                </a:solidFill>
              </a:rPr>
              <a:t>مبدوءةٌ</a:t>
            </a:r>
            <a:endParaRPr lang="ar-SA" sz="2500" b="1" dirty="0">
              <a:solidFill>
                <a:srgbClr val="0070C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3211238" y="3514668"/>
            <a:ext cx="10727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0070C0"/>
                </a:solidFill>
              </a:rPr>
              <a:t>مخبوءةٌ</a:t>
            </a:r>
            <a:endParaRPr lang="ar-SA" sz="2500" b="1" dirty="0">
              <a:solidFill>
                <a:srgbClr val="0070C0"/>
              </a:solidFill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3131839" y="4725144"/>
            <a:ext cx="739565" cy="43204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rgbClr val="FF0000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3059335" y="4725144"/>
            <a:ext cx="9366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</a:rPr>
              <a:t>تَتَضاءَلُ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14" name="مستطيل مستدير الزوايا 13"/>
          <p:cNvSpPr/>
          <p:nvPr/>
        </p:nvSpPr>
        <p:spPr>
          <a:xfrm>
            <a:off x="2627784" y="5301208"/>
            <a:ext cx="595549" cy="33208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rgbClr val="FF0000"/>
              </a:solidFill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2339752" y="5271591"/>
            <a:ext cx="9366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</a:rPr>
              <a:t>بذاءَة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2752316" y="5733256"/>
            <a:ext cx="577912" cy="43204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rgbClr val="FF0000"/>
              </a:solidFill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2483271" y="5805264"/>
            <a:ext cx="9366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</a:rPr>
              <a:t>عَبَاءَة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21" name="مستطيل مستدير الزوايا 20"/>
          <p:cNvSpPr/>
          <p:nvPr/>
        </p:nvSpPr>
        <p:spPr>
          <a:xfrm>
            <a:off x="3164149" y="6309320"/>
            <a:ext cx="615763" cy="43204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rgbClr val="FF0000"/>
              </a:solidFill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2915319" y="6279703"/>
            <a:ext cx="9366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</a:rPr>
              <a:t>سَاءَتْ</a:t>
            </a:r>
            <a:endParaRPr lang="ar-S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239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7037E-6 L 0.42136 -0.00185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59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7037E-6 L 0.42136 -0.00185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59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7037E-6 L 0.42136 -0.00185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59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44444E-6 L 0.29548 0.00208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74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5" grpId="0" animBg="1"/>
      <p:bldP spid="11" grpId="0"/>
      <p:bldP spid="11" grpId="1"/>
      <p:bldP spid="14" grpId="0" animBg="1"/>
      <p:bldP spid="17" grpId="0"/>
      <p:bldP spid="17" grpId="1"/>
      <p:bldP spid="18" grpId="0" animBg="1"/>
      <p:bldP spid="19" grpId="0"/>
      <p:bldP spid="19" grpId="1"/>
      <p:bldP spid="21" grpId="0" animBg="1"/>
      <p:bldP spid="22" grpId="0"/>
      <p:bldP spid="2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562"/>
            <a:ext cx="9144000" cy="6861561"/>
          </a:xfrm>
          <a:prstGeom prst="rect">
            <a:avLst/>
          </a:prstGeom>
        </p:spPr>
      </p:pic>
      <p:sp>
        <p:nvSpPr>
          <p:cNvPr id="5" name="مستطيل 4"/>
          <p:cNvSpPr/>
          <p:nvPr/>
        </p:nvSpPr>
        <p:spPr>
          <a:xfrm>
            <a:off x="6012160" y="908720"/>
            <a:ext cx="12961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وضاءَةُ</a:t>
            </a:r>
            <a:endParaRPr lang="ar-SA" sz="2000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843808" y="908720"/>
            <a:ext cx="12961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وضاءَةِ</a:t>
            </a:r>
            <a:endParaRPr lang="ar-SA" sz="2000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5652120" y="1620089"/>
            <a:ext cx="12961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المروءَةِ</a:t>
            </a:r>
            <a:endParaRPr lang="ar-SA" sz="2000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951734" y="2268160"/>
            <a:ext cx="12961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ـكفاءَةٍ</a:t>
            </a:r>
            <a:endParaRPr lang="ar-SA" sz="2000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3563888" y="2916233"/>
            <a:ext cx="12961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قراءته</a:t>
            </a:r>
            <a:endParaRPr lang="ar-SA" sz="2000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5796136" y="3573016"/>
            <a:ext cx="12961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تتثاءب</a:t>
            </a:r>
            <a:endParaRPr lang="ar-SA" sz="2000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4139952" y="4221088"/>
            <a:ext cx="12961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الهناءة</a:t>
            </a:r>
            <a:endParaRPr lang="ar-SA" sz="2000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5796136" y="4869160"/>
            <a:ext cx="12961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وضوءك</a:t>
            </a:r>
            <a:endParaRPr lang="ar-SA" sz="2000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5076056" y="5589240"/>
            <a:ext cx="12961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رداءة</a:t>
            </a:r>
            <a:endParaRPr lang="ar-SA" sz="2000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21601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2695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2694"/>
            <a:ext cx="9144000" cy="6165305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09"/>
          <a:stretch/>
        </p:blipFill>
        <p:spPr>
          <a:xfrm rot="21242662">
            <a:off x="691270" y="1888407"/>
            <a:ext cx="7795835" cy="3339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53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820472" cy="689827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2694"/>
            <a:ext cx="9144000" cy="6165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032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42674"/>
            <a:ext cx="2483768" cy="722030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02" y="42674"/>
            <a:ext cx="6680246" cy="711324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7"/>
          <a:stretch/>
        </p:blipFill>
        <p:spPr>
          <a:xfrm>
            <a:off x="0" y="786791"/>
            <a:ext cx="9143999" cy="3650321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37112"/>
            <a:ext cx="9144000" cy="2440158"/>
          </a:xfrm>
          <a:prstGeom prst="rect">
            <a:avLst/>
          </a:prstGeom>
        </p:spPr>
      </p:pic>
      <p:sp>
        <p:nvSpPr>
          <p:cNvPr id="7" name="مربع نص 6"/>
          <p:cNvSpPr txBox="1"/>
          <p:nvPr/>
        </p:nvSpPr>
        <p:spPr>
          <a:xfrm>
            <a:off x="611560" y="1866890"/>
            <a:ext cx="6984776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000" b="1" dirty="0" smtClean="0"/>
              <a:t>تُربِّي الأنْشِطَةُ التَّرفِيهيَّةُ الأطْفَالَ عَلَى اسْتِثْمارِ أوقْاتِهِم .</a:t>
            </a:r>
            <a:endParaRPr lang="ar-SA" sz="3000" b="1" dirty="0"/>
          </a:p>
        </p:txBody>
      </p:sp>
      <p:sp>
        <p:nvSpPr>
          <p:cNvPr id="8" name="مربع نص 7"/>
          <p:cNvSpPr txBox="1"/>
          <p:nvPr/>
        </p:nvSpPr>
        <p:spPr>
          <a:xfrm>
            <a:off x="611560" y="2636912"/>
            <a:ext cx="6984776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000" b="1" dirty="0" smtClean="0"/>
              <a:t>تُربِّي الأنْشِطَةُ التَّرفِيهيَّةُ الأطْفَالَ عَلَى اسْتِثْمارِ أوقْاتِهِم .</a:t>
            </a:r>
            <a:endParaRPr lang="ar-SA" sz="3000" b="1" dirty="0"/>
          </a:p>
        </p:txBody>
      </p:sp>
      <p:sp>
        <p:nvSpPr>
          <p:cNvPr id="9" name="مربع نص 8"/>
          <p:cNvSpPr txBox="1"/>
          <p:nvPr/>
        </p:nvSpPr>
        <p:spPr>
          <a:xfrm>
            <a:off x="611560" y="3429000"/>
            <a:ext cx="6984776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000" b="1" dirty="0" smtClean="0"/>
              <a:t>تُربِّي الأنْشِطَةُ التَّرفِيهيَّةُ الأطْفَالَ عَلَى اسْتِثْمارِ أوقْاتِهِم .</a:t>
            </a:r>
            <a:endParaRPr lang="ar-SA" sz="3000" b="1" dirty="0"/>
          </a:p>
        </p:txBody>
      </p:sp>
    </p:spTree>
    <p:extLst>
      <p:ext uri="{BB962C8B-B14F-4D97-AF65-F5344CB8AC3E}">
        <p14:creationId xmlns:p14="http://schemas.microsoft.com/office/powerpoint/2010/main" val="2257739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صورة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4200"/>
            <a:ext cx="9144000" cy="6173800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5" y="0"/>
            <a:ext cx="1907705" cy="692696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24"/>
            <a:ext cx="7227280" cy="707654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662314"/>
            <a:ext cx="2301298" cy="606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79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32856"/>
            <a:ext cx="9144000" cy="4705350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89"/>
            <a:ext cx="9144000" cy="2137545"/>
          </a:xfrm>
          <a:prstGeom prst="rect">
            <a:avLst/>
          </a:prstGeom>
        </p:spPr>
      </p:pic>
      <p:sp>
        <p:nvSpPr>
          <p:cNvPr id="5" name="مستطيل 4"/>
          <p:cNvSpPr/>
          <p:nvPr/>
        </p:nvSpPr>
        <p:spPr>
          <a:xfrm>
            <a:off x="6948264" y="4561964"/>
            <a:ext cx="18722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مرح الطفولة</a:t>
            </a:r>
            <a:endParaRPr lang="ar-SA" dirty="0">
              <a:solidFill>
                <a:srgbClr val="0070C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1043608" y="4572417"/>
            <a:ext cx="9361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ابنتي</a:t>
            </a:r>
            <a:endParaRPr lang="ar-SA" sz="2000" dirty="0">
              <a:solidFill>
                <a:srgbClr val="0070C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7596336" y="5157192"/>
            <a:ext cx="7200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6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12</a:t>
            </a:r>
            <a:endParaRPr lang="ar-SA" sz="2000" dirty="0">
              <a:solidFill>
                <a:srgbClr val="0070C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115616" y="5230941"/>
            <a:ext cx="7200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6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9</a:t>
            </a:r>
            <a:endParaRPr lang="ar-SA" sz="2000" dirty="0">
              <a:solidFill>
                <a:srgbClr val="0070C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6876256" y="6218148"/>
            <a:ext cx="17281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حرف الراء</a:t>
            </a:r>
            <a:endParaRPr lang="ar-SA" sz="1600" dirty="0">
              <a:solidFill>
                <a:srgbClr val="0070C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611560" y="6290156"/>
            <a:ext cx="17281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حرف الألف</a:t>
            </a:r>
            <a:endParaRPr lang="ar-SA" sz="1600" dirty="0">
              <a:solidFill>
                <a:srgbClr val="0070C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4067944" y="4273932"/>
            <a:ext cx="8640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اللعب</a:t>
            </a:r>
            <a:endParaRPr lang="ar-SA" sz="1600" dirty="0">
              <a:solidFill>
                <a:srgbClr val="0070C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4067944" y="4653136"/>
            <a:ext cx="10081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البراءة</a:t>
            </a:r>
            <a:endParaRPr lang="ar-SA" sz="1600" dirty="0">
              <a:solidFill>
                <a:srgbClr val="0070C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3995936" y="6074132"/>
            <a:ext cx="10081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الورد</a:t>
            </a:r>
            <a:endParaRPr lang="ar-SA" sz="1600" dirty="0">
              <a:solidFill>
                <a:srgbClr val="0070C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30896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7" y="0"/>
            <a:ext cx="1907704" cy="536079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06" y="34330"/>
            <a:ext cx="7096125" cy="501749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98" y="536079"/>
            <a:ext cx="9144000" cy="691035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98" y="1187199"/>
            <a:ext cx="9144000" cy="2457825"/>
          </a:xfrm>
          <a:prstGeom prst="rect">
            <a:avLst/>
          </a:prstGeom>
        </p:spPr>
      </p:pic>
      <p:sp>
        <p:nvSpPr>
          <p:cNvPr id="7" name="مستطيل 6"/>
          <p:cNvSpPr/>
          <p:nvPr/>
        </p:nvSpPr>
        <p:spPr>
          <a:xfrm>
            <a:off x="3491880" y="1844824"/>
            <a:ext cx="7835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الأبُ</a:t>
            </a:r>
            <a:endParaRPr lang="ar-SA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947976" y="1772816"/>
            <a:ext cx="3917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و</a:t>
            </a:r>
            <a:endParaRPr lang="ar-SA" dirty="0">
              <a:solidFill>
                <a:srgbClr val="0070C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251520" y="1844824"/>
            <a:ext cx="7835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الأمُّ</a:t>
            </a:r>
            <a:endParaRPr lang="ar-SA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3500416" y="2420888"/>
            <a:ext cx="7835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خالدُ</a:t>
            </a:r>
            <a:endParaRPr lang="ar-SA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835696" y="2348880"/>
            <a:ext cx="5040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ثمَّ</a:t>
            </a:r>
            <a:endParaRPr lang="ar-SA" dirty="0">
              <a:solidFill>
                <a:srgbClr val="0070C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251520" y="2401724"/>
            <a:ext cx="7835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يزيدُ</a:t>
            </a:r>
            <a:endParaRPr lang="ar-SA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3131840" y="2977788"/>
            <a:ext cx="11435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الوالدين</a:t>
            </a:r>
            <a:endParaRPr lang="ar-SA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1835696" y="2996952"/>
            <a:ext cx="5040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</a:rPr>
              <a:t>ثمَّ</a:t>
            </a:r>
            <a:endParaRPr lang="ar-SA" dirty="0">
              <a:solidFill>
                <a:srgbClr val="0070C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116040" y="2977788"/>
            <a:ext cx="11435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</a:rPr>
              <a:t>المدرسة</a:t>
            </a:r>
            <a:endParaRPr lang="ar-SA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pic>
        <p:nvPicPr>
          <p:cNvPr id="16" name="صورة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32" y="3609975"/>
            <a:ext cx="9124950" cy="3248025"/>
          </a:xfrm>
          <a:prstGeom prst="rect">
            <a:avLst/>
          </a:prstGeom>
        </p:spPr>
      </p:pic>
      <p:sp>
        <p:nvSpPr>
          <p:cNvPr id="17" name="مربع نص 16"/>
          <p:cNvSpPr txBox="1"/>
          <p:nvPr/>
        </p:nvSpPr>
        <p:spPr>
          <a:xfrm>
            <a:off x="6948264" y="3645024"/>
            <a:ext cx="63693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ذُبْحُ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4799159" y="3645024"/>
            <a:ext cx="9249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مُحَمَدٍ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2782935" y="3645024"/>
            <a:ext cx="114099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خَمْسينَ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827584" y="3645024"/>
            <a:ext cx="114099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المَرَضَ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6948264" y="3645024"/>
            <a:ext cx="63693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ذُبْحُ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23" name="مربع نص 22"/>
          <p:cNvSpPr txBox="1"/>
          <p:nvPr/>
        </p:nvSpPr>
        <p:spPr>
          <a:xfrm>
            <a:off x="4799159" y="3645024"/>
            <a:ext cx="9249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مُحَمَدٍ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25" name="مربع نص 24"/>
          <p:cNvSpPr txBox="1"/>
          <p:nvPr/>
        </p:nvSpPr>
        <p:spPr>
          <a:xfrm>
            <a:off x="2782935" y="3645024"/>
            <a:ext cx="114099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خَمْسينَ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827584" y="3645024"/>
            <a:ext cx="114099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المَرَضَ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27" name="مربع نص 26"/>
          <p:cNvSpPr txBox="1"/>
          <p:nvPr/>
        </p:nvSpPr>
        <p:spPr>
          <a:xfrm>
            <a:off x="0" y="4829090"/>
            <a:ext cx="139251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</a:rPr>
              <a:t>معطوف عليه</a:t>
            </a:r>
            <a:endParaRPr lang="ar-SA" sz="1400" b="1" dirty="0">
              <a:solidFill>
                <a:srgbClr val="FF0000"/>
              </a:solidFill>
            </a:endParaRPr>
          </a:p>
        </p:txBody>
      </p:sp>
      <p:sp>
        <p:nvSpPr>
          <p:cNvPr id="28" name="مربع نص 27"/>
          <p:cNvSpPr txBox="1"/>
          <p:nvPr/>
        </p:nvSpPr>
        <p:spPr>
          <a:xfrm>
            <a:off x="395536" y="5373216"/>
            <a:ext cx="88845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</a:rPr>
              <a:t>معطوف</a:t>
            </a:r>
            <a:endParaRPr lang="ar-SA" sz="1400" b="1" dirty="0">
              <a:solidFill>
                <a:srgbClr val="FF0000"/>
              </a:solidFill>
            </a:endParaRPr>
          </a:p>
        </p:txBody>
      </p:sp>
      <p:sp>
        <p:nvSpPr>
          <p:cNvPr id="29" name="مربع نص 28"/>
          <p:cNvSpPr txBox="1"/>
          <p:nvPr/>
        </p:nvSpPr>
        <p:spPr>
          <a:xfrm>
            <a:off x="11135" y="5909210"/>
            <a:ext cx="139251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</a:rPr>
              <a:t>معطوف عليه</a:t>
            </a:r>
            <a:endParaRPr lang="ar-SA" sz="1400" b="1" dirty="0">
              <a:solidFill>
                <a:srgbClr val="FF0000"/>
              </a:solidFill>
            </a:endParaRPr>
          </a:p>
        </p:txBody>
      </p:sp>
      <p:sp>
        <p:nvSpPr>
          <p:cNvPr id="30" name="مربع نص 29"/>
          <p:cNvSpPr txBox="1"/>
          <p:nvPr/>
        </p:nvSpPr>
        <p:spPr>
          <a:xfrm>
            <a:off x="395536" y="6413266"/>
            <a:ext cx="88845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</a:rPr>
              <a:t>معطوف</a:t>
            </a:r>
            <a:endParaRPr lang="ar-SA" sz="1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142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22222E-6 4.07407E-6 L 0.49687 0.16134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44" y="8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16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70C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70C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3.33333E-6 4.07407E-6 L 0.07812 0.23472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6" y="117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6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70C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70C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94444E-6 4.07407E-6 L -0.32604 0.31875 " pathEditMode="relative" rAng="0" ptsTypes="AA">
                                      <p:cBhvr>
                                        <p:cTn id="10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02" y="15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000"/>
                            </p:stCondLst>
                            <p:childTnLst>
                              <p:par>
                                <p:cTn id="110" presetID="16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70C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70C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77778E-6 4.07407E-6 L -0.00452 0.39236 " pathEditMode="relative" rAng="0" ptsTypes="AA">
                                      <p:cBhvr>
                                        <p:cTn id="12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19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000"/>
                            </p:stCondLst>
                            <p:childTnLst>
                              <p:par>
                                <p:cTn id="125" presetID="16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70C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70C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7" grpId="1"/>
      <p:bldP spid="17" grpId="2"/>
      <p:bldP spid="19" grpId="0"/>
      <p:bldP spid="19" grpId="1"/>
      <p:bldP spid="19" grpId="2"/>
      <p:bldP spid="20" grpId="0"/>
      <p:bldP spid="20" grpId="1"/>
      <p:bldP spid="20" grpId="2"/>
      <p:bldP spid="21" grpId="0"/>
      <p:bldP spid="21" grpId="1"/>
      <p:bldP spid="21" grpId="2"/>
      <p:bldP spid="22" grpId="0"/>
      <p:bldP spid="23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07" y="6447"/>
            <a:ext cx="9144000" cy="2774481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88" y="2780928"/>
            <a:ext cx="9144000" cy="4100849"/>
          </a:xfrm>
          <a:prstGeom prst="rect">
            <a:avLst/>
          </a:prstGeom>
        </p:spPr>
      </p:pic>
      <p:sp>
        <p:nvSpPr>
          <p:cNvPr id="4" name="مربع نص 3"/>
          <p:cNvSpPr txBox="1"/>
          <p:nvPr/>
        </p:nvSpPr>
        <p:spPr>
          <a:xfrm>
            <a:off x="5051695" y="559197"/>
            <a:ext cx="12484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المعلمون</a:t>
            </a:r>
            <a:endParaRPr lang="ar-SA" sz="1400" b="1" dirty="0">
              <a:solidFill>
                <a:srgbClr val="FF000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4211960" y="1105580"/>
            <a:ext cx="12484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الطالبتين</a:t>
            </a:r>
            <a:endParaRPr lang="ar-SA" sz="1400" b="1" dirty="0">
              <a:solidFill>
                <a:srgbClr val="FF000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5436096" y="1681644"/>
            <a:ext cx="86409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أبوك</a:t>
            </a:r>
            <a:endParaRPr lang="ar-SA" sz="1400" b="1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4259607" y="2218978"/>
            <a:ext cx="12484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ـالمعلمات</a:t>
            </a:r>
            <a:endParaRPr lang="ar-SA" sz="1400" b="1" dirty="0">
              <a:solidFill>
                <a:srgbClr val="FF000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3851920" y="3913892"/>
            <a:ext cx="39604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ذهب أبوك و صديقه إلى السجد .</a:t>
            </a:r>
            <a:endParaRPr lang="ar-SA" sz="1400" b="1" dirty="0">
              <a:solidFill>
                <a:srgbClr val="FF0000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3851920" y="5066020"/>
            <a:ext cx="39604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خرج الطبيب فالمريض .</a:t>
            </a:r>
            <a:endParaRPr lang="ar-SA" sz="1400" b="1" dirty="0">
              <a:solidFill>
                <a:srgbClr val="FF0000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3923928" y="6218148"/>
            <a:ext cx="39604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سلَّمتُ على المديرِ ثم المعلمِ .</a:t>
            </a:r>
            <a:endParaRPr lang="ar-SA" sz="1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500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1311" y="0"/>
            <a:ext cx="2602689" cy="863646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0"/>
            <a:ext cx="2879799" cy="863646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863646"/>
            <a:ext cx="9144000" cy="5994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914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2420888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20888"/>
            <a:ext cx="9144000" cy="4257687"/>
          </a:xfrm>
          <a:prstGeom prst="rect">
            <a:avLst/>
          </a:prstGeom>
        </p:spPr>
      </p:pic>
      <p:sp>
        <p:nvSpPr>
          <p:cNvPr id="4" name="مستطيل 3"/>
          <p:cNvSpPr/>
          <p:nvPr/>
        </p:nvSpPr>
        <p:spPr>
          <a:xfrm>
            <a:off x="372469" y="503674"/>
            <a:ext cx="110318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500" b="1" dirty="0" smtClean="0">
                <a:solidFill>
                  <a:srgbClr val="00B050"/>
                </a:solidFill>
              </a:rPr>
              <a:t>المعلمون</a:t>
            </a:r>
            <a:endParaRPr lang="ar-SA" sz="2500" b="1" dirty="0">
              <a:solidFill>
                <a:srgbClr val="00B05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683568" y="980728"/>
            <a:ext cx="88998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500" b="1" dirty="0" smtClean="0">
                <a:solidFill>
                  <a:srgbClr val="00B050"/>
                </a:solidFill>
              </a:rPr>
              <a:t>الفتيات</a:t>
            </a:r>
            <a:endParaRPr lang="ar-SA" sz="2500" b="1" dirty="0">
              <a:solidFill>
                <a:srgbClr val="00B05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317116" y="1439778"/>
            <a:ext cx="1109599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500" b="1" dirty="0" smtClean="0">
                <a:solidFill>
                  <a:srgbClr val="00B050"/>
                </a:solidFill>
              </a:rPr>
              <a:t>مدرستين</a:t>
            </a:r>
            <a:endParaRPr lang="ar-SA" sz="2500" b="1" dirty="0">
              <a:solidFill>
                <a:srgbClr val="00B05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970232" y="1916832"/>
            <a:ext cx="657552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500" b="1" dirty="0" smtClean="0">
                <a:solidFill>
                  <a:srgbClr val="00B050"/>
                </a:solidFill>
              </a:rPr>
              <a:t>أبوك</a:t>
            </a:r>
            <a:endParaRPr lang="ar-SA" sz="25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126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7037E-7 L 0.54497 0.003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40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7037E-6 L 0.47534 -0.0030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767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0.00694 L 0.33021 -0.0034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10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11111E-6 L 0.40278 -0.0027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39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66"/>
          <a:stretch/>
        </p:blipFill>
        <p:spPr>
          <a:xfrm>
            <a:off x="0" y="438150"/>
            <a:ext cx="9144000" cy="6419850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3419872" y="1681644"/>
            <a:ext cx="432048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0070C0"/>
                </a:solidFill>
              </a:rPr>
              <a:t>نربي أطفالنا على </a:t>
            </a:r>
            <a:r>
              <a:rPr lang="ar-SA" sz="2800" b="1" dirty="0" smtClean="0">
                <a:solidFill>
                  <a:srgbClr val="FF0000"/>
                </a:solidFill>
              </a:rPr>
              <a:t>الأمانةِ </a:t>
            </a:r>
            <a:r>
              <a:rPr lang="ar-SA" sz="2800" b="1" dirty="0" smtClean="0">
                <a:solidFill>
                  <a:srgbClr val="0070C0"/>
                </a:solidFill>
              </a:rPr>
              <a:t>و </a:t>
            </a:r>
            <a:r>
              <a:rPr lang="ar-SA" sz="2800" b="1" dirty="0" smtClean="0">
                <a:solidFill>
                  <a:srgbClr val="FF0000"/>
                </a:solidFill>
              </a:rPr>
              <a:t>الصدق</a:t>
            </a:r>
            <a:r>
              <a:rPr lang="ar-SA" sz="2800" b="1" dirty="0">
                <a:solidFill>
                  <a:srgbClr val="FF0000"/>
                </a:solidFill>
              </a:rPr>
              <a:t>ِ</a:t>
            </a:r>
            <a:r>
              <a:rPr lang="ar-SA" sz="2800" b="1" dirty="0" smtClean="0">
                <a:solidFill>
                  <a:srgbClr val="FF0000"/>
                </a:solidFill>
              </a:rPr>
              <a:t> </a:t>
            </a:r>
            <a:r>
              <a:rPr lang="ar-SA" sz="2800" b="1" dirty="0" smtClean="0">
                <a:solidFill>
                  <a:srgbClr val="0070C0"/>
                </a:solidFill>
              </a:rPr>
              <a:t>.</a:t>
            </a:r>
            <a:endParaRPr lang="ar-SA" sz="1400" b="1" dirty="0">
              <a:solidFill>
                <a:srgbClr val="0070C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2339752" y="2689756"/>
            <a:ext cx="54006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0070C0"/>
                </a:solidFill>
              </a:rPr>
              <a:t>في الإذاعة الصَّباحية قرأتُ </a:t>
            </a:r>
            <a:r>
              <a:rPr lang="ar-SA" sz="2800" b="1" dirty="0" smtClean="0">
                <a:solidFill>
                  <a:srgbClr val="FF0000"/>
                </a:solidFill>
              </a:rPr>
              <a:t>الحديثَ </a:t>
            </a:r>
            <a:r>
              <a:rPr lang="ar-SA" sz="2800" b="1" dirty="0" smtClean="0">
                <a:solidFill>
                  <a:srgbClr val="0070C0"/>
                </a:solidFill>
              </a:rPr>
              <a:t>ف</a:t>
            </a:r>
            <a:r>
              <a:rPr lang="ar-SA" sz="2800" b="1" dirty="0" smtClean="0">
                <a:solidFill>
                  <a:srgbClr val="FF0000"/>
                </a:solidFill>
              </a:rPr>
              <a:t>القصيدةَ</a:t>
            </a:r>
            <a:r>
              <a:rPr lang="ar-SA" sz="2800" b="1" dirty="0" smtClean="0">
                <a:solidFill>
                  <a:srgbClr val="0070C0"/>
                </a:solidFill>
              </a:rPr>
              <a:t> .</a:t>
            </a:r>
            <a:endParaRPr lang="ar-SA" sz="1400" b="1" dirty="0">
              <a:solidFill>
                <a:srgbClr val="0070C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411760" y="3697868"/>
            <a:ext cx="54006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الغذاءُ </a:t>
            </a:r>
            <a:r>
              <a:rPr lang="ar-SA" sz="2800" b="1" dirty="0" smtClean="0">
                <a:solidFill>
                  <a:srgbClr val="0070C0"/>
                </a:solidFill>
              </a:rPr>
              <a:t>و </a:t>
            </a:r>
            <a:r>
              <a:rPr lang="ar-SA" sz="2800" b="1" dirty="0" smtClean="0">
                <a:solidFill>
                  <a:srgbClr val="FF0000"/>
                </a:solidFill>
              </a:rPr>
              <a:t>الرياضةُ </a:t>
            </a:r>
            <a:r>
              <a:rPr lang="ar-SA" sz="2800" b="1" dirty="0" smtClean="0">
                <a:solidFill>
                  <a:srgbClr val="0070C0"/>
                </a:solidFill>
              </a:rPr>
              <a:t>مفيدان للأطفال .</a:t>
            </a:r>
            <a:endParaRPr lang="ar-SA" sz="1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081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صورة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" y="908720"/>
            <a:ext cx="9144000" cy="2592288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33056"/>
            <a:ext cx="9144000" cy="2901234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0"/>
            <a:ext cx="2267744" cy="908720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931"/>
            <a:ext cx="6885699" cy="889789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01008"/>
            <a:ext cx="9144000" cy="432048"/>
          </a:xfrm>
          <a:prstGeom prst="rect">
            <a:avLst/>
          </a:prstGeom>
        </p:spPr>
      </p:pic>
      <p:sp>
        <p:nvSpPr>
          <p:cNvPr id="24" name="مربع نص 23"/>
          <p:cNvSpPr txBox="1"/>
          <p:nvPr/>
        </p:nvSpPr>
        <p:spPr>
          <a:xfrm>
            <a:off x="7668344" y="1511786"/>
            <a:ext cx="100811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500" b="1" dirty="0" smtClean="0"/>
              <a:t>كَفَالَةُ</a:t>
            </a:r>
            <a:endParaRPr lang="ar-SA" sz="2500" b="1" dirty="0"/>
          </a:p>
        </p:txBody>
      </p:sp>
      <p:sp>
        <p:nvSpPr>
          <p:cNvPr id="25" name="مربع نص 24"/>
          <p:cNvSpPr txBox="1"/>
          <p:nvPr/>
        </p:nvSpPr>
        <p:spPr>
          <a:xfrm>
            <a:off x="7596336" y="1943834"/>
            <a:ext cx="100811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500" b="1" dirty="0" smtClean="0"/>
              <a:t>سِـنُّ</a:t>
            </a:r>
            <a:endParaRPr lang="ar-SA" sz="2500" b="1" dirty="0"/>
          </a:p>
        </p:txBody>
      </p:sp>
      <p:sp>
        <p:nvSpPr>
          <p:cNvPr id="26" name="مربع نص 25"/>
          <p:cNvSpPr txBox="1"/>
          <p:nvPr/>
        </p:nvSpPr>
        <p:spPr>
          <a:xfrm>
            <a:off x="7668344" y="2401724"/>
            <a:ext cx="100811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500" b="1" dirty="0" smtClean="0"/>
              <a:t>زَمَـنُ</a:t>
            </a:r>
            <a:endParaRPr lang="ar-SA" sz="2500" b="1" dirty="0"/>
          </a:p>
        </p:txBody>
      </p:sp>
      <p:sp>
        <p:nvSpPr>
          <p:cNvPr id="27" name="مربع نص 26"/>
          <p:cNvSpPr txBox="1"/>
          <p:nvPr/>
        </p:nvSpPr>
        <p:spPr>
          <a:xfrm>
            <a:off x="7668344" y="2951946"/>
            <a:ext cx="100811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500" b="1" dirty="0" smtClean="0"/>
              <a:t>تَأْديبُ</a:t>
            </a:r>
            <a:endParaRPr lang="ar-SA" sz="2500" b="1" dirty="0"/>
          </a:p>
        </p:txBody>
      </p:sp>
      <p:sp>
        <p:nvSpPr>
          <p:cNvPr id="28" name="مربع نص 27"/>
          <p:cNvSpPr txBox="1"/>
          <p:nvPr/>
        </p:nvSpPr>
        <p:spPr>
          <a:xfrm>
            <a:off x="4932040" y="1484784"/>
            <a:ext cx="122413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500" b="1" dirty="0" smtClean="0"/>
              <a:t>الطُّفولَةِ</a:t>
            </a:r>
            <a:endParaRPr lang="ar-SA" sz="2500" b="1" dirty="0"/>
          </a:p>
        </p:txBody>
      </p:sp>
      <p:sp>
        <p:nvSpPr>
          <p:cNvPr id="29" name="مربع نص 28"/>
          <p:cNvSpPr txBox="1"/>
          <p:nvPr/>
        </p:nvSpPr>
        <p:spPr>
          <a:xfrm>
            <a:off x="5148064" y="1969676"/>
            <a:ext cx="100811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500" b="1" dirty="0" smtClean="0"/>
              <a:t>الطَّفْلِ</a:t>
            </a:r>
            <a:endParaRPr lang="ar-SA" sz="2500" b="1" dirty="0"/>
          </a:p>
        </p:txBody>
      </p:sp>
      <p:sp>
        <p:nvSpPr>
          <p:cNvPr id="30" name="مربع نص 29"/>
          <p:cNvSpPr txBox="1"/>
          <p:nvPr/>
        </p:nvSpPr>
        <p:spPr>
          <a:xfrm>
            <a:off x="5148064" y="2420888"/>
            <a:ext cx="100811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500" b="1" dirty="0" smtClean="0"/>
              <a:t>الأَيتَامِ</a:t>
            </a:r>
            <a:endParaRPr lang="ar-SA" sz="2500" b="1" dirty="0"/>
          </a:p>
        </p:txBody>
      </p:sp>
      <p:sp>
        <p:nvSpPr>
          <p:cNvPr id="31" name="مربع نص 30"/>
          <p:cNvSpPr txBox="1"/>
          <p:nvPr/>
        </p:nvSpPr>
        <p:spPr>
          <a:xfrm>
            <a:off x="5148064" y="2924944"/>
            <a:ext cx="100811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500" b="1" dirty="0" smtClean="0"/>
              <a:t>الصِّبا</a:t>
            </a:r>
            <a:endParaRPr lang="ar-SA" sz="2500" b="1" dirty="0"/>
          </a:p>
        </p:txBody>
      </p:sp>
      <p:cxnSp>
        <p:nvCxnSpPr>
          <p:cNvPr id="33" name="رابط كسهم مستقيم 32"/>
          <p:cNvCxnSpPr>
            <a:endCxn id="30" idx="3"/>
          </p:cNvCxnSpPr>
          <p:nvPr/>
        </p:nvCxnSpPr>
        <p:spPr>
          <a:xfrm flipH="1">
            <a:off x="6156176" y="1750313"/>
            <a:ext cx="1853952" cy="90910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مربع نص 34"/>
          <p:cNvSpPr txBox="1"/>
          <p:nvPr/>
        </p:nvSpPr>
        <p:spPr>
          <a:xfrm>
            <a:off x="323528" y="2401724"/>
            <a:ext cx="43204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كفالة الأيتام أجرها عظيم عند الله .</a:t>
            </a:r>
            <a:endParaRPr lang="ar-SA" b="1" dirty="0">
              <a:solidFill>
                <a:srgbClr val="FF0000"/>
              </a:solidFill>
            </a:endParaRPr>
          </a:p>
        </p:txBody>
      </p:sp>
      <p:cxnSp>
        <p:nvCxnSpPr>
          <p:cNvPr id="36" name="رابط كسهم مستقيم 35"/>
          <p:cNvCxnSpPr>
            <a:endCxn id="28" idx="3"/>
          </p:cNvCxnSpPr>
          <p:nvPr/>
        </p:nvCxnSpPr>
        <p:spPr>
          <a:xfrm flipH="1" flipV="1">
            <a:off x="6156176" y="1723311"/>
            <a:ext cx="1853952" cy="508555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مربع نص 37"/>
          <p:cNvSpPr txBox="1"/>
          <p:nvPr/>
        </p:nvSpPr>
        <p:spPr>
          <a:xfrm>
            <a:off x="107504" y="1412776"/>
            <a:ext cx="4752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0070C0"/>
                </a:solidFill>
              </a:rPr>
              <a:t>التعلم في سن الطفولة أنجع من غيره .</a:t>
            </a:r>
            <a:endParaRPr lang="ar-SA" b="1" dirty="0">
              <a:solidFill>
                <a:srgbClr val="0070C0"/>
              </a:solidFill>
            </a:endParaRPr>
          </a:p>
        </p:txBody>
      </p:sp>
      <p:cxnSp>
        <p:nvCxnSpPr>
          <p:cNvPr id="39" name="رابط كسهم مستقيم 38"/>
          <p:cNvCxnSpPr/>
          <p:nvPr/>
        </p:nvCxnSpPr>
        <p:spPr>
          <a:xfrm flipH="1">
            <a:off x="6156176" y="2708920"/>
            <a:ext cx="1853952" cy="454551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مربع نص 42"/>
          <p:cNvSpPr txBox="1"/>
          <p:nvPr/>
        </p:nvSpPr>
        <p:spPr>
          <a:xfrm>
            <a:off x="323528" y="2833772"/>
            <a:ext cx="43204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00B050"/>
                </a:solidFill>
              </a:rPr>
              <a:t>زمن الصَّبا ذكرياته لا تنسى .</a:t>
            </a:r>
            <a:endParaRPr lang="ar-SA" b="1" dirty="0">
              <a:solidFill>
                <a:srgbClr val="00B050"/>
              </a:solidFill>
            </a:endParaRPr>
          </a:p>
        </p:txBody>
      </p:sp>
      <p:cxnSp>
        <p:nvCxnSpPr>
          <p:cNvPr id="44" name="رابط كسهم مستقيم 43"/>
          <p:cNvCxnSpPr>
            <a:endCxn id="29" idx="3"/>
          </p:cNvCxnSpPr>
          <p:nvPr/>
        </p:nvCxnSpPr>
        <p:spPr>
          <a:xfrm flipH="1" flipV="1">
            <a:off x="6156176" y="2208203"/>
            <a:ext cx="1781944" cy="1004774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مربع نص 45"/>
          <p:cNvSpPr txBox="1"/>
          <p:nvPr/>
        </p:nvSpPr>
        <p:spPr>
          <a:xfrm>
            <a:off x="-108520" y="1897668"/>
            <a:ext cx="496855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chemeClr val="accent6">
                    <a:lumMod val="75000"/>
                  </a:schemeClr>
                </a:solidFill>
              </a:rPr>
              <a:t>حث الإسلام على </a:t>
            </a:r>
            <a:r>
              <a:rPr lang="ar-SA" sz="2800" b="1" dirty="0" smtClean="0">
                <a:solidFill>
                  <a:schemeClr val="accent6">
                    <a:lumMod val="75000"/>
                  </a:schemeClr>
                </a:solidFill>
                <a:cs typeface="+mj-cs"/>
              </a:rPr>
              <a:t>تأديب الطفل </a:t>
            </a:r>
            <a:r>
              <a:rPr lang="ar-SA" sz="2800" b="1" dirty="0" smtClean="0">
                <a:solidFill>
                  <a:schemeClr val="accent6">
                    <a:lumMod val="75000"/>
                  </a:schemeClr>
                </a:solidFill>
              </a:rPr>
              <a:t>بلا عنف .</a:t>
            </a:r>
            <a:endParaRPr lang="ar-SA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2" name="مربع نص 31"/>
          <p:cNvSpPr txBox="1"/>
          <p:nvPr/>
        </p:nvSpPr>
        <p:spPr>
          <a:xfrm>
            <a:off x="4644008" y="3913892"/>
            <a:ext cx="28083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ماضي جميلُ لا يُنسى .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34" name="مربع نص 33"/>
          <p:cNvSpPr txBox="1"/>
          <p:nvPr/>
        </p:nvSpPr>
        <p:spPr>
          <a:xfrm>
            <a:off x="1331640" y="4509120"/>
            <a:ext cx="28083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إثبات هوية .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37" name="مربع نص 36"/>
          <p:cNvSpPr txBox="1"/>
          <p:nvPr/>
        </p:nvSpPr>
        <p:spPr>
          <a:xfrm>
            <a:off x="4716016" y="5066020"/>
            <a:ext cx="28083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انتماء للوطن .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40" name="مربع نص 39"/>
          <p:cNvSpPr txBox="1"/>
          <p:nvPr/>
        </p:nvSpPr>
        <p:spPr>
          <a:xfrm>
            <a:off x="1043608" y="5642084"/>
            <a:ext cx="39604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مرح وضحك وتنمية مواهب .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41" name="مربع نص 40"/>
          <p:cNvSpPr txBox="1"/>
          <p:nvPr/>
        </p:nvSpPr>
        <p:spPr>
          <a:xfrm>
            <a:off x="-108520" y="6290156"/>
            <a:ext cx="70567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أن يوفر لي الوطن احتياجاتي الأساسية بلا مَنَّة ولا فضل .</a:t>
            </a:r>
            <a:endParaRPr lang="ar-S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186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70C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70C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70C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70C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B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B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1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B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B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36C09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36C09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1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36C09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36C09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 tmFilter="0,0; .5, 1; 1, 1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 tmFilter="0,0; .5, 1; 1, 1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 tmFilter="0,0; .5, 1; 1, 1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 tmFilter="0,0; .5, 1; 1, 1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 tmFilter="0,0; .5, 1; 1, 1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30" grpId="0"/>
      <p:bldP spid="30" grpId="1"/>
      <p:bldP spid="31" grpId="0"/>
      <p:bldP spid="31" grpId="1"/>
      <p:bldP spid="35" grpId="0"/>
      <p:bldP spid="43" grpId="0"/>
      <p:bldP spid="4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97" y="404664"/>
            <a:ext cx="9144000" cy="5004876"/>
          </a:xfrm>
          <a:prstGeom prst="rect">
            <a:avLst/>
          </a:prstGeom>
        </p:spPr>
      </p:pic>
      <p:cxnSp>
        <p:nvCxnSpPr>
          <p:cNvPr id="7" name="رابط مستقيم 6"/>
          <p:cNvCxnSpPr/>
          <p:nvPr/>
        </p:nvCxnSpPr>
        <p:spPr>
          <a:xfrm flipH="1">
            <a:off x="5652120" y="2420888"/>
            <a:ext cx="79208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رابط مستقيم 8"/>
          <p:cNvCxnSpPr/>
          <p:nvPr/>
        </p:nvCxnSpPr>
        <p:spPr>
          <a:xfrm flipH="1">
            <a:off x="5652120" y="2492896"/>
            <a:ext cx="79208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رابط مستقيم 9"/>
          <p:cNvCxnSpPr/>
          <p:nvPr/>
        </p:nvCxnSpPr>
        <p:spPr>
          <a:xfrm flipH="1">
            <a:off x="4067944" y="3789040"/>
            <a:ext cx="79208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رابط مستقيم 10"/>
          <p:cNvCxnSpPr/>
          <p:nvPr/>
        </p:nvCxnSpPr>
        <p:spPr>
          <a:xfrm flipH="1">
            <a:off x="4067944" y="3861048"/>
            <a:ext cx="79208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رابط مستقيم 11"/>
          <p:cNvCxnSpPr/>
          <p:nvPr/>
        </p:nvCxnSpPr>
        <p:spPr>
          <a:xfrm flipH="1">
            <a:off x="7164288" y="5157192"/>
            <a:ext cx="57606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رابط مستقيم 12"/>
          <p:cNvCxnSpPr/>
          <p:nvPr/>
        </p:nvCxnSpPr>
        <p:spPr>
          <a:xfrm flipH="1">
            <a:off x="7164288" y="5229200"/>
            <a:ext cx="57606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8648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53"/>
          <a:stretch/>
        </p:blipFill>
        <p:spPr>
          <a:xfrm>
            <a:off x="0" y="1"/>
            <a:ext cx="9144000" cy="4293096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93098"/>
            <a:ext cx="9144000" cy="2564902"/>
          </a:xfrm>
          <a:prstGeom prst="rect">
            <a:avLst/>
          </a:prstGeom>
        </p:spPr>
      </p:pic>
      <p:sp>
        <p:nvSpPr>
          <p:cNvPr id="4" name="مستطيل 3"/>
          <p:cNvSpPr/>
          <p:nvPr/>
        </p:nvSpPr>
        <p:spPr>
          <a:xfrm>
            <a:off x="3067719" y="2348880"/>
            <a:ext cx="7857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0070C0"/>
                </a:solidFill>
              </a:rPr>
              <a:t>نشدو</a:t>
            </a:r>
            <a:endParaRPr lang="ar-SA" sz="2500" b="1" dirty="0">
              <a:solidFill>
                <a:srgbClr val="0070C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692805" y="2348880"/>
            <a:ext cx="9284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0070C0"/>
                </a:solidFill>
              </a:rPr>
              <a:t>نرقص</a:t>
            </a:r>
            <a:endParaRPr lang="ar-SA" sz="2500" b="1" dirty="0">
              <a:solidFill>
                <a:srgbClr val="0070C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987824" y="2761764"/>
            <a:ext cx="9412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0070C0"/>
                </a:solidFill>
              </a:rPr>
              <a:t>نضحك</a:t>
            </a:r>
            <a:endParaRPr lang="ar-SA" sz="2500" b="1" dirty="0">
              <a:solidFill>
                <a:srgbClr val="0070C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5110570" y="2348880"/>
            <a:ext cx="11176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0070C0"/>
                </a:solidFill>
              </a:rPr>
              <a:t>الوضوء</a:t>
            </a:r>
            <a:endParaRPr lang="ar-SA" sz="2500" b="1" dirty="0">
              <a:solidFill>
                <a:srgbClr val="0070C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664078" y="2761764"/>
            <a:ext cx="9492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0070C0"/>
                </a:solidFill>
              </a:rPr>
              <a:t>نركض</a:t>
            </a:r>
            <a:endParaRPr lang="ar-SA" sz="2500" b="1" dirty="0">
              <a:solidFill>
                <a:srgbClr val="0070C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7218038" y="2348880"/>
            <a:ext cx="10983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0070C0"/>
                </a:solidFill>
              </a:rPr>
              <a:t>الجنسية</a:t>
            </a:r>
            <a:endParaRPr lang="ar-SA" sz="2500" b="1" dirty="0">
              <a:solidFill>
                <a:srgbClr val="0070C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2833311" y="3121804"/>
            <a:ext cx="12346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0070C0"/>
                </a:solidFill>
              </a:rPr>
              <a:t>الابتسامة</a:t>
            </a:r>
            <a:endParaRPr lang="ar-SA" sz="2500" b="1" dirty="0">
              <a:solidFill>
                <a:srgbClr val="0070C0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5220072" y="2761764"/>
            <a:ext cx="9428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0070C0"/>
                </a:solidFill>
              </a:rPr>
              <a:t>الصلاة</a:t>
            </a:r>
            <a:endParaRPr lang="ar-SA" sz="2500" b="1" dirty="0">
              <a:solidFill>
                <a:srgbClr val="0070C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7010870" y="2708920"/>
            <a:ext cx="15215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0070C0"/>
                </a:solidFill>
              </a:rPr>
              <a:t>جواز السفر</a:t>
            </a:r>
            <a:endParaRPr lang="ar-SA" sz="2500" b="1" dirty="0">
              <a:solidFill>
                <a:srgbClr val="0070C0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4716016" y="3121804"/>
            <a:ext cx="17251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0070C0"/>
                </a:solidFill>
              </a:rPr>
              <a:t>نقدم النصيحة</a:t>
            </a:r>
            <a:endParaRPr lang="ar-SA" sz="2500" b="1" dirty="0">
              <a:solidFill>
                <a:srgbClr val="0070C0"/>
              </a:solidFill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6723296" y="3121804"/>
            <a:ext cx="21691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0070C0"/>
                </a:solidFill>
              </a:rPr>
              <a:t>البطاقة الشخصية</a:t>
            </a:r>
            <a:endParaRPr lang="ar-SA" sz="2500" b="1" dirty="0">
              <a:solidFill>
                <a:srgbClr val="0070C0"/>
              </a:solidFill>
            </a:endParaRPr>
          </a:p>
        </p:txBody>
      </p:sp>
      <p:cxnSp>
        <p:nvCxnSpPr>
          <p:cNvPr id="16" name="رابط مستقيم 15"/>
          <p:cNvCxnSpPr/>
          <p:nvPr/>
        </p:nvCxnSpPr>
        <p:spPr>
          <a:xfrm flipH="1">
            <a:off x="395536" y="5229200"/>
            <a:ext cx="64807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مستطيل 17"/>
          <p:cNvSpPr/>
          <p:nvPr/>
        </p:nvSpPr>
        <p:spPr>
          <a:xfrm>
            <a:off x="5771847" y="4797152"/>
            <a:ext cx="8883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عَصَبُ</a:t>
            </a:r>
            <a:endParaRPr lang="ar-SA" sz="2500" b="1" dirty="0">
              <a:solidFill>
                <a:srgbClr val="FF0000"/>
              </a:solidFill>
            </a:endParaRPr>
          </a:p>
        </p:txBody>
      </p:sp>
      <p:cxnSp>
        <p:nvCxnSpPr>
          <p:cNvPr id="19" name="رابط مستقيم 18"/>
          <p:cNvCxnSpPr/>
          <p:nvPr/>
        </p:nvCxnSpPr>
        <p:spPr>
          <a:xfrm flipH="1">
            <a:off x="1259632" y="5805264"/>
            <a:ext cx="50405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مستطيل 20"/>
          <p:cNvSpPr/>
          <p:nvPr/>
        </p:nvSpPr>
        <p:spPr>
          <a:xfrm>
            <a:off x="5917966" y="5301208"/>
            <a:ext cx="7665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الأُفُقِ</a:t>
            </a:r>
            <a:endParaRPr lang="ar-SA" sz="2500" b="1" dirty="0">
              <a:solidFill>
                <a:srgbClr val="FF0000"/>
              </a:solidFill>
            </a:endParaRPr>
          </a:p>
        </p:txBody>
      </p:sp>
      <p:cxnSp>
        <p:nvCxnSpPr>
          <p:cNvPr id="22" name="رابط مستقيم 21"/>
          <p:cNvCxnSpPr/>
          <p:nvPr/>
        </p:nvCxnSpPr>
        <p:spPr>
          <a:xfrm flipH="1">
            <a:off x="611560" y="6309320"/>
            <a:ext cx="50405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مستطيل 22"/>
          <p:cNvSpPr/>
          <p:nvPr/>
        </p:nvSpPr>
        <p:spPr>
          <a:xfrm>
            <a:off x="4890361" y="5805264"/>
            <a:ext cx="8082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الصِّبا</a:t>
            </a:r>
            <a:endParaRPr lang="ar-SA" sz="2500" b="1" dirty="0">
              <a:solidFill>
                <a:srgbClr val="FF0000"/>
              </a:solidFill>
            </a:endParaRPr>
          </a:p>
        </p:txBody>
      </p:sp>
      <p:cxnSp>
        <p:nvCxnSpPr>
          <p:cNvPr id="24" name="رابط مستقيم 23"/>
          <p:cNvCxnSpPr/>
          <p:nvPr/>
        </p:nvCxnSpPr>
        <p:spPr>
          <a:xfrm flipH="1">
            <a:off x="1331640" y="6813376"/>
            <a:ext cx="50405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مستطيل 24"/>
          <p:cNvSpPr/>
          <p:nvPr/>
        </p:nvSpPr>
        <p:spPr>
          <a:xfrm>
            <a:off x="5089248" y="6309320"/>
            <a:ext cx="761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هُوِيَّة</a:t>
            </a:r>
            <a:endParaRPr lang="ar-SA" sz="25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835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8" grpId="0"/>
      <p:bldP spid="21" grpId="0"/>
      <p:bldP spid="23" grpId="0"/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90714"/>
            <a:ext cx="3275856" cy="890014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428"/>
            <a:ext cx="5868144" cy="577403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8"/>
            <a:ext cx="9143999" cy="587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002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r"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982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25896"/>
            <a:ext cx="1763688" cy="810815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694"/>
            <a:ext cx="7380313" cy="1007178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055872"/>
            <a:ext cx="9144001" cy="580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247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0"/>
            <a:ext cx="2339752" cy="764703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08011"/>
            <a:ext cx="6791853" cy="548680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764703"/>
            <a:ext cx="9144001" cy="6093297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9230">
            <a:off x="2430716" y="2427252"/>
            <a:ext cx="4598418" cy="3407739"/>
          </a:xfrm>
          <a:prstGeom prst="rect">
            <a:avLst/>
          </a:prstGeom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67238">
            <a:off x="569271" y="1241475"/>
            <a:ext cx="7757851" cy="1471493"/>
          </a:xfrm>
          <a:prstGeom prst="rect">
            <a:avLst/>
          </a:prstGeom>
        </p:spPr>
      </p:pic>
      <p:sp>
        <p:nvSpPr>
          <p:cNvPr id="9" name="مربع نص 8"/>
          <p:cNvSpPr txBox="1"/>
          <p:nvPr/>
        </p:nvSpPr>
        <p:spPr>
          <a:xfrm rot="21357592">
            <a:off x="3721292" y="5886234"/>
            <a:ext cx="231476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0070C0"/>
                </a:solidFill>
              </a:rPr>
              <a:t>صفحة : 96،95،94</a:t>
            </a:r>
            <a:endParaRPr lang="ar-SA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9518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34" y="3717032"/>
            <a:ext cx="8826805" cy="3157199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0"/>
            <a:ext cx="2267744" cy="755029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40" y="34482"/>
            <a:ext cx="6871320" cy="657747"/>
          </a:xfrm>
          <a:prstGeom prst="rect">
            <a:avLst/>
          </a:prstGeom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40" y="692229"/>
            <a:ext cx="9117360" cy="2880787"/>
          </a:xfrm>
          <a:prstGeom prst="rect">
            <a:avLst/>
          </a:prstGeom>
        </p:spPr>
      </p:pic>
      <p:sp>
        <p:nvSpPr>
          <p:cNvPr id="7" name="مستطيل 6"/>
          <p:cNvSpPr/>
          <p:nvPr/>
        </p:nvSpPr>
        <p:spPr>
          <a:xfrm>
            <a:off x="3394671" y="1412776"/>
            <a:ext cx="412965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500" b="1" dirty="0" smtClean="0">
                <a:solidFill>
                  <a:srgbClr val="0070C0"/>
                </a:solidFill>
              </a:rPr>
              <a:t>لَعَلَّ</a:t>
            </a:r>
            <a:r>
              <a:rPr lang="ar-SA" sz="2500" b="1" dirty="0" smtClean="0">
                <a:solidFill>
                  <a:srgbClr val="FF0000"/>
                </a:solidFill>
              </a:rPr>
              <a:t> </a:t>
            </a:r>
            <a:r>
              <a:rPr lang="ar-SA" sz="2500" b="1" dirty="0">
                <a:solidFill>
                  <a:srgbClr val="FF0000"/>
                </a:solidFill>
              </a:rPr>
              <a:t>الأمطارَ </a:t>
            </a:r>
            <a:r>
              <a:rPr lang="ar-SA" sz="2500" b="1" dirty="0" smtClean="0">
                <a:solidFill>
                  <a:srgbClr val="FF0000"/>
                </a:solidFill>
              </a:rPr>
              <a:t>منهمرةٌ على المزروعات .</a:t>
            </a:r>
            <a:endParaRPr lang="ar-SA" sz="2500" b="1" dirty="0">
              <a:solidFill>
                <a:srgbClr val="FF000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2981212" y="2231866"/>
            <a:ext cx="4695516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500" b="1" dirty="0" smtClean="0">
                <a:solidFill>
                  <a:srgbClr val="0070C0"/>
                </a:solidFill>
              </a:rPr>
              <a:t>لَعَلَّ</a:t>
            </a:r>
            <a:r>
              <a:rPr lang="ar-SA" sz="2500" b="1" dirty="0" smtClean="0">
                <a:solidFill>
                  <a:srgbClr val="FF0000"/>
                </a:solidFill>
              </a:rPr>
              <a:t> السائقين ملتزمون بنظام و آداب السَّير .</a:t>
            </a:r>
            <a:endParaRPr lang="ar-SA" sz="2500" b="1" dirty="0">
              <a:solidFill>
                <a:srgbClr val="FF000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2503402" y="3095962"/>
            <a:ext cx="5020926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500" b="1" dirty="0" smtClean="0">
                <a:solidFill>
                  <a:srgbClr val="0070C0"/>
                </a:solidFill>
              </a:rPr>
              <a:t>لَعَلَّ</a:t>
            </a:r>
            <a:r>
              <a:rPr lang="ar-SA" sz="2500" b="1" dirty="0" smtClean="0">
                <a:solidFill>
                  <a:srgbClr val="FF0000"/>
                </a:solidFill>
              </a:rPr>
              <a:t> الطفالُ يحققون أمانيهم في مستقبل أيامهم .</a:t>
            </a:r>
            <a:endParaRPr lang="ar-SA" sz="2500" b="1" dirty="0">
              <a:solidFill>
                <a:srgbClr val="FF0000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371027" y="4536122"/>
            <a:ext cx="7369325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500" b="1" dirty="0" smtClean="0">
                <a:solidFill>
                  <a:srgbClr val="00B050"/>
                </a:solidFill>
              </a:rPr>
              <a:t>لَيْتَ</a:t>
            </a:r>
            <a:r>
              <a:rPr lang="ar-SA" sz="2500" b="1" dirty="0" smtClean="0">
                <a:solidFill>
                  <a:srgbClr val="FF0000"/>
                </a:solidFill>
              </a:rPr>
              <a:t> تلاميذ مدرستي يحصلون على المركز الأول في المسابقة الثقافية .</a:t>
            </a:r>
            <a:endParaRPr lang="ar-SA" sz="2500" b="1" dirty="0">
              <a:solidFill>
                <a:srgbClr val="FF000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2123728" y="5400218"/>
            <a:ext cx="558197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500" b="1" dirty="0" smtClean="0">
                <a:solidFill>
                  <a:srgbClr val="00B050"/>
                </a:solidFill>
              </a:rPr>
              <a:t>لَيْتَ</a:t>
            </a:r>
            <a:r>
              <a:rPr lang="ar-SA" sz="2500" b="1" dirty="0" smtClean="0">
                <a:solidFill>
                  <a:srgbClr val="FF0000"/>
                </a:solidFill>
              </a:rPr>
              <a:t> الأطفالَ سالمون من الإصابة بالأمراض المعدية .</a:t>
            </a:r>
            <a:endParaRPr lang="ar-SA" sz="2500" b="1" dirty="0">
              <a:solidFill>
                <a:srgbClr val="FF0000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2595011" y="6336322"/>
            <a:ext cx="5110694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500" b="1" dirty="0" smtClean="0">
                <a:solidFill>
                  <a:srgbClr val="00B050"/>
                </a:solidFill>
              </a:rPr>
              <a:t>لَيْتَ</a:t>
            </a:r>
            <a:r>
              <a:rPr lang="ar-SA" sz="2500" b="1" dirty="0" smtClean="0">
                <a:solidFill>
                  <a:srgbClr val="FF0000"/>
                </a:solidFill>
              </a:rPr>
              <a:t> الإخاءَ و السلامَ منتشرٌ بين شعوب الأرض .</a:t>
            </a:r>
            <a:endParaRPr lang="ar-SA" sz="25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067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0"/>
            <a:ext cx="2051720" cy="692696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05" y="19271"/>
            <a:ext cx="6696075" cy="673426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2697"/>
            <a:ext cx="9144000" cy="864095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556793"/>
            <a:ext cx="3650503" cy="2448272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" y="4005064"/>
            <a:ext cx="9144000" cy="291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313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672"/>
            <a:ext cx="9144000" cy="5915622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6012160" y="1583794"/>
            <a:ext cx="982961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500" b="1" dirty="0" smtClean="0">
                <a:solidFill>
                  <a:srgbClr val="FF0000"/>
                </a:solidFill>
              </a:rPr>
              <a:t>يتنزهان</a:t>
            </a:r>
            <a:endParaRPr lang="ar-SA" sz="2500" b="1" dirty="0">
              <a:solidFill>
                <a:srgbClr val="FF00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3135548" y="1556792"/>
            <a:ext cx="1051891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500" b="1" dirty="0" smtClean="0">
                <a:solidFill>
                  <a:srgbClr val="FF0000"/>
                </a:solidFill>
              </a:rPr>
              <a:t>يتنزهون</a:t>
            </a:r>
            <a:endParaRPr lang="ar-SA" sz="2500" b="1" dirty="0">
              <a:solidFill>
                <a:srgbClr val="FF00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1691680" y="1586994"/>
            <a:ext cx="1051891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500" b="1" dirty="0" smtClean="0">
                <a:solidFill>
                  <a:srgbClr val="FF0000"/>
                </a:solidFill>
              </a:rPr>
              <a:t>تتنزهون</a:t>
            </a:r>
            <a:endParaRPr lang="ar-SA" sz="2500" b="1" dirty="0">
              <a:solidFill>
                <a:srgbClr val="FF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79512" y="1583794"/>
            <a:ext cx="99418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500" b="1" dirty="0" smtClean="0">
                <a:solidFill>
                  <a:srgbClr val="FF0000"/>
                </a:solidFill>
              </a:rPr>
              <a:t>تتنزهين</a:t>
            </a:r>
            <a:endParaRPr lang="ar-SA" sz="2500" b="1" dirty="0">
              <a:solidFill>
                <a:srgbClr val="FF00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6045198" y="2348880"/>
            <a:ext cx="1047082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500" b="1" dirty="0" smtClean="0">
                <a:solidFill>
                  <a:srgbClr val="FF0000"/>
                </a:solidFill>
              </a:rPr>
              <a:t>يتجاذبان</a:t>
            </a:r>
            <a:endParaRPr lang="ar-SA" sz="2500" b="1" dirty="0">
              <a:solidFill>
                <a:srgbClr val="FF000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4579887" y="2348880"/>
            <a:ext cx="1047082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500" b="1" dirty="0" smtClean="0">
                <a:solidFill>
                  <a:srgbClr val="FF0000"/>
                </a:solidFill>
              </a:rPr>
              <a:t>تتجاذبان</a:t>
            </a:r>
            <a:endParaRPr lang="ar-SA" sz="2500" b="1" dirty="0">
              <a:solidFill>
                <a:srgbClr val="FF000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655789" y="2348880"/>
            <a:ext cx="1116011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500" b="1" dirty="0" smtClean="0">
                <a:solidFill>
                  <a:srgbClr val="FF0000"/>
                </a:solidFill>
              </a:rPr>
              <a:t>تتجاذبون</a:t>
            </a:r>
            <a:endParaRPr lang="ar-SA" sz="2500" b="1" dirty="0">
              <a:solidFill>
                <a:srgbClr val="FF0000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04170" y="2348880"/>
            <a:ext cx="105830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500" b="1" dirty="0" smtClean="0">
                <a:solidFill>
                  <a:srgbClr val="FF0000"/>
                </a:solidFill>
              </a:rPr>
              <a:t>تتجاذبين</a:t>
            </a:r>
            <a:endParaRPr lang="ar-SA" sz="2500" b="1" dirty="0">
              <a:solidFill>
                <a:srgbClr val="FF000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6154700" y="3140968"/>
            <a:ext cx="912429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500" b="1" dirty="0" smtClean="0">
                <a:solidFill>
                  <a:srgbClr val="FF0000"/>
                </a:solidFill>
              </a:rPr>
              <a:t>يتأملانِ</a:t>
            </a:r>
            <a:endParaRPr lang="ar-SA" sz="2500" b="1" dirty="0">
              <a:solidFill>
                <a:srgbClr val="FF0000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3227892" y="3140968"/>
            <a:ext cx="95891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500" b="1" dirty="0" smtClean="0">
                <a:solidFill>
                  <a:srgbClr val="FF0000"/>
                </a:solidFill>
              </a:rPr>
              <a:t>يتأملون</a:t>
            </a:r>
            <a:endParaRPr lang="ar-SA" sz="2500" b="1" dirty="0">
              <a:solidFill>
                <a:srgbClr val="FF0000"/>
              </a:solidFill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1787732" y="3167970"/>
            <a:ext cx="95891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500" b="1" dirty="0" smtClean="0">
                <a:solidFill>
                  <a:srgbClr val="FF0000"/>
                </a:solidFill>
              </a:rPr>
              <a:t>تتأملون</a:t>
            </a:r>
            <a:endParaRPr lang="ar-SA" sz="2500" b="1" dirty="0">
              <a:solidFill>
                <a:srgbClr val="FF0000"/>
              </a:solidFill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4655228" y="3933056"/>
            <a:ext cx="971741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500" b="1" dirty="0" smtClean="0">
                <a:solidFill>
                  <a:srgbClr val="FF0000"/>
                </a:solidFill>
              </a:rPr>
              <a:t>تزرعان</a:t>
            </a:r>
            <a:endParaRPr lang="ar-SA" sz="2500" b="1" dirty="0">
              <a:solidFill>
                <a:srgbClr val="FF0000"/>
              </a:solidFill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3146139" y="3888050"/>
            <a:ext cx="104067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500" b="1" dirty="0" smtClean="0">
                <a:solidFill>
                  <a:srgbClr val="FF0000"/>
                </a:solidFill>
              </a:rPr>
              <a:t>يزرعون</a:t>
            </a:r>
            <a:endParaRPr lang="ar-SA" sz="2500" b="1" dirty="0">
              <a:solidFill>
                <a:srgbClr val="FF0000"/>
              </a:solidFill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1705979" y="3933056"/>
            <a:ext cx="104067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500" b="1" dirty="0" smtClean="0">
                <a:solidFill>
                  <a:srgbClr val="FF0000"/>
                </a:solidFill>
              </a:rPr>
              <a:t>تزرعون</a:t>
            </a:r>
            <a:endParaRPr lang="ar-SA" sz="2500" b="1" dirty="0">
              <a:solidFill>
                <a:srgbClr val="FF0000"/>
              </a:solidFill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179512" y="3933056"/>
            <a:ext cx="982961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500" b="1" dirty="0" smtClean="0">
                <a:solidFill>
                  <a:srgbClr val="FF0000"/>
                </a:solidFill>
              </a:rPr>
              <a:t>تزرعين</a:t>
            </a:r>
            <a:endParaRPr lang="ar-SA" sz="2500" b="1" dirty="0">
              <a:solidFill>
                <a:srgbClr val="FF0000"/>
              </a:solidFill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6230040" y="4680138"/>
            <a:ext cx="837089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500" b="1" dirty="0" smtClean="0">
                <a:solidFill>
                  <a:srgbClr val="FF0000"/>
                </a:solidFill>
              </a:rPr>
              <a:t>يفعلان</a:t>
            </a:r>
            <a:endParaRPr lang="ar-SA" sz="2500" b="1" dirty="0">
              <a:solidFill>
                <a:srgbClr val="FF0000"/>
              </a:solidFill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4789880" y="4680138"/>
            <a:ext cx="837089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500" b="1" dirty="0" smtClean="0">
                <a:solidFill>
                  <a:srgbClr val="FF0000"/>
                </a:solidFill>
              </a:rPr>
              <a:t>تفعلان</a:t>
            </a:r>
            <a:endParaRPr lang="ar-SA" sz="2500" b="1" dirty="0">
              <a:solidFill>
                <a:srgbClr val="FF0000"/>
              </a:solidFill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3303234" y="4680138"/>
            <a:ext cx="883575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500" b="1" dirty="0" smtClean="0">
                <a:solidFill>
                  <a:srgbClr val="FF0000"/>
                </a:solidFill>
              </a:rPr>
              <a:t>يفعلون</a:t>
            </a:r>
            <a:endParaRPr lang="ar-SA" sz="2500" b="1" dirty="0">
              <a:solidFill>
                <a:srgbClr val="FF0000"/>
              </a:solidFill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1863074" y="4680138"/>
            <a:ext cx="883575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500" b="1" dirty="0" smtClean="0">
                <a:solidFill>
                  <a:srgbClr val="FF0000"/>
                </a:solidFill>
              </a:rPr>
              <a:t>تفعلون</a:t>
            </a:r>
            <a:endParaRPr lang="ar-SA" sz="2500" b="1" dirty="0">
              <a:solidFill>
                <a:srgbClr val="FF0000"/>
              </a:solidFill>
            </a:endParaRPr>
          </a:p>
        </p:txBody>
      </p:sp>
      <p:sp>
        <p:nvSpPr>
          <p:cNvPr id="23" name="مستطيل 22"/>
          <p:cNvSpPr/>
          <p:nvPr/>
        </p:nvSpPr>
        <p:spPr>
          <a:xfrm>
            <a:off x="5990940" y="5472226"/>
            <a:ext cx="107433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500" b="1" dirty="0" smtClean="0">
                <a:solidFill>
                  <a:srgbClr val="FF0000"/>
                </a:solidFill>
              </a:rPr>
              <a:t>يحرصان</a:t>
            </a:r>
            <a:endParaRPr lang="ar-SA" sz="2500" b="1" dirty="0">
              <a:solidFill>
                <a:srgbClr val="FF0000"/>
              </a:solidFill>
            </a:endParaRPr>
          </a:p>
        </p:txBody>
      </p:sp>
      <p:sp>
        <p:nvSpPr>
          <p:cNvPr id="24" name="مستطيل 23"/>
          <p:cNvSpPr/>
          <p:nvPr/>
        </p:nvSpPr>
        <p:spPr>
          <a:xfrm>
            <a:off x="4577787" y="5472226"/>
            <a:ext cx="107433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500" b="1" dirty="0" smtClean="0">
                <a:solidFill>
                  <a:srgbClr val="FF0000"/>
                </a:solidFill>
              </a:rPr>
              <a:t>تحرصان</a:t>
            </a:r>
            <a:endParaRPr lang="ar-SA" sz="2500" b="1" dirty="0">
              <a:solidFill>
                <a:srgbClr val="FF0000"/>
              </a:solidFill>
            </a:endParaRPr>
          </a:p>
        </p:txBody>
      </p:sp>
      <p:sp>
        <p:nvSpPr>
          <p:cNvPr id="25" name="مستطيل 24"/>
          <p:cNvSpPr/>
          <p:nvPr/>
        </p:nvSpPr>
        <p:spPr>
          <a:xfrm>
            <a:off x="3068698" y="5472226"/>
            <a:ext cx="1143262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500" b="1" dirty="0" smtClean="0">
                <a:solidFill>
                  <a:srgbClr val="FF0000"/>
                </a:solidFill>
              </a:rPr>
              <a:t>يحرصون</a:t>
            </a:r>
            <a:endParaRPr lang="ar-SA" sz="2500" b="1" dirty="0">
              <a:solidFill>
                <a:srgbClr val="FF0000"/>
              </a:solidFill>
            </a:endParaRPr>
          </a:p>
        </p:txBody>
      </p:sp>
      <p:sp>
        <p:nvSpPr>
          <p:cNvPr id="26" name="مستطيل 25"/>
          <p:cNvSpPr/>
          <p:nvPr/>
        </p:nvSpPr>
        <p:spPr>
          <a:xfrm>
            <a:off x="102070" y="5472226"/>
            <a:ext cx="1085554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500" b="1" dirty="0" smtClean="0">
                <a:solidFill>
                  <a:srgbClr val="FF0000"/>
                </a:solidFill>
              </a:rPr>
              <a:t>تحرصين</a:t>
            </a:r>
            <a:endParaRPr lang="ar-SA" sz="25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909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7458" y="0"/>
            <a:ext cx="2266542" cy="752103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222"/>
            <a:ext cx="6912768" cy="493437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836712"/>
            <a:ext cx="9144000" cy="6021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746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</TotalTime>
  <Words>317</Words>
  <Application>Microsoft Office PowerPoint</Application>
  <PresentationFormat>عرض على الشاشة (3:4)‏</PresentationFormat>
  <Paragraphs>133</Paragraphs>
  <Slides>25</Slides>
  <Notes>1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25</vt:i4>
      </vt:variant>
    </vt:vector>
  </HeadingPairs>
  <TitlesOfParts>
    <vt:vector size="26" baseType="lpstr">
      <vt:lpstr>سمة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TOSHIBA</dc:creator>
  <cp:lastModifiedBy>TOSHIBA</cp:lastModifiedBy>
  <cp:revision>52</cp:revision>
  <dcterms:created xsi:type="dcterms:W3CDTF">2012-01-09T09:09:43Z</dcterms:created>
  <dcterms:modified xsi:type="dcterms:W3CDTF">2012-02-19T14:12:48Z</dcterms:modified>
</cp:coreProperties>
</file>