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0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D2D"/>
    <a:srgbClr val="0000FF"/>
    <a:srgbClr val="000000"/>
    <a:srgbClr val="99FF33"/>
    <a:srgbClr val="2CBA33"/>
    <a:srgbClr val="A9B5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94671" autoAdjust="0"/>
  </p:normalViewPr>
  <p:slideViewPr>
    <p:cSldViewPr>
      <p:cViewPr>
        <p:scale>
          <a:sx n="75" d="100"/>
          <a:sy n="75" d="100"/>
        </p:scale>
        <p:origin x="-1236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55.jpg"/><Relationship Id="rId7" Type="http://schemas.openxmlformats.org/officeDocument/2006/relationships/image" Target="../media/image59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g"/><Relationship Id="rId5" Type="http://schemas.openxmlformats.org/officeDocument/2006/relationships/image" Target="../media/image77.jpg"/><Relationship Id="rId4" Type="http://schemas.openxmlformats.org/officeDocument/2006/relationships/image" Target="../media/image7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jpeg"/><Relationship Id="rId4" Type="http://schemas.openxmlformats.org/officeDocument/2006/relationships/image" Target="../media/image8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9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5.jpg"/><Relationship Id="rId4" Type="http://schemas.openxmlformats.org/officeDocument/2006/relationships/image" Target="../media/image11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g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10" Type="http://schemas.openxmlformats.org/officeDocument/2006/relationships/image" Target="../media/image15.jpg"/><Relationship Id="rId4" Type="http://schemas.openxmlformats.org/officeDocument/2006/relationships/image" Target="../media/image9.jpeg"/><Relationship Id="rId9" Type="http://schemas.openxmlformats.org/officeDocument/2006/relationships/image" Target="../media/image14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9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7" Type="http://schemas.openxmlformats.org/officeDocument/2006/relationships/image" Target="../media/image135.jp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jpg"/><Relationship Id="rId5" Type="http://schemas.openxmlformats.org/officeDocument/2006/relationships/image" Target="../media/image133.jpg"/><Relationship Id="rId4" Type="http://schemas.openxmlformats.org/officeDocument/2006/relationships/image" Target="../media/image13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9.jpg"/><Relationship Id="rId4" Type="http://schemas.openxmlformats.org/officeDocument/2006/relationships/image" Target="../media/image13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g"/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2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g"/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jpg"/><Relationship Id="rId5" Type="http://schemas.openxmlformats.org/officeDocument/2006/relationships/image" Target="../media/image146.jpg"/><Relationship Id="rId4" Type="http://schemas.openxmlformats.org/officeDocument/2006/relationships/image" Target="../media/image145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g"/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0" y="5805264"/>
            <a:ext cx="6336704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الجزء الأول حتى الصفحة 128</a:t>
            </a:r>
            <a:endParaRPr lang="ar-SA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99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"/>
            <a:ext cx="3449191" cy="255608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6084"/>
            <a:ext cx="9144000" cy="430191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"/>
            <a:ext cx="2771800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7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20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1680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4919"/>
            <a:ext cx="9144000" cy="34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58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" y="0"/>
            <a:ext cx="9144000" cy="269847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944"/>
            <a:ext cx="9144000" cy="72008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6"/>
          <a:stretch/>
        </p:blipFill>
        <p:spPr>
          <a:xfrm>
            <a:off x="3252" y="3645024"/>
            <a:ext cx="9144000" cy="82575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9144000" cy="44249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" y="4365104"/>
            <a:ext cx="9144000" cy="249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2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98883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" r="11195"/>
          <a:stretch/>
        </p:blipFill>
        <p:spPr>
          <a:xfrm>
            <a:off x="0" y="1988840"/>
            <a:ext cx="9144000" cy="244628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98"/>
          <a:stretch/>
        </p:blipFill>
        <p:spPr>
          <a:xfrm>
            <a:off x="0" y="4435128"/>
            <a:ext cx="9144000" cy="2422871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7535305" y="2998845"/>
            <a:ext cx="8531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الرحمة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6426205" y="2996952"/>
            <a:ext cx="8899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القسوة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7676370" y="3429000"/>
            <a:ext cx="683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الحب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6329959" y="3442071"/>
            <a:ext cx="994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الكراهية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7692400" y="3842181"/>
            <a:ext cx="696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الكبير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6504753" y="3848906"/>
            <a:ext cx="8451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الصغير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951160" y="2999446"/>
            <a:ext cx="9284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الوالدان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3908036" y="2996952"/>
            <a:ext cx="819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الأبوان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4973728" y="3436994"/>
            <a:ext cx="833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التأديب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3959151" y="3436994"/>
            <a:ext cx="7473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التربية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5015406" y="3857321"/>
            <a:ext cx="7922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الحنان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3818255" y="3837104"/>
            <a:ext cx="878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العطف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2028758" y="3005815"/>
            <a:ext cx="930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الحقوق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1043608" y="2996952"/>
            <a:ext cx="692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الحق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2112772" y="3429000"/>
            <a:ext cx="742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الأيتام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1067653" y="3429000"/>
            <a:ext cx="668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اليتيم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2062885" y="3883078"/>
            <a:ext cx="7601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الأولاد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1110934" y="3861048"/>
            <a:ext cx="6254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الولد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7524328" y="5805264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0070C0"/>
                </a:solidFill>
                <a:latin typeface="Chiller" pitchFamily="82" charset="0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62108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156"/>
            <a:ext cx="9144000" cy="223224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8"/>
            <a:ext cx="9144000" cy="208199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15" y="4300439"/>
            <a:ext cx="9144000" cy="2420692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7888932" y="1484784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0070C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7816924" y="3733601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0070C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7744916" y="5373216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0070C0"/>
                </a:solidFill>
                <a:latin typeface="Chiller" pitchFamily="82" charset="0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59035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9269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2097"/>
            <a:ext cx="9144000" cy="1420759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" y="2132856"/>
            <a:ext cx="9144000" cy="41875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1612"/>
            <a:ext cx="9144000" cy="13939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" y="2691003"/>
            <a:ext cx="9144000" cy="1674102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5105"/>
            <a:ext cx="9144000" cy="432047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7152"/>
            <a:ext cx="9144000" cy="2073227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4182863" y="764704"/>
            <a:ext cx="893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الهناء</a:t>
            </a:r>
            <a:endParaRPr lang="ar-SA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331367" y="764704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البهجة</a:t>
            </a:r>
            <a:endParaRPr lang="ar-SA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39552" y="76470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المودة</a:t>
            </a:r>
            <a:endParaRPr lang="ar-SA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884368" y="1556792"/>
            <a:ext cx="705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النبل</a:t>
            </a:r>
            <a:endParaRPr lang="ar-SA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084168" y="1556792"/>
            <a:ext cx="7681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الحب</a:t>
            </a:r>
            <a:endParaRPr lang="ar-SA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211960" y="1537628"/>
            <a:ext cx="8322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الرفق</a:t>
            </a:r>
            <a:endParaRPr lang="ar-SA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339752" y="1537628"/>
            <a:ext cx="9893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الرحمة</a:t>
            </a:r>
            <a:endParaRPr lang="ar-SA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37579" y="1537628"/>
            <a:ext cx="9380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العطف</a:t>
            </a:r>
            <a:endParaRPr lang="ar-SA" sz="28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5868144" y="764704"/>
            <a:ext cx="1027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السعادة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305096" y="6037837"/>
            <a:ext cx="237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الحسن رضي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الله عنه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3851920" y="6063679"/>
            <a:ext cx="8338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الصلاة</a:t>
            </a:r>
            <a:endParaRPr lang="ar-SA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1043608" y="6021288"/>
            <a:ext cx="19367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الرضاعة الطبيعية</a:t>
            </a:r>
          </a:p>
        </p:txBody>
      </p:sp>
    </p:spTree>
    <p:extLst>
      <p:ext uri="{BB962C8B-B14F-4D97-AF65-F5344CB8AC3E}">
        <p14:creationId xmlns:p14="http://schemas.microsoft.com/office/powerpoint/2010/main" val="253748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710" y="1"/>
            <a:ext cx="7600950" cy="321297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976"/>
            <a:ext cx="9144000" cy="194421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" y="5157192"/>
            <a:ext cx="9144000" cy="1700808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5607682" y="554196"/>
            <a:ext cx="2957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لأنها </a:t>
            </a:r>
            <a:r>
              <a:rPr lang="ar-SA" b="1" dirty="0" smtClean="0">
                <a:solidFill>
                  <a:srgbClr val="FF0000"/>
                </a:solidFill>
              </a:rPr>
              <a:t>أساس الشخصية </a:t>
            </a:r>
            <a:r>
              <a:rPr lang="ar-SA" b="1" dirty="0">
                <a:solidFill>
                  <a:srgbClr val="FF0000"/>
                </a:solidFill>
              </a:rPr>
              <a:t>المميزة للفرد 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043608" y="1063769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توفر </a:t>
            </a:r>
            <a:r>
              <a:rPr lang="ar-SA" b="1" dirty="0" smtClean="0">
                <a:solidFill>
                  <a:srgbClr val="FF0000"/>
                </a:solidFill>
              </a:rPr>
              <a:t>الأسرة للأطفال </a:t>
            </a:r>
            <a:r>
              <a:rPr lang="ar-SA" b="1" dirty="0">
                <a:solidFill>
                  <a:srgbClr val="FF0000"/>
                </a:solidFill>
              </a:rPr>
              <a:t>الحماية من </a:t>
            </a:r>
            <a:r>
              <a:rPr lang="ar-SA" b="1" dirty="0" smtClean="0">
                <a:solidFill>
                  <a:srgbClr val="FF0000"/>
                </a:solidFill>
              </a:rPr>
              <a:t>الأخطار </a:t>
            </a:r>
            <a:r>
              <a:rPr lang="ar-SA" b="1" dirty="0">
                <a:solidFill>
                  <a:srgbClr val="FF0000"/>
                </a:solidFill>
              </a:rPr>
              <a:t>المحيطة </a:t>
            </a:r>
            <a:r>
              <a:rPr lang="ar-SA" b="1" dirty="0" smtClean="0">
                <a:solidFill>
                  <a:srgbClr val="FF0000"/>
                </a:solidFill>
              </a:rPr>
              <a:t>وتسعى </a:t>
            </a:r>
            <a:r>
              <a:rPr lang="ar-SA" b="1" dirty="0">
                <a:solidFill>
                  <a:srgbClr val="FF0000"/>
                </a:solidFill>
              </a:rPr>
              <a:t>لتهذيبهم وتعليمهم وتوفر </a:t>
            </a:r>
            <a:r>
              <a:rPr lang="ar-SA" b="1" dirty="0" smtClean="0">
                <a:solidFill>
                  <a:srgbClr val="FF0000"/>
                </a:solidFill>
              </a:rPr>
              <a:t>متطلباتهم 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646040" y="1556792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لأنهم حرموا نعمة </a:t>
            </a:r>
            <a:r>
              <a:rPr lang="ar-SA" b="1" dirty="0" smtClean="0">
                <a:solidFill>
                  <a:srgbClr val="FF0000"/>
                </a:solidFill>
              </a:rPr>
              <a:t>الأبوة </a:t>
            </a:r>
            <a:r>
              <a:rPr lang="ar-SA" b="1" dirty="0">
                <a:solidFill>
                  <a:srgbClr val="FF0000"/>
                </a:solidFill>
              </a:rPr>
              <a:t>فهم بحاجة </a:t>
            </a:r>
            <a:r>
              <a:rPr lang="ar-SA" b="1" dirty="0" smtClean="0">
                <a:solidFill>
                  <a:srgbClr val="FF0000"/>
                </a:solidFill>
              </a:rPr>
              <a:t>إلى </a:t>
            </a:r>
            <a:r>
              <a:rPr lang="ar-SA" b="1" dirty="0">
                <a:solidFill>
                  <a:srgbClr val="FF0000"/>
                </a:solidFill>
              </a:rPr>
              <a:t>عطف وحنان ورعاية </a:t>
            </a:r>
            <a:r>
              <a:rPr lang="ar-SA" b="1" dirty="0" smtClean="0">
                <a:solidFill>
                  <a:srgbClr val="FF0000"/>
                </a:solidFill>
              </a:rPr>
              <a:t>الآخرين </a:t>
            </a:r>
            <a:r>
              <a:rPr lang="ar-SA" b="1" dirty="0">
                <a:solidFill>
                  <a:srgbClr val="FF0000"/>
                </a:solidFill>
              </a:rPr>
              <a:t>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79512" y="2060848"/>
            <a:ext cx="86409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500" b="1" dirty="0" smtClean="0">
                <a:solidFill>
                  <a:srgbClr val="FF0000"/>
                </a:solidFill>
              </a:rPr>
              <a:t>الحصول </a:t>
            </a:r>
            <a:r>
              <a:rPr lang="ar-SA" sz="1500" b="1" dirty="0">
                <a:solidFill>
                  <a:srgbClr val="FF0000"/>
                </a:solidFill>
              </a:rPr>
              <a:t>على </a:t>
            </a:r>
            <a:r>
              <a:rPr lang="ar-SA" sz="1500" b="1" dirty="0" smtClean="0">
                <a:solidFill>
                  <a:srgbClr val="FF0000"/>
                </a:solidFill>
              </a:rPr>
              <a:t>الشهادات </a:t>
            </a:r>
            <a:r>
              <a:rPr lang="ar-SA" sz="1500" b="1" dirty="0">
                <a:solidFill>
                  <a:srgbClr val="FF0000"/>
                </a:solidFill>
              </a:rPr>
              <a:t>التعليمية التي </a:t>
            </a:r>
            <a:r>
              <a:rPr lang="ar-SA" sz="1500" b="1" dirty="0" smtClean="0">
                <a:solidFill>
                  <a:srgbClr val="FF0000"/>
                </a:solidFill>
              </a:rPr>
              <a:t>تؤهلهم </a:t>
            </a:r>
            <a:r>
              <a:rPr lang="ar-SA" sz="1500" b="1" dirty="0">
                <a:solidFill>
                  <a:srgbClr val="FF0000"/>
                </a:solidFill>
              </a:rPr>
              <a:t>لخدمة المجتمع ، التمتع </a:t>
            </a:r>
            <a:r>
              <a:rPr lang="ar-SA" sz="1500" b="1" dirty="0" smtClean="0">
                <a:solidFill>
                  <a:srgbClr val="FF0000"/>
                </a:solidFill>
              </a:rPr>
              <a:t>بالأخلاق </a:t>
            </a:r>
            <a:r>
              <a:rPr lang="ar-SA" sz="1500" b="1" dirty="0">
                <a:solidFill>
                  <a:srgbClr val="FF0000"/>
                </a:solidFill>
              </a:rPr>
              <a:t>الحميدة التي تمكنهم </a:t>
            </a:r>
            <a:r>
              <a:rPr lang="ar-SA" sz="1500" b="1" dirty="0" smtClean="0">
                <a:solidFill>
                  <a:srgbClr val="FF0000"/>
                </a:solidFill>
              </a:rPr>
              <a:t>من التفاعل </a:t>
            </a:r>
            <a:r>
              <a:rPr lang="ar-SA" sz="1500" b="1" dirty="0">
                <a:solidFill>
                  <a:srgbClr val="FF0000"/>
                </a:solidFill>
              </a:rPr>
              <a:t>مع </a:t>
            </a:r>
            <a:r>
              <a:rPr lang="ar-SA" sz="1500" b="1" dirty="0" smtClean="0">
                <a:solidFill>
                  <a:srgbClr val="FF0000"/>
                </a:solidFill>
              </a:rPr>
              <a:t>أفراد </a:t>
            </a:r>
            <a:r>
              <a:rPr lang="ar-SA" sz="1500" b="1" dirty="0">
                <a:solidFill>
                  <a:srgbClr val="FF0000"/>
                </a:solidFill>
              </a:rPr>
              <a:t>المجتمع ، </a:t>
            </a:r>
            <a:r>
              <a:rPr lang="ar-SA" sz="1500" b="1" dirty="0" smtClean="0">
                <a:solidFill>
                  <a:srgbClr val="FF0000"/>
                </a:solidFill>
              </a:rPr>
              <a:t>الاستمتاع </a:t>
            </a:r>
            <a:r>
              <a:rPr lang="ar-SA" sz="1500" b="1" dirty="0">
                <a:solidFill>
                  <a:srgbClr val="FF0000"/>
                </a:solidFill>
              </a:rPr>
              <a:t>بالحياة </a:t>
            </a:r>
            <a:r>
              <a:rPr lang="ar-SA" sz="1500" b="1" dirty="0" smtClean="0">
                <a:solidFill>
                  <a:srgbClr val="FF0000"/>
                </a:solidFill>
              </a:rPr>
              <a:t>السعيدة </a:t>
            </a:r>
            <a:r>
              <a:rPr lang="ar-SA" sz="1500" b="1" dirty="0">
                <a:solidFill>
                  <a:srgbClr val="FF0000"/>
                </a:solidFill>
              </a:rPr>
              <a:t>بما </a:t>
            </a:r>
            <a:r>
              <a:rPr lang="ar-SA" sz="1500" b="1" dirty="0" smtClean="0">
                <a:solidFill>
                  <a:srgbClr val="FF0000"/>
                </a:solidFill>
              </a:rPr>
              <a:t>يتماشى </a:t>
            </a:r>
            <a:r>
              <a:rPr lang="ar-SA" sz="1500" b="1" dirty="0">
                <a:solidFill>
                  <a:srgbClr val="FF0000"/>
                </a:solidFill>
              </a:rPr>
              <a:t>مع </a:t>
            </a:r>
            <a:r>
              <a:rPr lang="ar-SA" sz="1500" b="1" dirty="0" smtClean="0">
                <a:solidFill>
                  <a:srgbClr val="FF0000"/>
                </a:solidFill>
              </a:rPr>
              <a:t>أعراف </a:t>
            </a:r>
            <a:r>
              <a:rPr lang="ar-SA" sz="1500" b="1" dirty="0">
                <a:solidFill>
                  <a:srgbClr val="FF0000"/>
                </a:solidFill>
              </a:rPr>
              <a:t>وتقاليد المجتمع .</a:t>
            </a:r>
            <a:endParaRPr lang="ar-SA" sz="1500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5076056" y="4319358"/>
            <a:ext cx="38884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6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حقُّ العقيقة</a:t>
            </a:r>
            <a:r>
              <a:rPr lang="ar-SA" sz="26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 </a:t>
            </a:r>
            <a:r>
              <a:rPr lang="ar-SA" sz="26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والتسمية .</a:t>
            </a:r>
            <a:endParaRPr lang="ar-SA" sz="26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635896" y="4666058"/>
            <a:ext cx="52205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6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حقُّه في الرحمة </a:t>
            </a:r>
            <a:r>
              <a:rPr lang="ar-SA" sz="26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 </a:t>
            </a:r>
            <a:r>
              <a:rPr lang="ar-SA" sz="26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العطف و المساواة .</a:t>
            </a:r>
            <a:endParaRPr lang="ar-SA" sz="26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4283968" y="5902384"/>
            <a:ext cx="41764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6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تسفيههم و عدم الاستماع لمطالبهم .</a:t>
            </a:r>
            <a:endParaRPr lang="ar-SA" sz="26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4436368" y="6320933"/>
            <a:ext cx="41764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6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حرمانهم من حقوقهم في التسلية .</a:t>
            </a:r>
            <a:endParaRPr lang="ar-SA" sz="26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074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09" y="22258"/>
            <a:ext cx="9144000" cy="241071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09" y="2442495"/>
            <a:ext cx="9144000" cy="221064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3137"/>
            <a:ext cx="9144000" cy="2202166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6732240" y="1848818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i="1" dirty="0">
                <a:solidFill>
                  <a:srgbClr val="0070C0"/>
                </a:solidFill>
                <a:latin typeface="Chiller" pitchFamily="82" charset="0"/>
              </a:rPr>
              <a:t>√</a:t>
            </a:r>
            <a:endParaRPr lang="ar-SA" sz="5400" b="1" i="1" dirty="0">
              <a:solidFill>
                <a:srgbClr val="0070C0"/>
              </a:solidFill>
              <a:latin typeface="Chiller" pitchFamily="82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036897" y="5373216"/>
            <a:ext cx="6651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انتقل إلى كتاب النشاط صفحة 35 لكتابة الإملاء المنظور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531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728" y="12841"/>
            <a:ext cx="2442805" cy="1054021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841"/>
            <a:ext cx="5796136" cy="75186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62"/>
            <a:ext cx="9144000" cy="214611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976"/>
            <a:ext cx="9144000" cy="3680412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7131857" y="4725144"/>
            <a:ext cx="9685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الصِّدقَ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159695" y="5301208"/>
            <a:ext cx="1516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أُحِبُّ الأمانة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315186" y="6074132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أُحِبُّ العدل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681352" y="4725144"/>
            <a:ext cx="833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الكذِبَ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357853" y="5301208"/>
            <a:ext cx="1552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أَكْرَهُ الخيانةَ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572000" y="6033742"/>
            <a:ext cx="1337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أَكْرَهُ الظلمَ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5496" y="4725144"/>
            <a:ext cx="25218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الصدقَ يكون شعارَنا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443" y="5301208"/>
            <a:ext cx="29113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لعَلَّ الأمانةَ منتشرةٌ بيننا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-108520" y="6037063"/>
            <a:ext cx="3191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لعَلَّ العدلَ ظاهرٌ بين الناس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803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61"/>
            <a:ext cx="7847856" cy="1971779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"/>
            <a:ext cx="1342036" cy="184482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8840"/>
            <a:ext cx="9144000" cy="487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5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3140967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0968"/>
            <a:ext cx="9144000" cy="278092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21896"/>
            <a:ext cx="9144000" cy="936104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4247964" y="1033572"/>
            <a:ext cx="36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لعَلَّ السلامَ دائمٌ </a:t>
            </a:r>
            <a:r>
              <a:rPr lang="ar-SA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بين </a:t>
            </a:r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الشعوبِ </a:t>
            </a:r>
            <a:r>
              <a:rPr lang="ar-SA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411760" y="1825660"/>
            <a:ext cx="547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ليْتَ الدولَ </a:t>
            </a:r>
            <a:r>
              <a:rPr lang="ar-SA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تحمي </a:t>
            </a:r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الطفلَ </a:t>
            </a:r>
            <a:r>
              <a:rPr lang="ar-SA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من </a:t>
            </a:r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الإساءةِ بأشكالِها </a:t>
            </a:r>
            <a:r>
              <a:rPr lang="ar-SA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.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611560" y="2636912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لعْلَّ الدولَ تعترفُ بحقِ الطفلِ </a:t>
            </a:r>
            <a:r>
              <a:rPr lang="ar-SA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في </a:t>
            </a:r>
            <a:r>
              <a:rPr lang="ar-SA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التمتعِ بمستوى صحي عالي </a:t>
            </a:r>
            <a:r>
              <a:rPr lang="ar-SA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.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763960" y="4618003"/>
            <a:ext cx="727280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</a:rPr>
              <a:t>دع التلاميذ يأتون بأربعة أساليب لغوية باستخدام ليت و لعل و اكتبها لهم هنا . ولا تنسى امسح هذه العبارة </a:t>
            </a:r>
            <a:endParaRPr lang="ar-SA" sz="1500" b="1" dirty="0">
              <a:solidFill>
                <a:srgbClr val="FF0000"/>
              </a:solidFill>
              <a:latin typeface="Tahoma" pitchFamily="34" charset="0"/>
              <a:ea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35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0892"/>
            <a:ext cx="9144000" cy="2280076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625" y="0"/>
            <a:ext cx="2419375" cy="802817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241" y="61579"/>
            <a:ext cx="3414858" cy="74123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4"/>
          <a:stretch/>
        </p:blipFill>
        <p:spPr>
          <a:xfrm>
            <a:off x="5587099" y="802817"/>
            <a:ext cx="3575872" cy="589935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976"/>
            <a:ext cx="9144000" cy="531860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4836"/>
            <a:ext cx="9144000" cy="3113165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5025484" y="3717032"/>
            <a:ext cx="12747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تدرس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و</a:t>
            </a:r>
            <a:r>
              <a:rPr lang="ar-SA" sz="32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70C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603084" y="3717032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يدرس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70C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997091" y="3717032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تدرس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70C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81717" y="3717032"/>
            <a:ext cx="1200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تدرس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</a:t>
            </a:r>
            <a:r>
              <a:rPr lang="ar-SA" sz="32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70C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175060" y="4377992"/>
            <a:ext cx="1106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يعبد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و</a:t>
            </a:r>
            <a:r>
              <a:rPr lang="ar-S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777811" y="4352697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يعبد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123728" y="4365104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تعبد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40774" y="4356393"/>
            <a:ext cx="10326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تعبد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</a:t>
            </a:r>
            <a:r>
              <a:rPr lang="ar-SA" sz="3200" b="1" dirty="0" smtClean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831244" y="4365104"/>
            <a:ext cx="1106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تعبد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و</a:t>
            </a:r>
            <a:r>
              <a:rPr lang="ar-S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238683" y="5013176"/>
            <a:ext cx="10615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تلعب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و</a:t>
            </a:r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B05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3816283" y="4988832"/>
            <a:ext cx="9717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يلعب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B05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162200" y="5004465"/>
            <a:ext cx="9717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تلعب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B05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611560" y="5013176"/>
            <a:ext cx="9877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تلعب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</a:t>
            </a:r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B05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6894867" y="5004465"/>
            <a:ext cx="10615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</a:t>
            </a:r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لعب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و</a:t>
            </a:r>
            <a:r>
              <a:rPr lang="ar-SA" sz="3200" b="1" dirty="0" smtClean="0">
                <a:solidFill>
                  <a:srgbClr val="00B05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00B05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5012256" y="5652537"/>
            <a:ext cx="1268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ترحم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و</a:t>
            </a:r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200" b="1" dirty="0">
              <a:solidFill>
                <a:srgbClr val="7030A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3609496" y="5652537"/>
            <a:ext cx="1178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يرحم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200" b="1" dirty="0">
              <a:solidFill>
                <a:srgbClr val="7030A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1955413" y="5629503"/>
            <a:ext cx="1178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ترحم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200" b="1" dirty="0">
              <a:solidFill>
                <a:srgbClr val="7030A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404773" y="5673557"/>
            <a:ext cx="11945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ترحم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</a:t>
            </a:r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200" b="1" dirty="0">
              <a:solidFill>
                <a:srgbClr val="7030A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6688080" y="5652537"/>
            <a:ext cx="1268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يرحم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و</a:t>
            </a:r>
            <a:r>
              <a:rPr lang="ar-SA" sz="3200" b="1" dirty="0" smtClean="0">
                <a:solidFill>
                  <a:srgbClr val="7030A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200" b="1" dirty="0">
              <a:solidFill>
                <a:srgbClr val="7030A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5000333" y="6300609"/>
            <a:ext cx="128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تشكر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و</a:t>
            </a:r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A9B50B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3603084" y="6274635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يشكر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A9B50B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1898383" y="6300609"/>
            <a:ext cx="1184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تشكر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ا</a:t>
            </a:r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A9B50B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366047" y="6276247"/>
            <a:ext cx="1207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تشكر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</a:t>
            </a:r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A9B50B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6675256" y="6300609"/>
            <a:ext cx="128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يشكر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و</a:t>
            </a:r>
            <a:r>
              <a:rPr lang="ar-SA" sz="3200" b="1" dirty="0" smtClean="0">
                <a:solidFill>
                  <a:srgbClr val="A9B50B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ن</a:t>
            </a:r>
            <a:endParaRPr lang="ar-SA" sz="2400" b="1" dirty="0">
              <a:solidFill>
                <a:srgbClr val="A9B50B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16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356991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356992"/>
            <a:ext cx="3267818" cy="223224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  <p:sp>
        <p:nvSpPr>
          <p:cNvPr id="5" name="مستطيل مستدير الزوايا 4"/>
          <p:cNvSpPr/>
          <p:nvPr/>
        </p:nvSpPr>
        <p:spPr>
          <a:xfrm>
            <a:off x="6084168" y="620688"/>
            <a:ext cx="864096" cy="360040"/>
          </a:xfrm>
          <a:prstGeom prst="roundRect">
            <a:avLst/>
          </a:prstGeom>
          <a:noFill/>
          <a:ln w="38100">
            <a:solidFill>
              <a:srgbClr val="FF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103786" y="620688"/>
            <a:ext cx="792088" cy="360040"/>
          </a:xfrm>
          <a:prstGeom prst="roundRect">
            <a:avLst/>
          </a:prstGeom>
          <a:noFill/>
          <a:ln w="38100">
            <a:solidFill>
              <a:srgbClr val="FF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7668344" y="1196752"/>
            <a:ext cx="648072" cy="360040"/>
          </a:xfrm>
          <a:prstGeom prst="roundRect">
            <a:avLst/>
          </a:prstGeom>
          <a:noFill/>
          <a:ln w="38100">
            <a:solidFill>
              <a:srgbClr val="FF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588224" y="1772816"/>
            <a:ext cx="792088" cy="360040"/>
          </a:xfrm>
          <a:prstGeom prst="roundRect">
            <a:avLst/>
          </a:prstGeom>
          <a:noFill/>
          <a:ln w="38100">
            <a:solidFill>
              <a:srgbClr val="FF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3707904" y="1772816"/>
            <a:ext cx="792088" cy="360040"/>
          </a:xfrm>
          <a:prstGeom prst="roundRect">
            <a:avLst/>
          </a:prstGeom>
          <a:noFill/>
          <a:ln w="38100">
            <a:solidFill>
              <a:srgbClr val="FF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364088" y="2852936"/>
            <a:ext cx="864096" cy="360040"/>
          </a:xfrm>
          <a:prstGeom prst="roundRect">
            <a:avLst/>
          </a:prstGeom>
          <a:noFill/>
          <a:ln w="38100">
            <a:solidFill>
              <a:srgbClr val="FF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923928" y="2852936"/>
            <a:ext cx="648072" cy="360040"/>
          </a:xfrm>
          <a:prstGeom prst="roundRect">
            <a:avLst/>
          </a:prstGeom>
          <a:noFill/>
          <a:ln w="38100">
            <a:solidFill>
              <a:srgbClr val="FF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9115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0"/>
            <a:ext cx="2555776" cy="76743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7437"/>
            <a:ext cx="9144000" cy="51972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87160"/>
            <a:ext cx="9144000" cy="557083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3673"/>
            <a:ext cx="2304256" cy="114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74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60"/>
            <a:ext cx="9144000" cy="52251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0"/>
            <a:ext cx="3960440" cy="227687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9144000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3676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98883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8840"/>
            <a:ext cx="9144000" cy="4869160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5148064" y="2780928"/>
            <a:ext cx="2592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1600" b="1" dirty="0" smtClean="0">
                <a:solidFill>
                  <a:srgbClr val="FF0000"/>
                </a:solidFill>
              </a:rPr>
              <a:t>من أحقُّ النْاس بالعناية والتكريم </a:t>
            </a:r>
            <a:r>
              <a:rPr lang="ar-SA" sz="1600" b="1" dirty="0">
                <a:solidFill>
                  <a:srgbClr val="FF0000"/>
                </a:solidFill>
              </a:rPr>
              <a:t>؟</a:t>
            </a:r>
          </a:p>
          <a:p>
            <a:pPr algn="ctr"/>
            <a:r>
              <a:rPr lang="ar-SA" sz="1600" b="1" dirty="0">
                <a:solidFill>
                  <a:srgbClr val="FF0000"/>
                </a:solidFill>
              </a:rPr>
              <a:t>ما واجبات المجتمع </a:t>
            </a:r>
            <a:r>
              <a:rPr lang="ar-SA" sz="1600" b="1" dirty="0" smtClean="0">
                <a:solidFill>
                  <a:srgbClr val="FF0000"/>
                </a:solidFill>
              </a:rPr>
              <a:t>الإنساني نحو</a:t>
            </a:r>
          </a:p>
          <a:p>
            <a:pPr algn="ctr"/>
            <a:r>
              <a:rPr lang="ar-SA" sz="1600" b="1" dirty="0" smtClean="0">
                <a:solidFill>
                  <a:srgbClr val="FF0000"/>
                </a:solidFill>
              </a:rPr>
              <a:t> </a:t>
            </a:r>
            <a:r>
              <a:rPr lang="ar-SA" sz="1600" b="1" dirty="0">
                <a:solidFill>
                  <a:srgbClr val="FF0000"/>
                </a:solidFill>
              </a:rPr>
              <a:t>الطفل ؟</a:t>
            </a:r>
          </a:p>
          <a:p>
            <a:pPr algn="ctr"/>
            <a:r>
              <a:rPr lang="ar-SA" sz="1600" b="1" dirty="0">
                <a:solidFill>
                  <a:srgbClr val="FF0000"/>
                </a:solidFill>
              </a:rPr>
              <a:t>لماذا يستحق الطفل كل </a:t>
            </a:r>
            <a:r>
              <a:rPr lang="ar-SA" sz="1600" b="1" dirty="0" smtClean="0">
                <a:solidFill>
                  <a:srgbClr val="FF0000"/>
                </a:solidFill>
              </a:rPr>
              <a:t>هذا الاهتمام </a:t>
            </a:r>
            <a:r>
              <a:rPr lang="ar-SA" sz="1600" b="1" dirty="0">
                <a:solidFill>
                  <a:srgbClr val="FF0000"/>
                </a:solidFill>
              </a:rPr>
              <a:t>؟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53752" y="2780928"/>
            <a:ext cx="257403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1700" b="1" dirty="0">
                <a:solidFill>
                  <a:srgbClr val="0070C0"/>
                </a:solidFill>
              </a:rPr>
              <a:t>- أحق الناس بذلك الأطفال .</a:t>
            </a:r>
          </a:p>
          <a:p>
            <a:pPr algn="ctr"/>
            <a:r>
              <a:rPr lang="ar-SA" sz="1700" b="1" dirty="0">
                <a:solidFill>
                  <a:srgbClr val="0070C0"/>
                </a:solidFill>
              </a:rPr>
              <a:t>- من واجباته تأمين كل </a:t>
            </a:r>
            <a:r>
              <a:rPr lang="ar-SA" sz="1700" b="1" dirty="0" smtClean="0">
                <a:solidFill>
                  <a:srgbClr val="0070C0"/>
                </a:solidFill>
              </a:rPr>
              <a:t>ما يحتاجه</a:t>
            </a:r>
            <a:endParaRPr lang="ar-SA" sz="1700" b="1" dirty="0">
              <a:solidFill>
                <a:srgbClr val="0070C0"/>
              </a:solidFill>
            </a:endParaRPr>
          </a:p>
          <a:p>
            <a:pPr algn="ctr"/>
            <a:r>
              <a:rPr lang="ar-SA" sz="1700" b="1" dirty="0" smtClean="0">
                <a:solidFill>
                  <a:srgbClr val="0070C0"/>
                </a:solidFill>
              </a:rPr>
              <a:t>الطفل لأنه عصب الأمة ومستقبلها </a:t>
            </a:r>
            <a:r>
              <a:rPr lang="ar-SA" sz="1700" b="1" dirty="0">
                <a:solidFill>
                  <a:srgbClr val="0070C0"/>
                </a:solidFill>
              </a:rPr>
              <a:t>وحياتها .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5310336" y="414908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تهتم بشؤون </a:t>
            </a:r>
            <a:r>
              <a:rPr lang="ar-SA" b="1" dirty="0" smtClean="0">
                <a:solidFill>
                  <a:srgbClr val="FF0000"/>
                </a:solidFill>
              </a:rPr>
              <a:t> ما الوكالة التي </a:t>
            </a:r>
          </a:p>
          <a:p>
            <a:r>
              <a:rPr lang="ar-SA" b="1" dirty="0" smtClean="0">
                <a:solidFill>
                  <a:srgbClr val="FF0000"/>
                </a:solidFill>
              </a:rPr>
              <a:t>تهتم بشؤون الأطفال </a:t>
            </a:r>
            <a:r>
              <a:rPr lang="ar-SA" b="1" dirty="0">
                <a:solidFill>
                  <a:srgbClr val="FF0000"/>
                </a:solidFill>
              </a:rPr>
              <a:t>؟</a:t>
            </a:r>
          </a:p>
          <a:p>
            <a:r>
              <a:rPr lang="ar-SA" b="1" dirty="0">
                <a:solidFill>
                  <a:srgbClr val="FF0000"/>
                </a:solidFill>
              </a:rPr>
              <a:t>لمن تتبع هذه الوكالة ؟</a:t>
            </a:r>
          </a:p>
          <a:p>
            <a:r>
              <a:rPr lang="ar-SA" b="1" dirty="0">
                <a:solidFill>
                  <a:srgbClr val="FF0000"/>
                </a:solidFill>
              </a:rPr>
              <a:t>ما أعمالها ؟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-36512" y="4149080"/>
            <a:ext cx="26642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700" b="1" dirty="0" smtClean="0">
                <a:solidFill>
                  <a:srgbClr val="0070C0"/>
                </a:solidFill>
              </a:rPr>
              <a:t>- اليونيسيف</a:t>
            </a:r>
            <a:r>
              <a:rPr lang="ar-SA" sz="1700" b="1" dirty="0">
                <a:solidFill>
                  <a:srgbClr val="0070C0"/>
                </a:solidFill>
              </a:rPr>
              <a:t>.</a:t>
            </a:r>
          </a:p>
          <a:p>
            <a:r>
              <a:rPr lang="ar-SA" sz="1700" b="1" dirty="0" smtClean="0">
                <a:solidFill>
                  <a:srgbClr val="0070C0"/>
                </a:solidFill>
              </a:rPr>
              <a:t>- </a:t>
            </a:r>
            <a:r>
              <a:rPr lang="ar-SA" sz="1700" b="1" dirty="0">
                <a:solidFill>
                  <a:srgbClr val="0070C0"/>
                </a:solidFill>
              </a:rPr>
              <a:t>تتبع منظمة </a:t>
            </a:r>
            <a:r>
              <a:rPr lang="ar-SA" sz="1700" b="1" dirty="0" smtClean="0">
                <a:solidFill>
                  <a:srgbClr val="0070C0"/>
                </a:solidFill>
              </a:rPr>
              <a:t>الأمم المتحدة</a:t>
            </a:r>
            <a:endParaRPr lang="ar-SA" sz="1700" b="1" dirty="0">
              <a:solidFill>
                <a:srgbClr val="0070C0"/>
              </a:solidFill>
            </a:endParaRPr>
          </a:p>
          <a:p>
            <a:r>
              <a:rPr lang="ar-SA" sz="1700" b="1" dirty="0">
                <a:solidFill>
                  <a:srgbClr val="0070C0"/>
                </a:solidFill>
              </a:rPr>
              <a:t>- تعمل كل </a:t>
            </a:r>
            <a:r>
              <a:rPr lang="ar-SA" sz="1700" b="1" dirty="0" smtClean="0">
                <a:solidFill>
                  <a:srgbClr val="0070C0"/>
                </a:solidFill>
              </a:rPr>
              <a:t>ما يؤمن </a:t>
            </a:r>
            <a:r>
              <a:rPr lang="ar-SA" sz="1700" b="1" dirty="0">
                <a:solidFill>
                  <a:srgbClr val="0070C0"/>
                </a:solidFill>
              </a:rPr>
              <a:t>سعادة الأطفال</a:t>
            </a:r>
          </a:p>
          <a:p>
            <a:r>
              <a:rPr lang="ar-SA" sz="1700" b="1" dirty="0">
                <a:solidFill>
                  <a:srgbClr val="0070C0"/>
                </a:solidFill>
              </a:rPr>
              <a:t>ويخفف عنهم الآلام والأمراض </a:t>
            </a:r>
            <a:r>
              <a:rPr lang="ar-SA" sz="1700" b="1" dirty="0" smtClean="0">
                <a:solidFill>
                  <a:srgbClr val="0070C0"/>
                </a:solidFill>
              </a:rPr>
              <a:t>.</a:t>
            </a:r>
            <a:endParaRPr lang="ar-SA" sz="1700" b="1" dirty="0">
              <a:solidFill>
                <a:srgbClr val="0070C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076056" y="5517232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solidFill>
                  <a:srgbClr val="FF0000"/>
                </a:solidFill>
              </a:rPr>
              <a:t>من الذين يستفيدون من هذه</a:t>
            </a:r>
          </a:p>
          <a:p>
            <a:r>
              <a:rPr lang="ar-SA" b="1" dirty="0" smtClean="0">
                <a:solidFill>
                  <a:srgbClr val="FF0000"/>
                </a:solidFill>
              </a:rPr>
              <a:t>   الوكالة </a:t>
            </a:r>
            <a:r>
              <a:rPr lang="ar-SA" b="1" dirty="0">
                <a:solidFill>
                  <a:srgbClr val="FF0000"/>
                </a:solidFill>
              </a:rPr>
              <a:t>؟</a:t>
            </a:r>
          </a:p>
          <a:p>
            <a:pPr algn="ctr"/>
            <a:r>
              <a:rPr lang="ar-SA" b="1" dirty="0" smtClean="0">
                <a:solidFill>
                  <a:srgbClr val="FF0000"/>
                </a:solidFill>
              </a:rPr>
              <a:t>ما الخدمات التي تقدمها الوكالة </a:t>
            </a:r>
            <a:r>
              <a:rPr lang="ar-SA" b="1" dirty="0">
                <a:solidFill>
                  <a:srgbClr val="FF0000"/>
                </a:solidFill>
              </a:rPr>
              <a:t>؟</a:t>
            </a:r>
          </a:p>
          <a:p>
            <a:pPr algn="ctr"/>
            <a:endParaRPr lang="ar-SA" b="1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-36512" y="5445224"/>
            <a:ext cx="2627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400" b="1" dirty="0" smtClean="0">
                <a:solidFill>
                  <a:srgbClr val="0070C0"/>
                </a:solidFill>
              </a:rPr>
              <a:t>- </a:t>
            </a:r>
            <a:r>
              <a:rPr lang="ar-SA" sz="1400" b="1" dirty="0">
                <a:solidFill>
                  <a:srgbClr val="0070C0"/>
                </a:solidFill>
              </a:rPr>
              <a:t>المؤسسات العاملة </a:t>
            </a:r>
            <a:r>
              <a:rPr lang="ar-SA" sz="1400" b="1" dirty="0" smtClean="0">
                <a:solidFill>
                  <a:srgbClr val="0070C0"/>
                </a:solidFill>
              </a:rPr>
              <a:t>في التربية </a:t>
            </a:r>
            <a:r>
              <a:rPr lang="ar-SA" sz="1400" b="1" dirty="0">
                <a:solidFill>
                  <a:srgbClr val="0070C0"/>
                </a:solidFill>
              </a:rPr>
              <a:t>والرعاية الاجتماعية.</a:t>
            </a:r>
          </a:p>
          <a:p>
            <a:r>
              <a:rPr lang="ar-SA" sz="1400" b="1" dirty="0" smtClean="0">
                <a:solidFill>
                  <a:srgbClr val="0070C0"/>
                </a:solidFill>
              </a:rPr>
              <a:t>و تهتم بشؤون الأطفال و الخدمات التي تقدها الوكالة  </a:t>
            </a:r>
            <a:r>
              <a:rPr lang="ar-SA" sz="1400" b="1" dirty="0">
                <a:solidFill>
                  <a:srgbClr val="0070C0"/>
                </a:solidFill>
              </a:rPr>
              <a:t>والألبسة </a:t>
            </a:r>
            <a:r>
              <a:rPr lang="ar-SA" sz="1400" b="1" dirty="0" smtClean="0">
                <a:solidFill>
                  <a:srgbClr val="0070C0"/>
                </a:solidFill>
              </a:rPr>
              <a:t>تشمل </a:t>
            </a:r>
            <a:r>
              <a:rPr lang="ar-SA" sz="1400" b="1" dirty="0">
                <a:solidFill>
                  <a:srgbClr val="0070C0"/>
                </a:solidFill>
              </a:rPr>
              <a:t>الأغذية </a:t>
            </a:r>
            <a:r>
              <a:rPr lang="ar-SA" sz="1400" b="1" dirty="0" smtClean="0">
                <a:solidFill>
                  <a:srgbClr val="0070C0"/>
                </a:solidFill>
              </a:rPr>
              <a:t>والأدوية و الألبسة </a:t>
            </a:r>
            <a:endParaRPr lang="ar-SA" sz="1400" b="1" dirty="0">
              <a:solidFill>
                <a:srgbClr val="0070C0"/>
              </a:solidFill>
            </a:endParaRPr>
          </a:p>
          <a:p>
            <a:r>
              <a:rPr lang="ar-SA" sz="1400" b="1" dirty="0">
                <a:solidFill>
                  <a:srgbClr val="0070C0"/>
                </a:solidFill>
              </a:rPr>
              <a:t>والأدوات المدرسية وكل ما </a:t>
            </a:r>
            <a:r>
              <a:rPr lang="ar-SA" sz="1400" b="1" dirty="0" smtClean="0">
                <a:solidFill>
                  <a:srgbClr val="0070C0"/>
                </a:solidFill>
              </a:rPr>
              <a:t>تحقق غاياتها </a:t>
            </a:r>
            <a:r>
              <a:rPr lang="ar-SA" sz="1400" b="1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646410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1"/>
            <a:ext cx="9144000" cy="32924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423" y="332656"/>
            <a:ext cx="2491153" cy="49338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6044"/>
            <a:ext cx="9144000" cy="603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45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220072" y="1124744"/>
            <a:ext cx="2376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ما الدور الذي قامت به الأم</a:t>
            </a:r>
          </a:p>
          <a:p>
            <a:r>
              <a:rPr lang="ar-SA" sz="2000" b="1" dirty="0">
                <a:solidFill>
                  <a:srgbClr val="006600"/>
                </a:solidFill>
              </a:rPr>
              <a:t>في حفلة الطعام ؟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4932040" y="2311712"/>
            <a:ext cx="273630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700" b="1" dirty="0">
                <a:solidFill>
                  <a:srgbClr val="006600"/>
                </a:solidFill>
              </a:rPr>
              <a:t>ما الخاطر الذي خطر </a:t>
            </a:r>
            <a:r>
              <a:rPr lang="ar-SA" sz="1700" b="1" dirty="0" smtClean="0">
                <a:solidFill>
                  <a:srgbClr val="006600"/>
                </a:solidFill>
              </a:rPr>
              <a:t>على الطفل الكفيف في أثناء تناول </a:t>
            </a:r>
            <a:r>
              <a:rPr lang="ar-SA" sz="1700" b="1" dirty="0">
                <a:solidFill>
                  <a:srgbClr val="006600"/>
                </a:solidFill>
              </a:rPr>
              <a:t>الطعام ؟</a:t>
            </a:r>
          </a:p>
          <a:p>
            <a:r>
              <a:rPr lang="ar-SA" sz="1700" b="1" dirty="0" smtClean="0">
                <a:solidFill>
                  <a:srgbClr val="006600"/>
                </a:solidFill>
              </a:rPr>
              <a:t>ما موقف أخوته من طريقته </a:t>
            </a:r>
            <a:r>
              <a:rPr lang="ar-SA" sz="1700" b="1" dirty="0">
                <a:solidFill>
                  <a:srgbClr val="006600"/>
                </a:solidFill>
              </a:rPr>
              <a:t>في تناول الطعام ؟</a:t>
            </a:r>
          </a:p>
          <a:p>
            <a:r>
              <a:rPr lang="ar-SA" sz="1700" b="1" dirty="0">
                <a:solidFill>
                  <a:srgbClr val="006600"/>
                </a:solidFill>
              </a:rPr>
              <a:t>وكيف كانت ردة فعل </a:t>
            </a:r>
            <a:r>
              <a:rPr lang="ar-SA" sz="1700" b="1" dirty="0" smtClean="0">
                <a:solidFill>
                  <a:srgbClr val="006600"/>
                </a:solidFill>
              </a:rPr>
              <a:t>والده ووالدته </a:t>
            </a:r>
            <a:r>
              <a:rPr lang="ar-SA" sz="1700" b="1" dirty="0">
                <a:solidFill>
                  <a:srgbClr val="006600"/>
                </a:solidFill>
              </a:rPr>
              <a:t>؟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5238328" y="4005064"/>
            <a:ext cx="2286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006600"/>
                </a:solidFill>
              </a:rPr>
              <a:t>لماذا ح</a:t>
            </a:r>
            <a:r>
              <a:rPr lang="ar-SA" sz="2000" b="1" dirty="0" smtClean="0">
                <a:solidFill>
                  <a:srgbClr val="006600"/>
                </a:solidFill>
              </a:rPr>
              <a:t>رَّم </a:t>
            </a:r>
            <a:r>
              <a:rPr lang="ar-SA" sz="2000" b="1" dirty="0">
                <a:solidFill>
                  <a:srgbClr val="006600"/>
                </a:solidFill>
              </a:rPr>
              <a:t>الطفل </a:t>
            </a:r>
            <a:r>
              <a:rPr lang="ar-SA" sz="2000" b="1" dirty="0" smtClean="0">
                <a:solidFill>
                  <a:srgbClr val="006600"/>
                </a:solidFill>
              </a:rPr>
              <a:t>الكفيف</a:t>
            </a:r>
            <a:endParaRPr lang="ar-SA" sz="2000" b="1" dirty="0">
              <a:solidFill>
                <a:srgbClr val="006600"/>
              </a:solidFill>
            </a:endParaRPr>
          </a:p>
          <a:p>
            <a:r>
              <a:rPr lang="ar-SA" sz="2000" b="1" dirty="0" smtClean="0">
                <a:solidFill>
                  <a:srgbClr val="006600"/>
                </a:solidFill>
              </a:rPr>
              <a:t>على </a:t>
            </a:r>
            <a:r>
              <a:rPr lang="ar-SA" sz="2000" b="1" dirty="0">
                <a:solidFill>
                  <a:srgbClr val="006600"/>
                </a:solidFill>
              </a:rPr>
              <a:t>نفسه </a:t>
            </a:r>
            <a:r>
              <a:rPr lang="ar-SA" sz="2000" b="1" dirty="0" smtClean="0">
                <a:solidFill>
                  <a:srgbClr val="006600"/>
                </a:solidFill>
              </a:rPr>
              <a:t>الأطعمة التي</a:t>
            </a:r>
            <a:endParaRPr lang="ar-SA" sz="2000" b="1" dirty="0">
              <a:solidFill>
                <a:srgbClr val="006600"/>
              </a:solidFill>
            </a:endParaRPr>
          </a:p>
          <a:p>
            <a:r>
              <a:rPr lang="ar-SA" sz="2000" b="1" dirty="0">
                <a:solidFill>
                  <a:srgbClr val="006600"/>
                </a:solidFill>
              </a:rPr>
              <a:t>تؤكل بالملعقة ؟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5670376" y="5590981"/>
            <a:ext cx="1637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كيف أصبح الطفل </a:t>
            </a:r>
            <a:endParaRPr lang="ar-SA" sz="2000" b="1" dirty="0">
              <a:solidFill>
                <a:srgbClr val="006600"/>
              </a:solidFill>
            </a:endParaRPr>
          </a:p>
          <a:p>
            <a:r>
              <a:rPr lang="ar-SA" sz="2000" b="1" dirty="0">
                <a:solidFill>
                  <a:srgbClr val="006600"/>
                </a:solidFill>
              </a:rPr>
              <a:t>الكفيف ممعودًا ؟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23528" y="836712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تشرف على إعداد </a:t>
            </a:r>
            <a:r>
              <a:rPr lang="ar-SA" b="1" dirty="0">
                <a:solidFill>
                  <a:srgbClr val="0000FF"/>
                </a:solidFill>
              </a:rPr>
              <a:t>الطعام وترشد </a:t>
            </a:r>
            <a:r>
              <a:rPr lang="ar-SA" b="1" dirty="0" smtClean="0">
                <a:solidFill>
                  <a:srgbClr val="0000FF"/>
                </a:solidFill>
              </a:rPr>
              <a:t>إخ</a:t>
            </a:r>
            <a:r>
              <a:rPr lang="ar-SA" b="1" dirty="0">
                <a:solidFill>
                  <a:srgbClr val="0000FF"/>
                </a:solidFill>
              </a:rPr>
              <a:t>وة الكفيف والخادم بما يحتاج إليه الآكلون</a:t>
            </a:r>
            <a:r>
              <a:rPr lang="ar-SA" b="1" dirty="0" smtClean="0">
                <a:solidFill>
                  <a:srgbClr val="0000FF"/>
                </a:solidFill>
              </a:rPr>
              <a:t> .</a:t>
            </a:r>
            <a:endParaRPr lang="ar-SA" b="1" dirty="0">
              <a:solidFill>
                <a:srgbClr val="0000FF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79512" y="2276872"/>
            <a:ext cx="2306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أَخَذُ </a:t>
            </a:r>
            <a:r>
              <a:rPr lang="ar-SA" b="1" dirty="0">
                <a:solidFill>
                  <a:srgbClr val="0000FF"/>
                </a:solidFill>
              </a:rPr>
              <a:t>اللُّقْمَةِ بِكلْتا يَدَيْهِ </a:t>
            </a:r>
            <a:r>
              <a:rPr lang="ar-SA" b="1" dirty="0" smtClean="0">
                <a:solidFill>
                  <a:srgbClr val="0000FF"/>
                </a:solidFill>
              </a:rPr>
              <a:t>ب</a:t>
            </a:r>
            <a:r>
              <a:rPr lang="ar-SA" b="1" dirty="0">
                <a:solidFill>
                  <a:srgbClr val="0000FF"/>
                </a:solidFill>
              </a:rPr>
              <a:t>دَلَ أنْ </a:t>
            </a:r>
            <a:endParaRPr lang="ar-SA" b="1" dirty="0" smtClean="0">
              <a:solidFill>
                <a:srgbClr val="0000FF"/>
              </a:solidFill>
            </a:endParaRPr>
          </a:p>
          <a:p>
            <a:r>
              <a:rPr lang="ar-SA" b="1" dirty="0" smtClean="0">
                <a:solidFill>
                  <a:srgbClr val="0000FF"/>
                </a:solidFill>
              </a:rPr>
              <a:t>يأْخُذَها </a:t>
            </a:r>
            <a:r>
              <a:rPr lang="ar-SA" b="1" dirty="0">
                <a:solidFill>
                  <a:srgbClr val="0000FF"/>
                </a:solidFill>
              </a:rPr>
              <a:t>كَعَادَتِهِ بيَدٍ </a:t>
            </a:r>
            <a:r>
              <a:rPr lang="ar-SA" b="1" dirty="0" smtClean="0">
                <a:solidFill>
                  <a:srgbClr val="0000FF"/>
                </a:solidFill>
              </a:rPr>
              <a:t>وَاحِدَةِ </a:t>
            </a:r>
          </a:p>
          <a:p>
            <a:r>
              <a:rPr lang="ar-SA" b="1" dirty="0" smtClean="0">
                <a:solidFill>
                  <a:srgbClr val="0000FF"/>
                </a:solidFill>
              </a:rPr>
              <a:t>ضحك </a:t>
            </a:r>
            <a:r>
              <a:rPr lang="ar-SA" b="1" dirty="0">
                <a:solidFill>
                  <a:srgbClr val="0000FF"/>
                </a:solidFill>
              </a:rPr>
              <a:t>إخوته </a:t>
            </a:r>
            <a:r>
              <a:rPr lang="ar-SA" b="1" dirty="0" smtClean="0">
                <a:solidFill>
                  <a:srgbClr val="0000FF"/>
                </a:solidFill>
              </a:rPr>
              <a:t>وح</a:t>
            </a:r>
            <a:r>
              <a:rPr lang="ar-SA" b="1" dirty="0">
                <a:solidFill>
                  <a:srgbClr val="0000FF"/>
                </a:solidFill>
              </a:rPr>
              <a:t>زن </a:t>
            </a:r>
            <a:r>
              <a:rPr lang="ar-SA" b="1" dirty="0" smtClean="0">
                <a:solidFill>
                  <a:srgbClr val="0000FF"/>
                </a:solidFill>
              </a:rPr>
              <a:t>والده</a:t>
            </a:r>
          </a:p>
          <a:p>
            <a:r>
              <a:rPr lang="ar-SA" b="1" dirty="0" smtClean="0">
                <a:solidFill>
                  <a:srgbClr val="0000FF"/>
                </a:solidFill>
              </a:rPr>
              <a:t> وق</a:t>
            </a:r>
            <a:r>
              <a:rPr lang="ar-SA" b="1" dirty="0">
                <a:solidFill>
                  <a:srgbClr val="0000FF"/>
                </a:solidFill>
              </a:rPr>
              <a:t>ال : </a:t>
            </a:r>
            <a:r>
              <a:rPr lang="ar-SA" b="1" dirty="0" smtClean="0">
                <a:solidFill>
                  <a:srgbClr val="0000FF"/>
                </a:solidFill>
              </a:rPr>
              <a:t>ما هكذا تؤكل </a:t>
            </a:r>
            <a:r>
              <a:rPr lang="ar-SA" b="1" dirty="0">
                <a:solidFill>
                  <a:srgbClr val="0000FF"/>
                </a:solidFill>
              </a:rPr>
              <a:t>اللقمة </a:t>
            </a:r>
            <a:r>
              <a:rPr lang="ar-SA" b="1" dirty="0" smtClean="0">
                <a:solidFill>
                  <a:srgbClr val="0000FF"/>
                </a:solidFill>
              </a:rPr>
              <a:t>يا بني ؟!  </a:t>
            </a:r>
            <a:r>
              <a:rPr lang="ar-SA" b="1" dirty="0">
                <a:solidFill>
                  <a:srgbClr val="0000FF"/>
                </a:solidFill>
              </a:rPr>
              <a:t>وأما أمه فبكت 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07376" y="3884855"/>
            <a:ext cx="25394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لأَنُّه </a:t>
            </a:r>
            <a:r>
              <a:rPr lang="ar-SA" b="1" dirty="0">
                <a:solidFill>
                  <a:srgbClr val="0000FF"/>
                </a:solidFill>
              </a:rPr>
              <a:t>كانَ يعرفُ أنَّهُ لا يُحْسَنُ </a:t>
            </a:r>
            <a:endParaRPr lang="ar-SA" b="1" dirty="0" smtClean="0">
              <a:solidFill>
                <a:srgbClr val="0000FF"/>
              </a:solidFill>
            </a:endParaRPr>
          </a:p>
          <a:p>
            <a:r>
              <a:rPr lang="ar-SA" b="1" dirty="0" smtClean="0">
                <a:solidFill>
                  <a:srgbClr val="0000FF"/>
                </a:solidFill>
              </a:rPr>
              <a:t>اسْتِخْدامَ </a:t>
            </a:r>
            <a:r>
              <a:rPr lang="ar-SA" b="1" dirty="0">
                <a:solidFill>
                  <a:srgbClr val="0000FF"/>
                </a:solidFill>
              </a:rPr>
              <a:t>المِلْعَقَة, وكان يكْرَهُ أنْ </a:t>
            </a:r>
            <a:endParaRPr lang="ar-SA" b="1" dirty="0" smtClean="0">
              <a:solidFill>
                <a:srgbClr val="0000FF"/>
              </a:solidFill>
            </a:endParaRPr>
          </a:p>
          <a:p>
            <a:r>
              <a:rPr lang="ar-SA" b="1" dirty="0" smtClean="0">
                <a:solidFill>
                  <a:srgbClr val="0000FF"/>
                </a:solidFill>
              </a:rPr>
              <a:t>يَضْحَكَ </a:t>
            </a:r>
            <a:r>
              <a:rPr lang="ar-SA" b="1" dirty="0">
                <a:solidFill>
                  <a:srgbClr val="0000FF"/>
                </a:solidFill>
              </a:rPr>
              <a:t>إخوتُهُ, </a:t>
            </a:r>
            <a:r>
              <a:rPr lang="ar-SA" b="1" dirty="0" smtClean="0">
                <a:solidFill>
                  <a:srgbClr val="0000FF"/>
                </a:solidFill>
              </a:rPr>
              <a:t>أو </a:t>
            </a:r>
            <a:r>
              <a:rPr lang="ar-SA" b="1" dirty="0">
                <a:solidFill>
                  <a:srgbClr val="0000FF"/>
                </a:solidFill>
              </a:rPr>
              <a:t>تبكيَ </a:t>
            </a:r>
            <a:r>
              <a:rPr lang="ar-SA" b="1" dirty="0" smtClean="0">
                <a:solidFill>
                  <a:srgbClr val="0000FF"/>
                </a:solidFill>
              </a:rPr>
              <a:t>أُمُّهُ , أو</a:t>
            </a:r>
          </a:p>
          <a:p>
            <a:r>
              <a:rPr lang="ar-SA" b="1" dirty="0">
                <a:solidFill>
                  <a:srgbClr val="0000FF"/>
                </a:solidFill>
              </a:rPr>
              <a:t>يُنبِّهَهُ أَبوهُ في هُدوءِ حَزِين .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105942" y="5099528"/>
            <a:ext cx="42302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كان يَسْتَحْيي أَنْ يَشْربَ على المائِدَةِ مَخَافَةَ أنْ يَضطرِبَ</a:t>
            </a:r>
          </a:p>
          <a:p>
            <a:r>
              <a:rPr lang="ar-SA" b="1" dirty="0">
                <a:solidFill>
                  <a:srgbClr val="0000FF"/>
                </a:solidFill>
              </a:rPr>
              <a:t>القدَحَ في </a:t>
            </a:r>
            <a:r>
              <a:rPr lang="ar-SA" b="1" dirty="0" smtClean="0">
                <a:solidFill>
                  <a:srgbClr val="0000FF"/>
                </a:solidFill>
              </a:rPr>
              <a:t>يدَه </a:t>
            </a:r>
            <a:r>
              <a:rPr lang="ar-SA" b="1" dirty="0">
                <a:solidFill>
                  <a:srgbClr val="0000FF"/>
                </a:solidFill>
              </a:rPr>
              <a:t>, أو ألَا </a:t>
            </a:r>
            <a:r>
              <a:rPr lang="ar-SA" b="1" dirty="0" smtClean="0">
                <a:solidFill>
                  <a:srgbClr val="0000FF"/>
                </a:solidFill>
              </a:rPr>
              <a:t>يحُسِنَ </a:t>
            </a:r>
            <a:r>
              <a:rPr lang="ar-SA" b="1" dirty="0">
                <a:solidFill>
                  <a:srgbClr val="0000FF"/>
                </a:solidFill>
              </a:rPr>
              <a:t>تنَاولُهَ </a:t>
            </a:r>
            <a:r>
              <a:rPr lang="ar-SA" b="1" dirty="0" smtClean="0">
                <a:solidFill>
                  <a:srgbClr val="0000FF"/>
                </a:solidFill>
              </a:rPr>
              <a:t>حِينْ يقُدَّم </a:t>
            </a:r>
            <a:r>
              <a:rPr lang="ar-SA" b="1" dirty="0">
                <a:solidFill>
                  <a:srgbClr val="0000FF"/>
                </a:solidFill>
              </a:rPr>
              <a:t>إليهْ, حتىّ</a:t>
            </a:r>
          </a:p>
          <a:p>
            <a:r>
              <a:rPr lang="ar-SA" b="1" dirty="0">
                <a:solidFill>
                  <a:srgbClr val="0000FF"/>
                </a:solidFill>
              </a:rPr>
              <a:t>إذا </a:t>
            </a:r>
            <a:r>
              <a:rPr lang="ar-SA" b="1" dirty="0" smtClean="0">
                <a:solidFill>
                  <a:srgbClr val="0000FF"/>
                </a:solidFill>
              </a:rPr>
              <a:t>نهَضَ لِيغَسل يدَيهْ </a:t>
            </a:r>
            <a:r>
              <a:rPr lang="ar-SA" b="1" dirty="0">
                <a:solidFill>
                  <a:srgbClr val="0000FF"/>
                </a:solidFill>
              </a:rPr>
              <a:t>مِنْ حنفيةٍ كانتْ هُناك شرِب مِنْ</a:t>
            </a:r>
          </a:p>
          <a:p>
            <a:r>
              <a:rPr lang="ar-SA" b="1" dirty="0">
                <a:solidFill>
                  <a:srgbClr val="0000FF"/>
                </a:solidFill>
              </a:rPr>
              <a:t>مائِها ما شاءَ اللهُ أَنْ يَشْرَبَ . ولم يكُنْ هذا الماءُ نقيًّا</a:t>
            </a:r>
          </a:p>
          <a:p>
            <a:r>
              <a:rPr lang="ar-SA" b="1" dirty="0">
                <a:solidFill>
                  <a:srgbClr val="0000FF"/>
                </a:solidFill>
              </a:rPr>
              <a:t>دائمًا , ولم يكُنْ هذا النَّوْعُ مِنْ رِيِّ الظَّمأ ملائمًا للصِّحةِ</a:t>
            </a:r>
          </a:p>
          <a:p>
            <a:r>
              <a:rPr lang="ar-SA" b="1" dirty="0" smtClean="0">
                <a:solidFill>
                  <a:srgbClr val="0000FF"/>
                </a:solidFill>
              </a:rPr>
              <a:t>فانْتَهى </a:t>
            </a:r>
            <a:r>
              <a:rPr lang="ar-SA" b="1" dirty="0">
                <a:solidFill>
                  <a:srgbClr val="0000FF"/>
                </a:solidFill>
              </a:rPr>
              <a:t>به الأمرُ إلى أَنْ أَصْبَحَ مَمْعُودًا</a:t>
            </a:r>
          </a:p>
        </p:txBody>
      </p:sp>
    </p:spTree>
    <p:extLst>
      <p:ext uri="{BB962C8B-B14F-4D97-AF65-F5344CB8AC3E}">
        <p14:creationId xmlns:p14="http://schemas.microsoft.com/office/powerpoint/2010/main" val="36998031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932"/>
            <a:ext cx="9144000" cy="609606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933" y="89620"/>
            <a:ext cx="2026085" cy="672313"/>
          </a:xfrm>
          <a:prstGeom prst="rect">
            <a:avLst/>
          </a:prstGeom>
        </p:spPr>
      </p:pic>
      <p:pic>
        <p:nvPicPr>
          <p:cNvPr id="3" name="الطفلان الذكيان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80112" y="771759"/>
            <a:ext cx="972411" cy="75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3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0"/>
            <a:ext cx="2377568" cy="78894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7" y="58079"/>
            <a:ext cx="3367485" cy="73086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8946"/>
            <a:ext cx="9144000" cy="6069054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107504" y="1649010"/>
            <a:ext cx="73985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السير </a:t>
            </a:r>
            <a:r>
              <a:rPr lang="ar-SA" sz="2000" b="1" dirty="0">
                <a:solidFill>
                  <a:srgbClr val="FF0000"/>
                </a:solidFill>
              </a:rPr>
              <a:t>على هدي جدِّهما </a:t>
            </a:r>
            <a:r>
              <a:rPr lang="ar-SA" sz="2000" b="1" dirty="0" smtClean="0">
                <a:solidFill>
                  <a:srgbClr val="FF0000"/>
                </a:solidFill>
              </a:rPr>
              <a:t>الرسول - صلى </a:t>
            </a:r>
            <a:r>
              <a:rPr lang="ar-SA" sz="2000" b="1" dirty="0">
                <a:solidFill>
                  <a:srgbClr val="FF0000"/>
                </a:solidFill>
              </a:rPr>
              <a:t>الله عليه و سلم - في أعمالهما وعبادتهما .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481654" y="2070548"/>
            <a:ext cx="2114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 </a:t>
            </a:r>
            <a:r>
              <a:rPr lang="ar-SA" sz="2000" b="1" dirty="0">
                <a:solidFill>
                  <a:srgbClr val="FF0000"/>
                </a:solidFill>
              </a:rPr>
              <a:t>كانا يُح</a:t>
            </a:r>
            <a:r>
              <a:rPr lang="ar-SA" sz="2000" b="1" dirty="0" smtClean="0">
                <a:solidFill>
                  <a:srgbClr val="FF0000"/>
                </a:solidFill>
              </a:rPr>
              <a:t>سنان الوضوء .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464766" y="2472628"/>
            <a:ext cx="3070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كانا ي</a:t>
            </a:r>
            <a:r>
              <a:rPr lang="ar-SA" sz="2000" b="1" dirty="0">
                <a:solidFill>
                  <a:srgbClr val="FF0000"/>
                </a:solidFill>
              </a:rPr>
              <a:t>ؤدّيانِ </a:t>
            </a:r>
            <a:r>
              <a:rPr lang="ar-SA" sz="2000" b="1" dirty="0" smtClean="0">
                <a:solidFill>
                  <a:srgbClr val="FF0000"/>
                </a:solidFill>
              </a:rPr>
              <a:t>ال</a:t>
            </a:r>
            <a:r>
              <a:rPr lang="ar-SA" sz="2000" b="1" dirty="0">
                <a:solidFill>
                  <a:srgbClr val="FF0000"/>
                </a:solidFill>
              </a:rPr>
              <a:t>صلوات في أوقاتها . </a:t>
            </a:r>
            <a:r>
              <a:rPr lang="ar-SA" sz="2000" b="1" dirty="0" smtClean="0">
                <a:solidFill>
                  <a:srgbClr val="FF0000"/>
                </a:solidFill>
              </a:rPr>
              <a:t>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5496" y="3356992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أثار الشيخ </a:t>
            </a:r>
            <a:r>
              <a:rPr lang="ar-SA" sz="2000" b="1" dirty="0">
                <a:solidFill>
                  <a:srgbClr val="FF0000"/>
                </a:solidFill>
              </a:rPr>
              <a:t>الكبير انتباه </a:t>
            </a:r>
            <a:r>
              <a:rPr lang="ar-SA" sz="2000" b="1" dirty="0" smtClean="0">
                <a:solidFill>
                  <a:srgbClr val="FF0000"/>
                </a:solidFill>
              </a:rPr>
              <a:t>الصغيرين </a:t>
            </a:r>
            <a:r>
              <a:rPr lang="ar-SA" sz="2000" b="1" dirty="0">
                <a:solidFill>
                  <a:srgbClr val="FF0000"/>
                </a:solidFill>
              </a:rPr>
              <a:t>؛ لأنه </a:t>
            </a:r>
            <a:r>
              <a:rPr lang="ar-SA" sz="2000" b="1" dirty="0" smtClean="0">
                <a:solidFill>
                  <a:srgbClr val="FF0000"/>
                </a:solidFill>
              </a:rPr>
              <a:t>لا يحسن الوضوء </a:t>
            </a:r>
            <a:r>
              <a:rPr lang="ar-SA" sz="2000" b="1" dirty="0">
                <a:solidFill>
                  <a:srgbClr val="FF0000"/>
                </a:solidFill>
              </a:rPr>
              <a:t>فلا يتمّ </a:t>
            </a:r>
            <a:r>
              <a:rPr lang="ar-SA" sz="2000" b="1" dirty="0" smtClean="0">
                <a:solidFill>
                  <a:srgbClr val="FF0000"/>
                </a:solidFill>
              </a:rPr>
              <a:t>غسل الأعضاء </a:t>
            </a:r>
            <a:r>
              <a:rPr lang="ar-SA" sz="2000" b="1" dirty="0">
                <a:solidFill>
                  <a:srgbClr val="FF0000"/>
                </a:solidFill>
              </a:rPr>
              <a:t>.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5495" y="4221088"/>
            <a:ext cx="7488831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جعلا </a:t>
            </a:r>
            <a:r>
              <a:rPr lang="ar-SA" sz="2000" b="1" dirty="0" smtClean="0">
                <a:solidFill>
                  <a:srgbClr val="FF0000"/>
                </a:solidFill>
              </a:rPr>
              <a:t>الشيخ </a:t>
            </a:r>
            <a:r>
              <a:rPr lang="ar-SA" sz="2000" b="1" dirty="0">
                <a:solidFill>
                  <a:srgbClr val="FF0000"/>
                </a:solidFill>
              </a:rPr>
              <a:t>الكبير يحكم بينهما في كيفية و </a:t>
            </a:r>
            <a:r>
              <a:rPr lang="ar-SA" sz="2000" b="1" dirty="0" smtClean="0">
                <a:solidFill>
                  <a:srgbClr val="FF0000"/>
                </a:solidFill>
              </a:rPr>
              <a:t>ضوئهما وأظهرا </a:t>
            </a:r>
            <a:r>
              <a:rPr lang="ar-SA" sz="2000" b="1" dirty="0">
                <a:solidFill>
                  <a:srgbClr val="FF0000"/>
                </a:solidFill>
              </a:rPr>
              <a:t>له الطريقة </a:t>
            </a:r>
            <a:r>
              <a:rPr lang="ar-SA" sz="2000" b="1" dirty="0" smtClean="0">
                <a:solidFill>
                  <a:srgbClr val="FF0000"/>
                </a:solidFill>
              </a:rPr>
              <a:t>الصحيحة للوضوء </a:t>
            </a:r>
          </a:p>
          <a:p>
            <a:endParaRPr lang="ar-SA" sz="600" b="1" dirty="0">
              <a:solidFill>
                <a:srgbClr val="FF0000"/>
              </a:solidFill>
            </a:endParaRPr>
          </a:p>
          <a:p>
            <a:r>
              <a:rPr lang="ar-SA" sz="2000" b="1" dirty="0" smtClean="0">
                <a:solidFill>
                  <a:srgbClr val="FF0000"/>
                </a:solidFill>
              </a:rPr>
              <a:t>بطريقة غير مباشرة .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-396552" y="5477162"/>
            <a:ext cx="7847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- الذوق والأدب في تقديم </a:t>
            </a:r>
            <a:r>
              <a:rPr lang="ar-SA" sz="2000" b="1" dirty="0" smtClean="0">
                <a:solidFill>
                  <a:srgbClr val="FF0000"/>
                </a:solidFill>
              </a:rPr>
              <a:t>النصيحة .      - </a:t>
            </a:r>
            <a:r>
              <a:rPr lang="ar-SA" sz="2000" b="1" dirty="0">
                <a:solidFill>
                  <a:srgbClr val="FF0000"/>
                </a:solidFill>
              </a:rPr>
              <a:t>الذكاء </a:t>
            </a:r>
            <a:r>
              <a:rPr lang="ar-SA" sz="2000" b="1" dirty="0" smtClean="0">
                <a:solidFill>
                  <a:srgbClr val="FF0000"/>
                </a:solidFill>
              </a:rPr>
              <a:t>وحسن التصرف </a:t>
            </a:r>
            <a:r>
              <a:rPr lang="ar-SA" sz="2000" b="1" dirty="0">
                <a:solidFill>
                  <a:srgbClr val="FF0000"/>
                </a:solidFill>
              </a:rPr>
              <a:t>.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7544" y="6165304"/>
            <a:ext cx="70552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نعم ، لأنهما حفيدا رسول الله صلى الله عليه وسلم  وريحانتاه ، وسيدا شباب الجنة . فحب آل البيت عبادة نتقرب بها إلى الله .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99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8" y="2924945"/>
            <a:ext cx="9128012" cy="393305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0"/>
            <a:ext cx="9144000" cy="2924175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8416180" y="404664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1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8416180" y="404664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1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8416180" y="889556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2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8416180" y="889556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2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8416180" y="1393612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3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8416774" y="1393612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3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8450088" y="1916832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4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8450088" y="1924298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4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3925267" y="457508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5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3923928" y="457508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5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925267" y="927884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6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3923928" y="927884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6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3948608" y="1412776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7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3948608" y="1412776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7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3948608" y="1941255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8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3948608" y="1941255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8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6660232" y="2447518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9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660232" y="2447518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9</a:t>
            </a:r>
            <a:endParaRPr lang="ar-S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53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-7.40741E-7 L -0.4283 0.696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24" y="3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7407E-6 L -0.4283 0.8046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24" y="4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-0.75104 0.7312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52" y="3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-0.76268 0.2756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42" y="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06302 0.500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2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0.26771 0.6101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85" y="3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96296E-6 L 0.39097 0.7282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9" y="3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38594 0.293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88" y="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0.09444 0.3990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1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13" grpId="0"/>
      <p:bldP spid="13" grpId="1"/>
      <p:bldP spid="15" grpId="0"/>
      <p:bldP spid="15" grpId="1"/>
      <p:bldP spid="17" grpId="0"/>
      <p:bldP spid="17" grpId="1"/>
      <p:bldP spid="19" grpId="0"/>
      <p:bldP spid="19" grpId="1"/>
      <p:bldP spid="21" grpId="0"/>
      <p:bldP spid="21" grpId="1"/>
      <p:bldP spid="22" grpId="0"/>
      <p:bldP spid="2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09"/>
            <a:ext cx="9144000" cy="2323371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8880"/>
            <a:ext cx="9144000" cy="129614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3"/>
          <a:stretch/>
        </p:blipFill>
        <p:spPr>
          <a:xfrm>
            <a:off x="0" y="3645024"/>
            <a:ext cx="9144000" cy="3210672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5180632" y="836712"/>
            <a:ext cx="315182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لماذا تشاور الحسن </a:t>
            </a:r>
            <a:r>
              <a:rPr lang="ar-SA" sz="25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والحسين</a:t>
            </a:r>
            <a:endParaRPr lang="ar-SA" sz="25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232980" y="1511786"/>
            <a:ext cx="437146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5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كيف يجب أن تقدم النصيحة </a:t>
            </a:r>
            <a:r>
              <a:rPr lang="ar-SA" sz="25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؟ ولماذا</a:t>
            </a:r>
            <a:endParaRPr lang="ar-SA" sz="25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580112" y="4369098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i="1" dirty="0">
                <a:solidFill>
                  <a:srgbClr val="0070C0"/>
                </a:solidFill>
                <a:latin typeface="Chiller" pitchFamily="82" charset="0"/>
              </a:rPr>
              <a:t>√</a:t>
            </a:r>
            <a:endParaRPr lang="ar-SA" sz="5400" b="1" i="1" dirty="0">
              <a:solidFill>
                <a:srgbClr val="0070C0"/>
              </a:solidFill>
              <a:latin typeface="Chiller" pitchFamily="82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236296" y="5949280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i="1" dirty="0">
                <a:solidFill>
                  <a:srgbClr val="0070C0"/>
                </a:solidFill>
                <a:latin typeface="Chiller" pitchFamily="82" charset="0"/>
              </a:rPr>
              <a:t>√</a:t>
            </a:r>
            <a:endParaRPr lang="ar-SA" sz="5400" b="1" i="1" dirty="0">
              <a:solidFill>
                <a:srgbClr val="0070C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06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8" y="30706"/>
            <a:ext cx="9144000" cy="3002811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107504" y="1295762"/>
            <a:ext cx="71287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من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لا يتقبل النصيحة و </a:t>
            </a:r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لا يعمل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بها حتى وإن كانت من صغار .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-180528" y="2492896"/>
            <a:ext cx="7380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الإنسان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الذي يقدم </a:t>
            </a:r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النصيحة بأسلوب </a:t>
            </a:r>
            <a:r>
              <a:rPr lang="ar-SA" sz="24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غير لائق فيه إيذاء لشعور الآخرين .</a:t>
            </a: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8" y="3061965"/>
            <a:ext cx="9144000" cy="3800475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376080" y="4221088"/>
            <a:ext cx="794033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b="1" dirty="0">
                <a:solidFill>
                  <a:srgbClr val="FF0000"/>
                </a:solidFill>
              </a:rPr>
              <a:t>ترّبى </a:t>
            </a:r>
            <a:r>
              <a:rPr lang="ar-SA" sz="2200" b="1" dirty="0" smtClean="0">
                <a:solidFill>
                  <a:srgbClr val="FF0000"/>
                </a:solidFill>
              </a:rPr>
              <a:t>الحسن </a:t>
            </a:r>
            <a:r>
              <a:rPr lang="ar-SA" sz="2200" b="1" dirty="0">
                <a:solidFill>
                  <a:srgbClr val="FF0000"/>
                </a:solidFill>
              </a:rPr>
              <a:t>و </a:t>
            </a:r>
            <a:r>
              <a:rPr lang="ar-SA" sz="2200" b="1" dirty="0" smtClean="0">
                <a:solidFill>
                  <a:srgbClr val="FF0000"/>
                </a:solidFill>
              </a:rPr>
              <a:t>الحسين حفيدا الرسول </a:t>
            </a:r>
            <a:r>
              <a:rPr lang="ar-SA" sz="2200" b="1" dirty="0">
                <a:solidFill>
                  <a:srgbClr val="FF0000"/>
                </a:solidFill>
              </a:rPr>
              <a:t>صلى الله عليه وسلم على </a:t>
            </a:r>
            <a:r>
              <a:rPr lang="ar-SA" sz="2200" b="1" dirty="0" smtClean="0">
                <a:solidFill>
                  <a:srgbClr val="FF0000"/>
                </a:solidFill>
              </a:rPr>
              <a:t>الأخلاق الفاضلة </a:t>
            </a:r>
            <a:r>
              <a:rPr lang="ar-SA" sz="2200" b="1" dirty="0">
                <a:solidFill>
                  <a:srgbClr val="FF0000"/>
                </a:solidFill>
              </a:rPr>
              <a:t>و </a:t>
            </a:r>
            <a:r>
              <a:rPr lang="ar-SA" sz="2200" b="1" dirty="0" smtClean="0">
                <a:solidFill>
                  <a:srgbClr val="FF0000"/>
                </a:solidFill>
              </a:rPr>
              <a:t>التمسك بأحكام الدين </a:t>
            </a:r>
            <a:r>
              <a:rPr lang="ar-SA" sz="2200" b="1" dirty="0">
                <a:solidFill>
                  <a:srgbClr val="FF0000"/>
                </a:solidFill>
              </a:rPr>
              <a:t>، وقد </a:t>
            </a:r>
            <a:r>
              <a:rPr lang="ar-SA" sz="2200" b="1" dirty="0" smtClean="0">
                <a:solidFill>
                  <a:srgbClr val="FF0000"/>
                </a:solidFill>
              </a:rPr>
              <a:t>سارا على نهج </a:t>
            </a:r>
            <a:r>
              <a:rPr lang="ar-SA" sz="2200" b="1" dirty="0">
                <a:solidFill>
                  <a:srgbClr val="FF0000"/>
                </a:solidFill>
              </a:rPr>
              <a:t>جدّهم </a:t>
            </a:r>
            <a:r>
              <a:rPr lang="ar-SA" sz="2200" b="1" dirty="0" smtClean="0">
                <a:solidFill>
                  <a:srgbClr val="FF0000"/>
                </a:solidFill>
              </a:rPr>
              <a:t>الرسول الكريم </a:t>
            </a:r>
            <a:r>
              <a:rPr lang="ar-SA" sz="2200" b="1" dirty="0">
                <a:solidFill>
                  <a:srgbClr val="FF0000"/>
                </a:solidFill>
              </a:rPr>
              <a:t>صلى الله عليه وسلم في </a:t>
            </a:r>
            <a:r>
              <a:rPr lang="ar-SA" sz="2200" b="1" dirty="0" smtClean="0">
                <a:solidFill>
                  <a:srgbClr val="FF0000"/>
                </a:solidFill>
              </a:rPr>
              <a:t>العبادة </a:t>
            </a:r>
            <a:r>
              <a:rPr lang="ar-SA" sz="2200" b="1" dirty="0">
                <a:solidFill>
                  <a:srgbClr val="FF0000"/>
                </a:solidFill>
              </a:rPr>
              <a:t>و </a:t>
            </a:r>
            <a:r>
              <a:rPr lang="ar-SA" sz="2200" b="1" dirty="0" smtClean="0">
                <a:solidFill>
                  <a:srgbClr val="FF0000"/>
                </a:solidFill>
              </a:rPr>
              <a:t>العمل </a:t>
            </a:r>
            <a:r>
              <a:rPr lang="ar-SA" sz="2200" b="1" dirty="0">
                <a:solidFill>
                  <a:srgbClr val="FF0000"/>
                </a:solidFill>
              </a:rPr>
              <a:t>.</a:t>
            </a:r>
            <a:r>
              <a:rPr lang="ar-SA" sz="2200" b="1" dirty="0" smtClean="0">
                <a:solidFill>
                  <a:srgbClr val="FF0000"/>
                </a:solidFill>
              </a:rPr>
              <a:t>وذات </a:t>
            </a:r>
            <a:r>
              <a:rPr lang="ar-SA" sz="2200" b="1" dirty="0">
                <a:solidFill>
                  <a:srgbClr val="FF0000"/>
                </a:solidFill>
              </a:rPr>
              <a:t>يوم </a:t>
            </a:r>
            <a:r>
              <a:rPr lang="ar-SA" sz="2200" b="1" dirty="0" smtClean="0">
                <a:solidFill>
                  <a:srgbClr val="FF0000"/>
                </a:solidFill>
              </a:rPr>
              <a:t>حينما كانا صغيري السن ذهبا إلى مكان الوضوء </a:t>
            </a:r>
            <a:r>
              <a:rPr lang="ar-SA" sz="2200" b="1" dirty="0">
                <a:solidFill>
                  <a:srgbClr val="FF0000"/>
                </a:solidFill>
              </a:rPr>
              <a:t>، </a:t>
            </a:r>
            <a:r>
              <a:rPr lang="ar-SA" sz="2200" b="1" dirty="0" smtClean="0">
                <a:solidFill>
                  <a:srgbClr val="FF0000"/>
                </a:solidFill>
              </a:rPr>
              <a:t>فشاهدا رجلاً كبيرا </a:t>
            </a:r>
            <a:r>
              <a:rPr lang="ar-SA" sz="2200" b="1" dirty="0">
                <a:solidFill>
                  <a:srgbClr val="FF0000"/>
                </a:solidFill>
              </a:rPr>
              <a:t>لا </a:t>
            </a:r>
            <a:r>
              <a:rPr lang="ar-SA" sz="2200" b="1" dirty="0" smtClean="0">
                <a:solidFill>
                  <a:srgbClr val="FF0000"/>
                </a:solidFill>
              </a:rPr>
              <a:t>يحسن الوضوء </a:t>
            </a:r>
            <a:r>
              <a:rPr lang="ar-SA" sz="2200" b="1" dirty="0">
                <a:solidFill>
                  <a:srgbClr val="FF0000"/>
                </a:solidFill>
              </a:rPr>
              <a:t>؛ فلا يتم </a:t>
            </a:r>
            <a:r>
              <a:rPr lang="ar-SA" sz="2200" b="1" dirty="0" smtClean="0">
                <a:solidFill>
                  <a:srgbClr val="FF0000"/>
                </a:solidFill>
              </a:rPr>
              <a:t>غسل الأعضاء كاملة . تضايقا و أرادا نصح الرجل ، ولكن </a:t>
            </a:r>
            <a:r>
              <a:rPr lang="ar-SA" sz="2200" b="1" dirty="0">
                <a:solidFill>
                  <a:srgbClr val="FF0000"/>
                </a:solidFill>
              </a:rPr>
              <a:t>كيف </a:t>
            </a:r>
            <a:r>
              <a:rPr lang="ar-SA" sz="2200" b="1" dirty="0" smtClean="0">
                <a:solidFill>
                  <a:srgbClr val="FF0000"/>
                </a:solidFill>
              </a:rPr>
              <a:t>السبيل إلى </a:t>
            </a:r>
            <a:r>
              <a:rPr lang="ar-SA" sz="2200" b="1" dirty="0">
                <a:solidFill>
                  <a:srgbClr val="FF0000"/>
                </a:solidFill>
              </a:rPr>
              <a:t>ذلك ؟</a:t>
            </a:r>
          </a:p>
        </p:txBody>
      </p:sp>
    </p:spTree>
    <p:extLst>
      <p:ext uri="{BB962C8B-B14F-4D97-AF65-F5344CB8AC3E}">
        <p14:creationId xmlns:p14="http://schemas.microsoft.com/office/powerpoint/2010/main" val="361565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"/>
            <a:ext cx="2627784" cy="76470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1365"/>
            <a:ext cx="3275856" cy="81740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28768"/>
            <a:ext cx="9144000" cy="592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15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94928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877272"/>
            <a:ext cx="9144000" cy="98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94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4"/>
          <a:stretch/>
        </p:blipFill>
        <p:spPr>
          <a:xfrm>
            <a:off x="0" y="31181"/>
            <a:ext cx="6679343" cy="1420637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343" y="-12076"/>
            <a:ext cx="2481287" cy="81145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801" y="652106"/>
            <a:ext cx="3347864" cy="820023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2"/>
            <a:ext cx="9144000" cy="527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" y="33048"/>
            <a:ext cx="9144000" cy="2726782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67" y="3068960"/>
            <a:ext cx="9144000" cy="308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98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6012160" y="1052736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مشعل 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419872" y="1033572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المعلم</a:t>
            </a:r>
            <a:endParaRPr lang="ar-SA" sz="2800" dirty="0">
              <a:solidFill>
                <a:srgbClr val="0070C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-468560" y="1988840"/>
            <a:ext cx="8208912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900" b="1" dirty="0" smtClean="0">
                <a:solidFill>
                  <a:srgbClr val="FF0000"/>
                </a:solidFill>
              </a:rPr>
              <a:t>بدأ </a:t>
            </a:r>
            <a:r>
              <a:rPr lang="ar-SA" sz="1900" b="1" dirty="0">
                <a:solidFill>
                  <a:srgbClr val="FF0000"/>
                </a:solidFill>
              </a:rPr>
              <a:t>الحوار : </a:t>
            </a:r>
            <a:r>
              <a:rPr lang="ar-SA" sz="1900" b="1" dirty="0" smtClean="0">
                <a:solidFill>
                  <a:srgbClr val="FF0000"/>
                </a:solidFill>
              </a:rPr>
              <a:t>مشعل </a:t>
            </a:r>
            <a:r>
              <a:rPr lang="ar-SA" sz="1900" b="1" dirty="0">
                <a:solidFill>
                  <a:srgbClr val="FF0000"/>
                </a:solidFill>
              </a:rPr>
              <a:t>. </a:t>
            </a:r>
            <a:r>
              <a:rPr lang="ar-SA" sz="1900" b="1" dirty="0" smtClean="0">
                <a:solidFill>
                  <a:srgbClr val="FF0000"/>
                </a:solidFill>
              </a:rPr>
              <a:t>وبدأه بالسلام </a:t>
            </a:r>
            <a:r>
              <a:rPr lang="ar-SA" sz="1900" b="1" dirty="0">
                <a:solidFill>
                  <a:srgbClr val="FF0000"/>
                </a:solidFill>
              </a:rPr>
              <a:t>على معلِّمه </a:t>
            </a:r>
            <a:r>
              <a:rPr lang="ar-SA" sz="1900" b="1" dirty="0" smtClean="0">
                <a:solidFill>
                  <a:srgbClr val="FF0000"/>
                </a:solidFill>
              </a:rPr>
              <a:t>واستئذانه </a:t>
            </a:r>
            <a:r>
              <a:rPr lang="ar-SA" sz="1900" b="1" dirty="0">
                <a:solidFill>
                  <a:srgbClr val="FF0000"/>
                </a:solidFill>
              </a:rPr>
              <a:t>في طرح </a:t>
            </a:r>
            <a:r>
              <a:rPr lang="ar-SA" sz="1900" b="1" dirty="0" smtClean="0">
                <a:solidFill>
                  <a:srgbClr val="FF0000"/>
                </a:solidFill>
              </a:rPr>
              <a:t>أسئلة </a:t>
            </a:r>
            <a:r>
              <a:rPr lang="ar-SA" sz="1900" b="1" dirty="0">
                <a:solidFill>
                  <a:srgbClr val="FF0000"/>
                </a:solidFill>
              </a:rPr>
              <a:t>تتعلَّق بالبطاقةِ </a:t>
            </a:r>
            <a:r>
              <a:rPr lang="ar-SA" sz="1900" b="1" dirty="0" smtClean="0">
                <a:solidFill>
                  <a:srgbClr val="FF0000"/>
                </a:solidFill>
              </a:rPr>
              <a:t>الشخصية </a:t>
            </a:r>
            <a:r>
              <a:rPr lang="ar-SA" sz="1900" b="1" dirty="0">
                <a:solidFill>
                  <a:srgbClr val="FF0000"/>
                </a:solidFill>
              </a:rPr>
              <a:t>.</a:t>
            </a:r>
            <a:endParaRPr lang="ar-SA" sz="19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115616" y="2900263"/>
            <a:ext cx="6678488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900" b="1" dirty="0" smtClean="0">
                <a:solidFill>
                  <a:srgbClr val="FF0000"/>
                </a:solidFill>
              </a:rPr>
              <a:t>أنهاه </a:t>
            </a:r>
            <a:r>
              <a:rPr lang="ar-SA" sz="1900" b="1" dirty="0">
                <a:solidFill>
                  <a:srgbClr val="FF0000"/>
                </a:solidFill>
              </a:rPr>
              <a:t>: </a:t>
            </a:r>
            <a:r>
              <a:rPr lang="ar-SA" sz="1900" b="1" dirty="0" smtClean="0">
                <a:solidFill>
                  <a:srgbClr val="FF0000"/>
                </a:solidFill>
              </a:rPr>
              <a:t>مشعل أيضا </a:t>
            </a:r>
            <a:r>
              <a:rPr lang="ar-SA" sz="1900" b="1" dirty="0">
                <a:solidFill>
                  <a:srgbClr val="FF0000"/>
                </a:solidFill>
              </a:rPr>
              <a:t>، وقد </a:t>
            </a:r>
            <a:r>
              <a:rPr lang="ar-SA" sz="1900" b="1" dirty="0" smtClean="0">
                <a:solidFill>
                  <a:srgbClr val="FF0000"/>
                </a:solidFill>
              </a:rPr>
              <a:t>أنهاه بشكر </a:t>
            </a:r>
            <a:r>
              <a:rPr lang="ar-SA" sz="1900" b="1" dirty="0">
                <a:solidFill>
                  <a:srgbClr val="FF0000"/>
                </a:solidFill>
              </a:rPr>
              <a:t>معلمه على ما زوَّده به من معلومات .</a:t>
            </a:r>
            <a:endParaRPr lang="ar-SA" sz="19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563888" y="3717032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مِشعل يسأل </a:t>
            </a:r>
            <a:r>
              <a:rPr lang="ar-SA" sz="2400" b="1" dirty="0">
                <a:solidFill>
                  <a:srgbClr val="FF0000"/>
                </a:solidFill>
              </a:rPr>
              <a:t>، والمعلِّم </a:t>
            </a:r>
            <a:r>
              <a:rPr lang="ar-SA" sz="2400" b="1" dirty="0" smtClean="0">
                <a:solidFill>
                  <a:srgbClr val="FF0000"/>
                </a:solidFill>
              </a:rPr>
              <a:t>يجيب .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987824" y="4621063"/>
            <a:ext cx="4355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الهُويَّة </a:t>
            </a:r>
            <a:r>
              <a:rPr lang="ar-SA" sz="2400" b="1" dirty="0" smtClean="0">
                <a:solidFill>
                  <a:srgbClr val="FF0000"/>
                </a:solidFill>
              </a:rPr>
              <a:t>أو الجنسيَّة أو </a:t>
            </a:r>
            <a:r>
              <a:rPr lang="ar-SA" sz="2400" b="1" dirty="0">
                <a:solidFill>
                  <a:srgbClr val="FF0000"/>
                </a:solidFill>
              </a:rPr>
              <a:t>البطاقة </a:t>
            </a:r>
            <a:r>
              <a:rPr lang="ar-SA" sz="2400" b="1" dirty="0" smtClean="0">
                <a:solidFill>
                  <a:srgbClr val="FF0000"/>
                </a:solidFill>
              </a:rPr>
              <a:t>الشخصيَّة </a:t>
            </a:r>
            <a:r>
              <a:rPr lang="ar-SA" sz="2400" b="1" dirty="0">
                <a:solidFill>
                  <a:srgbClr val="FF0000"/>
                </a:solidFill>
              </a:rPr>
              <a:t>..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354287" y="5992194"/>
            <a:ext cx="71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الجواب</a:t>
            </a:r>
            <a:endParaRPr lang="ar-SA" sz="14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025025" y="6393056"/>
            <a:ext cx="627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نهايته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118803" y="6393056"/>
            <a:ext cx="797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كل </a:t>
            </a:r>
            <a:r>
              <a:rPr lang="ar-SA" b="1" dirty="0" smtClean="0">
                <a:solidFill>
                  <a:srgbClr val="FF0000"/>
                </a:solidFill>
              </a:rPr>
              <a:t>سطر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-111981" y="6393056"/>
            <a:ext cx="1529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المتكلِّم </a:t>
            </a:r>
            <a:r>
              <a:rPr lang="ar-SA" b="1" dirty="0" smtClean="0">
                <a:solidFill>
                  <a:srgbClr val="FF0000"/>
                </a:solidFill>
              </a:rPr>
              <a:t>أو </a:t>
            </a:r>
            <a:r>
              <a:rPr lang="ar-SA" b="1" dirty="0">
                <a:solidFill>
                  <a:srgbClr val="FF0000"/>
                </a:solidFill>
              </a:rPr>
              <a:t>المحاور</a:t>
            </a:r>
            <a:endParaRPr lang="ar-S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9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884"/>
            <a:ext cx="9144000" cy="602111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" y="1"/>
            <a:ext cx="9144000" cy="620688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1459390" y="1124744"/>
            <a:ext cx="50568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سلَّمَ مشعل </a:t>
            </a:r>
            <a:r>
              <a:rPr lang="ar-SA" sz="2400" b="1" dirty="0">
                <a:solidFill>
                  <a:srgbClr val="FF0000"/>
                </a:solidFill>
              </a:rPr>
              <a:t>عَلى معلمه ورَحبَ بِهِ </a:t>
            </a:r>
            <a:r>
              <a:rPr lang="ar-SA" sz="2400" b="1" dirty="0" smtClean="0">
                <a:solidFill>
                  <a:srgbClr val="FF0000"/>
                </a:solidFill>
              </a:rPr>
              <a:t>واستأذنَهُ</a:t>
            </a:r>
          </a:p>
          <a:p>
            <a:r>
              <a:rPr lang="ar-SA" sz="1200" b="1" dirty="0" smtClean="0">
                <a:solidFill>
                  <a:srgbClr val="FF0000"/>
                </a:solidFill>
              </a:rPr>
              <a:t> </a:t>
            </a:r>
            <a:endParaRPr lang="ar-SA" sz="700" b="1" dirty="0" smtClean="0">
              <a:solidFill>
                <a:srgbClr val="FF0000"/>
              </a:solidFill>
            </a:endParaRPr>
          </a:p>
          <a:p>
            <a:r>
              <a:rPr lang="ar-SA" sz="2400" b="1" dirty="0" smtClean="0">
                <a:solidFill>
                  <a:srgbClr val="FF0000"/>
                </a:solidFill>
              </a:rPr>
              <a:t>في طرح أَسئِلَةٍ </a:t>
            </a:r>
            <a:r>
              <a:rPr lang="ar-SA" sz="2400" b="1" dirty="0">
                <a:solidFill>
                  <a:srgbClr val="FF0000"/>
                </a:solidFill>
              </a:rPr>
              <a:t>تَتَعلَّقُ بالبِطاقةِ </a:t>
            </a:r>
            <a:r>
              <a:rPr lang="ar-SA" sz="2400" b="1" dirty="0" smtClean="0">
                <a:solidFill>
                  <a:srgbClr val="FF0000"/>
                </a:solidFill>
              </a:rPr>
              <a:t>الَّشخصيَّة </a:t>
            </a:r>
            <a:r>
              <a:rPr lang="ar-SA" sz="2400" b="1" dirty="0">
                <a:solidFill>
                  <a:srgbClr val="FF0000"/>
                </a:solidFill>
              </a:rPr>
              <a:t>.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146729" y="3645024"/>
            <a:ext cx="1025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مشعل</a:t>
            </a:r>
            <a:endParaRPr lang="ar-SA" sz="20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136434" y="3645024"/>
            <a:ext cx="265970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>
                <a:solidFill>
                  <a:srgbClr val="FF0000"/>
                </a:solidFill>
              </a:rPr>
              <a:t>البطاقة </a:t>
            </a:r>
            <a:r>
              <a:rPr lang="ar-SA" sz="2200" b="1" dirty="0" smtClean="0">
                <a:solidFill>
                  <a:srgbClr val="FF0000"/>
                </a:solidFill>
              </a:rPr>
              <a:t>الشخصية أوالهويَّة</a:t>
            </a:r>
            <a:r>
              <a:rPr lang="ar-SA" sz="2200" b="1" dirty="0">
                <a:solidFill>
                  <a:srgbClr val="FF0000"/>
                </a:solidFill>
              </a:rPr>
              <a:t>.</a:t>
            </a:r>
            <a:endParaRPr lang="ar-SA" sz="2200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912416" y="3645024"/>
            <a:ext cx="7457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المعلم</a:t>
            </a:r>
            <a:endParaRPr lang="ar-SA" sz="24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181122" y="5878433"/>
            <a:ext cx="447911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</a:rPr>
              <a:t>شكر مشعل </a:t>
            </a:r>
            <a:r>
              <a:rPr lang="ar-SA" sz="2200" b="1" dirty="0">
                <a:solidFill>
                  <a:srgbClr val="FF0000"/>
                </a:solidFill>
              </a:rPr>
              <a:t>معلمه على ما زوَّده به من معلومات</a:t>
            </a:r>
            <a:endParaRPr lang="ar-SA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7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9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" y="0"/>
            <a:ext cx="9135301" cy="58905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9053"/>
            <a:ext cx="9144000" cy="626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7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532"/>
            <a:ext cx="9144000" cy="63035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373" y="626268"/>
            <a:ext cx="1883627" cy="193863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" y="1738699"/>
            <a:ext cx="2113197" cy="206311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374" y="3356992"/>
            <a:ext cx="1764120" cy="2376263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889"/>
            <a:ext cx="2113197" cy="2095111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6268"/>
            <a:ext cx="6355454" cy="1112431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903" y="2535188"/>
            <a:ext cx="5195442" cy="964828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24" y="3891581"/>
            <a:ext cx="6722306" cy="1067347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5810444"/>
            <a:ext cx="6813376" cy="104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8923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78904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9040"/>
            <a:ext cx="9144000" cy="306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7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5734879" y="1321604"/>
            <a:ext cx="2797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مصطفى وأخته غالية 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652120" y="2473732"/>
            <a:ext cx="2919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FF0000"/>
                </a:solidFill>
              </a:rPr>
              <a:t>ذوو الاحتياجات </a:t>
            </a:r>
            <a:r>
              <a:rPr lang="ar-SA" sz="2800" b="1" dirty="0" smtClean="0">
                <a:solidFill>
                  <a:srgbClr val="FF0000"/>
                </a:solidFill>
              </a:rPr>
              <a:t>الخاصة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348555" y="3769876"/>
            <a:ext cx="3183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أنا أشعر </a:t>
            </a:r>
            <a:r>
              <a:rPr lang="ar-SA" sz="2800" b="1" dirty="0">
                <a:solidFill>
                  <a:srgbClr val="FF0000"/>
                </a:solidFill>
              </a:rPr>
              <a:t>بالحزن يا </a:t>
            </a:r>
            <a:r>
              <a:rPr lang="ar-SA" sz="2800" b="1" dirty="0" smtClean="0">
                <a:solidFill>
                  <a:srgbClr val="FF0000"/>
                </a:solidFill>
              </a:rPr>
              <a:t>أختاه </a:t>
            </a:r>
            <a:r>
              <a:rPr lang="ar-SA" sz="2800" b="1" dirty="0">
                <a:solidFill>
                  <a:srgbClr val="FF0000"/>
                </a:solidFill>
              </a:rPr>
              <a:t>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196544" y="4946005"/>
            <a:ext cx="23358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لا يأس </a:t>
            </a:r>
            <a:r>
              <a:rPr lang="ar-SA" sz="2800" b="1" dirty="0">
                <a:solidFill>
                  <a:srgbClr val="FF0000"/>
                </a:solidFill>
              </a:rPr>
              <a:t>مع </a:t>
            </a:r>
            <a:r>
              <a:rPr lang="ar-SA" sz="2800" b="1" dirty="0" smtClean="0">
                <a:solidFill>
                  <a:srgbClr val="FF0000"/>
                </a:solidFill>
              </a:rPr>
              <a:t>الحياة .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220072" y="6165304"/>
            <a:ext cx="10583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الشَّرْطَةُ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052209" y="6084585"/>
            <a:ext cx="5116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ــــ</a:t>
            </a:r>
            <a:endParaRPr lang="ar-S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4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" y="44355"/>
            <a:ext cx="9144000" cy="63891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3" y="5664211"/>
            <a:ext cx="9144000" cy="1193789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7" y="683267"/>
            <a:ext cx="9144000" cy="4980944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2144428" y="836712"/>
            <a:ext cx="4139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إخبار مصطفى أخته بشعوره </a:t>
            </a:r>
            <a:r>
              <a:rPr lang="ar-SA" sz="2400" b="1" dirty="0">
                <a:solidFill>
                  <a:srgbClr val="FF0000"/>
                </a:solidFill>
              </a:rPr>
              <a:t>بالحزن في هذا </a:t>
            </a:r>
            <a:r>
              <a:rPr lang="ar-SA" sz="2400" b="1" dirty="0" smtClean="0">
                <a:solidFill>
                  <a:srgbClr val="FF0000"/>
                </a:solidFill>
              </a:rPr>
              <a:t>اليوم .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120275" y="2996952"/>
            <a:ext cx="9813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</a:rPr>
              <a:t>مصطفى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885038" y="3004682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0000FF"/>
                </a:solidFill>
              </a:rPr>
              <a:t>غالية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275856" y="2996952"/>
            <a:ext cx="2286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ذوو الحاجات </a:t>
            </a:r>
            <a:r>
              <a:rPr lang="ar-SA" sz="2400" b="1" dirty="0" smtClean="0">
                <a:solidFill>
                  <a:srgbClr val="FF0000"/>
                </a:solidFill>
              </a:rPr>
              <a:t>الخاصة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691680" y="4585493"/>
            <a:ext cx="593891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0000FF"/>
                </a:solidFill>
              </a:rPr>
              <a:t>             سعادة مصطفى </a:t>
            </a:r>
            <a:r>
              <a:rPr lang="ar-SA" sz="2400" b="1" dirty="0">
                <a:solidFill>
                  <a:srgbClr val="0000FF"/>
                </a:solidFill>
              </a:rPr>
              <a:t>بحديث </a:t>
            </a:r>
            <a:r>
              <a:rPr lang="ar-SA" sz="2400" b="1" dirty="0" smtClean="0">
                <a:solidFill>
                  <a:srgbClr val="0000FF"/>
                </a:solidFill>
              </a:rPr>
              <a:t>أخته </a:t>
            </a:r>
            <a:r>
              <a:rPr lang="ar-SA" sz="2400" b="1" dirty="0">
                <a:solidFill>
                  <a:srgbClr val="0000FF"/>
                </a:solidFill>
              </a:rPr>
              <a:t>ودعوته للوقوف </a:t>
            </a:r>
          </a:p>
          <a:p>
            <a:endParaRPr lang="ar-SA" sz="800" b="1" dirty="0" smtClean="0">
              <a:solidFill>
                <a:srgbClr val="0000FF"/>
              </a:solidFill>
            </a:endParaRPr>
          </a:p>
          <a:p>
            <a:r>
              <a:rPr lang="ar-SA" sz="2400" b="1" dirty="0" smtClean="0">
                <a:solidFill>
                  <a:srgbClr val="0000FF"/>
                </a:solidFill>
              </a:rPr>
              <a:t>            مع المعوقين ومساندتهم </a:t>
            </a:r>
            <a:r>
              <a:rPr lang="ar-SA" sz="2400" b="1" dirty="0">
                <a:solidFill>
                  <a:srgbClr val="0000FF"/>
                </a:solidFill>
              </a:rPr>
              <a:t>ليحققوا </a:t>
            </a:r>
            <a:r>
              <a:rPr lang="ar-SA" sz="2400" b="1" dirty="0" smtClean="0">
                <a:solidFill>
                  <a:srgbClr val="0000FF"/>
                </a:solidFill>
              </a:rPr>
              <a:t>آمالهم .</a:t>
            </a:r>
            <a:endParaRPr lang="ar-SA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01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110" y="77072"/>
            <a:ext cx="1989686" cy="61030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20"/>
            <a:ext cx="7020272" cy="62065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7380"/>
            <a:ext cx="9144000" cy="43736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04" y="1124744"/>
            <a:ext cx="9144000" cy="2914129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" y="4088759"/>
            <a:ext cx="9144000" cy="492369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" y="4581128"/>
            <a:ext cx="9144000" cy="2276872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261489" y="1700808"/>
            <a:ext cx="912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يَتَفاءَل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00320" y="2276872"/>
            <a:ext cx="9717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البراءَة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089343" y="2852936"/>
            <a:ext cx="1106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الْمُرُوءَةِ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150628" y="3429000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مَمْلوءَةٌ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346529" y="5445224"/>
            <a:ext cx="10256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اسم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483768" y="5445224"/>
            <a:ext cx="10256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اسم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200048" y="6237312"/>
            <a:ext cx="4604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رسمت الهمزة  مفردة على السطر .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842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7" grpId="0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13285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2856"/>
            <a:ext cx="9144000" cy="468351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6872"/>
            <a:ext cx="9144000" cy="370112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8356"/>
            <a:ext cx="9144000" cy="588516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6425950" y="260648"/>
            <a:ext cx="1098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الفتحة .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244136" y="961564"/>
            <a:ext cx="3352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ألف مد ، وحركته السكون .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766168" y="1628800"/>
            <a:ext cx="4830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إذا كانت الهمزة مفتوحة وقبلها ألف مد .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355704" y="3481844"/>
            <a:ext cx="2240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اسمان .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323917" y="4201924"/>
            <a:ext cx="36324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رسمت الهمزة على السطر .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436096" y="4922004"/>
            <a:ext cx="2240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الفتحة .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491880" y="5642084"/>
            <a:ext cx="4256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واو مد ، وحركته السكون .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952230" y="6362164"/>
            <a:ext cx="4796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إذا كانت الهمزة مفتوحة وقبلها واو مد .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29965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" y="0"/>
            <a:ext cx="9144000" cy="50875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754"/>
            <a:ext cx="9144000" cy="388850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7315"/>
            <a:ext cx="9144000" cy="2432428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6444208" y="2391271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الفتحة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491480" y="2391271"/>
            <a:ext cx="1016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ألف المد</a:t>
            </a:r>
            <a:endParaRPr lang="ar-SA" sz="24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635429" y="2391271"/>
            <a:ext cx="9284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السكون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777" y="2391271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منفردة على السطر</a:t>
            </a:r>
            <a:endParaRPr lang="ar-SA" sz="24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518731" y="3068960"/>
            <a:ext cx="989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واو المد</a:t>
            </a:r>
            <a:endParaRPr lang="ar-SA" sz="24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627784" y="3068960"/>
            <a:ext cx="9284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السكون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0777" y="3068960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منفردة على السطر</a:t>
            </a:r>
            <a:endParaRPr lang="ar-SA" sz="24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444208" y="3759423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الفتحة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518731" y="3759423"/>
            <a:ext cx="989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واو المد</a:t>
            </a:r>
            <a:endParaRPr lang="ar-SA" sz="24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627784" y="3759423"/>
            <a:ext cx="9284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السكون</a:t>
            </a:r>
            <a:endParaRPr lang="ar-SA" sz="28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0777" y="3759423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منفردة على السطر</a:t>
            </a:r>
            <a:endParaRPr lang="ar-SA" sz="24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cxnSp>
        <p:nvCxnSpPr>
          <p:cNvPr id="17" name="رابط مستقيم 16"/>
          <p:cNvCxnSpPr/>
          <p:nvPr/>
        </p:nvCxnSpPr>
        <p:spPr>
          <a:xfrm flipH="1">
            <a:off x="3563888" y="6115992"/>
            <a:ext cx="3960440" cy="0"/>
          </a:xfrm>
          <a:prstGeom prst="line">
            <a:avLst/>
          </a:prstGeom>
          <a:ln w="38100">
            <a:solidFill>
              <a:srgbClr val="FF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مستقيم 17"/>
          <p:cNvCxnSpPr/>
          <p:nvPr/>
        </p:nvCxnSpPr>
        <p:spPr>
          <a:xfrm flipH="1">
            <a:off x="3563888" y="6669360"/>
            <a:ext cx="3960440" cy="0"/>
          </a:xfrm>
          <a:prstGeom prst="line">
            <a:avLst/>
          </a:prstGeom>
          <a:ln w="38100">
            <a:solidFill>
              <a:srgbClr val="FF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5346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20486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23941"/>
            <a:ext cx="9144000" cy="36936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19" y="2602827"/>
            <a:ext cx="9144000" cy="169027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8" y="4293097"/>
            <a:ext cx="9144000" cy="171789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0987"/>
            <a:ext cx="9144000" cy="847013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7832829" y="3265820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تساءَل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7884368" y="3789040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تراءّى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944796" y="3284984"/>
            <a:ext cx="814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تفاءَل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875868" y="3789040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تشاءَم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7842561" y="4941168"/>
            <a:ext cx="10583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كساءَان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7885843" y="5498068"/>
            <a:ext cx="1015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حذاءَان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896452" y="4994012"/>
            <a:ext cx="1007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قراءَات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865498" y="5498068"/>
            <a:ext cx="1130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err="1" smtClean="0">
                <a:solidFill>
                  <a:srgbClr val="FF0000"/>
                </a:solidFill>
              </a:rPr>
              <a:t>مروءَات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2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5.55556E-7 2.22222E-6 L -0.20399 -0.000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20399 -0.000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20399 -0.0004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20399 -0.0004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20399 -0.0004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20399 -0.0004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20399 -0.0004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20399 -0.0004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3" y="0"/>
            <a:ext cx="9144000" cy="321297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3" y="3212976"/>
            <a:ext cx="9144000" cy="237626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611560" y="2710081"/>
            <a:ext cx="6840760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100" b="1" dirty="0" smtClean="0">
                <a:solidFill>
                  <a:srgbClr val="FF0000"/>
                </a:solidFill>
              </a:rPr>
              <a:t>الأسْرةُ هِي التِي تحْرِصُ عَلَى صَالحِ الأطْفَال كَي يَقُومُوا بِدَورِهمْ فِي الْمُسْتَقْبَلِ .</a:t>
            </a:r>
            <a:endParaRPr lang="ar-SA" sz="21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11560" y="2187008"/>
            <a:ext cx="6840760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100" b="1" dirty="0" smtClean="0">
                <a:solidFill>
                  <a:srgbClr val="FF0000"/>
                </a:solidFill>
              </a:rPr>
              <a:t>الأسْرةُ هِي التِي تحْرِصُ عَلَى صَالحِ الأطْفَال كَي يَقُومُوا بِدَورِهمْ فِي الْمُسْتَقْبَلِ .</a:t>
            </a:r>
            <a:endParaRPr lang="ar-SA" sz="21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11560" y="1629961"/>
            <a:ext cx="6840760" cy="4308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100" b="1" dirty="0" smtClean="0">
                <a:solidFill>
                  <a:srgbClr val="FF0000"/>
                </a:solidFill>
              </a:rPr>
              <a:t>الأسْرةُ هِي التِي تحْرِصُ عَلَى صَالحِ الأطْفَال كَي يَقُومُوا بِدَورِهمْ فِي الْمُسْتَقْبَلِ .</a:t>
            </a:r>
            <a:endParaRPr lang="ar-SA" sz="2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7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08012"/>
            <a:ext cx="2625977" cy="214389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8880"/>
            <a:ext cx="2721496" cy="214389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984" y="4373276"/>
            <a:ext cx="2721496" cy="214389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9" y="108012"/>
            <a:ext cx="6303961" cy="192787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376300"/>
            <a:ext cx="6209704" cy="1916796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4725144"/>
            <a:ext cx="6256413" cy="1152128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9" y="6324446"/>
            <a:ext cx="3495649" cy="53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823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103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1032"/>
            <a:ext cx="9144000" cy="6276967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107504" y="1249596"/>
            <a:ext cx="3384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مسؤولية </a:t>
            </a:r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الوالدين عن </a:t>
            </a:r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ديني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79512" y="2545740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حقي </a:t>
            </a:r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في الاسم </a:t>
            </a:r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الحسن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-180528" y="3913892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حقي </a:t>
            </a:r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في العقيقة</a:t>
            </a:r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 </a:t>
            </a:r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والتسمية</a:t>
            </a:r>
            <a:endParaRPr lang="ar-SA" sz="28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7504" y="5642084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حقي </a:t>
            </a:r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في الرحمة </a:t>
            </a:r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و العطف</a:t>
            </a:r>
          </a:p>
        </p:txBody>
      </p:sp>
    </p:spTree>
    <p:extLst>
      <p:ext uri="{BB962C8B-B14F-4D97-AF65-F5344CB8AC3E}">
        <p14:creationId xmlns:p14="http://schemas.microsoft.com/office/powerpoint/2010/main" val="22101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323528" y="980728"/>
            <a:ext cx="25748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( </a:t>
            </a:r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الدعاء </a:t>
            </a:r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) </a:t>
            </a:r>
          </a:p>
          <a:p>
            <a:pPr algn="ctr"/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دعوة الوالدين لي</a:t>
            </a:r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 </a:t>
            </a:r>
            <a:endParaRPr lang="ar-SA" sz="2800" b="1" dirty="0" smtClean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  <a:p>
            <a:pPr algn="ctr"/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وليست علي</a:t>
            </a:r>
            <a:endParaRPr lang="ar-SA" sz="28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84373" y="3265820"/>
            <a:ext cx="20154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حقي </a:t>
            </a:r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في اللعب</a:t>
            </a:r>
            <a:endParaRPr lang="ar-SA" sz="28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07504" y="5282044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حقي </a:t>
            </a:r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في المساواة</a:t>
            </a:r>
            <a:r>
              <a:rPr lang="ar-SA" sz="2800" b="1" dirty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 </a:t>
            </a:r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والعدل</a:t>
            </a:r>
            <a:endParaRPr lang="ar-SA" sz="2800" b="1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258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028382" cy="98072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3" y="0"/>
            <a:ext cx="1074673" cy="177281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18" y="667555"/>
            <a:ext cx="2952328" cy="62634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93901"/>
            <a:ext cx="5652119" cy="5564099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7" y="3990975"/>
            <a:ext cx="3707904" cy="286702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9" y="1924469"/>
            <a:ext cx="3419872" cy="309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2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1" y="19223"/>
            <a:ext cx="9144000" cy="2303489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70" y="5949280"/>
            <a:ext cx="8363862" cy="90872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3" y="2303488"/>
            <a:ext cx="9112417" cy="364579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2" y="2136426"/>
            <a:ext cx="9086479" cy="19601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392" y="5949280"/>
            <a:ext cx="795608" cy="92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10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1042</Words>
  <Application>Microsoft Office PowerPoint</Application>
  <PresentationFormat>عرض على الشاشة (3:4)‏</PresentationFormat>
  <Paragraphs>238</Paragraphs>
  <Slides>47</Slides>
  <Notes>0</Notes>
  <HiddenSlides>0</HiddenSlides>
  <MMClips>1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47</vt:i4>
      </vt:variant>
    </vt:vector>
  </HeadingPairs>
  <TitlesOfParts>
    <vt:vector size="48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TOSHIBA</dc:creator>
  <cp:lastModifiedBy>TOSHIBA</cp:lastModifiedBy>
  <cp:revision>68</cp:revision>
  <dcterms:created xsi:type="dcterms:W3CDTF">2011-12-30T18:38:04Z</dcterms:created>
  <dcterms:modified xsi:type="dcterms:W3CDTF">2012-02-19T14:38:43Z</dcterms:modified>
</cp:coreProperties>
</file>