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24"/>
  </p:notesMasterIdLst>
  <p:sldIdLst>
    <p:sldId id="258" r:id="rId2"/>
    <p:sldId id="256" r:id="rId3"/>
    <p:sldId id="259" r:id="rId4"/>
    <p:sldId id="260" r:id="rId5"/>
    <p:sldId id="261" r:id="rId6"/>
    <p:sldId id="262" r:id="rId7"/>
    <p:sldId id="378" r:id="rId8"/>
    <p:sldId id="263" r:id="rId9"/>
    <p:sldId id="272" r:id="rId10"/>
    <p:sldId id="264" r:id="rId11"/>
    <p:sldId id="265" r:id="rId12"/>
    <p:sldId id="266" r:id="rId13"/>
    <p:sldId id="267" r:id="rId14"/>
    <p:sldId id="268" r:id="rId15"/>
    <p:sldId id="269" r:id="rId16"/>
    <p:sldId id="270" r:id="rId17"/>
    <p:sldId id="271" r:id="rId18"/>
    <p:sldId id="273" r:id="rId19"/>
    <p:sldId id="274" r:id="rId20"/>
    <p:sldId id="275" r:id="rId21"/>
    <p:sldId id="276" r:id="rId22"/>
    <p:sldId id="278" r:id="rId23"/>
    <p:sldId id="277" r:id="rId24"/>
    <p:sldId id="279" r:id="rId25"/>
    <p:sldId id="280" r:id="rId26"/>
    <p:sldId id="287" r:id="rId27"/>
    <p:sldId id="281" r:id="rId28"/>
    <p:sldId id="282" r:id="rId29"/>
    <p:sldId id="283" r:id="rId30"/>
    <p:sldId id="284" r:id="rId31"/>
    <p:sldId id="285" r:id="rId32"/>
    <p:sldId id="286" r:id="rId33"/>
    <p:sldId id="288" r:id="rId34"/>
    <p:sldId id="289" r:id="rId35"/>
    <p:sldId id="290" r:id="rId36"/>
    <p:sldId id="291" r:id="rId37"/>
    <p:sldId id="292" r:id="rId38"/>
    <p:sldId id="293" r:id="rId39"/>
    <p:sldId id="294" r:id="rId40"/>
    <p:sldId id="295" r:id="rId41"/>
    <p:sldId id="297" r:id="rId42"/>
    <p:sldId id="298" r:id="rId43"/>
    <p:sldId id="299" r:id="rId44"/>
    <p:sldId id="300" r:id="rId45"/>
    <p:sldId id="301" r:id="rId46"/>
    <p:sldId id="296" r:id="rId47"/>
    <p:sldId id="302" r:id="rId48"/>
    <p:sldId id="303" r:id="rId49"/>
    <p:sldId id="304" r:id="rId50"/>
    <p:sldId id="305" r:id="rId51"/>
    <p:sldId id="306" r:id="rId52"/>
    <p:sldId id="307" r:id="rId53"/>
    <p:sldId id="308" r:id="rId54"/>
    <p:sldId id="309" r:id="rId55"/>
    <p:sldId id="310" r:id="rId56"/>
    <p:sldId id="314" r:id="rId57"/>
    <p:sldId id="315" r:id="rId58"/>
    <p:sldId id="311" r:id="rId59"/>
    <p:sldId id="316" r:id="rId60"/>
    <p:sldId id="317" r:id="rId61"/>
    <p:sldId id="312" r:id="rId62"/>
    <p:sldId id="313" r:id="rId63"/>
    <p:sldId id="318" r:id="rId64"/>
    <p:sldId id="319" r:id="rId65"/>
    <p:sldId id="320" r:id="rId66"/>
    <p:sldId id="321" r:id="rId67"/>
    <p:sldId id="322" r:id="rId68"/>
    <p:sldId id="323" r:id="rId69"/>
    <p:sldId id="327" r:id="rId70"/>
    <p:sldId id="324" r:id="rId71"/>
    <p:sldId id="325" r:id="rId72"/>
    <p:sldId id="326"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66"/>
    <a:srgbClr val="CC6600"/>
    <a:srgbClr val="003300"/>
    <a:srgbClr val="993300"/>
    <a:srgbClr val="CC441A"/>
    <a:srgbClr val="99FF66"/>
    <a:srgbClr val="669900"/>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8603FDC-E32A-4AB5-989C-0864C3EAD2B8}" styleName="نمط ذو سمات 2 - تمييز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نمط ذو سمات 2 - تميي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النمط الفاتح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E3FDE45-AF77-4B5C-9715-49D594BDF05E}" styleName="نمط فاتح 1 - تميي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نمط فاتح 1 - تميي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38B1855-1B75-4FBE-930C-398BA8C253C6}" styleName="نمط ذو سمات 2 - تمييز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نمط ذو سمات 1 - تميي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نمط فاتح 2 - تمييز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E171933-4619-4E11-9A3F-F7608DF75F80}" styleName="نمط متوسط 1 - تميي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69C7853C-536D-4A76-A0AE-DD22124D55A5}" styleName="نمط ذو سمات 1 - تميي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نمط ذو سمات 1 - تميي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النمط الفاتح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A111915-BE36-4E01-A7E5-04B1672EAD32}" styleName="نمط فاتح 2 - تميي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5758FB7-9AC5-4552-8A53-C91805E547FA}" styleName="نمط ذو سمات 1 - تميي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84E427A-3D55-4303-BF80-6455036E1DE7}" styleName="نمط ذو سمات 1 - تميي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نمط فاتح 2 - تمييز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6542" autoAdjust="0"/>
    <p:restoredTop sz="94660"/>
  </p:normalViewPr>
  <p:slideViewPr>
    <p:cSldViewPr>
      <p:cViewPr varScale="1">
        <p:scale>
          <a:sx n="40" d="100"/>
          <a:sy n="40" d="100"/>
        </p:scale>
        <p:origin x="-96"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6EA94E5-B25D-43D4-B977-BBDD663F7722}" type="datetimeFigureOut">
              <a:rPr lang="ar-SA" smtClean="0"/>
              <a:pPr/>
              <a:t>03/04/1432</a:t>
            </a:fld>
            <a:endParaRPr lang="ar-SA"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34B665E-7791-41C9-834F-2B5A681EA806}" type="slidenum">
              <a:rPr lang="ar-SA" smtClean="0"/>
              <a:pPr/>
              <a:t>‹#›</a:t>
            </a:fld>
            <a:endParaRPr lang="ar-SA" dirty="0"/>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334B665E-7791-41C9-834F-2B5A681EA806}" type="slidenum">
              <a:rPr lang="ar-SA" smtClean="0"/>
              <a:pPr/>
              <a:t>1</a:t>
            </a:fld>
            <a:endParaRPr lang="ar-S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4091917-8F29-4EEE-8804-17EF9428CB75}" type="datetimeFigureOut">
              <a:rPr lang="ar-SA" smtClean="0"/>
              <a:pPr/>
              <a:t>03/04/1432</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5F69107D-9B8B-4139-A0DA-37FBDE255FAA}"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4091917-8F29-4EEE-8804-17EF9428CB75}" type="datetimeFigureOut">
              <a:rPr lang="ar-SA" smtClean="0"/>
              <a:pPr/>
              <a:t>03/04/1432</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F69107D-9B8B-4139-A0DA-37FBDE255FAA}"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0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user\My Documents\My Pictures\4.jpg"/>
          <p:cNvPicPr>
            <a:picLocks noChangeAspect="1" noChangeArrowheads="1"/>
          </p:cNvPicPr>
          <p:nvPr/>
        </p:nvPicPr>
        <p:blipFill>
          <a:blip r:embed="rId3"/>
          <a:srcRect/>
          <a:stretch>
            <a:fillRect/>
          </a:stretch>
        </p:blipFill>
        <p:spPr bwMode="auto">
          <a:xfrm>
            <a:off x="0" y="-24"/>
            <a:ext cx="9144000" cy="6858024"/>
          </a:xfrm>
          <a:prstGeom prst="rect">
            <a:avLst/>
          </a:prstGeom>
          <a:noFill/>
        </p:spPr>
      </p:pic>
      <p:sp>
        <p:nvSpPr>
          <p:cNvPr id="3" name="عنوان 2"/>
          <p:cNvSpPr>
            <a:spLocks noGrp="1"/>
          </p:cNvSpPr>
          <p:nvPr>
            <p:ph type="title"/>
          </p:nvPr>
        </p:nvSpPr>
        <p:spPr>
          <a:xfrm rot="21069826">
            <a:off x="161100" y="2375085"/>
            <a:ext cx="8229600" cy="1143000"/>
          </a:xfrm>
        </p:spPr>
        <p:txBody>
          <a:bodyPr>
            <a:noAutofit/>
          </a:bodyPr>
          <a:lstStyle/>
          <a:p>
            <a:r>
              <a:rPr lang="ar-SA" sz="9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rgbClr val="FFFF00">
                      <a:alpha val="60000"/>
                    </a:srgbClr>
                  </a:glow>
                  <a:outerShdw blurRad="50800" algn="tl" rotWithShape="0">
                    <a:srgbClr val="000000"/>
                  </a:outerShdw>
                </a:effectLst>
              </a:rPr>
              <a:t>الحياة الاجتماعية</a:t>
            </a:r>
            <a:endParaRPr lang="ar-SA" sz="9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rgbClr val="FFFF00">
                    <a:alpha val="60000"/>
                  </a:srgbClr>
                </a:glow>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0.05"/>
                                          </p:val>
                                        </p:tav>
                                        <p:tav tm="100000">
                                          <p:val>
                                            <p:strVal val="#ppt_w"/>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anim calcmode="lin" valueType="num">
                                      <p:cBhvr>
                                        <p:cTn id="9" dur="2000" fill="hold"/>
                                        <p:tgtEl>
                                          <p:spTgt spid="3"/>
                                        </p:tgtEl>
                                        <p:attrNameLst>
                                          <p:attrName>ppt_x</p:attrName>
                                        </p:attrNameLst>
                                      </p:cBhvr>
                                      <p:tavLst>
                                        <p:tav tm="0">
                                          <p:val>
                                            <p:strVal val="#ppt_x-.2"/>
                                          </p:val>
                                        </p:tav>
                                        <p:tav tm="100000">
                                          <p:val>
                                            <p:strVal val="#ppt_x"/>
                                          </p:val>
                                        </p:tav>
                                      </p:tavLst>
                                    </p:anim>
                                    <p:anim calcmode="lin" valueType="num">
                                      <p:cBhvr>
                                        <p:cTn id="10" dur="2000" fill="hold"/>
                                        <p:tgtEl>
                                          <p:spTgt spid="3"/>
                                        </p:tgtEl>
                                        <p:attrNameLst>
                                          <p:attrName>ppt_y</p:attrName>
                                        </p:attrNameLst>
                                      </p:cBhvr>
                                      <p:tavLst>
                                        <p:tav tm="0">
                                          <p:val>
                                            <p:strVal val="#ppt_y"/>
                                          </p:val>
                                        </p:tav>
                                        <p:tav tm="100000">
                                          <p:val>
                                            <p:strVal val="#ppt_y"/>
                                          </p:val>
                                        </p:tav>
                                      </p:tavLst>
                                    </p:anim>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6" name="سهم للأسفل 5"/>
          <p:cNvSpPr/>
          <p:nvPr/>
        </p:nvSpPr>
        <p:spPr>
          <a:xfrm rot="2278739">
            <a:off x="7887525" y="185862"/>
            <a:ext cx="903734" cy="870826"/>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أقرأ</a:t>
            </a:r>
            <a:endParaRPr lang="ar-SA" sz="2000" b="1" dirty="0">
              <a:solidFill>
                <a:schemeClr val="tx1"/>
              </a:solidFill>
            </a:endParaRPr>
          </a:p>
        </p:txBody>
      </p:sp>
      <p:sp>
        <p:nvSpPr>
          <p:cNvPr id="7" name="مربع نص 6"/>
          <p:cNvSpPr txBox="1"/>
          <p:nvPr/>
        </p:nvSpPr>
        <p:spPr>
          <a:xfrm>
            <a:off x="3714744" y="285728"/>
            <a:ext cx="4429156" cy="523220"/>
          </a:xfrm>
          <a:prstGeom prst="rect">
            <a:avLst/>
          </a:prstGeom>
          <a:noFill/>
        </p:spPr>
        <p:txBody>
          <a:bodyPr wrap="square" rtlCol="1">
            <a:spAutoFit/>
          </a:bodyPr>
          <a:lstStyle/>
          <a:p>
            <a:pPr algn="ctr"/>
            <a:r>
              <a:rPr lang="ar-SA" sz="2800" b="1" dirty="0" smtClean="0">
                <a:cs typeface="DecoType Naskh" pitchFamily="2" charset="-78"/>
              </a:rPr>
              <a:t>أقرأ النص قراءة صامتة مع مراعاة مهاراتها:</a:t>
            </a:r>
            <a:endParaRPr lang="ar-SA" sz="2800" b="1" dirty="0">
              <a:cs typeface="DecoType Naskh" pitchFamily="2" charset="-78"/>
            </a:endParaRPr>
          </a:p>
        </p:txBody>
      </p:sp>
      <p:sp>
        <p:nvSpPr>
          <p:cNvPr id="8" name="وسيلة شرح على شكل سحابة 7"/>
          <p:cNvSpPr/>
          <p:nvPr/>
        </p:nvSpPr>
        <p:spPr>
          <a:xfrm>
            <a:off x="6572264" y="71435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9" name="مربع نص 8"/>
          <p:cNvSpPr txBox="1"/>
          <p:nvPr/>
        </p:nvSpPr>
        <p:spPr>
          <a:xfrm>
            <a:off x="3286116" y="762640"/>
            <a:ext cx="3500462" cy="523220"/>
          </a:xfrm>
          <a:prstGeom prst="rect">
            <a:avLst/>
          </a:prstGeom>
          <a:noFill/>
        </p:spPr>
        <p:txBody>
          <a:bodyPr wrap="square" rtlCol="1">
            <a:spAutoFit/>
          </a:bodyPr>
          <a:lstStyle/>
          <a:p>
            <a:pPr algn="ctr"/>
            <a:r>
              <a:rPr lang="ar-SA" sz="2800" b="1" dirty="0" smtClean="0">
                <a:cs typeface="DecoType Naskh" pitchFamily="2" charset="-78"/>
              </a:rPr>
              <a:t>أصل الكلمة بالصورة المناسبة:</a:t>
            </a:r>
            <a:endParaRPr lang="ar-SA" sz="2800" b="1" dirty="0">
              <a:cs typeface="DecoType Naskh" pitchFamily="2" charset="-78"/>
            </a:endParaRPr>
          </a:p>
        </p:txBody>
      </p:sp>
      <p:sp>
        <p:nvSpPr>
          <p:cNvPr id="11" name="دمعة 10"/>
          <p:cNvSpPr/>
          <p:nvPr/>
        </p:nvSpPr>
        <p:spPr>
          <a:xfrm>
            <a:off x="4973133" y="1865324"/>
            <a:ext cx="1428760" cy="1143008"/>
          </a:xfrm>
          <a:prstGeom prst="teardrop">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200" b="1" dirty="0" smtClean="0"/>
              <a:t>مزلاق</a:t>
            </a:r>
          </a:p>
        </p:txBody>
      </p:sp>
      <p:sp>
        <p:nvSpPr>
          <p:cNvPr id="12" name="دمعة 11"/>
          <p:cNvSpPr/>
          <p:nvPr/>
        </p:nvSpPr>
        <p:spPr>
          <a:xfrm rot="18277537">
            <a:off x="6140951" y="2539373"/>
            <a:ext cx="1372957" cy="1143008"/>
          </a:xfrm>
          <a:prstGeom prst="teardrop">
            <a:avLst/>
          </a:prstGeom>
        </p:spPr>
        <p:style>
          <a:lnRef idx="1">
            <a:schemeClr val="accent4"/>
          </a:lnRef>
          <a:fillRef idx="2">
            <a:schemeClr val="accent4"/>
          </a:fillRef>
          <a:effectRef idx="1">
            <a:schemeClr val="accent4"/>
          </a:effectRef>
          <a:fontRef idx="minor">
            <a:schemeClr val="dk1"/>
          </a:fontRef>
        </p:style>
        <p:txBody>
          <a:bodyPr vert="vert" rtlCol="1" anchor="ctr"/>
          <a:lstStyle/>
          <a:p>
            <a:pPr algn="ctr"/>
            <a:r>
              <a:rPr lang="ar-SA" sz="2800" b="1" dirty="0" smtClean="0"/>
              <a:t>طريق التيه</a:t>
            </a:r>
          </a:p>
        </p:txBody>
      </p:sp>
      <p:sp>
        <p:nvSpPr>
          <p:cNvPr id="13" name="دمعة 12"/>
          <p:cNvSpPr/>
          <p:nvPr/>
        </p:nvSpPr>
        <p:spPr>
          <a:xfrm rot="15602472">
            <a:off x="7202656" y="1957359"/>
            <a:ext cx="1497804" cy="1143008"/>
          </a:xfrm>
          <a:prstGeom prst="teardrop">
            <a:avLst/>
          </a:prstGeom>
        </p:spPr>
        <p:style>
          <a:lnRef idx="1">
            <a:schemeClr val="accent4"/>
          </a:lnRef>
          <a:fillRef idx="2">
            <a:schemeClr val="accent4"/>
          </a:fillRef>
          <a:effectRef idx="1">
            <a:schemeClr val="accent4"/>
          </a:effectRef>
          <a:fontRef idx="minor">
            <a:schemeClr val="dk1"/>
          </a:fontRef>
        </p:style>
        <p:txBody>
          <a:bodyPr vert="vert" rtlCol="1" anchor="ctr"/>
          <a:lstStyle/>
          <a:p>
            <a:pPr algn="ctr"/>
            <a:r>
              <a:rPr lang="ar-SA" sz="3200" b="1" dirty="0" smtClean="0"/>
              <a:t>سبيل</a:t>
            </a:r>
            <a:endParaRPr lang="ar-SA" sz="2400" b="1" dirty="0"/>
          </a:p>
        </p:txBody>
      </p:sp>
      <p:sp>
        <p:nvSpPr>
          <p:cNvPr id="10" name="مخطط انسيابي: رابط 9"/>
          <p:cNvSpPr/>
          <p:nvPr/>
        </p:nvSpPr>
        <p:spPr>
          <a:xfrm>
            <a:off x="6401893" y="1436696"/>
            <a:ext cx="857256" cy="928694"/>
          </a:xfrm>
          <a:prstGeom prst="flowChartConnec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400" b="1" dirty="0"/>
          </a:p>
        </p:txBody>
      </p:sp>
      <p:pic>
        <p:nvPicPr>
          <p:cNvPr id="2050" name="Picture 2" descr="C:\Documents and Settings\user\My Documents\20091128(004).jpg"/>
          <p:cNvPicPr>
            <a:picLocks noChangeAspect="1" noChangeArrowheads="1"/>
          </p:cNvPicPr>
          <p:nvPr/>
        </p:nvPicPr>
        <p:blipFill>
          <a:blip r:embed="rId3" cstate="print"/>
          <a:srcRect/>
          <a:stretch>
            <a:fillRect/>
          </a:stretch>
        </p:blipFill>
        <p:spPr bwMode="auto">
          <a:xfrm>
            <a:off x="3405538" y="3071810"/>
            <a:ext cx="2309470" cy="24431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descr="C:\Documents and Settings\user\My Documents\20091128(005).jpg"/>
          <p:cNvPicPr>
            <a:picLocks noChangeAspect="1" noChangeArrowheads="1"/>
          </p:cNvPicPr>
          <p:nvPr/>
        </p:nvPicPr>
        <p:blipFill>
          <a:blip r:embed="rId4" cstate="print"/>
          <a:srcRect/>
          <a:stretch>
            <a:fillRect/>
          </a:stretch>
        </p:blipFill>
        <p:spPr bwMode="auto">
          <a:xfrm>
            <a:off x="1071538" y="357166"/>
            <a:ext cx="2000264" cy="235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C:\Documents and Settings\user\My Documents\20091128(003).jpg"/>
          <p:cNvPicPr>
            <a:picLocks noChangeAspect="1" noChangeArrowheads="1"/>
          </p:cNvPicPr>
          <p:nvPr/>
        </p:nvPicPr>
        <p:blipFill>
          <a:blip r:embed="rId5" cstate="print"/>
          <a:srcRect/>
          <a:stretch>
            <a:fillRect/>
          </a:stretch>
        </p:blipFill>
        <p:spPr bwMode="auto">
          <a:xfrm>
            <a:off x="6357950" y="4286256"/>
            <a:ext cx="2233594" cy="2157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3" name="Picture 5" descr="C:\Documents and Settings\user\My Documents\20091128(006).jpg"/>
          <p:cNvPicPr>
            <a:picLocks noChangeAspect="1" noChangeArrowheads="1"/>
          </p:cNvPicPr>
          <p:nvPr/>
        </p:nvPicPr>
        <p:blipFill>
          <a:blip r:embed="rId6" cstate="print">
            <a:lum contrast="40000"/>
          </a:blip>
          <a:srcRect l="14649" t="14493" r="7714"/>
          <a:stretch>
            <a:fillRect/>
          </a:stretch>
        </p:blipFill>
        <p:spPr bwMode="auto">
          <a:xfrm>
            <a:off x="500034" y="4357694"/>
            <a:ext cx="2714644" cy="22043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16" name="رابط مستقيم 15"/>
          <p:cNvCxnSpPr/>
          <p:nvPr/>
        </p:nvCxnSpPr>
        <p:spPr>
          <a:xfrm rot="5400000">
            <a:off x="4214810" y="2357430"/>
            <a:ext cx="714380" cy="71438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رابط مستقيم 17"/>
          <p:cNvCxnSpPr>
            <a:stCxn id="13" idx="4"/>
          </p:cNvCxnSpPr>
          <p:nvPr/>
        </p:nvCxnSpPr>
        <p:spPr>
          <a:xfrm rot="5400000">
            <a:off x="7424005" y="3557749"/>
            <a:ext cx="948337" cy="365801"/>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رابط مستقيم 19"/>
          <p:cNvCxnSpPr>
            <a:stCxn id="12" idx="4"/>
          </p:cNvCxnSpPr>
          <p:nvPr/>
        </p:nvCxnSpPr>
        <p:spPr>
          <a:xfrm rot="5400000">
            <a:off x="4770810" y="4477090"/>
            <a:ext cx="2467876" cy="865232"/>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رابط مستقيم 22"/>
          <p:cNvCxnSpPr/>
          <p:nvPr/>
        </p:nvCxnSpPr>
        <p:spPr>
          <a:xfrm>
            <a:off x="3214678" y="6000768"/>
            <a:ext cx="2357454" cy="142876"/>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0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20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2000"/>
                                        <p:tgtEl>
                                          <p:spTgt spid="9"/>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ox(in)">
                                      <p:cBhvr>
                                        <p:cTn id="16" dur="2000"/>
                                        <p:tgtEl>
                                          <p:spTgt spid="10"/>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ox(in)">
                                      <p:cBhvr>
                                        <p:cTn id="19" dur="2000"/>
                                        <p:tgtEl>
                                          <p:spTgt spid="13"/>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2000"/>
                                        <p:tgtEl>
                                          <p:spTgt spid="12"/>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ox(in)">
                                      <p:cBhvr>
                                        <p:cTn id="25" dur="2000"/>
                                        <p:tgtEl>
                                          <p:spTgt spid="11"/>
                                        </p:tgtEl>
                                      </p:cBhvr>
                                    </p:animEffect>
                                  </p:childTnLst>
                                </p:cTn>
                              </p:par>
                              <p:par>
                                <p:cTn id="26" presetID="24" presetClass="entr" presetSubtype="0" fill="hold" nodeType="withEffect">
                                  <p:stCondLst>
                                    <p:cond delay="0"/>
                                  </p:stCondLst>
                                  <p:childTnLst>
                                    <p:set>
                                      <p:cBhvr>
                                        <p:cTn id="27" dur="1" fill="hold">
                                          <p:stCondLst>
                                            <p:cond delay="0"/>
                                          </p:stCondLst>
                                        </p:cTn>
                                        <p:tgtEl>
                                          <p:spTgt spid="2051"/>
                                        </p:tgtEl>
                                        <p:attrNameLst>
                                          <p:attrName>style.visibility</p:attrName>
                                        </p:attrNameLst>
                                      </p:cBhvr>
                                      <p:to>
                                        <p:strVal val="visible"/>
                                      </p:to>
                                    </p:set>
                                    <p:anim to="" calcmode="lin" valueType="num">
                                      <p:cBhvr>
                                        <p:cTn id="28" dur="1" fill="hold"/>
                                        <p:tgtEl>
                                          <p:spTgt spid="2051"/>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2053"/>
                                        </p:tgtEl>
                                        <p:attrNameLst>
                                          <p:attrName>style.visibility</p:attrName>
                                        </p:attrNameLst>
                                      </p:cBhvr>
                                      <p:to>
                                        <p:strVal val="visible"/>
                                      </p:to>
                                    </p:set>
                                    <p:anim to="" calcmode="lin" valueType="num">
                                      <p:cBhvr>
                                        <p:cTn id="31" dur="1" fill="hold"/>
                                        <p:tgtEl>
                                          <p:spTgt spid="2053"/>
                                        </p:tgtEl>
                                        <p:attrNameLst>
                                          <p:attrName/>
                                        </p:attrNameLst>
                                      </p:cBhvr>
                                    </p:anim>
                                  </p:childTnLst>
                                </p:cTn>
                              </p:par>
                              <p:par>
                                <p:cTn id="32" presetID="24" presetClass="entr" presetSubtype="0" fill="hold" nodeType="withEffect">
                                  <p:stCondLst>
                                    <p:cond delay="0"/>
                                  </p:stCondLst>
                                  <p:childTnLst>
                                    <p:set>
                                      <p:cBhvr>
                                        <p:cTn id="33" dur="1" fill="hold">
                                          <p:stCondLst>
                                            <p:cond delay="0"/>
                                          </p:stCondLst>
                                        </p:cTn>
                                        <p:tgtEl>
                                          <p:spTgt spid="2050"/>
                                        </p:tgtEl>
                                        <p:attrNameLst>
                                          <p:attrName>style.visibility</p:attrName>
                                        </p:attrNameLst>
                                      </p:cBhvr>
                                      <p:to>
                                        <p:strVal val="visible"/>
                                      </p:to>
                                    </p:set>
                                    <p:anim to="" calcmode="lin" valueType="num">
                                      <p:cBhvr>
                                        <p:cTn id="34" dur="1" fill="hold"/>
                                        <p:tgtEl>
                                          <p:spTgt spid="2050"/>
                                        </p:tgtEl>
                                        <p:attrNameLst>
                                          <p:attrName/>
                                        </p:attrNameLst>
                                      </p:cBhvr>
                                    </p:anim>
                                  </p:childTnLst>
                                </p:cTn>
                              </p:par>
                              <p:par>
                                <p:cTn id="35" presetID="24" presetClass="entr" presetSubtype="0" fill="hold" nodeType="withEffect">
                                  <p:stCondLst>
                                    <p:cond delay="0"/>
                                  </p:stCondLst>
                                  <p:childTnLst>
                                    <p:set>
                                      <p:cBhvr>
                                        <p:cTn id="36" dur="1" fill="hold">
                                          <p:stCondLst>
                                            <p:cond delay="0"/>
                                          </p:stCondLst>
                                        </p:cTn>
                                        <p:tgtEl>
                                          <p:spTgt spid="2052"/>
                                        </p:tgtEl>
                                        <p:attrNameLst>
                                          <p:attrName>style.visibility</p:attrName>
                                        </p:attrNameLst>
                                      </p:cBhvr>
                                      <p:to>
                                        <p:strVal val="visible"/>
                                      </p:to>
                                    </p:set>
                                    <p:anim to="" calcmode="lin" valueType="num">
                                      <p:cBhvr>
                                        <p:cTn id="37" dur="1" fill="hold"/>
                                        <p:tgtEl>
                                          <p:spTgt spid="2052"/>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5"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25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3" dur="25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44" dur="250" accel="50000" fill="hold">
                                          <p:stCondLst>
                                            <p:cond delay="250"/>
                                          </p:stCondLst>
                                        </p:cTn>
                                        <p:tgtEl>
                                          <p:spTgt spid="16"/>
                                        </p:tgtEl>
                                        <p:attrNameLst>
                                          <p:attrName>ppt_w</p:attrName>
                                        </p:attrNameLst>
                                      </p:cBhvr>
                                      <p:tavLst>
                                        <p:tav tm="0">
                                          <p:val>
                                            <p:strVal val="#ppt_w*.05"/>
                                          </p:val>
                                        </p:tav>
                                        <p:tav tm="100000">
                                          <p:val>
                                            <p:strVal val="#ppt_w"/>
                                          </p:val>
                                        </p:tav>
                                      </p:tavLst>
                                    </p:anim>
                                    <p:anim calcmode="lin" valueType="num">
                                      <p:cBhvr>
                                        <p:cTn id="45" dur="500" fill="hold"/>
                                        <p:tgtEl>
                                          <p:spTgt spid="16"/>
                                        </p:tgtEl>
                                        <p:attrNameLst>
                                          <p:attrName>ppt_h</p:attrName>
                                        </p:attrNameLst>
                                      </p:cBhvr>
                                      <p:tavLst>
                                        <p:tav tm="0">
                                          <p:val>
                                            <p:strVal val="#ppt_h"/>
                                          </p:val>
                                        </p:tav>
                                        <p:tav tm="100000">
                                          <p:val>
                                            <p:strVal val="#ppt_h"/>
                                          </p:val>
                                        </p:tav>
                                      </p:tavLst>
                                    </p:anim>
                                    <p:anim calcmode="lin" valueType="num">
                                      <p:cBhvr>
                                        <p:cTn id="46" dur="25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47" dur="25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48" dur="250" accel="50000" fill="hold">
                                          <p:stCondLst>
                                            <p:cond delay="250"/>
                                          </p:stCondLst>
                                        </p:cTn>
                                        <p:tgtEl>
                                          <p:spTgt spid="16"/>
                                        </p:tgtEl>
                                        <p:attrNameLst>
                                          <p:attrName>ppt_y</p:attrName>
                                        </p:attrNameLst>
                                      </p:cBhvr>
                                      <p:tavLst>
                                        <p:tav tm="0">
                                          <p:val>
                                            <p:strVal val="#ppt_y+.1"/>
                                          </p:val>
                                        </p:tav>
                                        <p:tav tm="100000">
                                          <p:val>
                                            <p:strVal val="#ppt_y"/>
                                          </p:val>
                                        </p:tav>
                                      </p:tavLst>
                                    </p:anim>
                                    <p:animEffect transition="in" filter="fade">
                                      <p:cBhvr>
                                        <p:cTn id="49" dur="500" decel="50000">
                                          <p:stCondLst>
                                            <p:cond delay="0"/>
                                          </p:stCondLst>
                                        </p:cTn>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5" presetClass="entr" presetSubtype="0"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25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5" dur="25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6" dur="250" accel="50000" fill="hold">
                                          <p:stCondLst>
                                            <p:cond delay="250"/>
                                          </p:stCondLst>
                                        </p:cTn>
                                        <p:tgtEl>
                                          <p:spTgt spid="18"/>
                                        </p:tgtEl>
                                        <p:attrNameLst>
                                          <p:attrName>ppt_w</p:attrName>
                                        </p:attrNameLst>
                                      </p:cBhvr>
                                      <p:tavLst>
                                        <p:tav tm="0">
                                          <p:val>
                                            <p:strVal val="#ppt_w*.05"/>
                                          </p:val>
                                        </p:tav>
                                        <p:tav tm="100000">
                                          <p:val>
                                            <p:strVal val="#ppt_w"/>
                                          </p:val>
                                        </p:tav>
                                      </p:tavLst>
                                    </p:anim>
                                    <p:anim calcmode="lin" valueType="num">
                                      <p:cBhvr>
                                        <p:cTn id="57" dur="500" fill="hold"/>
                                        <p:tgtEl>
                                          <p:spTgt spid="18"/>
                                        </p:tgtEl>
                                        <p:attrNameLst>
                                          <p:attrName>ppt_h</p:attrName>
                                        </p:attrNameLst>
                                      </p:cBhvr>
                                      <p:tavLst>
                                        <p:tav tm="0">
                                          <p:val>
                                            <p:strVal val="#ppt_h"/>
                                          </p:val>
                                        </p:tav>
                                        <p:tav tm="100000">
                                          <p:val>
                                            <p:strVal val="#ppt_h"/>
                                          </p:val>
                                        </p:tav>
                                      </p:tavLst>
                                    </p:anim>
                                    <p:anim calcmode="lin" valueType="num">
                                      <p:cBhvr>
                                        <p:cTn id="58" dur="25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9" dur="25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60" dur="250" accel="50000" fill="hold">
                                          <p:stCondLst>
                                            <p:cond delay="250"/>
                                          </p:stCondLst>
                                        </p:cTn>
                                        <p:tgtEl>
                                          <p:spTgt spid="18"/>
                                        </p:tgtEl>
                                        <p:attrNameLst>
                                          <p:attrName>ppt_y</p:attrName>
                                        </p:attrNameLst>
                                      </p:cBhvr>
                                      <p:tavLst>
                                        <p:tav tm="0">
                                          <p:val>
                                            <p:strVal val="#ppt_y+.1"/>
                                          </p:val>
                                        </p:tav>
                                        <p:tav tm="100000">
                                          <p:val>
                                            <p:strVal val="#ppt_y"/>
                                          </p:val>
                                        </p:tav>
                                      </p:tavLst>
                                    </p:anim>
                                    <p:animEffect transition="in" filter="fade">
                                      <p:cBhvr>
                                        <p:cTn id="61" dur="500" decel="50000">
                                          <p:stCondLst>
                                            <p:cond delay="0"/>
                                          </p:stCondLst>
                                        </p:cTn>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25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67" dur="25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68" dur="250" accel="50000" fill="hold">
                                          <p:stCondLst>
                                            <p:cond delay="250"/>
                                          </p:stCondLst>
                                        </p:cTn>
                                        <p:tgtEl>
                                          <p:spTgt spid="20"/>
                                        </p:tgtEl>
                                        <p:attrNameLst>
                                          <p:attrName>ppt_w</p:attrName>
                                        </p:attrNameLst>
                                      </p:cBhvr>
                                      <p:tavLst>
                                        <p:tav tm="0">
                                          <p:val>
                                            <p:strVal val="#ppt_w*.05"/>
                                          </p:val>
                                        </p:tav>
                                        <p:tav tm="100000">
                                          <p:val>
                                            <p:strVal val="#ppt_w"/>
                                          </p:val>
                                        </p:tav>
                                      </p:tavLst>
                                    </p:anim>
                                    <p:anim calcmode="lin" valueType="num">
                                      <p:cBhvr>
                                        <p:cTn id="69" dur="500" fill="hold"/>
                                        <p:tgtEl>
                                          <p:spTgt spid="20"/>
                                        </p:tgtEl>
                                        <p:attrNameLst>
                                          <p:attrName>ppt_h</p:attrName>
                                        </p:attrNameLst>
                                      </p:cBhvr>
                                      <p:tavLst>
                                        <p:tav tm="0">
                                          <p:val>
                                            <p:strVal val="#ppt_h"/>
                                          </p:val>
                                        </p:tav>
                                        <p:tav tm="100000">
                                          <p:val>
                                            <p:strVal val="#ppt_h"/>
                                          </p:val>
                                        </p:tav>
                                      </p:tavLst>
                                    </p:anim>
                                    <p:anim calcmode="lin" valueType="num">
                                      <p:cBhvr>
                                        <p:cTn id="70" dur="25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71" dur="25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72" dur="250" accel="50000" fill="hold">
                                          <p:stCondLst>
                                            <p:cond delay="250"/>
                                          </p:stCondLst>
                                        </p:cTn>
                                        <p:tgtEl>
                                          <p:spTgt spid="20"/>
                                        </p:tgtEl>
                                        <p:attrNameLst>
                                          <p:attrName>ppt_y</p:attrName>
                                        </p:attrNameLst>
                                      </p:cBhvr>
                                      <p:tavLst>
                                        <p:tav tm="0">
                                          <p:val>
                                            <p:strVal val="#ppt_y+.1"/>
                                          </p:val>
                                        </p:tav>
                                        <p:tav tm="100000">
                                          <p:val>
                                            <p:strVal val="#ppt_y"/>
                                          </p:val>
                                        </p:tav>
                                      </p:tavLst>
                                    </p:anim>
                                    <p:animEffect transition="in" filter="fade">
                                      <p:cBhvr>
                                        <p:cTn id="73" dur="500" decel="50000">
                                          <p:stCondLst>
                                            <p:cond delay="0"/>
                                          </p:stCondLst>
                                        </p:cTn>
                                        <p:tgtEl>
                                          <p:spTgt spid="20"/>
                                        </p:tgtEl>
                                      </p:cBhvr>
                                    </p:animEffect>
                                  </p:childTnLst>
                                </p:cTn>
                              </p:par>
                              <p:par>
                                <p:cTn id="74" presetID="25"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25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77" dur="25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78" dur="250" accel="50000" fill="hold">
                                          <p:stCondLst>
                                            <p:cond delay="250"/>
                                          </p:stCondLst>
                                        </p:cTn>
                                        <p:tgtEl>
                                          <p:spTgt spid="23"/>
                                        </p:tgtEl>
                                        <p:attrNameLst>
                                          <p:attrName>ppt_w</p:attrName>
                                        </p:attrNameLst>
                                      </p:cBhvr>
                                      <p:tavLst>
                                        <p:tav tm="0">
                                          <p:val>
                                            <p:strVal val="#ppt_w*.05"/>
                                          </p:val>
                                        </p:tav>
                                        <p:tav tm="100000">
                                          <p:val>
                                            <p:strVal val="#ppt_w"/>
                                          </p:val>
                                        </p:tav>
                                      </p:tavLst>
                                    </p:anim>
                                    <p:anim calcmode="lin" valueType="num">
                                      <p:cBhvr>
                                        <p:cTn id="79" dur="500" fill="hold"/>
                                        <p:tgtEl>
                                          <p:spTgt spid="23"/>
                                        </p:tgtEl>
                                        <p:attrNameLst>
                                          <p:attrName>ppt_h</p:attrName>
                                        </p:attrNameLst>
                                      </p:cBhvr>
                                      <p:tavLst>
                                        <p:tav tm="0">
                                          <p:val>
                                            <p:strVal val="#ppt_h"/>
                                          </p:val>
                                        </p:tav>
                                        <p:tav tm="100000">
                                          <p:val>
                                            <p:strVal val="#ppt_h"/>
                                          </p:val>
                                        </p:tav>
                                      </p:tavLst>
                                    </p:anim>
                                    <p:anim calcmode="lin" valueType="num">
                                      <p:cBhvr>
                                        <p:cTn id="80" dur="25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81" dur="25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82" dur="250" accel="50000" fill="hold">
                                          <p:stCondLst>
                                            <p:cond delay="250"/>
                                          </p:stCondLst>
                                        </p:cTn>
                                        <p:tgtEl>
                                          <p:spTgt spid="23"/>
                                        </p:tgtEl>
                                        <p:attrNameLst>
                                          <p:attrName>ppt_y</p:attrName>
                                        </p:attrNameLst>
                                      </p:cBhvr>
                                      <p:tavLst>
                                        <p:tav tm="0">
                                          <p:val>
                                            <p:strVal val="#ppt_y+.1"/>
                                          </p:val>
                                        </p:tav>
                                        <p:tav tm="100000">
                                          <p:val>
                                            <p:strVal val="#ppt_y"/>
                                          </p:val>
                                        </p:tav>
                                      </p:tavLst>
                                    </p:anim>
                                    <p:animEffect transition="in" filter="fade">
                                      <p:cBhvr>
                                        <p:cTn id="83" dur="500" decel="500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1" grpId="0" animBg="1"/>
      <p:bldP spid="12" grpId="0" animBg="1"/>
      <p:bldP spid="13" grpId="0" animBg="1"/>
      <p:bldP spid="10"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500958" y="714356"/>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642910" y="785794"/>
            <a:ext cx="6858048" cy="584775"/>
          </a:xfrm>
          <a:prstGeom prst="rect">
            <a:avLst/>
          </a:prstGeom>
          <a:noFill/>
        </p:spPr>
        <p:txBody>
          <a:bodyPr wrap="square" rtlCol="1">
            <a:spAutoFit/>
          </a:bodyPr>
          <a:lstStyle/>
          <a:p>
            <a:r>
              <a:rPr lang="ar-SA" sz="3200" b="1" dirty="0" smtClean="0">
                <a:cs typeface="DecoType Naskh" pitchFamily="2" charset="-78"/>
              </a:rPr>
              <a:t>أصنف الضمائر في الجمل التالية إلى متصلة،ومنفصلة،ومستترة: </a:t>
            </a:r>
          </a:p>
        </p:txBody>
      </p:sp>
      <p:graphicFrame>
        <p:nvGraphicFramePr>
          <p:cNvPr id="5" name="جدول 4"/>
          <p:cNvGraphicFramePr>
            <a:graphicFrameLocks noGrp="1"/>
          </p:cNvGraphicFramePr>
          <p:nvPr/>
        </p:nvGraphicFramePr>
        <p:xfrm>
          <a:off x="500034" y="1428736"/>
          <a:ext cx="8358246" cy="4099560"/>
        </p:xfrm>
        <a:graphic>
          <a:graphicData uri="http://schemas.openxmlformats.org/drawingml/2006/table">
            <a:tbl>
              <a:tblPr rtl="1" firstRow="1" bandRow="1">
                <a:tableStyleId>{F5AB1C69-6EDB-4FF4-983F-18BD219EF322}</a:tableStyleId>
              </a:tblPr>
              <a:tblGrid>
                <a:gridCol w="4600604"/>
                <a:gridCol w="1357302"/>
                <a:gridCol w="1014401"/>
                <a:gridCol w="1385939"/>
              </a:tblGrid>
              <a:tr h="737707">
                <a:tc>
                  <a:txBody>
                    <a:bodyPr/>
                    <a:lstStyle/>
                    <a:p>
                      <a:pPr algn="ctr" rtl="1"/>
                      <a:r>
                        <a:rPr lang="ar-SA" sz="3200" dirty="0" smtClean="0">
                          <a:solidFill>
                            <a:schemeClr val="tx1"/>
                          </a:solidFill>
                        </a:rPr>
                        <a:t>العبارات</a:t>
                      </a:r>
                      <a:endParaRPr lang="ar-SA" sz="2400" b="1" dirty="0">
                        <a:solidFill>
                          <a:schemeClr val="tx1"/>
                        </a:solidFill>
                      </a:endParaRPr>
                    </a:p>
                  </a:txBody>
                  <a:tcPr/>
                </a:tc>
                <a:tc>
                  <a:txBody>
                    <a:bodyPr/>
                    <a:lstStyle/>
                    <a:p>
                      <a:pPr algn="ctr" rtl="1"/>
                      <a:r>
                        <a:rPr lang="ar-SA" sz="2800" dirty="0" smtClean="0">
                          <a:solidFill>
                            <a:schemeClr val="tx1"/>
                          </a:solidFill>
                        </a:rPr>
                        <a:t>الضمير</a:t>
                      </a:r>
                    </a:p>
                    <a:p>
                      <a:pPr algn="ctr" rtl="1"/>
                      <a:r>
                        <a:rPr lang="ar-SA" sz="2800" dirty="0" smtClean="0">
                          <a:solidFill>
                            <a:schemeClr val="tx1"/>
                          </a:solidFill>
                        </a:rPr>
                        <a:t> المتصل</a:t>
                      </a:r>
                      <a:endParaRPr lang="ar-SA" sz="2800" b="1" dirty="0">
                        <a:solidFill>
                          <a:schemeClr val="tx1"/>
                        </a:solidFill>
                      </a:endParaRPr>
                    </a:p>
                  </a:txBody>
                  <a:tcPr/>
                </a:tc>
                <a:tc>
                  <a:txBody>
                    <a:bodyPr/>
                    <a:lstStyle/>
                    <a:p>
                      <a:pPr algn="ctr" rtl="1"/>
                      <a:r>
                        <a:rPr lang="ar-SA" sz="2400" dirty="0" smtClean="0">
                          <a:solidFill>
                            <a:schemeClr val="tx1"/>
                          </a:solidFill>
                        </a:rPr>
                        <a:t>الضمير المنفصل</a:t>
                      </a:r>
                      <a:endParaRPr lang="ar-SA" sz="2400" b="1" dirty="0">
                        <a:solidFill>
                          <a:schemeClr val="tx1"/>
                        </a:solidFill>
                      </a:endParaRPr>
                    </a:p>
                  </a:txBody>
                  <a:tcPr/>
                </a:tc>
                <a:tc>
                  <a:txBody>
                    <a:bodyPr/>
                    <a:lstStyle/>
                    <a:p>
                      <a:pPr algn="ctr" rtl="1"/>
                      <a:r>
                        <a:rPr lang="ar-SA" sz="2400" dirty="0" smtClean="0">
                          <a:solidFill>
                            <a:schemeClr val="tx1"/>
                          </a:solidFill>
                        </a:rPr>
                        <a:t>الضمير المستتر تقديره</a:t>
                      </a:r>
                      <a:endParaRPr lang="ar-SA" sz="2400" b="1" dirty="0">
                        <a:solidFill>
                          <a:schemeClr val="tx1"/>
                        </a:solidFill>
                      </a:endParaRPr>
                    </a:p>
                  </a:txBody>
                  <a:tcPr/>
                </a:tc>
              </a:tr>
              <a:tr h="416965">
                <a:tc>
                  <a:txBody>
                    <a:bodyPr/>
                    <a:lstStyle/>
                    <a:p>
                      <a:pPr algn="ctr" rtl="1"/>
                      <a:r>
                        <a:rPr lang="ar-SA" sz="2300" b="1" dirty="0" smtClean="0"/>
                        <a:t>لا تنظر للحياة نظرة معتمة.</a:t>
                      </a:r>
                      <a:endParaRPr lang="ar-SA" sz="2300" b="1" dirty="0" smtClean="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r>
              <a:tr h="737707">
                <a:tc>
                  <a:txBody>
                    <a:bodyPr/>
                    <a:lstStyle/>
                    <a:p>
                      <a:pPr algn="ctr" rtl="1"/>
                      <a:r>
                        <a:rPr lang="ar-SA" sz="2300" b="1" dirty="0" smtClean="0"/>
                        <a:t>لا تعلل بأنك لست نابغة.</a:t>
                      </a:r>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smtClean="0">
                        <a:solidFill>
                          <a:schemeClr val="tx1"/>
                        </a:solidFill>
                      </a:endParaRPr>
                    </a:p>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r>
              <a:tr h="416965">
                <a:tc>
                  <a:txBody>
                    <a:bodyPr/>
                    <a:lstStyle/>
                    <a:p>
                      <a:pPr algn="ctr" rtl="1"/>
                      <a:r>
                        <a:rPr lang="ar-SA" sz="2300" b="1" dirty="0" smtClean="0"/>
                        <a:t>عليك ألا تيأس،ولا تقطب وجهك،ووسع أفقك.</a:t>
                      </a:r>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r>
              <a:tr h="416965">
                <a:tc>
                  <a:txBody>
                    <a:bodyPr/>
                    <a:lstStyle/>
                    <a:p>
                      <a:pPr algn="ctr" rtl="1"/>
                      <a:r>
                        <a:rPr lang="ar-SA" sz="2300" b="1" dirty="0" smtClean="0"/>
                        <a:t>اعتقد أن الله تعالى لن يحرمك الخير في مستقبلك.</a:t>
                      </a:r>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r>
              <a:tr h="416965">
                <a:tc>
                  <a:txBody>
                    <a:bodyPr/>
                    <a:lstStyle/>
                    <a:p>
                      <a:pPr algn="ctr" rtl="1"/>
                      <a:r>
                        <a:rPr lang="ar-SA" sz="2300" b="1" dirty="0" smtClean="0"/>
                        <a:t>هما سم قاتل يضني الإنسان حتى يميته.</a:t>
                      </a:r>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c>
                  <a:txBody>
                    <a:bodyPr/>
                    <a:lstStyle/>
                    <a:p>
                      <a:pPr algn="ctr" rtl="1"/>
                      <a:endParaRPr lang="ar-SA" sz="2300" b="1" dirty="0">
                        <a:solidFill>
                          <a:schemeClr val="tx1"/>
                        </a:solidFill>
                      </a:endParaRPr>
                    </a:p>
                  </a:txBody>
                  <a:tcPr>
                    <a:solidFill>
                      <a:schemeClr val="accent3">
                        <a:lumMod val="60000"/>
                        <a:lumOff val="40000"/>
                      </a:schemeClr>
                    </a:solidFill>
                  </a:tcPr>
                </a:tc>
              </a:tr>
            </a:tbl>
          </a:graphicData>
        </a:graphic>
      </p:graphicFrame>
      <p:sp>
        <p:nvSpPr>
          <p:cNvPr id="8" name="مربع نص 7"/>
          <p:cNvSpPr txBox="1"/>
          <p:nvPr/>
        </p:nvSpPr>
        <p:spPr>
          <a:xfrm>
            <a:off x="2857488" y="3071810"/>
            <a:ext cx="1428760" cy="446276"/>
          </a:xfrm>
          <a:prstGeom prst="rect">
            <a:avLst/>
          </a:prstGeom>
          <a:noFill/>
        </p:spPr>
        <p:txBody>
          <a:bodyPr wrap="square" rtlCol="1">
            <a:spAutoFit/>
          </a:bodyPr>
          <a:lstStyle/>
          <a:p>
            <a:pPr algn="ctr"/>
            <a:r>
              <a:rPr lang="ar-SA" sz="2300" b="1" dirty="0" smtClean="0">
                <a:solidFill>
                  <a:srgbClr val="993300"/>
                </a:solidFill>
              </a:rPr>
              <a:t>كاف الخطاب</a:t>
            </a:r>
          </a:p>
        </p:txBody>
      </p:sp>
      <p:sp>
        <p:nvSpPr>
          <p:cNvPr id="9" name="مربع نص 8"/>
          <p:cNvSpPr txBox="1"/>
          <p:nvPr/>
        </p:nvSpPr>
        <p:spPr>
          <a:xfrm>
            <a:off x="2857488" y="3339914"/>
            <a:ext cx="1428760" cy="446276"/>
          </a:xfrm>
          <a:prstGeom prst="rect">
            <a:avLst/>
          </a:prstGeom>
          <a:noFill/>
        </p:spPr>
        <p:txBody>
          <a:bodyPr wrap="square" rtlCol="1">
            <a:spAutoFit/>
          </a:bodyPr>
          <a:lstStyle/>
          <a:p>
            <a:pPr algn="ctr"/>
            <a:r>
              <a:rPr lang="ar-SA" sz="2300" b="1" dirty="0" smtClean="0">
                <a:solidFill>
                  <a:srgbClr val="993300"/>
                </a:solidFill>
              </a:rPr>
              <a:t>تاء الخطاب</a:t>
            </a:r>
          </a:p>
        </p:txBody>
      </p:sp>
      <p:sp>
        <p:nvSpPr>
          <p:cNvPr id="10" name="مربع نص 9"/>
          <p:cNvSpPr txBox="1"/>
          <p:nvPr/>
        </p:nvSpPr>
        <p:spPr>
          <a:xfrm>
            <a:off x="2857488" y="4411484"/>
            <a:ext cx="1428760" cy="446276"/>
          </a:xfrm>
          <a:prstGeom prst="rect">
            <a:avLst/>
          </a:prstGeom>
          <a:noFill/>
        </p:spPr>
        <p:txBody>
          <a:bodyPr wrap="square" rtlCol="1">
            <a:spAutoFit/>
          </a:bodyPr>
          <a:lstStyle/>
          <a:p>
            <a:pPr algn="ctr"/>
            <a:r>
              <a:rPr lang="ar-SA" sz="2300" b="1" dirty="0" smtClean="0">
                <a:solidFill>
                  <a:srgbClr val="993300"/>
                </a:solidFill>
              </a:rPr>
              <a:t>كاف الخطاب</a:t>
            </a:r>
          </a:p>
        </p:txBody>
      </p:sp>
      <p:sp>
        <p:nvSpPr>
          <p:cNvPr id="11" name="مربع نص 10"/>
          <p:cNvSpPr txBox="1"/>
          <p:nvPr/>
        </p:nvSpPr>
        <p:spPr>
          <a:xfrm>
            <a:off x="2857488" y="5054426"/>
            <a:ext cx="1428760" cy="446276"/>
          </a:xfrm>
          <a:prstGeom prst="rect">
            <a:avLst/>
          </a:prstGeom>
          <a:noFill/>
        </p:spPr>
        <p:txBody>
          <a:bodyPr wrap="square" rtlCol="1">
            <a:spAutoFit/>
          </a:bodyPr>
          <a:lstStyle/>
          <a:p>
            <a:pPr algn="ctr"/>
            <a:r>
              <a:rPr lang="ar-SA" sz="2300" b="1" dirty="0" smtClean="0">
                <a:solidFill>
                  <a:srgbClr val="993300"/>
                </a:solidFill>
              </a:rPr>
              <a:t>الهاء</a:t>
            </a:r>
          </a:p>
        </p:txBody>
      </p:sp>
      <p:sp>
        <p:nvSpPr>
          <p:cNvPr id="12" name="مربع نص 11"/>
          <p:cNvSpPr txBox="1"/>
          <p:nvPr/>
        </p:nvSpPr>
        <p:spPr>
          <a:xfrm>
            <a:off x="2000232" y="5054426"/>
            <a:ext cx="785818" cy="446276"/>
          </a:xfrm>
          <a:prstGeom prst="rect">
            <a:avLst/>
          </a:prstGeom>
          <a:noFill/>
        </p:spPr>
        <p:txBody>
          <a:bodyPr wrap="square" rtlCol="1">
            <a:spAutoFit/>
          </a:bodyPr>
          <a:lstStyle/>
          <a:p>
            <a:pPr algn="ctr"/>
            <a:r>
              <a:rPr lang="ar-SA" sz="2300" b="1" dirty="0" smtClean="0">
                <a:solidFill>
                  <a:srgbClr val="993300"/>
                </a:solidFill>
              </a:rPr>
              <a:t>هما</a:t>
            </a:r>
          </a:p>
        </p:txBody>
      </p:sp>
      <p:sp>
        <p:nvSpPr>
          <p:cNvPr id="13" name="مربع نص 12"/>
          <p:cNvSpPr txBox="1"/>
          <p:nvPr/>
        </p:nvSpPr>
        <p:spPr>
          <a:xfrm>
            <a:off x="714348" y="2625534"/>
            <a:ext cx="785818" cy="446276"/>
          </a:xfrm>
          <a:prstGeom prst="rect">
            <a:avLst/>
          </a:prstGeom>
          <a:noFill/>
        </p:spPr>
        <p:txBody>
          <a:bodyPr wrap="square" rtlCol="1">
            <a:spAutoFit/>
          </a:bodyPr>
          <a:lstStyle/>
          <a:p>
            <a:pPr algn="ctr"/>
            <a:r>
              <a:rPr lang="ar-SA" sz="2300" b="1" dirty="0" smtClean="0">
                <a:solidFill>
                  <a:srgbClr val="993300"/>
                </a:solidFill>
              </a:rPr>
              <a:t>أنت</a:t>
            </a:r>
          </a:p>
        </p:txBody>
      </p:sp>
      <p:sp>
        <p:nvSpPr>
          <p:cNvPr id="14" name="مربع نص 13"/>
          <p:cNvSpPr txBox="1"/>
          <p:nvPr/>
        </p:nvSpPr>
        <p:spPr>
          <a:xfrm>
            <a:off x="714348" y="4500570"/>
            <a:ext cx="785818" cy="446276"/>
          </a:xfrm>
          <a:prstGeom prst="rect">
            <a:avLst/>
          </a:prstGeom>
          <a:noFill/>
        </p:spPr>
        <p:txBody>
          <a:bodyPr wrap="square" rtlCol="1">
            <a:spAutoFit/>
          </a:bodyPr>
          <a:lstStyle/>
          <a:p>
            <a:pPr algn="ctr"/>
            <a:r>
              <a:rPr lang="ar-SA" sz="2300" b="1" dirty="0" smtClean="0">
                <a:solidFill>
                  <a:srgbClr val="993300"/>
                </a:solidFill>
              </a:rPr>
              <a:t>أنت</a:t>
            </a:r>
          </a:p>
        </p:txBody>
      </p:sp>
      <p:sp>
        <p:nvSpPr>
          <p:cNvPr id="15" name="مربع نص 14"/>
          <p:cNvSpPr txBox="1"/>
          <p:nvPr/>
        </p:nvSpPr>
        <p:spPr>
          <a:xfrm>
            <a:off x="714348" y="3857628"/>
            <a:ext cx="785818" cy="446276"/>
          </a:xfrm>
          <a:prstGeom prst="rect">
            <a:avLst/>
          </a:prstGeom>
          <a:noFill/>
        </p:spPr>
        <p:txBody>
          <a:bodyPr wrap="square" rtlCol="1">
            <a:spAutoFit/>
          </a:bodyPr>
          <a:lstStyle/>
          <a:p>
            <a:pPr algn="ctr"/>
            <a:r>
              <a:rPr lang="ar-SA" sz="2300" b="1" dirty="0" smtClean="0">
                <a:solidFill>
                  <a:srgbClr val="993300"/>
                </a:solidFill>
              </a:rPr>
              <a:t>أنت</a:t>
            </a:r>
          </a:p>
        </p:txBody>
      </p:sp>
      <p:sp>
        <p:nvSpPr>
          <p:cNvPr id="16" name="مربع نص 15"/>
          <p:cNvSpPr txBox="1"/>
          <p:nvPr/>
        </p:nvSpPr>
        <p:spPr>
          <a:xfrm>
            <a:off x="714348" y="3214686"/>
            <a:ext cx="785818" cy="446276"/>
          </a:xfrm>
          <a:prstGeom prst="rect">
            <a:avLst/>
          </a:prstGeom>
          <a:noFill/>
        </p:spPr>
        <p:txBody>
          <a:bodyPr wrap="square" rtlCol="1">
            <a:spAutoFit/>
          </a:bodyPr>
          <a:lstStyle/>
          <a:p>
            <a:pPr algn="ctr"/>
            <a:r>
              <a:rPr lang="ar-SA" sz="2300" b="1" dirty="0" smtClean="0">
                <a:solidFill>
                  <a:srgbClr val="993300"/>
                </a:solidFill>
              </a:rPr>
              <a:t>أنت</a:t>
            </a:r>
          </a:p>
        </p:txBody>
      </p:sp>
      <p:sp>
        <p:nvSpPr>
          <p:cNvPr id="17" name="مربع نص 16"/>
          <p:cNvSpPr txBox="1"/>
          <p:nvPr/>
        </p:nvSpPr>
        <p:spPr>
          <a:xfrm>
            <a:off x="785786" y="5072074"/>
            <a:ext cx="785818" cy="446276"/>
          </a:xfrm>
          <a:prstGeom prst="rect">
            <a:avLst/>
          </a:prstGeom>
          <a:noFill/>
        </p:spPr>
        <p:txBody>
          <a:bodyPr wrap="square" rtlCol="1">
            <a:spAutoFit/>
          </a:bodyPr>
          <a:lstStyle/>
          <a:p>
            <a:pPr algn="ctr"/>
            <a:r>
              <a:rPr lang="ar-SA" sz="2300" b="1" dirty="0" smtClean="0">
                <a:solidFill>
                  <a:srgbClr val="993300"/>
                </a:solidFill>
              </a:rPr>
              <a:t>هو</a:t>
            </a:r>
          </a:p>
        </p:txBody>
      </p:sp>
      <p:sp>
        <p:nvSpPr>
          <p:cNvPr id="18" name="مربع نص 17"/>
          <p:cNvSpPr txBox="1"/>
          <p:nvPr/>
        </p:nvSpPr>
        <p:spPr>
          <a:xfrm>
            <a:off x="2928926" y="3857628"/>
            <a:ext cx="1428760" cy="446276"/>
          </a:xfrm>
          <a:prstGeom prst="rect">
            <a:avLst/>
          </a:prstGeom>
          <a:noFill/>
        </p:spPr>
        <p:txBody>
          <a:bodyPr wrap="square" rtlCol="1">
            <a:spAutoFit/>
          </a:bodyPr>
          <a:lstStyle/>
          <a:p>
            <a:pPr algn="ctr"/>
            <a:r>
              <a:rPr lang="ar-SA" sz="2300" b="1" dirty="0" smtClean="0">
                <a:solidFill>
                  <a:srgbClr val="993300"/>
                </a:solidFill>
              </a:rPr>
              <a:t>كاف الخطاب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i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Scale>
                                      <p:cBhvr>
                                        <p:cTn id="1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3"/>
                                        </p:tgtEl>
                                        <p:attrNameLst>
                                          <p:attrName>ppt_x</p:attrName>
                                          <p:attrName>ppt_y</p:attrName>
                                        </p:attrNameLst>
                                      </p:cBhvr>
                                    </p:animMotion>
                                    <p:animEffect transition="in" filter="fade">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Scale>
                                      <p:cBhvr>
                                        <p:cTn id="3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9"/>
                                        </p:tgtEl>
                                        <p:attrNameLst>
                                          <p:attrName>ppt_x</p:attrName>
                                          <p:attrName>ppt_y</p:attrName>
                                        </p:attrNameLst>
                                      </p:cBhvr>
                                    </p:animMotion>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Scale>
                                      <p:cBhvr>
                                        <p:cTn id="3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6"/>
                                        </p:tgtEl>
                                        <p:attrNameLst>
                                          <p:attrName>ppt_x</p:attrName>
                                          <p:attrName>ppt_y</p:attrName>
                                        </p:attrNameLst>
                                      </p:cBhvr>
                                    </p:animMotion>
                                    <p:animEffect transition="in" filter="fade">
                                      <p:cBhvr>
                                        <p:cTn id="41" dur="1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52"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52"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Scale>
                                      <p:cBhvr>
                                        <p:cTn id="5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5"/>
                                        </p:tgtEl>
                                        <p:attrNameLst>
                                          <p:attrName>ppt_x</p:attrName>
                                          <p:attrName>ppt_y</p:attrName>
                                        </p:attrNameLst>
                                      </p:cBhvr>
                                    </p:animMotion>
                                    <p:animEffect transition="in" filter="fade">
                                      <p:cBhvr>
                                        <p:cTn id="55" dur="10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52"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Scale>
                                      <p:cBhvr>
                                        <p:cTn id="6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0"/>
                                        </p:tgtEl>
                                        <p:attrNameLst>
                                          <p:attrName>ppt_x</p:attrName>
                                          <p:attrName>ppt_y</p:attrName>
                                        </p:attrNameLst>
                                      </p:cBhvr>
                                    </p:animMotion>
                                    <p:animEffect transition="in" filter="fade">
                                      <p:cBhvr>
                                        <p:cTn id="62" dur="10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52"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Scale>
                                      <p:cBhvr>
                                        <p:cTn id="6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14"/>
                                        </p:tgtEl>
                                        <p:attrNameLst>
                                          <p:attrName>ppt_x</p:attrName>
                                          <p:attrName>ppt_y</p:attrName>
                                        </p:attrNameLst>
                                      </p:cBhvr>
                                    </p:animMotion>
                                    <p:animEffect transition="in" filter="fade">
                                      <p:cBhvr>
                                        <p:cTn id="69" dur="1000"/>
                                        <p:tgtEl>
                                          <p:spTgt spid="14"/>
                                        </p:tgtEl>
                                      </p:cBhvr>
                                    </p:animEffect>
                                  </p:childTnLst>
                                </p:cTn>
                              </p:par>
                            </p:childTnLst>
                          </p:cTn>
                        </p:par>
                      </p:childTnLst>
                    </p:cTn>
                  </p:par>
                  <p:par>
                    <p:cTn id="70" fill="hold">
                      <p:stCondLst>
                        <p:cond delay="indefinite"/>
                      </p:stCondLst>
                      <p:childTnLst>
                        <p:par>
                          <p:cTn id="71" fill="hold">
                            <p:stCondLst>
                              <p:cond delay="0"/>
                            </p:stCondLst>
                            <p:childTnLst>
                              <p:par>
                                <p:cTn id="72" presetID="52" presetClass="entr" presetSubtype="0" fill="hold" grpId="0" nodeType="clickEffect">
                                  <p:stCondLst>
                                    <p:cond delay="0"/>
                                  </p:stCondLst>
                                  <p:childTnLst>
                                    <p:set>
                                      <p:cBhvr>
                                        <p:cTn id="73" dur="1" fill="hold">
                                          <p:stCondLst>
                                            <p:cond delay="0"/>
                                          </p:stCondLst>
                                        </p:cTn>
                                        <p:tgtEl>
                                          <p:spTgt spid="11"/>
                                        </p:tgtEl>
                                        <p:attrNameLst>
                                          <p:attrName>style.visibility</p:attrName>
                                        </p:attrNameLst>
                                      </p:cBhvr>
                                      <p:to>
                                        <p:strVal val="visible"/>
                                      </p:to>
                                    </p:set>
                                    <p:animScale>
                                      <p:cBhvr>
                                        <p:cTn id="7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5" dur="1000" decel="50000" fill="hold">
                                          <p:stCondLst>
                                            <p:cond delay="0"/>
                                          </p:stCondLst>
                                        </p:cTn>
                                        <p:tgtEl>
                                          <p:spTgt spid="11"/>
                                        </p:tgtEl>
                                        <p:attrNameLst>
                                          <p:attrName>ppt_x</p:attrName>
                                          <p:attrName>ppt_y</p:attrName>
                                        </p:attrNameLst>
                                      </p:cBhvr>
                                    </p:animMotion>
                                    <p:animEffect transition="in" filter="fade">
                                      <p:cBhvr>
                                        <p:cTn id="76" dur="1000"/>
                                        <p:tgtEl>
                                          <p:spTgt spid="11"/>
                                        </p:tgtEl>
                                      </p:cBhvr>
                                    </p:animEffect>
                                  </p:childTnLst>
                                </p:cTn>
                              </p:par>
                            </p:childTnLst>
                          </p:cTn>
                        </p:par>
                      </p:childTnLst>
                    </p:cTn>
                  </p:par>
                  <p:par>
                    <p:cTn id="77" fill="hold">
                      <p:stCondLst>
                        <p:cond delay="indefinite"/>
                      </p:stCondLst>
                      <p:childTnLst>
                        <p:par>
                          <p:cTn id="78" fill="hold">
                            <p:stCondLst>
                              <p:cond delay="0"/>
                            </p:stCondLst>
                            <p:childTnLst>
                              <p:par>
                                <p:cTn id="79" presetID="52" presetClass="entr" presetSubtype="0" fill="hold" grpId="0" nodeType="clickEffect">
                                  <p:stCondLst>
                                    <p:cond delay="0"/>
                                  </p:stCondLst>
                                  <p:childTnLst>
                                    <p:set>
                                      <p:cBhvr>
                                        <p:cTn id="80" dur="1" fill="hold">
                                          <p:stCondLst>
                                            <p:cond delay="0"/>
                                          </p:stCondLst>
                                        </p:cTn>
                                        <p:tgtEl>
                                          <p:spTgt spid="12"/>
                                        </p:tgtEl>
                                        <p:attrNameLst>
                                          <p:attrName>style.visibility</p:attrName>
                                        </p:attrNameLst>
                                      </p:cBhvr>
                                      <p:to>
                                        <p:strVal val="visible"/>
                                      </p:to>
                                    </p:set>
                                    <p:animScale>
                                      <p:cBhvr>
                                        <p:cTn id="8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12"/>
                                        </p:tgtEl>
                                        <p:attrNameLst>
                                          <p:attrName>ppt_x</p:attrName>
                                          <p:attrName>ppt_y</p:attrName>
                                        </p:attrNameLst>
                                      </p:cBhvr>
                                    </p:animMotion>
                                    <p:animEffect transition="in" filter="fade">
                                      <p:cBhvr>
                                        <p:cTn id="83" dur="1000"/>
                                        <p:tgtEl>
                                          <p:spTgt spid="12"/>
                                        </p:tgtEl>
                                      </p:cBhvr>
                                    </p:animEffect>
                                  </p:childTnLst>
                                </p:cTn>
                              </p:par>
                            </p:childTnLst>
                          </p:cTn>
                        </p:par>
                      </p:childTnLst>
                    </p:cTn>
                  </p:par>
                  <p:par>
                    <p:cTn id="84" fill="hold">
                      <p:stCondLst>
                        <p:cond delay="indefinite"/>
                      </p:stCondLst>
                      <p:childTnLst>
                        <p:par>
                          <p:cTn id="85" fill="hold">
                            <p:stCondLst>
                              <p:cond delay="0"/>
                            </p:stCondLst>
                            <p:childTnLst>
                              <p:par>
                                <p:cTn id="86" presetID="52" presetClass="entr" presetSubtype="0" fill="hold" grpId="0" nodeType="clickEffect">
                                  <p:stCondLst>
                                    <p:cond delay="0"/>
                                  </p:stCondLst>
                                  <p:childTnLst>
                                    <p:set>
                                      <p:cBhvr>
                                        <p:cTn id="87" dur="1" fill="hold">
                                          <p:stCondLst>
                                            <p:cond delay="0"/>
                                          </p:stCondLst>
                                        </p:cTn>
                                        <p:tgtEl>
                                          <p:spTgt spid="17"/>
                                        </p:tgtEl>
                                        <p:attrNameLst>
                                          <p:attrName>style.visibility</p:attrName>
                                        </p:attrNameLst>
                                      </p:cBhvr>
                                      <p:to>
                                        <p:strVal val="visible"/>
                                      </p:to>
                                    </p:set>
                                    <p:animScale>
                                      <p:cBhvr>
                                        <p:cTn id="8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7"/>
                                        </p:tgtEl>
                                        <p:attrNameLst>
                                          <p:attrName>ppt_x</p:attrName>
                                          <p:attrName>ppt_y</p:attrName>
                                        </p:attrNameLst>
                                      </p:cBhvr>
                                    </p:animMotion>
                                    <p:animEffect transition="in" filter="fade">
                                      <p:cBhvr>
                                        <p:cTn id="9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p:bldP spid="9" grpId="0"/>
      <p:bldP spid="10" grpId="0"/>
      <p:bldP spid="11" grpId="0"/>
      <p:bldP spid="12" grpId="0"/>
      <p:bldP spid="13" grpId="0"/>
      <p:bldP spid="14" grpId="0"/>
      <p:bldP spid="15" grpId="0"/>
      <p:bldP spid="16" grpId="0"/>
      <p:bldP spid="17" grpId="0"/>
      <p:bldP spid="18"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572396"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4" name="مربع نص 3"/>
          <p:cNvSpPr txBox="1"/>
          <p:nvPr/>
        </p:nvSpPr>
        <p:spPr>
          <a:xfrm>
            <a:off x="500034" y="642918"/>
            <a:ext cx="6858048" cy="584775"/>
          </a:xfrm>
          <a:prstGeom prst="rect">
            <a:avLst/>
          </a:prstGeom>
          <a:noFill/>
        </p:spPr>
        <p:txBody>
          <a:bodyPr wrap="square" rtlCol="1">
            <a:spAutoFit/>
          </a:bodyPr>
          <a:lstStyle/>
          <a:p>
            <a:r>
              <a:rPr lang="ar-SA" sz="3200" b="1" dirty="0" smtClean="0">
                <a:cs typeface="DecoType Naskh" pitchFamily="2" charset="-78"/>
              </a:rPr>
              <a:t>أكمل الفراغات التالية بضمائر متصلة مناسبة،ثم أسمي كل ضمير:</a:t>
            </a:r>
          </a:p>
        </p:txBody>
      </p:sp>
      <p:sp>
        <p:nvSpPr>
          <p:cNvPr id="5" name="وسيلة شرح على شكل سحابة 4"/>
          <p:cNvSpPr/>
          <p:nvPr/>
        </p:nvSpPr>
        <p:spPr>
          <a:xfrm>
            <a:off x="6357950"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graphicFrame>
        <p:nvGraphicFramePr>
          <p:cNvPr id="6" name="جدول 5"/>
          <p:cNvGraphicFramePr>
            <a:graphicFrameLocks noGrp="1"/>
          </p:cNvGraphicFramePr>
          <p:nvPr/>
        </p:nvGraphicFramePr>
        <p:xfrm>
          <a:off x="500034" y="1142984"/>
          <a:ext cx="8286809" cy="2255520"/>
        </p:xfrm>
        <a:graphic>
          <a:graphicData uri="http://schemas.openxmlformats.org/drawingml/2006/table">
            <a:tbl>
              <a:tblPr rtl="1" firstRow="1" bandRow="1">
                <a:tableStyleId>{5C22544A-7EE6-4342-B048-85BDC9FD1C3A}</a:tableStyleId>
              </a:tblPr>
              <a:tblGrid>
                <a:gridCol w="6157929"/>
                <a:gridCol w="2128880"/>
              </a:tblGrid>
              <a:tr h="370840">
                <a:tc>
                  <a:txBody>
                    <a:bodyPr/>
                    <a:lstStyle/>
                    <a:p>
                      <a:pPr algn="ctr" rtl="1"/>
                      <a:r>
                        <a:rPr lang="ar-SA" sz="2800" b="1" dirty="0" smtClean="0">
                          <a:solidFill>
                            <a:schemeClr val="tx1"/>
                          </a:solidFill>
                        </a:rPr>
                        <a:t>العبارات</a:t>
                      </a:r>
                      <a:endParaRPr lang="ar-SA" sz="2800" b="1" dirty="0">
                        <a:solidFill>
                          <a:schemeClr val="tx1"/>
                        </a:solidFill>
                      </a:endParaRPr>
                    </a:p>
                  </a:txBody>
                  <a:tcPr>
                    <a:solidFill>
                      <a:schemeClr val="accent1">
                        <a:lumMod val="60000"/>
                        <a:lumOff val="40000"/>
                      </a:schemeClr>
                    </a:solidFill>
                  </a:tcPr>
                </a:tc>
                <a:tc>
                  <a:txBody>
                    <a:bodyPr/>
                    <a:lstStyle/>
                    <a:p>
                      <a:pPr algn="ctr" rtl="1"/>
                      <a:r>
                        <a:rPr lang="ar-SA" sz="2800" b="1" dirty="0" smtClean="0">
                          <a:solidFill>
                            <a:schemeClr val="tx1"/>
                          </a:solidFill>
                        </a:rPr>
                        <a:t>الضمير المتصل</a:t>
                      </a:r>
                      <a:endParaRPr lang="ar-SA" sz="2800" b="1" dirty="0">
                        <a:solidFill>
                          <a:schemeClr val="tx1"/>
                        </a:solidFill>
                      </a:endParaRPr>
                    </a:p>
                  </a:txBody>
                  <a:tcPr>
                    <a:solidFill>
                      <a:schemeClr val="accent1">
                        <a:lumMod val="60000"/>
                        <a:lumOff val="40000"/>
                      </a:schemeClr>
                    </a:solidFill>
                  </a:tcPr>
                </a:tc>
              </a:tr>
              <a:tr h="370840">
                <a:tc>
                  <a:txBody>
                    <a:bodyPr/>
                    <a:lstStyle/>
                    <a:p>
                      <a:pPr algn="ctr" rtl="1"/>
                      <a:r>
                        <a:rPr lang="ar-SA" sz="2400" b="1" dirty="0" smtClean="0">
                          <a:solidFill>
                            <a:srgbClr val="993300"/>
                          </a:solidFill>
                        </a:rPr>
                        <a:t>البسمة لا تكلف </a:t>
                      </a:r>
                      <a:r>
                        <a:rPr lang="ar-SA" sz="2400" b="1" dirty="0" smtClean="0">
                          <a:solidFill>
                            <a:srgbClr val="993300"/>
                          </a:solidFill>
                        </a:rPr>
                        <a:t>شيئاً،ولكنّــ..... </a:t>
                      </a:r>
                      <a:r>
                        <a:rPr lang="ar-SA" sz="2400" b="1" dirty="0" smtClean="0">
                          <a:solidFill>
                            <a:srgbClr val="993300"/>
                          </a:solidFill>
                        </a:rPr>
                        <a:t>تعطي كثيراً.    </a:t>
                      </a:r>
                      <a:endParaRPr lang="ar-SA" sz="2400" b="1" dirty="0">
                        <a:solidFill>
                          <a:srgbClr val="993300"/>
                        </a:solidFill>
                      </a:endParaRPr>
                    </a:p>
                  </a:txBody>
                  <a:tcPr/>
                </a:tc>
                <a:tc>
                  <a:txBody>
                    <a:bodyPr/>
                    <a:lstStyle/>
                    <a:p>
                      <a:pPr algn="ctr" rtl="1"/>
                      <a:endParaRPr lang="ar-SA" sz="2400" b="1" dirty="0">
                        <a:solidFill>
                          <a:srgbClr val="993300"/>
                        </a:solidFill>
                      </a:endParaRPr>
                    </a:p>
                  </a:txBody>
                  <a:tcPr/>
                </a:tc>
              </a:tr>
              <a:tr h="370840">
                <a:tc>
                  <a:txBody>
                    <a:bodyPr/>
                    <a:lstStyle/>
                    <a:p>
                      <a:pPr algn="ctr" rtl="1"/>
                      <a:r>
                        <a:rPr lang="ar-SA" sz="2400" b="1" dirty="0" smtClean="0">
                          <a:solidFill>
                            <a:srgbClr val="993300"/>
                          </a:solidFill>
                        </a:rPr>
                        <a:t>يا أبنائي:لا تهتمـ......بالأشياء التي تعجز......ن عن أدائها،وأمضوا الوقت في تحسين ما تستطيعون </a:t>
                      </a:r>
                      <a:r>
                        <a:rPr lang="ar-SA" sz="2400" b="1" dirty="0" smtClean="0">
                          <a:solidFill>
                            <a:srgbClr val="993300"/>
                          </a:solidFill>
                        </a:rPr>
                        <a:t>تحسينــ...</a:t>
                      </a:r>
                      <a:endParaRPr lang="ar-SA" sz="2400" b="1" dirty="0">
                        <a:solidFill>
                          <a:srgbClr val="993300"/>
                        </a:solidFill>
                      </a:endParaRPr>
                    </a:p>
                  </a:txBody>
                  <a:tcPr/>
                </a:tc>
                <a:tc>
                  <a:txBody>
                    <a:bodyPr/>
                    <a:lstStyle/>
                    <a:p>
                      <a:pPr algn="ctr" rtl="1"/>
                      <a:endParaRPr lang="ar-SA" sz="2400" b="1" dirty="0">
                        <a:solidFill>
                          <a:srgbClr val="993300"/>
                        </a:solidFill>
                      </a:endParaRPr>
                    </a:p>
                  </a:txBody>
                  <a:tcPr/>
                </a:tc>
              </a:tr>
              <a:tr h="370840">
                <a:tc>
                  <a:txBody>
                    <a:bodyPr/>
                    <a:lstStyle/>
                    <a:p>
                      <a:pPr algn="ctr" rtl="1"/>
                      <a:r>
                        <a:rPr lang="ar-SA" sz="2400" b="1" dirty="0" smtClean="0">
                          <a:solidFill>
                            <a:srgbClr val="993300"/>
                          </a:solidFill>
                        </a:rPr>
                        <a:t>لا يمكن</a:t>
                      </a:r>
                      <a:r>
                        <a:rPr lang="ar-SA" sz="2400" b="1" baseline="0" dirty="0" smtClean="0">
                          <a:solidFill>
                            <a:srgbClr val="993300"/>
                          </a:solidFill>
                        </a:rPr>
                        <a:t> لإنسان أن يستمد السعادة إلا من الله ثم من </a:t>
                      </a:r>
                      <a:r>
                        <a:rPr lang="ar-SA" sz="2400" b="1" baseline="0" dirty="0" smtClean="0">
                          <a:solidFill>
                            <a:srgbClr val="993300"/>
                          </a:solidFill>
                        </a:rPr>
                        <a:t>نفســ...</a:t>
                      </a:r>
                      <a:endParaRPr lang="ar-SA" sz="2400" b="1" dirty="0">
                        <a:solidFill>
                          <a:srgbClr val="993300"/>
                        </a:solidFill>
                      </a:endParaRPr>
                    </a:p>
                  </a:txBody>
                  <a:tcPr/>
                </a:tc>
                <a:tc>
                  <a:txBody>
                    <a:bodyPr/>
                    <a:lstStyle/>
                    <a:p>
                      <a:pPr algn="ctr" rtl="1"/>
                      <a:endParaRPr lang="ar-SA" sz="2400" b="1" dirty="0">
                        <a:solidFill>
                          <a:srgbClr val="993300"/>
                        </a:solidFill>
                      </a:endParaRPr>
                    </a:p>
                  </a:txBody>
                  <a:tcPr/>
                </a:tc>
              </a:tr>
            </a:tbl>
          </a:graphicData>
        </a:graphic>
      </p:graphicFrame>
      <p:sp>
        <p:nvSpPr>
          <p:cNvPr id="7" name="مربع نص 6"/>
          <p:cNvSpPr txBox="1"/>
          <p:nvPr/>
        </p:nvSpPr>
        <p:spPr>
          <a:xfrm>
            <a:off x="1214414" y="1643051"/>
            <a:ext cx="642942" cy="584775"/>
          </a:xfrm>
          <a:prstGeom prst="rect">
            <a:avLst/>
          </a:prstGeom>
          <a:noFill/>
        </p:spPr>
        <p:txBody>
          <a:bodyPr wrap="square" rtlCol="1">
            <a:spAutoFit/>
          </a:bodyPr>
          <a:lstStyle/>
          <a:p>
            <a:pPr algn="ctr"/>
            <a:r>
              <a:rPr lang="ar-SA" sz="3200" b="1" dirty="0" smtClean="0"/>
              <a:t>ها</a:t>
            </a:r>
            <a:endParaRPr lang="ar-SA" sz="3200" b="1" dirty="0"/>
          </a:p>
        </p:txBody>
      </p:sp>
      <p:sp>
        <p:nvSpPr>
          <p:cNvPr id="8" name="مربع نص 7"/>
          <p:cNvSpPr txBox="1"/>
          <p:nvPr/>
        </p:nvSpPr>
        <p:spPr>
          <a:xfrm>
            <a:off x="428596" y="2097937"/>
            <a:ext cx="2286016" cy="830997"/>
          </a:xfrm>
          <a:prstGeom prst="rect">
            <a:avLst/>
          </a:prstGeom>
          <a:noFill/>
        </p:spPr>
        <p:txBody>
          <a:bodyPr wrap="square" rtlCol="1">
            <a:spAutoFit/>
          </a:bodyPr>
          <a:lstStyle/>
          <a:p>
            <a:pPr algn="ctr"/>
            <a:r>
              <a:rPr lang="ar-SA" sz="2400" b="1" dirty="0" smtClean="0"/>
              <a:t>واو الفاعلين،واو الفاعلين،هاء الغائب</a:t>
            </a:r>
            <a:endParaRPr lang="ar-SA" sz="2400" b="1" dirty="0"/>
          </a:p>
        </p:txBody>
      </p:sp>
      <p:sp>
        <p:nvSpPr>
          <p:cNvPr id="9" name="مربع نص 8"/>
          <p:cNvSpPr txBox="1"/>
          <p:nvPr/>
        </p:nvSpPr>
        <p:spPr>
          <a:xfrm>
            <a:off x="714348" y="2915663"/>
            <a:ext cx="1785950" cy="584775"/>
          </a:xfrm>
          <a:prstGeom prst="rect">
            <a:avLst/>
          </a:prstGeom>
          <a:noFill/>
        </p:spPr>
        <p:txBody>
          <a:bodyPr wrap="square" rtlCol="1">
            <a:spAutoFit/>
          </a:bodyPr>
          <a:lstStyle/>
          <a:p>
            <a:pPr algn="ctr"/>
            <a:r>
              <a:rPr lang="ar-SA" sz="3200" b="1" dirty="0" smtClean="0"/>
              <a:t>هاء الغائب</a:t>
            </a:r>
            <a:endParaRPr lang="ar-SA" sz="3200" b="1" dirty="0"/>
          </a:p>
        </p:txBody>
      </p:sp>
      <p:sp>
        <p:nvSpPr>
          <p:cNvPr id="10" name="مربع نص 9"/>
          <p:cNvSpPr txBox="1"/>
          <p:nvPr/>
        </p:nvSpPr>
        <p:spPr>
          <a:xfrm>
            <a:off x="4714876" y="1571612"/>
            <a:ext cx="642942" cy="584775"/>
          </a:xfrm>
          <a:prstGeom prst="rect">
            <a:avLst/>
          </a:prstGeom>
          <a:noFill/>
        </p:spPr>
        <p:txBody>
          <a:bodyPr wrap="square" rtlCol="1">
            <a:spAutoFit/>
          </a:bodyPr>
          <a:lstStyle/>
          <a:p>
            <a:pPr algn="ctr"/>
            <a:r>
              <a:rPr lang="ar-SA" sz="3200" b="1" dirty="0" smtClean="0"/>
              <a:t>ـها</a:t>
            </a:r>
            <a:endParaRPr lang="ar-SA" sz="3200" b="1" dirty="0"/>
          </a:p>
        </p:txBody>
      </p:sp>
      <p:sp>
        <p:nvSpPr>
          <p:cNvPr id="11" name="مربع نص 10"/>
          <p:cNvSpPr txBox="1"/>
          <p:nvPr/>
        </p:nvSpPr>
        <p:spPr>
          <a:xfrm>
            <a:off x="6143636" y="2000240"/>
            <a:ext cx="571504" cy="584775"/>
          </a:xfrm>
          <a:prstGeom prst="rect">
            <a:avLst/>
          </a:prstGeom>
          <a:noFill/>
        </p:spPr>
        <p:txBody>
          <a:bodyPr wrap="square" rtlCol="1">
            <a:spAutoFit/>
          </a:bodyPr>
          <a:lstStyle/>
          <a:p>
            <a:pPr algn="ctr"/>
            <a:r>
              <a:rPr lang="ar-SA" sz="3200" b="1" dirty="0" err="1" smtClean="0"/>
              <a:t>ـوا</a:t>
            </a:r>
            <a:endParaRPr lang="ar-SA" sz="3200" b="1" dirty="0"/>
          </a:p>
        </p:txBody>
      </p:sp>
      <p:sp>
        <p:nvSpPr>
          <p:cNvPr id="12" name="مربع نص 11"/>
          <p:cNvSpPr txBox="1"/>
          <p:nvPr/>
        </p:nvSpPr>
        <p:spPr>
          <a:xfrm>
            <a:off x="3786182" y="2000240"/>
            <a:ext cx="571504" cy="584775"/>
          </a:xfrm>
          <a:prstGeom prst="rect">
            <a:avLst/>
          </a:prstGeom>
          <a:noFill/>
        </p:spPr>
        <p:txBody>
          <a:bodyPr wrap="square" rtlCol="1">
            <a:spAutoFit/>
          </a:bodyPr>
          <a:lstStyle/>
          <a:p>
            <a:pPr algn="ctr"/>
            <a:r>
              <a:rPr lang="ar-SA" sz="3200" b="1" dirty="0" smtClean="0"/>
              <a:t>و</a:t>
            </a:r>
            <a:endParaRPr lang="ar-SA" sz="3200" b="1" dirty="0"/>
          </a:p>
        </p:txBody>
      </p:sp>
      <p:sp>
        <p:nvSpPr>
          <p:cNvPr id="13" name="مربع نص 12"/>
          <p:cNvSpPr txBox="1"/>
          <p:nvPr/>
        </p:nvSpPr>
        <p:spPr>
          <a:xfrm>
            <a:off x="2714612" y="2357430"/>
            <a:ext cx="571504" cy="584775"/>
          </a:xfrm>
          <a:prstGeom prst="rect">
            <a:avLst/>
          </a:prstGeom>
          <a:noFill/>
        </p:spPr>
        <p:txBody>
          <a:bodyPr wrap="square" rtlCol="1">
            <a:spAutoFit/>
          </a:bodyPr>
          <a:lstStyle/>
          <a:p>
            <a:pPr algn="ctr"/>
            <a:r>
              <a:rPr lang="ar-SA" sz="3200" b="1" dirty="0" smtClean="0"/>
              <a:t>ـه</a:t>
            </a:r>
            <a:endParaRPr lang="ar-SA" sz="3200" b="1" dirty="0"/>
          </a:p>
        </p:txBody>
      </p:sp>
      <p:sp>
        <p:nvSpPr>
          <p:cNvPr id="14" name="مربع نص 13"/>
          <p:cNvSpPr txBox="1"/>
          <p:nvPr/>
        </p:nvSpPr>
        <p:spPr>
          <a:xfrm>
            <a:off x="2643174" y="2844225"/>
            <a:ext cx="571504" cy="584775"/>
          </a:xfrm>
          <a:prstGeom prst="rect">
            <a:avLst/>
          </a:prstGeom>
          <a:noFill/>
        </p:spPr>
        <p:txBody>
          <a:bodyPr wrap="square" rtlCol="1">
            <a:spAutoFit/>
          </a:bodyPr>
          <a:lstStyle/>
          <a:p>
            <a:pPr algn="ctr"/>
            <a:r>
              <a:rPr lang="ar-SA" sz="3200" b="1" dirty="0" smtClean="0"/>
              <a:t>ـه</a:t>
            </a:r>
            <a:endParaRPr lang="ar-SA" sz="3200" b="1" dirty="0"/>
          </a:p>
        </p:txBody>
      </p:sp>
      <p:sp>
        <p:nvSpPr>
          <p:cNvPr id="15" name="مربع نص 14"/>
          <p:cNvSpPr txBox="1"/>
          <p:nvPr/>
        </p:nvSpPr>
        <p:spPr>
          <a:xfrm>
            <a:off x="500034" y="3487167"/>
            <a:ext cx="6858048" cy="584775"/>
          </a:xfrm>
          <a:prstGeom prst="rect">
            <a:avLst/>
          </a:prstGeom>
          <a:noFill/>
        </p:spPr>
        <p:txBody>
          <a:bodyPr wrap="square" rtlCol="1">
            <a:spAutoFit/>
          </a:bodyPr>
          <a:lstStyle/>
          <a:p>
            <a:r>
              <a:rPr lang="ar-SA" sz="3200" b="1" dirty="0" smtClean="0">
                <a:cs typeface="DecoType Naskh" pitchFamily="2" charset="-78"/>
              </a:rPr>
              <a:t>أحول مسترشداَ بالضمير بين القوسين،وتغيير ما يلزم:</a:t>
            </a:r>
          </a:p>
        </p:txBody>
      </p:sp>
      <p:sp>
        <p:nvSpPr>
          <p:cNvPr id="16" name="وسيلة شرح على شكل سحابة 15"/>
          <p:cNvSpPr/>
          <p:nvPr/>
        </p:nvSpPr>
        <p:spPr>
          <a:xfrm>
            <a:off x="7358082" y="342900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7" name="مخطط انسيابي: محطة طرفية 16"/>
          <p:cNvSpPr/>
          <p:nvPr/>
        </p:nvSpPr>
        <p:spPr>
          <a:xfrm>
            <a:off x="642910" y="4071942"/>
            <a:ext cx="7429552" cy="500066"/>
          </a:xfrm>
          <a:prstGeom prst="flowChartTerminator">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عليك ألا تيأس (أنتما)                        عليكما ألا تيأسا.</a:t>
            </a:r>
            <a:endParaRPr lang="ar-SA" sz="2400" b="1" dirty="0">
              <a:solidFill>
                <a:schemeClr val="tx1"/>
              </a:solidFill>
            </a:endParaRPr>
          </a:p>
        </p:txBody>
      </p:sp>
      <p:sp>
        <p:nvSpPr>
          <p:cNvPr id="18" name="مخطط انسيابي: محطة طرفية 17"/>
          <p:cNvSpPr/>
          <p:nvPr/>
        </p:nvSpPr>
        <p:spPr>
          <a:xfrm>
            <a:off x="642910" y="4572008"/>
            <a:ext cx="7429552" cy="500066"/>
          </a:xfrm>
          <a:prstGeom prst="flowChartTerminator">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اجتهد أن تبتسم للحياة (أنتن)      </a:t>
            </a:r>
          </a:p>
        </p:txBody>
      </p:sp>
      <p:sp>
        <p:nvSpPr>
          <p:cNvPr id="19" name="مخطط انسيابي: محطة طرفية 18"/>
          <p:cNvSpPr/>
          <p:nvPr/>
        </p:nvSpPr>
        <p:spPr>
          <a:xfrm>
            <a:off x="714348" y="5072074"/>
            <a:ext cx="7429552" cy="500066"/>
          </a:xfrm>
          <a:prstGeom prst="flowChartTerminator">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لا تقطب وجهك (أنتم)</a:t>
            </a:r>
          </a:p>
        </p:txBody>
      </p:sp>
      <p:sp>
        <p:nvSpPr>
          <p:cNvPr id="20" name="مخطط انسيابي: محطة طرفية 19"/>
          <p:cNvSpPr/>
          <p:nvPr/>
        </p:nvSpPr>
        <p:spPr>
          <a:xfrm>
            <a:off x="714348" y="6072206"/>
            <a:ext cx="7429552" cy="500066"/>
          </a:xfrm>
          <a:prstGeom prst="flowChartTerminator">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لا تنظر إلى الحياة نظرة معتمة (أنتِ)</a:t>
            </a:r>
          </a:p>
        </p:txBody>
      </p:sp>
      <p:sp>
        <p:nvSpPr>
          <p:cNvPr id="21" name="مخطط انسيابي: محطة طرفية 20"/>
          <p:cNvSpPr/>
          <p:nvPr/>
        </p:nvSpPr>
        <p:spPr>
          <a:xfrm>
            <a:off x="642910" y="5572140"/>
            <a:ext cx="7429552" cy="500066"/>
          </a:xfrm>
          <a:prstGeom prst="flowChartTerminator">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ثق بنفسك وتفاءل (أنتما)</a:t>
            </a:r>
          </a:p>
        </p:txBody>
      </p:sp>
      <p:sp>
        <p:nvSpPr>
          <p:cNvPr id="22" name="مربع نص 21"/>
          <p:cNvSpPr txBox="1"/>
          <p:nvPr/>
        </p:nvSpPr>
        <p:spPr>
          <a:xfrm>
            <a:off x="1214414" y="4572008"/>
            <a:ext cx="2857520" cy="461665"/>
          </a:xfrm>
          <a:prstGeom prst="rect">
            <a:avLst/>
          </a:prstGeom>
          <a:noFill/>
        </p:spPr>
        <p:txBody>
          <a:bodyPr wrap="square" rtlCol="1">
            <a:spAutoFit/>
          </a:bodyPr>
          <a:lstStyle/>
          <a:p>
            <a:r>
              <a:rPr lang="ar-SA" sz="2400" b="1" dirty="0" smtClean="0">
                <a:solidFill>
                  <a:srgbClr val="C00000"/>
                </a:solidFill>
              </a:rPr>
              <a:t>اجتهدن أن تبتسمن للحياة</a:t>
            </a:r>
          </a:p>
        </p:txBody>
      </p:sp>
      <p:sp>
        <p:nvSpPr>
          <p:cNvPr id="23" name="مربع نص 22"/>
          <p:cNvSpPr txBox="1"/>
          <p:nvPr/>
        </p:nvSpPr>
        <p:spPr>
          <a:xfrm>
            <a:off x="1142976" y="5110475"/>
            <a:ext cx="2857520" cy="461665"/>
          </a:xfrm>
          <a:prstGeom prst="rect">
            <a:avLst/>
          </a:prstGeom>
          <a:noFill/>
        </p:spPr>
        <p:txBody>
          <a:bodyPr wrap="square" rtlCol="1">
            <a:spAutoFit/>
          </a:bodyPr>
          <a:lstStyle/>
          <a:p>
            <a:r>
              <a:rPr lang="ar-SA" sz="2400" b="1" dirty="0" smtClean="0">
                <a:solidFill>
                  <a:srgbClr val="C00000"/>
                </a:solidFill>
              </a:rPr>
              <a:t>لا تقطبوا وجوهكم</a:t>
            </a:r>
          </a:p>
        </p:txBody>
      </p:sp>
      <p:sp>
        <p:nvSpPr>
          <p:cNvPr id="25" name="مربع نص 24"/>
          <p:cNvSpPr txBox="1"/>
          <p:nvPr/>
        </p:nvSpPr>
        <p:spPr>
          <a:xfrm>
            <a:off x="1071538" y="5610541"/>
            <a:ext cx="2857520" cy="461665"/>
          </a:xfrm>
          <a:prstGeom prst="rect">
            <a:avLst/>
          </a:prstGeom>
          <a:noFill/>
        </p:spPr>
        <p:txBody>
          <a:bodyPr wrap="square" rtlCol="1">
            <a:spAutoFit/>
          </a:bodyPr>
          <a:lstStyle/>
          <a:p>
            <a:r>
              <a:rPr lang="ar-SA" sz="2400" b="1" dirty="0" smtClean="0">
                <a:solidFill>
                  <a:srgbClr val="C00000"/>
                </a:solidFill>
              </a:rPr>
              <a:t>ثقا بنفسكما وتفاءلا</a:t>
            </a:r>
          </a:p>
        </p:txBody>
      </p:sp>
      <p:sp>
        <p:nvSpPr>
          <p:cNvPr id="26" name="مربع نص 25"/>
          <p:cNvSpPr txBox="1"/>
          <p:nvPr/>
        </p:nvSpPr>
        <p:spPr>
          <a:xfrm>
            <a:off x="785786" y="6110607"/>
            <a:ext cx="3429024" cy="461665"/>
          </a:xfrm>
          <a:prstGeom prst="rect">
            <a:avLst/>
          </a:prstGeom>
          <a:noFill/>
        </p:spPr>
        <p:txBody>
          <a:bodyPr wrap="square" rtlCol="1">
            <a:spAutoFit/>
          </a:bodyPr>
          <a:lstStyle/>
          <a:p>
            <a:r>
              <a:rPr lang="ar-SA" sz="2400" b="1" dirty="0" smtClean="0">
                <a:solidFill>
                  <a:srgbClr val="C00000"/>
                </a:solidFill>
              </a:rPr>
              <a:t>لا تنظري إلى الحياة نظرة معتمة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2000"/>
                                        <p:tgtEl>
                                          <p:spTgt spid="4"/>
                                        </p:tgtEl>
                                      </p:cBhvr>
                                    </p:animEffect>
                                  </p:childTnLst>
                                </p:cTn>
                              </p:par>
                              <p:par>
                                <p:cTn id="14" presetID="13" presetClass="entr" presetSubtype="3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plus(out)">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diamond(in)">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amond(in)">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amond(in)">
                                      <p:cBhvr>
                                        <p:cTn id="36" dur="1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amond(in)">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diamond(in)">
                                      <p:cBhvr>
                                        <p:cTn id="46" dur="10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amond(in)">
                                      <p:cBhvr>
                                        <p:cTn id="51" dur="100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8" presetClass="entr" presetSubtype="16"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diamond(in)">
                                      <p:cBhvr>
                                        <p:cTn id="56" dur="1000"/>
                                        <p:tgtEl>
                                          <p:spTgt spid="9"/>
                                        </p:tgtEl>
                                      </p:cBhvr>
                                    </p:animEffect>
                                  </p:childTnLst>
                                </p:cTn>
                              </p:par>
                            </p:childTnLst>
                          </p:cTn>
                        </p:par>
                        <p:par>
                          <p:cTn id="57" fill="hold">
                            <p:stCondLst>
                              <p:cond delay="1000"/>
                            </p:stCondLst>
                            <p:childTnLst>
                              <p:par>
                                <p:cTn id="58" presetID="16" presetClass="entr" presetSubtype="21"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inVertical)">
                                      <p:cBhvr>
                                        <p:cTn id="60" dur="2000"/>
                                        <p:tgtEl>
                                          <p:spTgt spid="16"/>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barn(inVertical)">
                                      <p:cBhvr>
                                        <p:cTn id="63" dur="2000"/>
                                        <p:tgtEl>
                                          <p:spTgt spid="15"/>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slide(fromBottom)">
                                      <p:cBhvr>
                                        <p:cTn id="66" dur="1000"/>
                                        <p:tgtEl>
                                          <p:spTgt spid="17"/>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slide(fromBottom)">
                                      <p:cBhvr>
                                        <p:cTn id="69" dur="1000"/>
                                        <p:tgtEl>
                                          <p:spTgt spid="18"/>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1000"/>
                                        <p:tgtEl>
                                          <p:spTgt spid="19"/>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slide(fromBottom)">
                                      <p:cBhvr>
                                        <p:cTn id="75" dur="1000"/>
                                        <p:tgtEl>
                                          <p:spTgt spid="21"/>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slide(fromBottom)">
                                      <p:cBhvr>
                                        <p:cTn id="78" dur="10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5" presetClass="entr" presetSubtype="0"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1000" fill="hold"/>
                                        <p:tgtEl>
                                          <p:spTgt spid="22"/>
                                        </p:tgtEl>
                                        <p:attrNameLst>
                                          <p:attrName>ppt_w</p:attrName>
                                        </p:attrNameLst>
                                      </p:cBhvr>
                                      <p:tavLst>
                                        <p:tav tm="0">
                                          <p:val>
                                            <p:fltVal val="0"/>
                                          </p:val>
                                        </p:tav>
                                        <p:tav tm="100000">
                                          <p:val>
                                            <p:strVal val="#ppt_w"/>
                                          </p:val>
                                        </p:tav>
                                      </p:tavLst>
                                    </p:anim>
                                    <p:anim calcmode="lin" valueType="num">
                                      <p:cBhvr>
                                        <p:cTn id="84" dur="1000" fill="hold"/>
                                        <p:tgtEl>
                                          <p:spTgt spid="22"/>
                                        </p:tgtEl>
                                        <p:attrNameLst>
                                          <p:attrName>ppt_h</p:attrName>
                                        </p:attrNameLst>
                                      </p:cBhvr>
                                      <p:tavLst>
                                        <p:tav tm="0">
                                          <p:val>
                                            <p:fltVal val="0"/>
                                          </p:val>
                                        </p:tav>
                                        <p:tav tm="100000">
                                          <p:val>
                                            <p:strVal val="#ppt_h"/>
                                          </p:val>
                                        </p:tav>
                                      </p:tavLst>
                                    </p:anim>
                                    <p:anim calcmode="lin" valueType="num">
                                      <p:cBhvr>
                                        <p:cTn id="85"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7" fill="hold">
                      <p:stCondLst>
                        <p:cond delay="indefinite"/>
                      </p:stCondLst>
                      <p:childTnLst>
                        <p:par>
                          <p:cTn id="88" fill="hold">
                            <p:stCondLst>
                              <p:cond delay="0"/>
                            </p:stCondLst>
                            <p:childTnLst>
                              <p:par>
                                <p:cTn id="89" presetID="15" presetClass="entr" presetSubtype="0"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p:cTn id="91" dur="1000" fill="hold"/>
                                        <p:tgtEl>
                                          <p:spTgt spid="23"/>
                                        </p:tgtEl>
                                        <p:attrNameLst>
                                          <p:attrName>ppt_w</p:attrName>
                                        </p:attrNameLst>
                                      </p:cBhvr>
                                      <p:tavLst>
                                        <p:tav tm="0">
                                          <p:val>
                                            <p:fltVal val="0"/>
                                          </p:val>
                                        </p:tav>
                                        <p:tav tm="100000">
                                          <p:val>
                                            <p:strVal val="#ppt_w"/>
                                          </p:val>
                                        </p:tav>
                                      </p:tavLst>
                                    </p:anim>
                                    <p:anim calcmode="lin" valueType="num">
                                      <p:cBhvr>
                                        <p:cTn id="92" dur="1000" fill="hold"/>
                                        <p:tgtEl>
                                          <p:spTgt spid="23"/>
                                        </p:tgtEl>
                                        <p:attrNameLst>
                                          <p:attrName>ppt_h</p:attrName>
                                        </p:attrNameLst>
                                      </p:cBhvr>
                                      <p:tavLst>
                                        <p:tav tm="0">
                                          <p:val>
                                            <p:fltVal val="0"/>
                                          </p:val>
                                        </p:tav>
                                        <p:tav tm="100000">
                                          <p:val>
                                            <p:strVal val="#ppt_h"/>
                                          </p:val>
                                        </p:tav>
                                      </p:tavLst>
                                    </p:anim>
                                    <p:anim calcmode="lin" valueType="num">
                                      <p:cBhvr>
                                        <p:cTn id="93"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5" fill="hold">
                      <p:stCondLst>
                        <p:cond delay="indefinite"/>
                      </p:stCondLst>
                      <p:childTnLst>
                        <p:par>
                          <p:cTn id="96" fill="hold">
                            <p:stCondLst>
                              <p:cond delay="0"/>
                            </p:stCondLst>
                            <p:childTnLst>
                              <p:par>
                                <p:cTn id="97" presetID="15" presetClass="entr" presetSubtype="0"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p:cTn id="99" dur="1000" fill="hold"/>
                                        <p:tgtEl>
                                          <p:spTgt spid="25"/>
                                        </p:tgtEl>
                                        <p:attrNameLst>
                                          <p:attrName>ppt_w</p:attrName>
                                        </p:attrNameLst>
                                      </p:cBhvr>
                                      <p:tavLst>
                                        <p:tav tm="0">
                                          <p:val>
                                            <p:fltVal val="0"/>
                                          </p:val>
                                        </p:tav>
                                        <p:tav tm="100000">
                                          <p:val>
                                            <p:strVal val="#ppt_w"/>
                                          </p:val>
                                        </p:tav>
                                      </p:tavLst>
                                    </p:anim>
                                    <p:anim calcmode="lin" valueType="num">
                                      <p:cBhvr>
                                        <p:cTn id="100" dur="1000" fill="hold"/>
                                        <p:tgtEl>
                                          <p:spTgt spid="25"/>
                                        </p:tgtEl>
                                        <p:attrNameLst>
                                          <p:attrName>ppt_h</p:attrName>
                                        </p:attrNameLst>
                                      </p:cBhvr>
                                      <p:tavLst>
                                        <p:tav tm="0">
                                          <p:val>
                                            <p:fltVal val="0"/>
                                          </p:val>
                                        </p:tav>
                                        <p:tav tm="100000">
                                          <p:val>
                                            <p:strVal val="#ppt_h"/>
                                          </p:val>
                                        </p:tav>
                                      </p:tavLst>
                                    </p:anim>
                                    <p:anim calcmode="lin" valueType="num">
                                      <p:cBhvr>
                                        <p:cTn id="10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02"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3" fill="hold">
                      <p:stCondLst>
                        <p:cond delay="indefinite"/>
                      </p:stCondLst>
                      <p:childTnLst>
                        <p:par>
                          <p:cTn id="104" fill="hold">
                            <p:stCondLst>
                              <p:cond delay="0"/>
                            </p:stCondLst>
                            <p:childTnLst>
                              <p:par>
                                <p:cTn id="105" presetID="15" presetClass="entr"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1000" fill="hold"/>
                                        <p:tgtEl>
                                          <p:spTgt spid="26"/>
                                        </p:tgtEl>
                                        <p:attrNameLst>
                                          <p:attrName>ppt_w</p:attrName>
                                        </p:attrNameLst>
                                      </p:cBhvr>
                                      <p:tavLst>
                                        <p:tav tm="0">
                                          <p:val>
                                            <p:fltVal val="0"/>
                                          </p:val>
                                        </p:tav>
                                        <p:tav tm="100000">
                                          <p:val>
                                            <p:strVal val="#ppt_w"/>
                                          </p:val>
                                        </p:tav>
                                      </p:tavLst>
                                    </p:anim>
                                    <p:anim calcmode="lin" valueType="num">
                                      <p:cBhvr>
                                        <p:cTn id="108" dur="1000" fill="hold"/>
                                        <p:tgtEl>
                                          <p:spTgt spid="26"/>
                                        </p:tgtEl>
                                        <p:attrNameLst>
                                          <p:attrName>ppt_h</p:attrName>
                                        </p:attrNameLst>
                                      </p:cBhvr>
                                      <p:tavLst>
                                        <p:tav tm="0">
                                          <p:val>
                                            <p:fltVal val="0"/>
                                          </p:val>
                                        </p:tav>
                                        <p:tav tm="100000">
                                          <p:val>
                                            <p:strVal val="#ppt_h"/>
                                          </p:val>
                                        </p:tav>
                                      </p:tavLst>
                                    </p:anim>
                                    <p:anim calcmode="lin" valueType="num">
                                      <p:cBhvr>
                                        <p:cTn id="10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animBg="1"/>
      <p:bldP spid="22" grpId="0"/>
      <p:bldP spid="23" grpId="0"/>
      <p:bldP spid="25" grpId="0"/>
      <p:bldP spid="2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28596" y="201019"/>
            <a:ext cx="7143800" cy="584775"/>
          </a:xfrm>
          <a:prstGeom prst="rect">
            <a:avLst/>
          </a:prstGeom>
          <a:noFill/>
        </p:spPr>
        <p:txBody>
          <a:bodyPr wrap="square" rtlCol="1">
            <a:spAutoFit/>
          </a:bodyPr>
          <a:lstStyle/>
          <a:p>
            <a:r>
              <a:rPr lang="ar-SA" sz="3200" b="1" dirty="0" smtClean="0">
                <a:cs typeface="DecoType Naskh" pitchFamily="2" charset="-78"/>
              </a:rPr>
              <a:t>أحذف الناسخ من الجملة التالية،وأعيد كتابتها صحيحة وفق المثال: </a:t>
            </a:r>
          </a:p>
        </p:txBody>
      </p:sp>
      <p:sp>
        <p:nvSpPr>
          <p:cNvPr id="4" name="وسيلة شرح على شكل سحابة 3"/>
          <p:cNvSpPr/>
          <p:nvPr/>
        </p:nvSpPr>
        <p:spPr>
          <a:xfrm>
            <a:off x="757239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5" name="مستطيل 4"/>
          <p:cNvSpPr/>
          <p:nvPr/>
        </p:nvSpPr>
        <p:spPr>
          <a:xfrm>
            <a:off x="642910" y="785794"/>
            <a:ext cx="7072362" cy="928694"/>
          </a:xfrm>
          <a:prstGeom prst="rect">
            <a:avLst/>
          </a:prstGeom>
          <a:gradFill flip="none" rotWithShape="1">
            <a:gsLst>
              <a:gs pos="0">
                <a:schemeClr val="accent2">
                  <a:tint val="50000"/>
                  <a:satMod val="300000"/>
                </a:schemeClr>
              </a:gs>
              <a:gs pos="35000">
                <a:schemeClr val="accent2">
                  <a:tint val="37000"/>
                  <a:satMod val="300000"/>
                </a:schemeClr>
              </a:gs>
              <a:gs pos="100000">
                <a:schemeClr val="accent2">
                  <a:tint val="15000"/>
                  <a:satMod val="350000"/>
                </a:schemeClr>
              </a:gs>
            </a:gsLst>
            <a:path path="circle">
              <a:fillToRect l="100000" b="100000"/>
            </a:path>
            <a:tileRect t="-100000" r="-100000"/>
          </a:gradFill>
          <a:ln>
            <a:solidFill>
              <a:schemeClr val="accent6">
                <a:lumMod val="50000"/>
              </a:schemeClr>
            </a:solidFill>
          </a:ln>
          <a:effectLst>
            <a:glow rad="228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000" b="1" dirty="0" smtClean="0"/>
              <a:t>* </a:t>
            </a:r>
            <a:r>
              <a:rPr lang="ar-SA" sz="2800" b="1" dirty="0" smtClean="0">
                <a:solidFill>
                  <a:schemeClr val="tx1"/>
                </a:solidFill>
              </a:rPr>
              <a:t>كنت قادراً على التفوق.        أنت قادر على التفوق.</a:t>
            </a:r>
          </a:p>
          <a:p>
            <a:r>
              <a:rPr lang="ar-SA" sz="2800" b="1" dirty="0" smtClean="0">
                <a:solidFill>
                  <a:schemeClr val="tx1"/>
                </a:solidFill>
              </a:rPr>
              <a:t>    * مازلتم خيراً لأمتكم.                    </a:t>
            </a:r>
          </a:p>
        </p:txBody>
      </p:sp>
      <p:sp>
        <p:nvSpPr>
          <p:cNvPr id="6" name="مربع نص 5"/>
          <p:cNvSpPr txBox="1"/>
          <p:nvPr/>
        </p:nvSpPr>
        <p:spPr>
          <a:xfrm>
            <a:off x="1428728" y="1191268"/>
            <a:ext cx="2143140" cy="523220"/>
          </a:xfrm>
          <a:prstGeom prst="rect">
            <a:avLst/>
          </a:prstGeom>
          <a:noFill/>
        </p:spPr>
        <p:txBody>
          <a:bodyPr wrap="square" rtlCol="1">
            <a:spAutoFit/>
          </a:bodyPr>
          <a:lstStyle/>
          <a:p>
            <a:r>
              <a:rPr lang="ar-SA" sz="2800" b="1" dirty="0" smtClean="0">
                <a:solidFill>
                  <a:srgbClr val="C00000"/>
                </a:solidFill>
              </a:rPr>
              <a:t>أنتم خير لأمتكم</a:t>
            </a:r>
          </a:p>
        </p:txBody>
      </p:sp>
      <p:sp>
        <p:nvSpPr>
          <p:cNvPr id="7" name="دمعة 6"/>
          <p:cNvSpPr/>
          <p:nvPr/>
        </p:nvSpPr>
        <p:spPr>
          <a:xfrm>
            <a:off x="7429520" y="1785926"/>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8" name="مربع نص 7"/>
          <p:cNvSpPr txBox="1"/>
          <p:nvPr/>
        </p:nvSpPr>
        <p:spPr>
          <a:xfrm>
            <a:off x="500034" y="1857364"/>
            <a:ext cx="6858048" cy="584775"/>
          </a:xfrm>
          <a:prstGeom prst="rect">
            <a:avLst/>
          </a:prstGeom>
          <a:noFill/>
        </p:spPr>
        <p:txBody>
          <a:bodyPr wrap="square" rtlCol="1">
            <a:spAutoFit/>
          </a:bodyPr>
          <a:lstStyle/>
          <a:p>
            <a:r>
              <a:rPr lang="ar-SA" sz="3200" b="1" dirty="0" smtClean="0">
                <a:cs typeface="DecoType Naskh" pitchFamily="2" charset="-78"/>
              </a:rPr>
              <a:t>أحول من اسم ظاهر إلى ضمير مناسب كما في المثال:</a:t>
            </a:r>
          </a:p>
        </p:txBody>
      </p:sp>
      <p:sp>
        <p:nvSpPr>
          <p:cNvPr id="9" name="دمعة 8"/>
          <p:cNvSpPr/>
          <p:nvPr/>
        </p:nvSpPr>
        <p:spPr>
          <a:xfrm>
            <a:off x="7429520" y="4357694"/>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4</a:t>
            </a:r>
            <a:endParaRPr lang="ar-SA" sz="2000" b="1" dirty="0">
              <a:solidFill>
                <a:schemeClr val="tx1"/>
              </a:solidFill>
            </a:endParaRPr>
          </a:p>
        </p:txBody>
      </p:sp>
      <p:sp>
        <p:nvSpPr>
          <p:cNvPr id="10" name="مربع نص 9"/>
          <p:cNvSpPr txBox="1"/>
          <p:nvPr/>
        </p:nvSpPr>
        <p:spPr>
          <a:xfrm>
            <a:off x="571472" y="4357694"/>
            <a:ext cx="6858048" cy="1077218"/>
          </a:xfrm>
          <a:prstGeom prst="rect">
            <a:avLst/>
          </a:prstGeom>
          <a:noFill/>
        </p:spPr>
        <p:txBody>
          <a:bodyPr wrap="square" rtlCol="1">
            <a:spAutoFit/>
          </a:bodyPr>
          <a:lstStyle/>
          <a:p>
            <a:r>
              <a:rPr lang="ar-SA" sz="3200" b="1" dirty="0" smtClean="0">
                <a:cs typeface="DecoType Naskh" pitchFamily="2" charset="-78"/>
              </a:rPr>
              <a:t>(</a:t>
            </a:r>
            <a:r>
              <a:rPr lang="ar-SA" sz="3200" b="1" dirty="0" smtClean="0">
                <a:solidFill>
                  <a:schemeClr val="accent2">
                    <a:lumMod val="75000"/>
                  </a:schemeClr>
                </a:solidFill>
                <a:cs typeface="DecoType Naskh" pitchFamily="2" charset="-78"/>
              </a:rPr>
              <a:t>لا عليك في ذلك</a:t>
            </a:r>
            <a:r>
              <a:rPr lang="ar-SA" sz="3200" b="1" dirty="0" smtClean="0">
                <a:cs typeface="DecoType Naskh" pitchFamily="2" charset="-78"/>
              </a:rPr>
              <a:t>)،أختار الإجابة الصحيحة بوضع خط تحتها:</a:t>
            </a:r>
          </a:p>
          <a:p>
            <a:r>
              <a:rPr lang="ar-SA" sz="3200" b="1" dirty="0" smtClean="0">
                <a:cs typeface="DecoType Naskh" pitchFamily="2" charset="-78"/>
              </a:rPr>
              <a:t>الكاف في(</a:t>
            </a:r>
            <a:r>
              <a:rPr lang="ar-SA" sz="3200" b="1" dirty="0" smtClean="0">
                <a:solidFill>
                  <a:schemeClr val="accent2">
                    <a:lumMod val="75000"/>
                  </a:schemeClr>
                </a:solidFill>
                <a:cs typeface="DecoType Naskh" pitchFamily="2" charset="-78"/>
              </a:rPr>
              <a:t>ذلك</a:t>
            </a:r>
            <a:r>
              <a:rPr lang="ar-SA" sz="3200" b="1" dirty="0" smtClean="0">
                <a:cs typeface="DecoType Naskh" pitchFamily="2" charset="-78"/>
              </a:rPr>
              <a:t>):</a:t>
            </a:r>
          </a:p>
        </p:txBody>
      </p:sp>
      <p:sp>
        <p:nvSpPr>
          <p:cNvPr id="11" name="شكل بيضاوي 10"/>
          <p:cNvSpPr/>
          <p:nvPr/>
        </p:nvSpPr>
        <p:spPr>
          <a:xfrm>
            <a:off x="6357950" y="5356237"/>
            <a:ext cx="1928826" cy="571504"/>
          </a:xfrm>
          <a:prstGeom prst="ellipse">
            <a:avLst/>
          </a:prstGeom>
          <a:ln w="57150">
            <a:solidFill>
              <a:schemeClr val="accent4">
                <a:lumMod val="75000"/>
              </a:schemeClr>
            </a:solid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t>للمخاطب</a:t>
            </a:r>
            <a:endParaRPr lang="ar-SA" sz="2800" b="1" dirty="0"/>
          </a:p>
        </p:txBody>
      </p:sp>
      <p:sp>
        <p:nvSpPr>
          <p:cNvPr id="12" name="شكل بيضاوي 11"/>
          <p:cNvSpPr/>
          <p:nvPr/>
        </p:nvSpPr>
        <p:spPr>
          <a:xfrm>
            <a:off x="2786050" y="5356237"/>
            <a:ext cx="3214710" cy="571504"/>
          </a:xfrm>
          <a:prstGeom prst="ellipse">
            <a:avLst/>
          </a:prstGeom>
          <a:ln w="57150">
            <a:solidFill>
              <a:schemeClr val="accent4">
                <a:lumMod val="75000"/>
              </a:schemeClr>
            </a:solid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t>للمشار إليه البعيد</a:t>
            </a:r>
            <a:endParaRPr lang="ar-SA" sz="2800" b="1" dirty="0"/>
          </a:p>
        </p:txBody>
      </p:sp>
      <p:sp>
        <p:nvSpPr>
          <p:cNvPr id="13" name="شكل بيضاوي 12"/>
          <p:cNvSpPr/>
          <p:nvPr/>
        </p:nvSpPr>
        <p:spPr>
          <a:xfrm>
            <a:off x="571472" y="5356237"/>
            <a:ext cx="1928826" cy="571504"/>
          </a:xfrm>
          <a:prstGeom prst="ellipse">
            <a:avLst/>
          </a:prstGeom>
          <a:ln w="57150">
            <a:solidFill>
              <a:schemeClr val="accent4">
                <a:lumMod val="75000"/>
              </a:schemeClr>
            </a:solidFill>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800" b="1" dirty="0" smtClean="0"/>
              <a:t>للغائب</a:t>
            </a:r>
            <a:endParaRPr lang="ar-SA" sz="2800" b="1" dirty="0"/>
          </a:p>
        </p:txBody>
      </p:sp>
      <p:sp>
        <p:nvSpPr>
          <p:cNvPr id="14" name="مستطيل مستدير الزوايا 13"/>
          <p:cNvSpPr/>
          <p:nvPr/>
        </p:nvSpPr>
        <p:spPr>
          <a:xfrm>
            <a:off x="4143372" y="2500306"/>
            <a:ext cx="4143404" cy="1785950"/>
          </a:xfrm>
          <a:prstGeom prst="roundRect">
            <a:avLst/>
          </a:prstGeom>
          <a:solidFill>
            <a:schemeClr val="accent3">
              <a:lumMod val="60000"/>
              <a:lumOff val="40000"/>
            </a:schemeClr>
          </a:solidFill>
        </p:spPr>
        <p:style>
          <a:lnRef idx="0">
            <a:schemeClr val="accent3"/>
          </a:lnRef>
          <a:fillRef idx="3">
            <a:schemeClr val="accent3"/>
          </a:fillRef>
          <a:effectRef idx="3">
            <a:schemeClr val="accent3"/>
          </a:effectRef>
          <a:fontRef idx="minor">
            <a:schemeClr val="lt1"/>
          </a:fontRef>
        </p:style>
        <p:txBody>
          <a:bodyPr rtlCol="1" anchor="ctr"/>
          <a:lstStyle/>
          <a:p>
            <a:pPr algn="ctr">
              <a:buFont typeface="Arial" pitchFamily="34" charset="0"/>
              <a:buChar char="•"/>
            </a:pPr>
            <a:r>
              <a:rPr lang="ar-SA" sz="2000" b="1" dirty="0" smtClean="0">
                <a:solidFill>
                  <a:schemeClr val="tx1"/>
                </a:solidFill>
              </a:rPr>
              <a:t>الأمل من أكبر النعم على الإنسان.</a:t>
            </a:r>
          </a:p>
          <a:p>
            <a:pPr algn="ctr">
              <a:buFont typeface="Arial" pitchFamily="34" charset="0"/>
              <a:buChar char="•"/>
            </a:pPr>
            <a:r>
              <a:rPr lang="ar-SA" sz="2000" b="1" dirty="0" smtClean="0">
                <a:solidFill>
                  <a:schemeClr val="tx1"/>
                </a:solidFill>
              </a:rPr>
              <a:t>تلك وسيلة حقيرة للذين يبحثون عن النجاح.</a:t>
            </a:r>
          </a:p>
          <a:p>
            <a:pPr algn="ctr">
              <a:buFont typeface="Arial" pitchFamily="34" charset="0"/>
              <a:buChar char="•"/>
            </a:pPr>
            <a:r>
              <a:rPr lang="ar-SA" sz="2000" b="1" dirty="0" smtClean="0">
                <a:solidFill>
                  <a:schemeClr val="tx1"/>
                </a:solidFill>
              </a:rPr>
              <a:t>الابتسام خير دواء للعقل.</a:t>
            </a:r>
          </a:p>
          <a:p>
            <a:pPr algn="ctr">
              <a:buFont typeface="Arial" pitchFamily="34" charset="0"/>
              <a:buChar char="•"/>
            </a:pPr>
            <a:r>
              <a:rPr lang="ar-SA" sz="2000" b="1" dirty="0" smtClean="0">
                <a:solidFill>
                  <a:schemeClr val="tx1"/>
                </a:solidFill>
              </a:rPr>
              <a:t>هذه أفكار عائقة عن العمل والنجاح.</a:t>
            </a:r>
            <a:endParaRPr lang="ar-SA" sz="2000" b="1" dirty="0">
              <a:solidFill>
                <a:schemeClr val="tx1"/>
              </a:solidFill>
            </a:endParaRPr>
          </a:p>
        </p:txBody>
      </p:sp>
      <p:sp>
        <p:nvSpPr>
          <p:cNvPr id="15" name="مستطيل مستدير الزوايا 14"/>
          <p:cNvSpPr/>
          <p:nvPr/>
        </p:nvSpPr>
        <p:spPr>
          <a:xfrm>
            <a:off x="214282" y="2571744"/>
            <a:ext cx="4143404" cy="1785950"/>
          </a:xfrm>
          <a:prstGeom prst="roundRect">
            <a:avLst/>
          </a:prstGeom>
          <a:solidFill>
            <a:schemeClr val="accent2">
              <a:lumMod val="40000"/>
              <a:lumOff val="60000"/>
            </a:schemeClr>
          </a:solidFill>
        </p:spPr>
        <p:style>
          <a:lnRef idx="0">
            <a:schemeClr val="accent3"/>
          </a:lnRef>
          <a:fillRef idx="3">
            <a:schemeClr val="accent3"/>
          </a:fillRef>
          <a:effectRef idx="3">
            <a:schemeClr val="accent3"/>
          </a:effectRef>
          <a:fontRef idx="minor">
            <a:schemeClr val="lt1"/>
          </a:fontRef>
        </p:style>
        <p:txBody>
          <a:bodyPr rtlCol="1" anchor="ctr"/>
          <a:lstStyle/>
          <a:p>
            <a:pPr algn="ctr">
              <a:buFont typeface="Arial" pitchFamily="34" charset="0"/>
              <a:buChar char="•"/>
            </a:pPr>
            <a:r>
              <a:rPr lang="ar-SA" sz="2000" b="1" dirty="0" smtClean="0">
                <a:solidFill>
                  <a:schemeClr val="tx1"/>
                </a:solidFill>
              </a:rPr>
              <a:t>الأمل من أكبر النعم عليه.</a:t>
            </a:r>
          </a:p>
          <a:p>
            <a:pPr algn="ctr"/>
            <a:endParaRPr lang="ar-SA" sz="2000" b="1" dirty="0" smtClean="0">
              <a:solidFill>
                <a:schemeClr val="tx1"/>
              </a:solidFill>
            </a:endParaRPr>
          </a:p>
          <a:p>
            <a:pPr algn="ctr"/>
            <a:endParaRPr lang="ar-SA" sz="2000" b="1" dirty="0" smtClean="0">
              <a:solidFill>
                <a:schemeClr val="tx1"/>
              </a:solidFill>
            </a:endParaRPr>
          </a:p>
          <a:p>
            <a:pPr algn="ctr"/>
            <a:r>
              <a:rPr lang="ar-SA" sz="2000" b="1" dirty="0" smtClean="0">
                <a:solidFill>
                  <a:schemeClr val="tx1"/>
                </a:solidFill>
              </a:rPr>
              <a:t> </a:t>
            </a:r>
          </a:p>
        </p:txBody>
      </p:sp>
      <p:cxnSp>
        <p:nvCxnSpPr>
          <p:cNvPr id="20" name="رابط مستقيم 19"/>
          <p:cNvCxnSpPr/>
          <p:nvPr/>
        </p:nvCxnSpPr>
        <p:spPr>
          <a:xfrm rot="10800000">
            <a:off x="2928926" y="6142055"/>
            <a:ext cx="2786082"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000"/>
                                        <p:tgtEl>
                                          <p:spTgt spid="3"/>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2)">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1000"/>
                                        <p:tgtEl>
                                          <p:spTgt spid="6"/>
                                        </p:tgtEl>
                                      </p:cBhvr>
                                    </p:animEffect>
                                  </p:childTnLst>
                                </p:cTn>
                              </p:par>
                            </p:childTnLst>
                          </p:cTn>
                        </p:par>
                        <p:par>
                          <p:cTn id="19" fill="hold">
                            <p:stCondLst>
                              <p:cond delay="1000"/>
                            </p:stCondLst>
                            <p:childTnLst>
                              <p:par>
                                <p:cTn id="20" presetID="4"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1000"/>
                                        <p:tgtEl>
                                          <p:spTgt spid="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2000"/>
                                        <p:tgtEl>
                                          <p:spTgt spid="8"/>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slide(fromBottom)">
                                      <p:cBhvr>
                                        <p:cTn id="28" dur="2000"/>
                                        <p:tgtEl>
                                          <p:spTgt spid="14"/>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slide(fromBottom)">
                                      <p:cBhvr>
                                        <p:cTn id="31" dur="2000"/>
                                        <p:tgtEl>
                                          <p:spTgt spid="15"/>
                                        </p:tgtEl>
                                      </p:cBhvr>
                                    </p:animEffect>
                                  </p:childTnLst>
                                </p:cTn>
                              </p:par>
                            </p:childTnLst>
                          </p:cTn>
                        </p:par>
                        <p:par>
                          <p:cTn id="32" fill="hold">
                            <p:stCondLst>
                              <p:cond delay="3000"/>
                            </p:stCondLst>
                            <p:childTnLst>
                              <p:par>
                                <p:cTn id="33" presetID="4"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ox(in)">
                                      <p:cBhvr>
                                        <p:cTn id="35" dur="1000"/>
                                        <p:tgtEl>
                                          <p:spTgt spid="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2000"/>
                                        <p:tgtEl>
                                          <p:spTgt spid="10"/>
                                        </p:tgtEl>
                                      </p:cBhvr>
                                    </p:animEffect>
                                  </p:childTnLst>
                                </p:cTn>
                              </p:par>
                              <p:par>
                                <p:cTn id="39" presetID="15"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2000" fill="hold"/>
                                        <p:tgtEl>
                                          <p:spTgt spid="11"/>
                                        </p:tgtEl>
                                        <p:attrNameLst>
                                          <p:attrName>ppt_w</p:attrName>
                                        </p:attrNameLst>
                                      </p:cBhvr>
                                      <p:tavLst>
                                        <p:tav tm="0">
                                          <p:val>
                                            <p:fltVal val="0"/>
                                          </p:val>
                                        </p:tav>
                                        <p:tav tm="100000">
                                          <p:val>
                                            <p:strVal val="#ppt_w"/>
                                          </p:val>
                                        </p:tav>
                                      </p:tavLst>
                                    </p:anim>
                                    <p:anim calcmode="lin" valueType="num">
                                      <p:cBhvr>
                                        <p:cTn id="42" dur="2000" fill="hold"/>
                                        <p:tgtEl>
                                          <p:spTgt spid="11"/>
                                        </p:tgtEl>
                                        <p:attrNameLst>
                                          <p:attrName>ppt_h</p:attrName>
                                        </p:attrNameLst>
                                      </p:cBhvr>
                                      <p:tavLst>
                                        <p:tav tm="0">
                                          <p:val>
                                            <p:fltVal val="0"/>
                                          </p:val>
                                        </p:tav>
                                        <p:tav tm="100000">
                                          <p:val>
                                            <p:strVal val="#ppt_h"/>
                                          </p:val>
                                        </p:tav>
                                      </p:tavLst>
                                    </p:anim>
                                    <p:anim calcmode="lin" valueType="num">
                                      <p:cBhvr>
                                        <p:cTn id="43" dur="2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4" dur="2000" fill="hold"/>
                                        <p:tgtEl>
                                          <p:spTgt spid="11"/>
                                        </p:tgtEl>
                                        <p:attrNameLst>
                                          <p:attrName>ppt_y</p:attrName>
                                        </p:attrNameLst>
                                      </p:cBhvr>
                                      <p:tavLst>
                                        <p:tav tm="0" fmla="#ppt_y+(sin(-2*pi*(1-$))*-#ppt_x+cos(-2*pi*(1-$))*(1-#ppt_y))*(1-$)">
                                          <p:val>
                                            <p:fltVal val="0"/>
                                          </p:val>
                                        </p:tav>
                                        <p:tav tm="100000">
                                          <p:val>
                                            <p:fltVal val="1"/>
                                          </p:val>
                                        </p:tav>
                                      </p:tavLst>
                                    </p:anim>
                                  </p:childTnLst>
                                </p:cTn>
                              </p:par>
                              <p:par>
                                <p:cTn id="45" presetID="15"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2000" fill="hold"/>
                                        <p:tgtEl>
                                          <p:spTgt spid="12"/>
                                        </p:tgtEl>
                                        <p:attrNameLst>
                                          <p:attrName>ppt_w</p:attrName>
                                        </p:attrNameLst>
                                      </p:cBhvr>
                                      <p:tavLst>
                                        <p:tav tm="0">
                                          <p:val>
                                            <p:fltVal val="0"/>
                                          </p:val>
                                        </p:tav>
                                        <p:tav tm="100000">
                                          <p:val>
                                            <p:strVal val="#ppt_w"/>
                                          </p:val>
                                        </p:tav>
                                      </p:tavLst>
                                    </p:anim>
                                    <p:anim calcmode="lin" valueType="num">
                                      <p:cBhvr>
                                        <p:cTn id="48" dur="2000" fill="hold"/>
                                        <p:tgtEl>
                                          <p:spTgt spid="12"/>
                                        </p:tgtEl>
                                        <p:attrNameLst>
                                          <p:attrName>ppt_h</p:attrName>
                                        </p:attrNameLst>
                                      </p:cBhvr>
                                      <p:tavLst>
                                        <p:tav tm="0">
                                          <p:val>
                                            <p:fltVal val="0"/>
                                          </p:val>
                                        </p:tav>
                                        <p:tav tm="100000">
                                          <p:val>
                                            <p:strVal val="#ppt_h"/>
                                          </p:val>
                                        </p:tav>
                                      </p:tavLst>
                                    </p:anim>
                                    <p:anim calcmode="lin" valueType="num">
                                      <p:cBhvr>
                                        <p:cTn id="49"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0" dur="2000" fill="hold"/>
                                        <p:tgtEl>
                                          <p:spTgt spid="12"/>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000" fill="hold"/>
                                        <p:tgtEl>
                                          <p:spTgt spid="13"/>
                                        </p:tgtEl>
                                        <p:attrNameLst>
                                          <p:attrName>ppt_w</p:attrName>
                                        </p:attrNameLst>
                                      </p:cBhvr>
                                      <p:tavLst>
                                        <p:tav tm="0">
                                          <p:val>
                                            <p:fltVal val="0"/>
                                          </p:val>
                                        </p:tav>
                                        <p:tav tm="100000">
                                          <p:val>
                                            <p:strVal val="#ppt_w"/>
                                          </p:val>
                                        </p:tav>
                                      </p:tavLst>
                                    </p:anim>
                                    <p:anim calcmode="lin" valueType="num">
                                      <p:cBhvr>
                                        <p:cTn id="54" dur="2000" fill="hold"/>
                                        <p:tgtEl>
                                          <p:spTgt spid="13"/>
                                        </p:tgtEl>
                                        <p:attrNameLst>
                                          <p:attrName>ppt_h</p:attrName>
                                        </p:attrNameLst>
                                      </p:cBhvr>
                                      <p:tavLst>
                                        <p:tav tm="0">
                                          <p:val>
                                            <p:fltVal val="0"/>
                                          </p:val>
                                        </p:tav>
                                        <p:tav tm="100000">
                                          <p:val>
                                            <p:strVal val="#ppt_h"/>
                                          </p:val>
                                        </p:tav>
                                      </p:tavLst>
                                    </p:anim>
                                    <p:anim calcmode="lin" valueType="num">
                                      <p:cBhvr>
                                        <p:cTn id="55" dur="2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6" dur="2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13" presetClass="entr" presetSubtype="32" fill="hold"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plus(out)">
                                      <p:cBhvr>
                                        <p:cTn id="6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animBg="1"/>
      <p:bldP spid="8" grpId="0"/>
      <p:bldP spid="9" grpId="0" animBg="1"/>
      <p:bldP spid="10" grpId="0"/>
      <p:bldP spid="11" grpId="0" animBg="1"/>
      <p:bldP spid="12" grpId="0" animBg="1"/>
      <p:bldP spid="13" grpId="0" animBg="1"/>
      <p:bldP spid="14" grpId="0" animBg="1"/>
      <p:bldP spid="15"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5" name="موجة 4"/>
          <p:cNvSpPr/>
          <p:nvPr/>
        </p:nvSpPr>
        <p:spPr>
          <a:xfrm rot="20758560">
            <a:off x="-58551" y="110827"/>
            <a:ext cx="2313523" cy="980771"/>
          </a:xfrm>
          <a:prstGeom prst="wave">
            <a:avLst>
              <a:gd name="adj1" fmla="val 11200"/>
              <a:gd name="adj2" fmla="val 8202"/>
            </a:avLst>
          </a:prstGeom>
          <a:solidFill>
            <a:schemeClr val="accent3">
              <a:lumMod val="40000"/>
              <a:lumOff val="60000"/>
            </a:schemeClr>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400" b="1" dirty="0" smtClean="0">
                <a:solidFill>
                  <a:schemeClr val="tx1"/>
                </a:solidFill>
              </a:rPr>
              <a:t>الجر بحـرف الـجـر</a:t>
            </a:r>
            <a:endParaRPr lang="ar-SA" sz="2400" b="1" dirty="0">
              <a:solidFill>
                <a:schemeClr val="tx1"/>
              </a:solidFill>
            </a:endParaRPr>
          </a:p>
        </p:txBody>
      </p:sp>
      <p:sp>
        <p:nvSpPr>
          <p:cNvPr id="6" name="دمعة 5"/>
          <p:cNvSpPr/>
          <p:nvPr/>
        </p:nvSpPr>
        <p:spPr>
          <a:xfrm>
            <a:off x="8001024"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7" name="مربع نص 6"/>
          <p:cNvSpPr txBox="1"/>
          <p:nvPr/>
        </p:nvSpPr>
        <p:spPr>
          <a:xfrm>
            <a:off x="2071670" y="142852"/>
            <a:ext cx="5929354" cy="584775"/>
          </a:xfrm>
          <a:prstGeom prst="rect">
            <a:avLst/>
          </a:prstGeom>
          <a:noFill/>
        </p:spPr>
        <p:txBody>
          <a:bodyPr wrap="square" rtlCol="1">
            <a:spAutoFit/>
          </a:bodyPr>
          <a:lstStyle/>
          <a:p>
            <a:r>
              <a:rPr lang="ar-SA" sz="3200" b="1" dirty="0" smtClean="0">
                <a:cs typeface="DecoType Naskh" pitchFamily="2" charset="-78"/>
              </a:rPr>
              <a:t>أستخرج من العبارات التالية حرف الجر والاسم المجرور:</a:t>
            </a:r>
          </a:p>
        </p:txBody>
      </p:sp>
      <p:graphicFrame>
        <p:nvGraphicFramePr>
          <p:cNvPr id="9" name="جدول 8"/>
          <p:cNvGraphicFramePr>
            <a:graphicFrameLocks noGrp="1"/>
          </p:cNvGraphicFramePr>
          <p:nvPr/>
        </p:nvGraphicFramePr>
        <p:xfrm>
          <a:off x="642910" y="1000108"/>
          <a:ext cx="7929619" cy="2682240"/>
        </p:xfrm>
        <a:graphic>
          <a:graphicData uri="http://schemas.openxmlformats.org/drawingml/2006/table">
            <a:tbl>
              <a:tblPr rtl="1" firstRow="1" bandRow="1">
                <a:tableStyleId>{5C22544A-7EE6-4342-B048-85BDC9FD1C3A}</a:tableStyleId>
              </a:tblPr>
              <a:tblGrid>
                <a:gridCol w="5168922"/>
                <a:gridCol w="1380321"/>
                <a:gridCol w="1380376"/>
              </a:tblGrid>
              <a:tr h="390474">
                <a:tc rowSpan="2">
                  <a:txBody>
                    <a:bodyPr/>
                    <a:lstStyle/>
                    <a:p>
                      <a:pPr algn="ctr" rtl="1"/>
                      <a:endParaRPr lang="ar-SA" sz="2400" b="1" dirty="0" smtClean="0">
                        <a:solidFill>
                          <a:schemeClr val="tx1"/>
                        </a:solidFill>
                      </a:endParaRPr>
                    </a:p>
                    <a:p>
                      <a:pPr algn="ctr" rtl="1"/>
                      <a:r>
                        <a:rPr lang="ar-SA" sz="2400" b="1" dirty="0" smtClean="0">
                          <a:solidFill>
                            <a:schemeClr val="tx1"/>
                          </a:solidFill>
                        </a:rPr>
                        <a:t>كل إنسان في هذه الحياة قادر على صنع حياته</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r>
                        <a:rPr lang="ar-SA" sz="2000" dirty="0" smtClean="0">
                          <a:solidFill>
                            <a:schemeClr val="tx1"/>
                          </a:solidFill>
                        </a:rPr>
                        <a:t>حرف الجر</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c>
                  <a:txBody>
                    <a:bodyPr/>
                    <a:lstStyle/>
                    <a:p>
                      <a:pPr algn="ctr" rtl="1"/>
                      <a:r>
                        <a:rPr lang="ar-SA" sz="2000" dirty="0" smtClean="0">
                          <a:solidFill>
                            <a:schemeClr val="tx1"/>
                          </a:solidFill>
                        </a:rPr>
                        <a:t>الاسم المجرور</a:t>
                      </a:r>
                      <a:endParaRPr lang="ar-SA" sz="2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75000"/>
                      </a:schemeClr>
                    </a:solidFill>
                  </a:tcPr>
                </a:tc>
              </a:tr>
              <a:tr h="450546">
                <a:tc vMerge="1">
                  <a:txBody>
                    <a:bodyPr/>
                    <a:lstStyle/>
                    <a:p>
                      <a:pPr rtl="1"/>
                      <a:endParaRPr lang="ar-SA"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50546">
                <a:tc>
                  <a:txBody>
                    <a:bodyPr/>
                    <a:lstStyle/>
                    <a:p>
                      <a:pPr algn="ctr" rtl="1"/>
                      <a:r>
                        <a:rPr lang="ar-SA" sz="2400" b="1" dirty="0" smtClean="0">
                          <a:solidFill>
                            <a:schemeClr val="tx1"/>
                          </a:solidFill>
                        </a:rPr>
                        <a:t>إن للوراثة والبيئة دخلاً في الحياة</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50546">
                <a:tc>
                  <a:txBody>
                    <a:bodyPr/>
                    <a:lstStyle/>
                    <a:p>
                      <a:pPr algn="ctr" rtl="1"/>
                      <a:r>
                        <a:rPr lang="ar-SA" sz="2400" b="1" dirty="0" smtClean="0">
                          <a:solidFill>
                            <a:schemeClr val="tx1"/>
                          </a:solidFill>
                        </a:rPr>
                        <a:t>اعتقادك أن لا مستقبل لك</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50546">
                <a:tc>
                  <a:txBody>
                    <a:bodyPr/>
                    <a:lstStyle/>
                    <a:p>
                      <a:pPr algn="ctr" rtl="1"/>
                      <a:r>
                        <a:rPr lang="ar-SA" sz="2400" b="1" dirty="0" smtClean="0">
                          <a:solidFill>
                            <a:schemeClr val="tx1"/>
                          </a:solidFill>
                        </a:rPr>
                        <a:t>العالم لا يحتاج إلى النوابغ فقط</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r h="450546">
                <a:tc>
                  <a:txBody>
                    <a:bodyPr/>
                    <a:lstStyle/>
                    <a:p>
                      <a:pPr algn="ctr" rtl="1"/>
                      <a:r>
                        <a:rPr lang="ar-SA" sz="2400" b="1" dirty="0" smtClean="0">
                          <a:solidFill>
                            <a:schemeClr val="tx1"/>
                          </a:solidFill>
                        </a:rPr>
                        <a:t>النجاح حليف للساعي الطموح</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r>
            </a:tbl>
          </a:graphicData>
        </a:graphic>
      </p:graphicFrame>
      <p:sp>
        <p:nvSpPr>
          <p:cNvPr id="10" name="مربع نص 9"/>
          <p:cNvSpPr txBox="1"/>
          <p:nvPr/>
        </p:nvSpPr>
        <p:spPr>
          <a:xfrm>
            <a:off x="2357422" y="1428736"/>
            <a:ext cx="642942" cy="461665"/>
          </a:xfrm>
          <a:prstGeom prst="rect">
            <a:avLst/>
          </a:prstGeom>
          <a:noFill/>
        </p:spPr>
        <p:txBody>
          <a:bodyPr wrap="square" rtlCol="1">
            <a:spAutoFit/>
          </a:bodyPr>
          <a:lstStyle/>
          <a:p>
            <a:pPr algn="ctr"/>
            <a:r>
              <a:rPr lang="ar-SA" sz="2400" b="1" dirty="0" smtClean="0"/>
              <a:t>في</a:t>
            </a:r>
          </a:p>
        </p:txBody>
      </p:sp>
      <p:sp>
        <p:nvSpPr>
          <p:cNvPr id="12" name="مربع نص 11"/>
          <p:cNvSpPr txBox="1"/>
          <p:nvPr/>
        </p:nvSpPr>
        <p:spPr>
          <a:xfrm>
            <a:off x="1000100" y="1357298"/>
            <a:ext cx="642942" cy="461665"/>
          </a:xfrm>
          <a:prstGeom prst="rect">
            <a:avLst/>
          </a:prstGeom>
          <a:noFill/>
        </p:spPr>
        <p:txBody>
          <a:bodyPr wrap="square" rtlCol="1">
            <a:spAutoFit/>
          </a:bodyPr>
          <a:lstStyle/>
          <a:p>
            <a:pPr algn="ctr"/>
            <a:r>
              <a:rPr lang="ar-SA" sz="2400" b="1" dirty="0" smtClean="0"/>
              <a:t>هذه</a:t>
            </a:r>
          </a:p>
        </p:txBody>
      </p:sp>
      <p:sp>
        <p:nvSpPr>
          <p:cNvPr id="13" name="مربع نص 12"/>
          <p:cNvSpPr txBox="1"/>
          <p:nvPr/>
        </p:nvSpPr>
        <p:spPr>
          <a:xfrm>
            <a:off x="2357422" y="1824327"/>
            <a:ext cx="642942" cy="461665"/>
          </a:xfrm>
          <a:prstGeom prst="rect">
            <a:avLst/>
          </a:prstGeom>
          <a:noFill/>
        </p:spPr>
        <p:txBody>
          <a:bodyPr wrap="square" rtlCol="1">
            <a:spAutoFit/>
          </a:bodyPr>
          <a:lstStyle/>
          <a:p>
            <a:pPr algn="ctr"/>
            <a:r>
              <a:rPr lang="ar-SA" sz="2400" b="1" dirty="0" smtClean="0"/>
              <a:t>في </a:t>
            </a:r>
          </a:p>
        </p:txBody>
      </p:sp>
      <p:sp>
        <p:nvSpPr>
          <p:cNvPr id="14" name="مربع نص 13"/>
          <p:cNvSpPr txBox="1"/>
          <p:nvPr/>
        </p:nvSpPr>
        <p:spPr>
          <a:xfrm>
            <a:off x="785786" y="1857364"/>
            <a:ext cx="928694" cy="461665"/>
          </a:xfrm>
          <a:prstGeom prst="rect">
            <a:avLst/>
          </a:prstGeom>
          <a:noFill/>
        </p:spPr>
        <p:txBody>
          <a:bodyPr wrap="square" rtlCol="1">
            <a:spAutoFit/>
          </a:bodyPr>
          <a:lstStyle/>
          <a:p>
            <a:pPr algn="ctr"/>
            <a:r>
              <a:rPr lang="ar-SA" sz="2400" b="1" dirty="0" smtClean="0"/>
              <a:t>الحياة</a:t>
            </a:r>
          </a:p>
        </p:txBody>
      </p:sp>
      <p:sp>
        <p:nvSpPr>
          <p:cNvPr id="15" name="مربع نص 14"/>
          <p:cNvSpPr txBox="1"/>
          <p:nvPr/>
        </p:nvSpPr>
        <p:spPr>
          <a:xfrm>
            <a:off x="2357422" y="2357430"/>
            <a:ext cx="642942" cy="461665"/>
          </a:xfrm>
          <a:prstGeom prst="rect">
            <a:avLst/>
          </a:prstGeom>
          <a:noFill/>
        </p:spPr>
        <p:txBody>
          <a:bodyPr wrap="square" rtlCol="1">
            <a:spAutoFit/>
          </a:bodyPr>
          <a:lstStyle/>
          <a:p>
            <a:pPr algn="ctr"/>
            <a:r>
              <a:rPr lang="ar-SA" sz="2400" b="1" dirty="0" smtClean="0"/>
              <a:t>لـ</a:t>
            </a:r>
          </a:p>
        </p:txBody>
      </p:sp>
      <p:sp>
        <p:nvSpPr>
          <p:cNvPr id="16" name="مربع نص 15"/>
          <p:cNvSpPr txBox="1"/>
          <p:nvPr/>
        </p:nvSpPr>
        <p:spPr>
          <a:xfrm>
            <a:off x="785786" y="2285992"/>
            <a:ext cx="857256" cy="461665"/>
          </a:xfrm>
          <a:prstGeom prst="rect">
            <a:avLst/>
          </a:prstGeom>
          <a:noFill/>
        </p:spPr>
        <p:txBody>
          <a:bodyPr wrap="square" rtlCol="1">
            <a:spAutoFit/>
          </a:bodyPr>
          <a:lstStyle/>
          <a:p>
            <a:pPr algn="ctr"/>
            <a:r>
              <a:rPr lang="ar-SA" sz="2400" b="1" dirty="0" smtClean="0"/>
              <a:t>الكاف</a:t>
            </a:r>
          </a:p>
        </p:txBody>
      </p:sp>
      <p:sp>
        <p:nvSpPr>
          <p:cNvPr id="17" name="مربع نص 16"/>
          <p:cNvSpPr txBox="1"/>
          <p:nvPr/>
        </p:nvSpPr>
        <p:spPr>
          <a:xfrm>
            <a:off x="2357422" y="2753021"/>
            <a:ext cx="642942" cy="461665"/>
          </a:xfrm>
          <a:prstGeom prst="rect">
            <a:avLst/>
          </a:prstGeom>
          <a:noFill/>
        </p:spPr>
        <p:txBody>
          <a:bodyPr wrap="square" rtlCol="1">
            <a:spAutoFit/>
          </a:bodyPr>
          <a:lstStyle/>
          <a:p>
            <a:pPr algn="ctr"/>
            <a:r>
              <a:rPr lang="ar-SA" sz="2400" b="1" dirty="0" smtClean="0"/>
              <a:t>إلى</a:t>
            </a:r>
          </a:p>
        </p:txBody>
      </p:sp>
      <p:sp>
        <p:nvSpPr>
          <p:cNvPr id="18" name="مربع نص 17"/>
          <p:cNvSpPr txBox="1"/>
          <p:nvPr/>
        </p:nvSpPr>
        <p:spPr>
          <a:xfrm>
            <a:off x="857224" y="2786058"/>
            <a:ext cx="857256" cy="461665"/>
          </a:xfrm>
          <a:prstGeom prst="rect">
            <a:avLst/>
          </a:prstGeom>
          <a:noFill/>
        </p:spPr>
        <p:txBody>
          <a:bodyPr wrap="square" rtlCol="1">
            <a:spAutoFit/>
          </a:bodyPr>
          <a:lstStyle/>
          <a:p>
            <a:pPr algn="ctr"/>
            <a:r>
              <a:rPr lang="ar-SA" sz="2400" b="1" dirty="0" smtClean="0"/>
              <a:t>النوابغ</a:t>
            </a:r>
          </a:p>
        </p:txBody>
      </p:sp>
      <p:sp>
        <p:nvSpPr>
          <p:cNvPr id="19" name="مربع نص 18"/>
          <p:cNvSpPr txBox="1"/>
          <p:nvPr/>
        </p:nvSpPr>
        <p:spPr>
          <a:xfrm>
            <a:off x="2357422" y="3220050"/>
            <a:ext cx="642942" cy="461665"/>
          </a:xfrm>
          <a:prstGeom prst="rect">
            <a:avLst/>
          </a:prstGeom>
          <a:noFill/>
        </p:spPr>
        <p:txBody>
          <a:bodyPr wrap="square" rtlCol="1">
            <a:spAutoFit/>
          </a:bodyPr>
          <a:lstStyle/>
          <a:p>
            <a:pPr algn="ctr"/>
            <a:r>
              <a:rPr lang="ar-SA" sz="2400" b="1" dirty="0" smtClean="0"/>
              <a:t>لـ</a:t>
            </a:r>
          </a:p>
        </p:txBody>
      </p:sp>
      <p:sp>
        <p:nvSpPr>
          <p:cNvPr id="20" name="مربع نص 19"/>
          <p:cNvSpPr txBox="1"/>
          <p:nvPr/>
        </p:nvSpPr>
        <p:spPr>
          <a:xfrm>
            <a:off x="785786" y="3253087"/>
            <a:ext cx="928694" cy="461665"/>
          </a:xfrm>
          <a:prstGeom prst="rect">
            <a:avLst/>
          </a:prstGeom>
          <a:noFill/>
        </p:spPr>
        <p:txBody>
          <a:bodyPr wrap="square" rtlCol="1">
            <a:spAutoFit/>
          </a:bodyPr>
          <a:lstStyle/>
          <a:p>
            <a:pPr algn="ctr"/>
            <a:r>
              <a:rPr lang="ar-SA" sz="2400" b="1" dirty="0" smtClean="0"/>
              <a:t>الساعي</a:t>
            </a:r>
          </a:p>
        </p:txBody>
      </p:sp>
      <p:sp>
        <p:nvSpPr>
          <p:cNvPr id="23" name="دمعة 22"/>
          <p:cNvSpPr/>
          <p:nvPr/>
        </p:nvSpPr>
        <p:spPr>
          <a:xfrm>
            <a:off x="7929586" y="37147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24" name="مربع نص 23"/>
          <p:cNvSpPr txBox="1"/>
          <p:nvPr/>
        </p:nvSpPr>
        <p:spPr>
          <a:xfrm>
            <a:off x="-32" y="3772919"/>
            <a:ext cx="7929586" cy="584775"/>
          </a:xfrm>
          <a:prstGeom prst="rect">
            <a:avLst/>
          </a:prstGeom>
          <a:noFill/>
        </p:spPr>
        <p:txBody>
          <a:bodyPr wrap="square" rtlCol="1">
            <a:spAutoFit/>
          </a:bodyPr>
          <a:lstStyle/>
          <a:p>
            <a:r>
              <a:rPr lang="ar-SA" sz="3200" b="1" dirty="0" smtClean="0">
                <a:cs typeface="DecoType Naskh" pitchFamily="2" charset="-78"/>
              </a:rPr>
              <a:t>أعين نوع الاسم المجرور من حيث العدد وعلامته الإعرابية في الجمل التالية:</a:t>
            </a:r>
          </a:p>
        </p:txBody>
      </p:sp>
      <p:graphicFrame>
        <p:nvGraphicFramePr>
          <p:cNvPr id="29" name="جدول 28"/>
          <p:cNvGraphicFramePr>
            <a:graphicFrameLocks noGrp="1"/>
          </p:cNvGraphicFramePr>
          <p:nvPr/>
        </p:nvGraphicFramePr>
        <p:xfrm>
          <a:off x="214279" y="4412000"/>
          <a:ext cx="8429687" cy="2303148"/>
        </p:xfrm>
        <a:graphic>
          <a:graphicData uri="http://schemas.openxmlformats.org/drawingml/2006/table">
            <a:tbl>
              <a:tblPr rtl="1" firstRow="1" bandRow="1">
                <a:tableStyleId>{7DF18680-E054-41AD-8BC1-D1AEF772440D}</a:tableStyleId>
              </a:tblPr>
              <a:tblGrid>
                <a:gridCol w="2843252"/>
                <a:gridCol w="2185972"/>
                <a:gridCol w="3400463"/>
              </a:tblGrid>
              <a:tr h="513716">
                <a:tc>
                  <a:txBody>
                    <a:bodyPr/>
                    <a:lstStyle/>
                    <a:p>
                      <a:pPr algn="ctr" rtl="1"/>
                      <a:r>
                        <a:rPr lang="ar-SA" sz="2200" b="1" dirty="0" smtClean="0">
                          <a:solidFill>
                            <a:schemeClr val="tx1"/>
                          </a:solidFill>
                        </a:rPr>
                        <a:t>المثال</a:t>
                      </a:r>
                      <a:endParaRPr lang="ar-SA" sz="2200" b="1" dirty="0">
                        <a:solidFill>
                          <a:schemeClr val="tx1"/>
                        </a:solidFill>
                      </a:endParaRPr>
                    </a:p>
                  </a:txBody>
                  <a:tcPr/>
                </a:tc>
                <a:tc>
                  <a:txBody>
                    <a:bodyPr/>
                    <a:lstStyle/>
                    <a:p>
                      <a:pPr algn="ctr" rtl="1"/>
                      <a:r>
                        <a:rPr lang="ar-SA" sz="2200" b="1" dirty="0" smtClean="0">
                          <a:solidFill>
                            <a:schemeClr val="tx1"/>
                          </a:solidFill>
                        </a:rPr>
                        <a:t>نوع الاسم المجرور</a:t>
                      </a:r>
                      <a:endParaRPr lang="ar-SA" sz="2200" b="1" dirty="0">
                        <a:solidFill>
                          <a:schemeClr val="tx1"/>
                        </a:solidFill>
                      </a:endParaRPr>
                    </a:p>
                  </a:txBody>
                  <a:tcPr/>
                </a:tc>
                <a:tc>
                  <a:txBody>
                    <a:bodyPr/>
                    <a:lstStyle/>
                    <a:p>
                      <a:pPr algn="ctr" rtl="1"/>
                      <a:r>
                        <a:rPr lang="ar-SA" sz="2200" b="1" dirty="0" smtClean="0">
                          <a:solidFill>
                            <a:schemeClr val="tx1"/>
                          </a:solidFill>
                        </a:rPr>
                        <a:t>العلامة الإعرابية</a:t>
                      </a:r>
                      <a:endParaRPr lang="ar-SA" sz="2200" b="1" dirty="0">
                        <a:solidFill>
                          <a:schemeClr val="tx1"/>
                        </a:solidFill>
                      </a:endParaRPr>
                    </a:p>
                  </a:txBody>
                  <a:tcPr/>
                </a:tc>
              </a:tr>
              <a:tr h="513716">
                <a:tc>
                  <a:txBody>
                    <a:bodyPr/>
                    <a:lstStyle/>
                    <a:p>
                      <a:pPr algn="ctr" rtl="1"/>
                      <a:r>
                        <a:rPr lang="ar-SA" sz="2200" b="1" dirty="0" smtClean="0">
                          <a:solidFill>
                            <a:schemeClr val="tx1"/>
                          </a:solidFill>
                        </a:rPr>
                        <a:t>الحياة مليئة بالعقبات</a:t>
                      </a:r>
                      <a:endParaRPr lang="ar-SA" sz="2200" b="1" dirty="0">
                        <a:solidFill>
                          <a:schemeClr val="tx1"/>
                        </a:solidFill>
                      </a:endParaRPr>
                    </a:p>
                  </a:txBody>
                  <a:tcPr>
                    <a:solidFill>
                      <a:schemeClr val="accent4">
                        <a:lumMod val="60000"/>
                        <a:lumOff val="40000"/>
                      </a:schemeClr>
                    </a:solidFill>
                  </a:tcPr>
                </a:tc>
                <a:tc>
                  <a:txBody>
                    <a:bodyPr/>
                    <a:lstStyle/>
                    <a:p>
                      <a:pPr algn="ctr" rtl="1"/>
                      <a:endParaRPr lang="ar-SA" sz="2200" b="1" dirty="0">
                        <a:solidFill>
                          <a:schemeClr val="tx1"/>
                        </a:solidFill>
                      </a:endParaRPr>
                    </a:p>
                  </a:txBody>
                  <a:tcPr>
                    <a:solidFill>
                      <a:schemeClr val="accent4">
                        <a:lumMod val="60000"/>
                        <a:lumOff val="40000"/>
                      </a:schemeClr>
                    </a:solidFill>
                  </a:tcPr>
                </a:tc>
                <a:tc>
                  <a:txBody>
                    <a:bodyPr/>
                    <a:lstStyle/>
                    <a:p>
                      <a:pPr algn="ctr" rtl="1"/>
                      <a:endParaRPr lang="ar-SA" sz="2200" b="1" dirty="0">
                        <a:solidFill>
                          <a:schemeClr val="tx1"/>
                        </a:solidFill>
                      </a:endParaRPr>
                    </a:p>
                  </a:txBody>
                  <a:tcPr>
                    <a:solidFill>
                      <a:schemeClr val="accent4">
                        <a:lumMod val="60000"/>
                        <a:lumOff val="40000"/>
                      </a:schemeClr>
                    </a:solidFill>
                  </a:tcPr>
                </a:tc>
              </a:tr>
              <a:tr h="513716">
                <a:tc>
                  <a:txBody>
                    <a:bodyPr/>
                    <a:lstStyle/>
                    <a:p>
                      <a:pPr algn="ctr" rtl="1"/>
                      <a:r>
                        <a:rPr lang="ar-SA" sz="2200" b="1" dirty="0" smtClean="0">
                          <a:solidFill>
                            <a:schemeClr val="tx1"/>
                          </a:solidFill>
                        </a:rPr>
                        <a:t>فلتكن من المبتسمين</a:t>
                      </a:r>
                      <a:endParaRPr lang="ar-SA" sz="2200" b="1" dirty="0">
                        <a:solidFill>
                          <a:schemeClr val="tx1"/>
                        </a:solidFill>
                      </a:endParaRPr>
                    </a:p>
                  </a:txBody>
                  <a:tcPr>
                    <a:solidFill>
                      <a:schemeClr val="accent4">
                        <a:lumMod val="60000"/>
                        <a:lumOff val="40000"/>
                      </a:schemeClr>
                    </a:solidFill>
                  </a:tcPr>
                </a:tc>
                <a:tc>
                  <a:txBody>
                    <a:bodyPr/>
                    <a:lstStyle/>
                    <a:p>
                      <a:pPr algn="ctr" rtl="1"/>
                      <a:endParaRPr lang="ar-SA" sz="2200" b="1" dirty="0">
                        <a:solidFill>
                          <a:schemeClr val="tx1"/>
                        </a:solidFill>
                      </a:endParaRPr>
                    </a:p>
                  </a:txBody>
                  <a:tcPr>
                    <a:solidFill>
                      <a:schemeClr val="accent4">
                        <a:lumMod val="60000"/>
                        <a:lumOff val="40000"/>
                      </a:schemeClr>
                    </a:solidFill>
                  </a:tcPr>
                </a:tc>
                <a:tc>
                  <a:txBody>
                    <a:bodyPr/>
                    <a:lstStyle/>
                    <a:p>
                      <a:pPr algn="ctr" rtl="1"/>
                      <a:endParaRPr lang="ar-SA" sz="2200" b="1" dirty="0">
                        <a:solidFill>
                          <a:schemeClr val="tx1"/>
                        </a:solidFill>
                      </a:endParaRPr>
                    </a:p>
                  </a:txBody>
                  <a:tcPr>
                    <a:solidFill>
                      <a:schemeClr val="accent4">
                        <a:lumMod val="60000"/>
                        <a:lumOff val="40000"/>
                      </a:schemeClr>
                    </a:solidFill>
                  </a:tcPr>
                </a:tc>
              </a:tr>
              <a:tr h="513716">
                <a:tc>
                  <a:txBody>
                    <a:bodyPr/>
                    <a:lstStyle/>
                    <a:p>
                      <a:pPr algn="ctr" rtl="1"/>
                      <a:r>
                        <a:rPr lang="ar-SA" sz="2200" b="1" dirty="0" smtClean="0">
                          <a:solidFill>
                            <a:schemeClr val="tx1"/>
                          </a:solidFill>
                        </a:rPr>
                        <a:t>الباسمون أقدر الناس على الجد في العمل</a:t>
                      </a:r>
                      <a:endParaRPr lang="ar-SA" sz="2200" b="1" dirty="0">
                        <a:solidFill>
                          <a:schemeClr val="tx1"/>
                        </a:solidFill>
                      </a:endParaRPr>
                    </a:p>
                  </a:txBody>
                  <a:tcPr>
                    <a:solidFill>
                      <a:schemeClr val="accent4">
                        <a:lumMod val="60000"/>
                        <a:lumOff val="40000"/>
                      </a:schemeClr>
                    </a:solidFill>
                  </a:tcPr>
                </a:tc>
                <a:tc>
                  <a:txBody>
                    <a:bodyPr/>
                    <a:lstStyle/>
                    <a:p>
                      <a:pPr algn="ctr" rtl="1"/>
                      <a:endParaRPr lang="ar-SA" sz="2200" b="1" dirty="0">
                        <a:solidFill>
                          <a:schemeClr val="tx1"/>
                        </a:solidFill>
                      </a:endParaRPr>
                    </a:p>
                  </a:txBody>
                  <a:tcPr>
                    <a:solidFill>
                      <a:schemeClr val="accent4">
                        <a:lumMod val="60000"/>
                        <a:lumOff val="40000"/>
                      </a:schemeClr>
                    </a:solidFill>
                  </a:tcPr>
                </a:tc>
                <a:tc>
                  <a:txBody>
                    <a:bodyPr/>
                    <a:lstStyle/>
                    <a:p>
                      <a:pPr algn="ctr" rtl="1"/>
                      <a:endParaRPr lang="ar-SA" sz="2200" b="1" dirty="0">
                        <a:solidFill>
                          <a:schemeClr val="tx1"/>
                        </a:solidFill>
                      </a:endParaRPr>
                    </a:p>
                  </a:txBody>
                  <a:tcPr>
                    <a:solidFill>
                      <a:schemeClr val="accent4">
                        <a:lumMod val="60000"/>
                        <a:lumOff val="40000"/>
                      </a:schemeClr>
                    </a:solidFill>
                  </a:tcPr>
                </a:tc>
              </a:tr>
            </a:tbl>
          </a:graphicData>
        </a:graphic>
      </p:graphicFrame>
      <p:sp>
        <p:nvSpPr>
          <p:cNvPr id="30" name="مربع نص 29"/>
          <p:cNvSpPr txBox="1"/>
          <p:nvPr/>
        </p:nvSpPr>
        <p:spPr>
          <a:xfrm>
            <a:off x="3643305" y="4933629"/>
            <a:ext cx="2000264" cy="461665"/>
          </a:xfrm>
          <a:prstGeom prst="rect">
            <a:avLst/>
          </a:prstGeom>
          <a:noFill/>
        </p:spPr>
        <p:txBody>
          <a:bodyPr wrap="square" rtlCol="1">
            <a:spAutoFit/>
          </a:bodyPr>
          <a:lstStyle/>
          <a:p>
            <a:pPr algn="ctr"/>
            <a:r>
              <a:rPr lang="ar-SA" sz="2400" b="1" dirty="0" smtClean="0"/>
              <a:t>جمع مؤنث سالم</a:t>
            </a:r>
          </a:p>
        </p:txBody>
      </p:sp>
      <p:sp>
        <p:nvSpPr>
          <p:cNvPr id="31" name="مربع نص 30"/>
          <p:cNvSpPr txBox="1"/>
          <p:nvPr/>
        </p:nvSpPr>
        <p:spPr>
          <a:xfrm>
            <a:off x="214313" y="4966666"/>
            <a:ext cx="3500430" cy="400110"/>
          </a:xfrm>
          <a:prstGeom prst="rect">
            <a:avLst/>
          </a:prstGeom>
          <a:noFill/>
        </p:spPr>
        <p:txBody>
          <a:bodyPr wrap="square" rtlCol="1">
            <a:spAutoFit/>
          </a:bodyPr>
          <a:lstStyle/>
          <a:p>
            <a:pPr algn="ctr"/>
            <a:r>
              <a:rPr lang="ar-SA" sz="2000" b="1" dirty="0" smtClean="0"/>
              <a:t>اسم مجرور باللام وعلامة جره الكسرة</a:t>
            </a:r>
          </a:p>
        </p:txBody>
      </p:sp>
      <p:sp>
        <p:nvSpPr>
          <p:cNvPr id="32" name="مربع نص 31"/>
          <p:cNvSpPr txBox="1"/>
          <p:nvPr/>
        </p:nvSpPr>
        <p:spPr>
          <a:xfrm>
            <a:off x="3643305" y="5433695"/>
            <a:ext cx="2000264" cy="461665"/>
          </a:xfrm>
          <a:prstGeom prst="rect">
            <a:avLst/>
          </a:prstGeom>
          <a:noFill/>
        </p:spPr>
        <p:txBody>
          <a:bodyPr wrap="square" rtlCol="1">
            <a:spAutoFit/>
          </a:bodyPr>
          <a:lstStyle/>
          <a:p>
            <a:pPr algn="ctr"/>
            <a:r>
              <a:rPr lang="ar-SA" sz="2400" b="1" dirty="0" smtClean="0"/>
              <a:t>جمع مذكر سالم</a:t>
            </a:r>
          </a:p>
        </p:txBody>
      </p:sp>
      <p:sp>
        <p:nvSpPr>
          <p:cNvPr id="34" name="مربع نص 33"/>
          <p:cNvSpPr txBox="1"/>
          <p:nvPr/>
        </p:nvSpPr>
        <p:spPr>
          <a:xfrm>
            <a:off x="214281" y="5495250"/>
            <a:ext cx="3500430" cy="400110"/>
          </a:xfrm>
          <a:prstGeom prst="rect">
            <a:avLst/>
          </a:prstGeom>
          <a:noFill/>
        </p:spPr>
        <p:txBody>
          <a:bodyPr wrap="square" rtlCol="1">
            <a:spAutoFit/>
          </a:bodyPr>
          <a:lstStyle/>
          <a:p>
            <a:pPr algn="ctr"/>
            <a:r>
              <a:rPr lang="ar-SA" sz="2000" b="1" dirty="0" smtClean="0"/>
              <a:t>اسم مجرور بمن وعلامة جره الياء</a:t>
            </a:r>
          </a:p>
        </p:txBody>
      </p:sp>
      <p:sp>
        <p:nvSpPr>
          <p:cNvPr id="35" name="مربع نص 34"/>
          <p:cNvSpPr txBox="1"/>
          <p:nvPr/>
        </p:nvSpPr>
        <p:spPr>
          <a:xfrm>
            <a:off x="3714743" y="6038236"/>
            <a:ext cx="2000264" cy="461665"/>
          </a:xfrm>
          <a:prstGeom prst="rect">
            <a:avLst/>
          </a:prstGeom>
          <a:noFill/>
        </p:spPr>
        <p:txBody>
          <a:bodyPr wrap="square" rtlCol="1">
            <a:spAutoFit/>
          </a:bodyPr>
          <a:lstStyle/>
          <a:p>
            <a:pPr algn="ctr"/>
            <a:r>
              <a:rPr lang="ar-SA" sz="2400" b="1" dirty="0" smtClean="0"/>
              <a:t>اسم مفرد</a:t>
            </a:r>
          </a:p>
        </p:txBody>
      </p:sp>
      <p:sp>
        <p:nvSpPr>
          <p:cNvPr id="36" name="مربع نص 35"/>
          <p:cNvSpPr txBox="1"/>
          <p:nvPr/>
        </p:nvSpPr>
        <p:spPr>
          <a:xfrm>
            <a:off x="214281" y="6066754"/>
            <a:ext cx="3500430" cy="400110"/>
          </a:xfrm>
          <a:prstGeom prst="rect">
            <a:avLst/>
          </a:prstGeom>
          <a:noFill/>
        </p:spPr>
        <p:txBody>
          <a:bodyPr wrap="square" rtlCol="1">
            <a:spAutoFit/>
          </a:bodyPr>
          <a:lstStyle/>
          <a:p>
            <a:pPr algn="ctr"/>
            <a:r>
              <a:rPr lang="ar-SA" sz="2000" b="1" dirty="0" smtClean="0"/>
              <a:t>اسم مجرور بعلى وعلامة جره الكسرة</a:t>
            </a:r>
          </a:p>
        </p:txBody>
      </p:sp>
      <p:cxnSp>
        <p:nvCxnSpPr>
          <p:cNvPr id="38" name="رابط مستقيم 37"/>
          <p:cNvCxnSpPr/>
          <p:nvPr/>
        </p:nvCxnSpPr>
        <p:spPr>
          <a:xfrm rot="10800000">
            <a:off x="6286511" y="5323856"/>
            <a:ext cx="78581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39" name="رابط مستقيم 38"/>
          <p:cNvCxnSpPr/>
          <p:nvPr/>
        </p:nvCxnSpPr>
        <p:spPr>
          <a:xfrm rot="10800000">
            <a:off x="6357949" y="5823922"/>
            <a:ext cx="78581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40" name="رابط مستقيم 39"/>
          <p:cNvCxnSpPr/>
          <p:nvPr/>
        </p:nvCxnSpPr>
        <p:spPr>
          <a:xfrm rot="10800000" flipV="1">
            <a:off x="7358082" y="6681176"/>
            <a:ext cx="571504" cy="2"/>
          </a:xfrm>
          <a:prstGeom prst="line">
            <a:avLst/>
          </a:prstGeom>
        </p:spPr>
        <p:style>
          <a:lnRef idx="3">
            <a:schemeClr val="accent2"/>
          </a:lnRef>
          <a:fillRef idx="0">
            <a:schemeClr val="accent2"/>
          </a:fillRef>
          <a:effectRef idx="2">
            <a:schemeClr val="accent2"/>
          </a:effectRef>
          <a:fontRef idx="minor">
            <a:schemeClr val="tx1"/>
          </a:fontRef>
        </p:style>
      </p:cxnSp>
      <p:cxnSp>
        <p:nvCxnSpPr>
          <p:cNvPr id="43" name="رابط مستقيم 42"/>
          <p:cNvCxnSpPr/>
          <p:nvPr/>
        </p:nvCxnSpPr>
        <p:spPr>
          <a:xfrm rot="10800000" flipV="1">
            <a:off x="6500826" y="6681176"/>
            <a:ext cx="571517" cy="2"/>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1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2000"/>
                                        <p:tgtEl>
                                          <p:spTgt spid="7"/>
                                        </p:tgtEl>
                                      </p:cBhvr>
                                    </p:animEffect>
                                  </p:childTnLst>
                                </p:cTn>
                              </p:par>
                              <p:par>
                                <p:cTn id="11" presetID="37"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to="" calcmode="lin" valueType="num">
                                      <p:cBhvr>
                                        <p:cTn id="21" dur="1" fill="hold"/>
                                        <p:tgtEl>
                                          <p:spTgt spid="10"/>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to="" calcmode="lin" valueType="num">
                                      <p:cBhvr>
                                        <p:cTn id="26" dur="1" fill="hold"/>
                                        <p:tgtEl>
                                          <p:spTgt spid="12"/>
                                        </p:tgtEl>
                                        <p:attrNameLst>
                                          <p:attrName/>
                                        </p:attrNameLst>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to="" calcmode="lin" valueType="num">
                                      <p:cBhvr>
                                        <p:cTn id="31" dur="1" fill="hold"/>
                                        <p:tgtEl>
                                          <p:spTgt spid="13"/>
                                        </p:tgtEl>
                                        <p:attrNameLst>
                                          <p:attrName/>
                                        </p:attrNameLst>
                                      </p:cBhvr>
                                    </p:anim>
                                  </p:childTnLst>
                                </p:cTn>
                              </p:par>
                            </p:childTnLst>
                          </p:cTn>
                        </p:par>
                      </p:childTnLst>
                    </p:cTn>
                  </p:par>
                  <p:par>
                    <p:cTn id="32" fill="hold">
                      <p:stCondLst>
                        <p:cond delay="indefinite"/>
                      </p:stCondLst>
                      <p:childTnLst>
                        <p:par>
                          <p:cTn id="33" fill="hold">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to="" calcmode="lin" valueType="num">
                                      <p:cBhvr>
                                        <p:cTn id="36" dur="1" fill="hold"/>
                                        <p:tgtEl>
                                          <p:spTgt spid="14"/>
                                        </p:tgtEl>
                                        <p:attrNameLst>
                                          <p:attrName/>
                                        </p:attrNameLst>
                                      </p:cBhvr>
                                    </p:anim>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to="" calcmode="lin" valueType="num">
                                      <p:cBhvr>
                                        <p:cTn id="41" dur="1" fill="hold"/>
                                        <p:tgtEl>
                                          <p:spTgt spid="15"/>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to="" calcmode="lin" valueType="num">
                                      <p:cBhvr>
                                        <p:cTn id="46" dur="1" fill="hold"/>
                                        <p:tgtEl>
                                          <p:spTgt spid="16"/>
                                        </p:tgtEl>
                                        <p:attrNameLst>
                                          <p:attrName/>
                                        </p:attrNameLst>
                                      </p:cBhvr>
                                    </p:anim>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to="" calcmode="lin" valueType="num">
                                      <p:cBhvr>
                                        <p:cTn id="51" dur="1" fill="hold"/>
                                        <p:tgtEl>
                                          <p:spTgt spid="17"/>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 to="" calcmode="lin" valueType="num">
                                      <p:cBhvr>
                                        <p:cTn id="56" dur="1" fill="hold"/>
                                        <p:tgtEl>
                                          <p:spTgt spid="18"/>
                                        </p:tgtEl>
                                        <p:attrNameLst>
                                          <p:attrName/>
                                        </p:attrNameLst>
                                      </p:cBhvr>
                                    </p:anim>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to="" calcmode="lin" valueType="num">
                                      <p:cBhvr>
                                        <p:cTn id="61" dur="1" fill="hold"/>
                                        <p:tgtEl>
                                          <p:spTgt spid="19"/>
                                        </p:tgtEl>
                                        <p:attrNameLst>
                                          <p:attrName/>
                                        </p:attrNameLst>
                                      </p:cBhvr>
                                    </p:anim>
                                  </p:childTnLst>
                                </p:cTn>
                              </p:par>
                            </p:childTnLst>
                          </p:cTn>
                        </p:par>
                      </p:childTnLst>
                    </p:cTn>
                  </p:par>
                  <p:par>
                    <p:cTn id="62" fill="hold">
                      <p:stCondLst>
                        <p:cond delay="indefinite"/>
                      </p:stCondLst>
                      <p:childTnLst>
                        <p:par>
                          <p:cTn id="63" fill="hold">
                            <p:stCondLst>
                              <p:cond delay="0"/>
                            </p:stCondLst>
                            <p:childTnLst>
                              <p:par>
                                <p:cTn id="64" presetID="24"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 to="" calcmode="lin" valueType="num">
                                      <p:cBhvr>
                                        <p:cTn id="66" dur="1" fill="hold"/>
                                        <p:tgtEl>
                                          <p:spTgt spid="20"/>
                                        </p:tgtEl>
                                        <p:attrNameLst>
                                          <p:attrName/>
                                        </p:attrNameLst>
                                      </p:cBhvr>
                                    </p:anim>
                                  </p:childTnLst>
                                </p:cTn>
                              </p:par>
                            </p:childTnLst>
                          </p:cTn>
                        </p:par>
                        <p:par>
                          <p:cTn id="67" fill="hold">
                            <p:stCondLst>
                              <p:cond delay="0"/>
                            </p:stCondLst>
                            <p:childTnLst>
                              <p:par>
                                <p:cTn id="68" presetID="4" presetClass="entr" presetSubtype="16"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ox(in)">
                                      <p:cBhvr>
                                        <p:cTn id="70" dur="1000"/>
                                        <p:tgtEl>
                                          <p:spTgt spid="23"/>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barn(inVertical)">
                                      <p:cBhvr>
                                        <p:cTn id="73" dur="2000"/>
                                        <p:tgtEl>
                                          <p:spTgt spid="24"/>
                                        </p:tgtEl>
                                      </p:cBhvr>
                                    </p:animEffect>
                                  </p:childTnLst>
                                </p:cTn>
                              </p:par>
                            </p:childTnLst>
                          </p:cTn>
                        </p:par>
                        <p:par>
                          <p:cTn id="74" fill="hold">
                            <p:stCondLst>
                              <p:cond delay="2000"/>
                            </p:stCondLst>
                            <p:childTnLst>
                              <p:par>
                                <p:cTn id="75" presetID="35" presetClass="entr" presetSubtype="0" fill="hold"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2000"/>
                                        <p:tgtEl>
                                          <p:spTgt spid="29"/>
                                        </p:tgtEl>
                                      </p:cBhvr>
                                    </p:animEffect>
                                    <p:anim calcmode="lin" valueType="num">
                                      <p:cBhvr>
                                        <p:cTn id="78" dur="2000" fill="hold"/>
                                        <p:tgtEl>
                                          <p:spTgt spid="29"/>
                                        </p:tgtEl>
                                        <p:attrNameLst>
                                          <p:attrName>style.rotation</p:attrName>
                                        </p:attrNameLst>
                                      </p:cBhvr>
                                      <p:tavLst>
                                        <p:tav tm="0">
                                          <p:val>
                                            <p:fltVal val="720"/>
                                          </p:val>
                                        </p:tav>
                                        <p:tav tm="100000">
                                          <p:val>
                                            <p:fltVal val="0"/>
                                          </p:val>
                                        </p:tav>
                                      </p:tavLst>
                                    </p:anim>
                                    <p:anim calcmode="lin" valueType="num">
                                      <p:cBhvr>
                                        <p:cTn id="79" dur="2000" fill="hold"/>
                                        <p:tgtEl>
                                          <p:spTgt spid="29"/>
                                        </p:tgtEl>
                                        <p:attrNameLst>
                                          <p:attrName>ppt_h</p:attrName>
                                        </p:attrNameLst>
                                      </p:cBhvr>
                                      <p:tavLst>
                                        <p:tav tm="0">
                                          <p:val>
                                            <p:fltVal val="0"/>
                                          </p:val>
                                        </p:tav>
                                        <p:tav tm="100000">
                                          <p:val>
                                            <p:strVal val="#ppt_h"/>
                                          </p:val>
                                        </p:tav>
                                      </p:tavLst>
                                    </p:anim>
                                    <p:anim calcmode="lin" valueType="num">
                                      <p:cBhvr>
                                        <p:cTn id="80" dur="2000" fill="hold"/>
                                        <p:tgtEl>
                                          <p:spTgt spid="29"/>
                                        </p:tgtEl>
                                        <p:attrNameLst>
                                          <p:attrName>ppt_w</p:attrName>
                                        </p:attrNameLst>
                                      </p:cBhvr>
                                      <p:tavLst>
                                        <p:tav tm="0">
                                          <p:val>
                                            <p:fltVal val="0"/>
                                          </p:val>
                                        </p:tav>
                                        <p:tav tm="100000">
                                          <p:val>
                                            <p:strVal val="#ppt_w"/>
                                          </p:val>
                                        </p:tav>
                                      </p:tavLst>
                                    </p:anim>
                                  </p:childTnLst>
                                </p:cTn>
                              </p:par>
                            </p:childTnLst>
                          </p:cTn>
                        </p:par>
                      </p:childTnLst>
                    </p:cTn>
                  </p:par>
                  <p:par>
                    <p:cTn id="81" fill="hold">
                      <p:stCondLst>
                        <p:cond delay="indefinite"/>
                      </p:stCondLst>
                      <p:childTnLst>
                        <p:par>
                          <p:cTn id="82" fill="hold">
                            <p:stCondLst>
                              <p:cond delay="0"/>
                            </p:stCondLst>
                            <p:childTnLst>
                              <p:par>
                                <p:cTn id="83" presetID="21" presetClass="entr" presetSubtype="4" fill="hold" nodeType="click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heel(4)">
                                      <p:cBhvr>
                                        <p:cTn id="85" dur="2000"/>
                                        <p:tgtEl>
                                          <p:spTgt spid="38"/>
                                        </p:tgtEl>
                                      </p:cBhvr>
                                    </p:animEffect>
                                  </p:childTnLst>
                                </p:cTn>
                              </p:par>
                            </p:childTnLst>
                          </p:cTn>
                        </p:par>
                      </p:childTnLst>
                    </p:cTn>
                  </p:par>
                  <p:par>
                    <p:cTn id="86" fill="hold">
                      <p:stCondLst>
                        <p:cond delay="indefinite"/>
                      </p:stCondLst>
                      <p:childTnLst>
                        <p:par>
                          <p:cTn id="87" fill="hold">
                            <p:stCondLst>
                              <p:cond delay="0"/>
                            </p:stCondLst>
                            <p:childTnLst>
                              <p:par>
                                <p:cTn id="88" presetID="21" presetClass="entr" presetSubtype="4" fill="hold" nodeType="click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heel(4)">
                                      <p:cBhvr>
                                        <p:cTn id="90" dur="2000"/>
                                        <p:tgtEl>
                                          <p:spTgt spid="39"/>
                                        </p:tgtEl>
                                      </p:cBhvr>
                                    </p:animEffect>
                                  </p:childTnLst>
                                </p:cTn>
                              </p:par>
                            </p:childTnLst>
                          </p:cTn>
                        </p:par>
                      </p:childTnLst>
                    </p:cTn>
                  </p:par>
                  <p:par>
                    <p:cTn id="91" fill="hold">
                      <p:stCondLst>
                        <p:cond delay="indefinite"/>
                      </p:stCondLst>
                      <p:childTnLst>
                        <p:par>
                          <p:cTn id="92" fill="hold">
                            <p:stCondLst>
                              <p:cond delay="0"/>
                            </p:stCondLst>
                            <p:childTnLst>
                              <p:par>
                                <p:cTn id="93" presetID="21" presetClass="entr" presetSubtype="4" fill="hold" nodeType="click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heel(4)">
                                      <p:cBhvr>
                                        <p:cTn id="95" dur="2000"/>
                                        <p:tgtEl>
                                          <p:spTgt spid="40"/>
                                        </p:tgtEl>
                                      </p:cBhvr>
                                    </p:animEffect>
                                  </p:childTnLst>
                                </p:cTn>
                              </p:par>
                            </p:childTnLst>
                          </p:cTn>
                        </p:par>
                      </p:childTnLst>
                    </p:cTn>
                  </p:par>
                  <p:par>
                    <p:cTn id="96" fill="hold">
                      <p:stCondLst>
                        <p:cond delay="indefinite"/>
                      </p:stCondLst>
                      <p:childTnLst>
                        <p:par>
                          <p:cTn id="97" fill="hold">
                            <p:stCondLst>
                              <p:cond delay="0"/>
                            </p:stCondLst>
                            <p:childTnLst>
                              <p:par>
                                <p:cTn id="98" presetID="21" presetClass="entr" presetSubtype="4" fill="hold" nodeType="click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wheel(4)">
                                      <p:cBhvr>
                                        <p:cTn id="100" dur="2000"/>
                                        <p:tgtEl>
                                          <p:spTgt spid="43"/>
                                        </p:tgtEl>
                                      </p:cBhvr>
                                    </p:animEffect>
                                  </p:childTnLst>
                                </p:cTn>
                              </p:par>
                            </p:childTnLst>
                          </p:cTn>
                        </p:par>
                      </p:childTnLst>
                    </p:cTn>
                  </p:par>
                  <p:par>
                    <p:cTn id="101" fill="hold">
                      <p:stCondLst>
                        <p:cond delay="indefinite"/>
                      </p:stCondLst>
                      <p:childTnLst>
                        <p:par>
                          <p:cTn id="102" fill="hold">
                            <p:stCondLst>
                              <p:cond delay="0"/>
                            </p:stCondLst>
                            <p:childTnLst>
                              <p:par>
                                <p:cTn id="103" presetID="24" presetClass="entr" presetSubtype="0" fill="hold" grpId="0" nodeType="clickEffect">
                                  <p:stCondLst>
                                    <p:cond delay="0"/>
                                  </p:stCondLst>
                                  <p:childTnLst>
                                    <p:set>
                                      <p:cBhvr>
                                        <p:cTn id="104" dur="1" fill="hold">
                                          <p:stCondLst>
                                            <p:cond delay="0"/>
                                          </p:stCondLst>
                                        </p:cTn>
                                        <p:tgtEl>
                                          <p:spTgt spid="30"/>
                                        </p:tgtEl>
                                        <p:attrNameLst>
                                          <p:attrName>style.visibility</p:attrName>
                                        </p:attrNameLst>
                                      </p:cBhvr>
                                      <p:to>
                                        <p:strVal val="visible"/>
                                      </p:to>
                                    </p:set>
                                    <p:anim to="" calcmode="lin" valueType="num">
                                      <p:cBhvr>
                                        <p:cTn id="105" dur="1" fill="hold"/>
                                        <p:tgtEl>
                                          <p:spTgt spid="30"/>
                                        </p:tgtEl>
                                        <p:attrNameLst>
                                          <p:attrName/>
                                        </p:attrNameLst>
                                      </p:cBhvr>
                                    </p:anim>
                                  </p:childTnLst>
                                </p:cTn>
                              </p:par>
                            </p:childTnLst>
                          </p:cTn>
                        </p:par>
                      </p:childTnLst>
                    </p:cTn>
                  </p:par>
                  <p:par>
                    <p:cTn id="106" fill="hold">
                      <p:stCondLst>
                        <p:cond delay="indefinite"/>
                      </p:stCondLst>
                      <p:childTnLst>
                        <p:par>
                          <p:cTn id="107" fill="hold">
                            <p:stCondLst>
                              <p:cond delay="0"/>
                            </p:stCondLst>
                            <p:childTnLst>
                              <p:par>
                                <p:cTn id="108" presetID="24" presetClass="entr" presetSubtype="0" fill="hold" grpId="0" nodeType="clickEffect">
                                  <p:stCondLst>
                                    <p:cond delay="0"/>
                                  </p:stCondLst>
                                  <p:childTnLst>
                                    <p:set>
                                      <p:cBhvr>
                                        <p:cTn id="109" dur="1" fill="hold">
                                          <p:stCondLst>
                                            <p:cond delay="0"/>
                                          </p:stCondLst>
                                        </p:cTn>
                                        <p:tgtEl>
                                          <p:spTgt spid="31"/>
                                        </p:tgtEl>
                                        <p:attrNameLst>
                                          <p:attrName>style.visibility</p:attrName>
                                        </p:attrNameLst>
                                      </p:cBhvr>
                                      <p:to>
                                        <p:strVal val="visible"/>
                                      </p:to>
                                    </p:set>
                                    <p:anim to="" calcmode="lin" valueType="num">
                                      <p:cBhvr>
                                        <p:cTn id="110" dur="1" fill="hold"/>
                                        <p:tgtEl>
                                          <p:spTgt spid="31"/>
                                        </p:tgtEl>
                                        <p:attrNameLst>
                                          <p:attrName/>
                                        </p:attrNameLst>
                                      </p:cBhvr>
                                    </p:anim>
                                  </p:childTnLst>
                                </p:cTn>
                              </p:par>
                            </p:childTnLst>
                          </p:cTn>
                        </p:par>
                      </p:childTnLst>
                    </p:cTn>
                  </p:par>
                  <p:par>
                    <p:cTn id="111" fill="hold">
                      <p:stCondLst>
                        <p:cond delay="indefinite"/>
                      </p:stCondLst>
                      <p:childTnLst>
                        <p:par>
                          <p:cTn id="112" fill="hold">
                            <p:stCondLst>
                              <p:cond delay="0"/>
                            </p:stCondLst>
                            <p:childTnLst>
                              <p:par>
                                <p:cTn id="113" presetID="24" presetClass="entr" presetSubtype="0" fill="hold" grpId="0" nodeType="clickEffect">
                                  <p:stCondLst>
                                    <p:cond delay="0"/>
                                  </p:stCondLst>
                                  <p:childTnLst>
                                    <p:set>
                                      <p:cBhvr>
                                        <p:cTn id="114" dur="1" fill="hold">
                                          <p:stCondLst>
                                            <p:cond delay="0"/>
                                          </p:stCondLst>
                                        </p:cTn>
                                        <p:tgtEl>
                                          <p:spTgt spid="32"/>
                                        </p:tgtEl>
                                        <p:attrNameLst>
                                          <p:attrName>style.visibility</p:attrName>
                                        </p:attrNameLst>
                                      </p:cBhvr>
                                      <p:to>
                                        <p:strVal val="visible"/>
                                      </p:to>
                                    </p:set>
                                    <p:anim to="" calcmode="lin" valueType="num">
                                      <p:cBhvr>
                                        <p:cTn id="115" dur="1" fill="hold"/>
                                        <p:tgtEl>
                                          <p:spTgt spid="32"/>
                                        </p:tgtEl>
                                        <p:attrNameLst>
                                          <p:attrName/>
                                        </p:attrNameLst>
                                      </p:cBhvr>
                                    </p:anim>
                                  </p:childTnLst>
                                </p:cTn>
                              </p:par>
                            </p:childTnLst>
                          </p:cTn>
                        </p:par>
                      </p:childTnLst>
                    </p:cTn>
                  </p:par>
                  <p:par>
                    <p:cTn id="116" fill="hold">
                      <p:stCondLst>
                        <p:cond delay="indefinite"/>
                      </p:stCondLst>
                      <p:childTnLst>
                        <p:par>
                          <p:cTn id="117" fill="hold">
                            <p:stCondLst>
                              <p:cond delay="0"/>
                            </p:stCondLst>
                            <p:childTnLst>
                              <p:par>
                                <p:cTn id="118" presetID="24" presetClass="entr" presetSubtype="0" fill="hold" grpId="0" nodeType="clickEffect">
                                  <p:stCondLst>
                                    <p:cond delay="0"/>
                                  </p:stCondLst>
                                  <p:childTnLst>
                                    <p:set>
                                      <p:cBhvr>
                                        <p:cTn id="119" dur="1" fill="hold">
                                          <p:stCondLst>
                                            <p:cond delay="0"/>
                                          </p:stCondLst>
                                        </p:cTn>
                                        <p:tgtEl>
                                          <p:spTgt spid="34"/>
                                        </p:tgtEl>
                                        <p:attrNameLst>
                                          <p:attrName>style.visibility</p:attrName>
                                        </p:attrNameLst>
                                      </p:cBhvr>
                                      <p:to>
                                        <p:strVal val="visible"/>
                                      </p:to>
                                    </p:set>
                                    <p:anim to="" calcmode="lin" valueType="num">
                                      <p:cBhvr>
                                        <p:cTn id="120" dur="1" fill="hold"/>
                                        <p:tgtEl>
                                          <p:spTgt spid="34"/>
                                        </p:tgtEl>
                                        <p:attrNameLst>
                                          <p:attrName/>
                                        </p:attrNameLst>
                                      </p:cBhvr>
                                    </p:anim>
                                  </p:childTnLst>
                                </p:cTn>
                              </p:par>
                            </p:childTnLst>
                          </p:cTn>
                        </p:par>
                      </p:childTnLst>
                    </p:cTn>
                  </p:par>
                  <p:par>
                    <p:cTn id="121" fill="hold">
                      <p:stCondLst>
                        <p:cond delay="indefinite"/>
                      </p:stCondLst>
                      <p:childTnLst>
                        <p:par>
                          <p:cTn id="122" fill="hold">
                            <p:stCondLst>
                              <p:cond delay="0"/>
                            </p:stCondLst>
                            <p:childTnLst>
                              <p:par>
                                <p:cTn id="123" presetID="24" presetClass="entr" presetSubtype="0" fill="hold" grpId="0" nodeType="clickEffect">
                                  <p:stCondLst>
                                    <p:cond delay="0"/>
                                  </p:stCondLst>
                                  <p:childTnLst>
                                    <p:set>
                                      <p:cBhvr>
                                        <p:cTn id="124" dur="1" fill="hold">
                                          <p:stCondLst>
                                            <p:cond delay="0"/>
                                          </p:stCondLst>
                                        </p:cTn>
                                        <p:tgtEl>
                                          <p:spTgt spid="35"/>
                                        </p:tgtEl>
                                        <p:attrNameLst>
                                          <p:attrName>style.visibility</p:attrName>
                                        </p:attrNameLst>
                                      </p:cBhvr>
                                      <p:to>
                                        <p:strVal val="visible"/>
                                      </p:to>
                                    </p:set>
                                    <p:anim to="" calcmode="lin" valueType="num">
                                      <p:cBhvr>
                                        <p:cTn id="125" dur="1" fill="hold"/>
                                        <p:tgtEl>
                                          <p:spTgt spid="35"/>
                                        </p:tgtEl>
                                        <p:attrNameLst>
                                          <p:attrName/>
                                        </p:attrNameLst>
                                      </p:cBhvr>
                                    </p:anim>
                                  </p:childTnLst>
                                </p:cTn>
                              </p:par>
                            </p:childTnLst>
                          </p:cTn>
                        </p:par>
                      </p:childTnLst>
                    </p:cTn>
                  </p:par>
                  <p:par>
                    <p:cTn id="126" fill="hold">
                      <p:stCondLst>
                        <p:cond delay="indefinite"/>
                      </p:stCondLst>
                      <p:childTnLst>
                        <p:par>
                          <p:cTn id="127" fill="hold">
                            <p:stCondLst>
                              <p:cond delay="0"/>
                            </p:stCondLst>
                            <p:childTnLst>
                              <p:par>
                                <p:cTn id="128" presetID="24" presetClass="entr" presetSubtype="0" fill="hold" grpId="0" nodeType="clickEffect">
                                  <p:stCondLst>
                                    <p:cond delay="0"/>
                                  </p:stCondLst>
                                  <p:childTnLst>
                                    <p:set>
                                      <p:cBhvr>
                                        <p:cTn id="129" dur="1" fill="hold">
                                          <p:stCondLst>
                                            <p:cond delay="0"/>
                                          </p:stCondLst>
                                        </p:cTn>
                                        <p:tgtEl>
                                          <p:spTgt spid="36"/>
                                        </p:tgtEl>
                                        <p:attrNameLst>
                                          <p:attrName>style.visibility</p:attrName>
                                        </p:attrNameLst>
                                      </p:cBhvr>
                                      <p:to>
                                        <p:strVal val="visible"/>
                                      </p:to>
                                    </p:set>
                                    <p:anim to="" calcmode="lin" valueType="num">
                                      <p:cBhvr>
                                        <p:cTn id="130" dur="1" fill="hold"/>
                                        <p:tgtEl>
                                          <p:spTgt spid="3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0" grpId="0"/>
      <p:bldP spid="12" grpId="0"/>
      <p:bldP spid="13" grpId="0"/>
      <p:bldP spid="14" grpId="0"/>
      <p:bldP spid="15" grpId="0"/>
      <p:bldP spid="16" grpId="0"/>
      <p:bldP spid="17" grpId="0"/>
      <p:bldP spid="18" grpId="0"/>
      <p:bldP spid="19" grpId="0"/>
      <p:bldP spid="20" grpId="0"/>
      <p:bldP spid="23" grpId="0" animBg="1"/>
      <p:bldP spid="24" grpId="0"/>
      <p:bldP spid="30" grpId="0"/>
      <p:bldP spid="31" grpId="0"/>
      <p:bldP spid="32" grpId="0"/>
      <p:bldP spid="34" grpId="0"/>
      <p:bldP spid="35" grpId="0"/>
      <p:bldP spid="36"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786710"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4" name="مربع نص 3"/>
          <p:cNvSpPr txBox="1"/>
          <p:nvPr/>
        </p:nvSpPr>
        <p:spPr>
          <a:xfrm>
            <a:off x="1857356" y="201019"/>
            <a:ext cx="5929354" cy="584775"/>
          </a:xfrm>
          <a:prstGeom prst="rect">
            <a:avLst/>
          </a:prstGeom>
          <a:noFill/>
        </p:spPr>
        <p:txBody>
          <a:bodyPr wrap="square" rtlCol="1">
            <a:spAutoFit/>
          </a:bodyPr>
          <a:lstStyle/>
          <a:p>
            <a:r>
              <a:rPr lang="ar-SA" sz="3200" b="1" dirty="0" smtClean="0">
                <a:cs typeface="DecoType Naskh" pitchFamily="2" charset="-78"/>
              </a:rPr>
              <a:t>أستخرج من العبارات التالية حرف الجر والاسم المجرور:</a:t>
            </a:r>
          </a:p>
        </p:txBody>
      </p:sp>
      <p:sp>
        <p:nvSpPr>
          <p:cNvPr id="5" name="مستطيل ذو زوايا قطرية مستديرة 4"/>
          <p:cNvSpPr/>
          <p:nvPr/>
        </p:nvSpPr>
        <p:spPr>
          <a:xfrm>
            <a:off x="500034" y="857232"/>
            <a:ext cx="8072494" cy="2286016"/>
          </a:xfrm>
          <a:prstGeom prst="round2DiagRect">
            <a:avLst/>
          </a:prstGeom>
          <a:ln w="38100">
            <a:prstDash val="dashDot"/>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i="1" dirty="0" smtClean="0"/>
              <a:t>إن لذي النفس العظيمة عظمة تزداد بمقابلة الصعاب ولتكن مبتسماً فالابتسام دواء للعقل.ابتسم لوالديك وأنت تخدمهما ولأولادك وأنت تربيهم،ابتسم للطفل في مهده وللصانع في عمله وللتاجر في معاملته فإن المبتسمين خير الناس صحة وأكثر نجاحاً. </a:t>
            </a:r>
            <a:endParaRPr lang="ar-SA" sz="2400" b="1" i="1" dirty="0"/>
          </a:p>
        </p:txBody>
      </p:sp>
      <p:sp>
        <p:nvSpPr>
          <p:cNvPr id="6" name="مربع نص 5"/>
          <p:cNvSpPr txBox="1"/>
          <p:nvPr/>
        </p:nvSpPr>
        <p:spPr>
          <a:xfrm>
            <a:off x="3643306" y="3344291"/>
            <a:ext cx="3786214" cy="584775"/>
          </a:xfrm>
          <a:prstGeom prst="rect">
            <a:avLst/>
          </a:prstGeom>
          <a:noFill/>
        </p:spPr>
        <p:txBody>
          <a:bodyPr wrap="square" rtlCol="1">
            <a:spAutoFit/>
          </a:bodyPr>
          <a:lstStyle/>
          <a:p>
            <a:r>
              <a:rPr lang="ar-SA" sz="3200" b="1" dirty="0" smtClean="0">
                <a:cs typeface="DecoType Naskh" pitchFamily="2" charset="-78"/>
              </a:rPr>
              <a:t>أستخرج من النص الذي أمامي:</a:t>
            </a:r>
          </a:p>
        </p:txBody>
      </p:sp>
      <p:sp>
        <p:nvSpPr>
          <p:cNvPr id="7" name="وسيلة شرح على شكل سحابة 6"/>
          <p:cNvSpPr/>
          <p:nvPr/>
        </p:nvSpPr>
        <p:spPr>
          <a:xfrm>
            <a:off x="7429520" y="328612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8" name="مخطط انسيابي: محطة طرفية 7"/>
          <p:cNvSpPr/>
          <p:nvPr/>
        </p:nvSpPr>
        <p:spPr>
          <a:xfrm>
            <a:off x="2071670" y="3857628"/>
            <a:ext cx="5643602" cy="500066"/>
          </a:xfrm>
          <a:prstGeom prst="flowChartTerminator">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1) اسماً مجروراً علامة جره الياء وأذكر السبب.</a:t>
            </a:r>
            <a:endParaRPr lang="ar-SA" sz="2400" b="1" dirty="0">
              <a:solidFill>
                <a:schemeClr val="tx1"/>
              </a:solidFill>
            </a:endParaRPr>
          </a:p>
        </p:txBody>
      </p:sp>
      <p:sp>
        <p:nvSpPr>
          <p:cNvPr id="9" name="مخطط انسيابي: محطة طرفية 8"/>
          <p:cNvSpPr/>
          <p:nvPr/>
        </p:nvSpPr>
        <p:spPr>
          <a:xfrm>
            <a:off x="2071670" y="5000636"/>
            <a:ext cx="5643602" cy="500066"/>
          </a:xfrm>
          <a:prstGeom prst="flowChartTerminator">
            <a:avLst/>
          </a:pr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2) حرفاً ناسخاً وأعين اسمه وخبره.</a:t>
            </a:r>
            <a:endParaRPr lang="ar-SA" sz="2400" b="1" dirty="0">
              <a:solidFill>
                <a:schemeClr val="tx1"/>
              </a:solidFill>
            </a:endParaRPr>
          </a:p>
        </p:txBody>
      </p:sp>
      <p:sp>
        <p:nvSpPr>
          <p:cNvPr id="10" name="مربع نص 9"/>
          <p:cNvSpPr txBox="1"/>
          <p:nvPr/>
        </p:nvSpPr>
        <p:spPr>
          <a:xfrm>
            <a:off x="1071538" y="4429132"/>
            <a:ext cx="5643602" cy="461665"/>
          </a:xfrm>
          <a:prstGeom prst="rect">
            <a:avLst/>
          </a:prstGeom>
          <a:noFill/>
        </p:spPr>
        <p:txBody>
          <a:bodyPr wrap="square" rtlCol="1">
            <a:spAutoFit/>
          </a:bodyPr>
          <a:lstStyle/>
          <a:p>
            <a:r>
              <a:rPr lang="ar-SA" sz="2400" b="1" dirty="0" smtClean="0"/>
              <a:t>الاسم المجرور(</a:t>
            </a:r>
            <a:r>
              <a:rPr lang="ar-SA" sz="2400" b="1" dirty="0" smtClean="0">
                <a:solidFill>
                  <a:srgbClr val="C00000"/>
                </a:solidFill>
              </a:rPr>
              <a:t>لوالديك</a:t>
            </a:r>
            <a:r>
              <a:rPr lang="ar-SA" sz="2400" b="1" dirty="0" smtClean="0"/>
              <a:t>)وعلامة جره(</a:t>
            </a:r>
            <a:r>
              <a:rPr lang="ar-SA" sz="2400" b="1" dirty="0" smtClean="0">
                <a:solidFill>
                  <a:srgbClr val="C00000"/>
                </a:solidFill>
              </a:rPr>
              <a:t>الياء</a:t>
            </a:r>
            <a:r>
              <a:rPr lang="ar-SA" sz="2400" b="1" dirty="0" smtClean="0"/>
              <a:t>)لأنه(</a:t>
            </a:r>
            <a:r>
              <a:rPr lang="ar-SA" sz="2400" b="1" dirty="0" smtClean="0">
                <a:solidFill>
                  <a:srgbClr val="C00000"/>
                </a:solidFill>
              </a:rPr>
              <a:t>مثنى</a:t>
            </a:r>
            <a:r>
              <a:rPr lang="ar-SA" sz="2400" b="1" dirty="0" smtClean="0"/>
              <a:t>).</a:t>
            </a:r>
            <a:endParaRPr lang="ar-SA" sz="2400" b="1" dirty="0"/>
          </a:p>
        </p:txBody>
      </p:sp>
      <p:sp>
        <p:nvSpPr>
          <p:cNvPr id="11" name="مربع نص 10"/>
          <p:cNvSpPr txBox="1"/>
          <p:nvPr/>
        </p:nvSpPr>
        <p:spPr>
          <a:xfrm>
            <a:off x="1071538" y="5500702"/>
            <a:ext cx="5643602" cy="461665"/>
          </a:xfrm>
          <a:prstGeom prst="rect">
            <a:avLst/>
          </a:prstGeom>
          <a:noFill/>
        </p:spPr>
        <p:txBody>
          <a:bodyPr wrap="square" rtlCol="1">
            <a:spAutoFit/>
          </a:bodyPr>
          <a:lstStyle/>
          <a:p>
            <a:r>
              <a:rPr lang="ar-SA" sz="2400" b="1" dirty="0" smtClean="0"/>
              <a:t>الحرف الناسخ(</a:t>
            </a:r>
            <a:r>
              <a:rPr lang="ar-SA" sz="2400" b="1" dirty="0" smtClean="0">
                <a:solidFill>
                  <a:srgbClr val="C00000"/>
                </a:solidFill>
              </a:rPr>
              <a:t>إنّ</a:t>
            </a:r>
            <a:r>
              <a:rPr lang="ar-SA" sz="2400" b="1" dirty="0" smtClean="0"/>
              <a:t>)اسمه(</a:t>
            </a:r>
            <a:r>
              <a:rPr lang="ar-SA" sz="2400" b="1" dirty="0" smtClean="0">
                <a:solidFill>
                  <a:srgbClr val="C00000"/>
                </a:solidFill>
              </a:rPr>
              <a:t>المبتسمين</a:t>
            </a:r>
            <a:r>
              <a:rPr lang="ar-SA" sz="2400" b="1" dirty="0" smtClean="0"/>
              <a:t>)خبره(</a:t>
            </a:r>
            <a:r>
              <a:rPr lang="ar-SA" sz="2400" b="1" dirty="0" smtClean="0">
                <a:solidFill>
                  <a:srgbClr val="C00000"/>
                </a:solidFill>
              </a:rPr>
              <a:t>خير</a:t>
            </a:r>
            <a:r>
              <a:rPr lang="ar-SA" sz="2400" b="1" dirty="0" smtClean="0"/>
              <a:t>).</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in)">
                                      <p:cBhvr>
                                        <p:cTn id="13" dur="20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20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2000"/>
                                        <p:tgtEl>
                                          <p:spTgt spid="6"/>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Scale>
                                      <p:cBhvr>
                                        <p:cTn id="22" dur="2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2000" decel="50000" fill="hold">
                                          <p:stCondLst>
                                            <p:cond delay="0"/>
                                          </p:stCondLst>
                                        </p:cTn>
                                        <p:tgtEl>
                                          <p:spTgt spid="8"/>
                                        </p:tgtEl>
                                        <p:attrNameLst>
                                          <p:attrName>ppt_x</p:attrName>
                                          <p:attrName>ppt_y</p:attrName>
                                        </p:attrNameLst>
                                      </p:cBhvr>
                                    </p:animMotion>
                                    <p:animEffect transition="in" filter="fade">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to="" calcmode="lin" valueType="num">
                                      <p:cBhvr>
                                        <p:cTn id="29" dur="1" fill="hold"/>
                                        <p:tgtEl>
                                          <p:spTgt spid="10"/>
                                        </p:tgtEl>
                                        <p:attrNameLst>
                                          <p:attrName/>
                                        </p:attrNameLst>
                                      </p:cBhvr>
                                    </p:anim>
                                  </p:childTnLst>
                                </p:cTn>
                              </p:par>
                              <p:par>
                                <p:cTn id="30" presetID="5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Scale>
                                      <p:cBhvr>
                                        <p:cTn id="32" dur="2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2000" decel="50000" fill="hold">
                                          <p:stCondLst>
                                            <p:cond delay="0"/>
                                          </p:stCondLst>
                                        </p:cTn>
                                        <p:tgtEl>
                                          <p:spTgt spid="9"/>
                                        </p:tgtEl>
                                        <p:attrNameLst>
                                          <p:attrName>ppt_x</p:attrName>
                                          <p:attrName>ppt_y</p:attrName>
                                        </p:attrNameLst>
                                      </p:cBhvr>
                                    </p:animMotion>
                                    <p:animEffect transition="in" filter="fade">
                                      <p:cBhvr>
                                        <p:cTn id="34" dur="2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to="" calcmode="lin" valueType="num">
                                      <p:cBhvr>
                                        <p:cTn id="39" dur="1" fill="hold"/>
                                        <p:tgtEl>
                                          <p:spTgt spid="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animBg="1"/>
      <p:bldP spid="9" grpId="0" animBg="1"/>
      <p:bldP spid="10" grpId="0"/>
      <p:bldP spid="11"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9" name="مربع نص 8"/>
          <p:cNvSpPr txBox="1"/>
          <p:nvPr/>
        </p:nvSpPr>
        <p:spPr>
          <a:xfrm>
            <a:off x="3214678" y="357166"/>
            <a:ext cx="4214842" cy="584775"/>
          </a:xfrm>
          <a:prstGeom prst="rect">
            <a:avLst/>
          </a:prstGeom>
          <a:noFill/>
        </p:spPr>
        <p:txBody>
          <a:bodyPr wrap="square" rtlCol="1">
            <a:spAutoFit/>
          </a:bodyPr>
          <a:lstStyle/>
          <a:p>
            <a:r>
              <a:rPr lang="ar-SA" sz="3200" b="1" dirty="0" smtClean="0">
                <a:cs typeface="DecoType Naskh" pitchFamily="2" charset="-78"/>
              </a:rPr>
              <a:t>أبين سبب مجيء هذه الكلمة بالياء:</a:t>
            </a:r>
          </a:p>
        </p:txBody>
      </p:sp>
      <p:sp>
        <p:nvSpPr>
          <p:cNvPr id="10" name="وسيلة شرح على شكل سحابة 9"/>
          <p:cNvSpPr/>
          <p:nvPr/>
        </p:nvSpPr>
        <p:spPr>
          <a:xfrm>
            <a:off x="7429520" y="35716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1" name="مخطط انسيابي: قرار 10"/>
          <p:cNvSpPr/>
          <p:nvPr/>
        </p:nvSpPr>
        <p:spPr>
          <a:xfrm>
            <a:off x="1214414" y="785794"/>
            <a:ext cx="4286280" cy="1071570"/>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600" b="1" dirty="0" smtClean="0">
                <a:solidFill>
                  <a:schemeClr val="tx1"/>
                </a:solidFill>
              </a:rPr>
              <a:t>لذي النفس</a:t>
            </a:r>
            <a:endParaRPr lang="ar-SA" sz="3600" b="1" dirty="0">
              <a:solidFill>
                <a:schemeClr val="tx1"/>
              </a:solidFill>
            </a:endParaRPr>
          </a:p>
        </p:txBody>
      </p:sp>
      <p:sp>
        <p:nvSpPr>
          <p:cNvPr id="12" name="مربع نص 11"/>
          <p:cNvSpPr txBox="1"/>
          <p:nvPr/>
        </p:nvSpPr>
        <p:spPr>
          <a:xfrm>
            <a:off x="785786" y="1857364"/>
            <a:ext cx="7358114" cy="954107"/>
          </a:xfrm>
          <a:prstGeom prst="rect">
            <a:avLst/>
          </a:prstGeom>
          <a:ln w="76200">
            <a:prstDash val="lgDashDot"/>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800" b="1" dirty="0" smtClean="0">
                <a:solidFill>
                  <a:srgbClr val="C00000"/>
                </a:solidFill>
              </a:rPr>
              <a:t>كلمة لذي النفس بالياء لأنها اسم من الأسماء الخمسة مجرورة وعلامة الجر الياء</a:t>
            </a:r>
            <a:endParaRPr lang="ar-SA" sz="2800" b="1" dirty="0">
              <a:solidFill>
                <a:srgbClr val="C00000"/>
              </a:solidFill>
            </a:endParaRPr>
          </a:p>
        </p:txBody>
      </p:sp>
      <p:sp>
        <p:nvSpPr>
          <p:cNvPr id="13" name="مربع نص 12"/>
          <p:cNvSpPr txBox="1"/>
          <p:nvPr/>
        </p:nvSpPr>
        <p:spPr>
          <a:xfrm>
            <a:off x="3214678" y="3000372"/>
            <a:ext cx="4214842" cy="584775"/>
          </a:xfrm>
          <a:prstGeom prst="rect">
            <a:avLst/>
          </a:prstGeom>
          <a:noFill/>
        </p:spPr>
        <p:txBody>
          <a:bodyPr wrap="square" rtlCol="1">
            <a:spAutoFit/>
          </a:bodyPr>
          <a:lstStyle/>
          <a:p>
            <a:r>
              <a:rPr lang="ar-SA" sz="3200" b="1" dirty="0" smtClean="0">
                <a:cs typeface="DecoType Naskh" pitchFamily="2" charset="-78"/>
              </a:rPr>
              <a:t>أعرب ما تحته خط فيما يلي:</a:t>
            </a:r>
          </a:p>
        </p:txBody>
      </p:sp>
      <p:sp>
        <p:nvSpPr>
          <p:cNvPr id="14" name="وسيلة شرح على شكل سحابة 13"/>
          <p:cNvSpPr/>
          <p:nvPr/>
        </p:nvSpPr>
        <p:spPr>
          <a:xfrm>
            <a:off x="7429520" y="300037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15" name="مخطط انسيابي: قرار 14"/>
          <p:cNvSpPr/>
          <p:nvPr/>
        </p:nvSpPr>
        <p:spPr>
          <a:xfrm>
            <a:off x="714348" y="3500438"/>
            <a:ext cx="6786610" cy="1071570"/>
          </a:xfrm>
          <a:prstGeom prst="flowChartDecision">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3200" b="1" dirty="0" smtClean="0">
                <a:solidFill>
                  <a:schemeClr val="tx1"/>
                </a:solidFill>
              </a:rPr>
              <a:t>الابتسام خير دواء للعقل.</a:t>
            </a:r>
            <a:endParaRPr lang="ar-SA" sz="3200" b="1" dirty="0">
              <a:solidFill>
                <a:schemeClr val="tx1"/>
              </a:solidFill>
            </a:endParaRPr>
          </a:p>
        </p:txBody>
      </p:sp>
      <p:cxnSp>
        <p:nvCxnSpPr>
          <p:cNvPr id="17" name="رابط مستقيم 16"/>
          <p:cNvCxnSpPr/>
          <p:nvPr/>
        </p:nvCxnSpPr>
        <p:spPr>
          <a:xfrm rot="10800000">
            <a:off x="4071934" y="4284667"/>
            <a:ext cx="1571636"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رابط مستقيم 17"/>
          <p:cNvCxnSpPr/>
          <p:nvPr/>
        </p:nvCxnSpPr>
        <p:spPr>
          <a:xfrm rot="10800000">
            <a:off x="2500298" y="4286256"/>
            <a:ext cx="857256" cy="1588"/>
          </a:xfrm>
          <a:prstGeom prst="line">
            <a:avLst/>
          </a:prstGeom>
        </p:spPr>
        <p:style>
          <a:lnRef idx="3">
            <a:schemeClr val="accent2"/>
          </a:lnRef>
          <a:fillRef idx="0">
            <a:schemeClr val="accent2"/>
          </a:fillRef>
          <a:effectRef idx="2">
            <a:schemeClr val="accent2"/>
          </a:effectRef>
          <a:fontRef idx="minor">
            <a:schemeClr val="tx1"/>
          </a:fontRef>
        </p:style>
      </p:cxnSp>
      <p:graphicFrame>
        <p:nvGraphicFramePr>
          <p:cNvPr id="20" name="جدول 19"/>
          <p:cNvGraphicFramePr>
            <a:graphicFrameLocks noGrp="1"/>
          </p:cNvGraphicFramePr>
          <p:nvPr/>
        </p:nvGraphicFramePr>
        <p:xfrm>
          <a:off x="1071538" y="4714884"/>
          <a:ext cx="7072362" cy="1737360"/>
        </p:xfrm>
        <a:graphic>
          <a:graphicData uri="http://schemas.openxmlformats.org/drawingml/2006/table">
            <a:tbl>
              <a:tblPr rtl="1" firstRow="1" bandRow="1">
                <a:tableStyleId>{5C22544A-7EE6-4342-B048-85BDC9FD1C3A}</a:tableStyleId>
              </a:tblPr>
              <a:tblGrid>
                <a:gridCol w="1528804"/>
                <a:gridCol w="5543558"/>
              </a:tblGrid>
              <a:tr h="370840">
                <a:tc>
                  <a:txBody>
                    <a:bodyPr/>
                    <a:lstStyle/>
                    <a:p>
                      <a:pPr algn="ctr" rtl="1"/>
                      <a:r>
                        <a:rPr lang="ar-SA" sz="2400" b="1" dirty="0" smtClean="0">
                          <a:solidFill>
                            <a:schemeClr val="tx1"/>
                          </a:solidFill>
                        </a:rPr>
                        <a:t>الابتسام</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400" b="1" dirty="0" smtClean="0">
                          <a:solidFill>
                            <a:schemeClr val="tx1"/>
                          </a:solidFill>
                        </a:rPr>
                        <a:t>خير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370840">
                <a:tc>
                  <a:txBody>
                    <a:bodyPr/>
                    <a:lstStyle/>
                    <a:p>
                      <a:pPr algn="ctr" rtl="1"/>
                      <a:r>
                        <a:rPr lang="ar-SA" sz="2400" b="1" dirty="0" smtClean="0">
                          <a:solidFill>
                            <a:schemeClr val="tx1"/>
                          </a:solidFill>
                        </a:rPr>
                        <a:t>للعقل</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rtl="1"/>
                      <a:endParaRPr lang="ar-SA" sz="2400" b="1" dirty="0" smtClean="0">
                        <a:solidFill>
                          <a:schemeClr val="tx1"/>
                        </a:solidFill>
                      </a:endParaRPr>
                    </a:p>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
        <p:nvSpPr>
          <p:cNvPr id="21" name="مربع نص 20"/>
          <p:cNvSpPr txBox="1"/>
          <p:nvPr/>
        </p:nvSpPr>
        <p:spPr>
          <a:xfrm>
            <a:off x="1071538" y="4714884"/>
            <a:ext cx="5500726" cy="461665"/>
          </a:xfrm>
          <a:prstGeom prst="rect">
            <a:avLst/>
          </a:prstGeom>
          <a:noFill/>
        </p:spPr>
        <p:txBody>
          <a:bodyPr wrap="square" rtlCol="1">
            <a:spAutoFit/>
          </a:bodyPr>
          <a:lstStyle/>
          <a:p>
            <a:r>
              <a:rPr lang="ar-SA" sz="2400" b="1" dirty="0" smtClean="0">
                <a:solidFill>
                  <a:schemeClr val="accent2">
                    <a:lumMod val="50000"/>
                  </a:schemeClr>
                </a:solidFill>
              </a:rPr>
              <a:t>مبتدأ مرفوع وعلامة رفعه الضمة الظاهرة على آخره.</a:t>
            </a:r>
          </a:p>
        </p:txBody>
      </p:sp>
      <p:sp>
        <p:nvSpPr>
          <p:cNvPr id="22" name="مربع نص 21"/>
          <p:cNvSpPr txBox="1"/>
          <p:nvPr/>
        </p:nvSpPr>
        <p:spPr>
          <a:xfrm>
            <a:off x="1071538" y="5181913"/>
            <a:ext cx="5500726" cy="461665"/>
          </a:xfrm>
          <a:prstGeom prst="rect">
            <a:avLst/>
          </a:prstGeom>
          <a:noFill/>
        </p:spPr>
        <p:txBody>
          <a:bodyPr wrap="square" rtlCol="1">
            <a:spAutoFit/>
          </a:bodyPr>
          <a:lstStyle/>
          <a:p>
            <a:r>
              <a:rPr lang="ar-SA" sz="2400" b="1" dirty="0" smtClean="0">
                <a:solidFill>
                  <a:schemeClr val="accent2">
                    <a:lumMod val="50000"/>
                  </a:schemeClr>
                </a:solidFill>
              </a:rPr>
              <a:t>خبر مرفوع وعلامة رفعة الضمة الظاهرة على آخره.</a:t>
            </a:r>
          </a:p>
        </p:txBody>
      </p:sp>
      <p:sp>
        <p:nvSpPr>
          <p:cNvPr id="23" name="مربع نص 22"/>
          <p:cNvSpPr txBox="1"/>
          <p:nvPr/>
        </p:nvSpPr>
        <p:spPr>
          <a:xfrm>
            <a:off x="1071538" y="5610541"/>
            <a:ext cx="5500726" cy="830997"/>
          </a:xfrm>
          <a:prstGeom prst="rect">
            <a:avLst/>
          </a:prstGeom>
          <a:noFill/>
        </p:spPr>
        <p:txBody>
          <a:bodyPr wrap="square" rtlCol="1">
            <a:spAutoFit/>
          </a:bodyPr>
          <a:lstStyle/>
          <a:p>
            <a:r>
              <a:rPr lang="ar-SA" sz="2400" b="1" dirty="0" smtClean="0">
                <a:solidFill>
                  <a:schemeClr val="accent2">
                    <a:lumMod val="50000"/>
                  </a:schemeClr>
                </a:solidFill>
              </a:rPr>
              <a:t>اللام حرف جر</a:t>
            </a:r>
          </a:p>
          <a:p>
            <a:r>
              <a:rPr lang="ar-SA" sz="2400" b="1" dirty="0" smtClean="0">
                <a:solidFill>
                  <a:schemeClr val="accent2">
                    <a:lumMod val="50000"/>
                  </a:schemeClr>
                </a:solidFill>
              </a:rPr>
              <a:t>العقل اسم مجرور باللام وعلامة جره الكسرة.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20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2000"/>
                                        <p:tgtEl>
                                          <p:spTgt spid="9"/>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lide(fromBottom)">
                                      <p:cBhvr>
                                        <p:cTn id="13" dur="10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to="" calcmode="lin" valueType="num">
                                      <p:cBhvr>
                                        <p:cTn id="18" dur="1" fill="hold"/>
                                        <p:tgtEl>
                                          <p:spTgt spid="12"/>
                                        </p:tgtEl>
                                        <p:attrNameLst>
                                          <p:attrName/>
                                        </p:attrNameLst>
                                      </p:cBhvr>
                                    </p:anim>
                                  </p:childTnLst>
                                </p:cTn>
                              </p:par>
                              <p:par>
                                <p:cTn id="19" presetID="16" presetClass="entr" presetSubtype="2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20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2000"/>
                                        <p:tgtEl>
                                          <p:spTgt spid="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slide(fromBottom)">
                                      <p:cBhvr>
                                        <p:cTn id="27" dur="1000"/>
                                        <p:tgtEl>
                                          <p:spTgt spid="15"/>
                                        </p:tgtEl>
                                      </p:cBhvr>
                                    </p:animEffect>
                                  </p:childTnLst>
                                </p:cTn>
                              </p:par>
                              <p:par>
                                <p:cTn id="28" presetID="13" presetClass="entr" presetSubtype="16"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plus(in)">
                                      <p:cBhvr>
                                        <p:cTn id="30" dur="2000"/>
                                        <p:tgtEl>
                                          <p:spTgt spid="17"/>
                                        </p:tgtEl>
                                      </p:cBhvr>
                                    </p:animEffect>
                                  </p:childTnLst>
                                </p:cTn>
                              </p:par>
                              <p:par>
                                <p:cTn id="31" presetID="13" presetClass="entr" presetSubtype="16"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plus(in)">
                                      <p:cBhvr>
                                        <p:cTn id="33" dur="2000"/>
                                        <p:tgtEl>
                                          <p:spTgt spid="18"/>
                                        </p:tgtEl>
                                      </p:cBhvr>
                                    </p:animEffect>
                                  </p:childTnLst>
                                </p:cTn>
                              </p:par>
                              <p:par>
                                <p:cTn id="34" presetID="13" presetClass="entr" presetSubtype="16"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plus(in)">
                                      <p:cBhvr>
                                        <p:cTn id="36" dur="20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to="" calcmode="lin" valueType="num">
                                      <p:cBhvr>
                                        <p:cTn id="41" dur="1" fill="hold"/>
                                        <p:tgtEl>
                                          <p:spTgt spid="21"/>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 to="" calcmode="lin" valueType="num">
                                      <p:cBhvr>
                                        <p:cTn id="46" dur="1" fill="hold"/>
                                        <p:tgtEl>
                                          <p:spTgt spid="22"/>
                                        </p:tgtEl>
                                        <p:attrNameLst>
                                          <p:attrName/>
                                        </p:attrNameLst>
                                      </p:cBhvr>
                                    </p:anim>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 to="" calcmode="lin" valueType="num">
                                      <p:cBhvr>
                                        <p:cTn id="51" dur="1" fill="hold"/>
                                        <p:tgtEl>
                                          <p:spTgt spid="2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p:bldP spid="14" grpId="0" animBg="1"/>
      <p:bldP spid="15" grpId="0" animBg="1"/>
      <p:bldP spid="21" grpId="0"/>
      <p:bldP spid="22" grpId="0"/>
      <p:bldP spid="2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rot="20758560">
            <a:off x="54195" y="49652"/>
            <a:ext cx="1709807" cy="980771"/>
          </a:xfrm>
          <a:prstGeom prst="wave">
            <a:avLst>
              <a:gd name="adj1" fmla="val 11200"/>
              <a:gd name="adj2" fmla="val 8202"/>
            </a:avLst>
          </a:prstGeom>
          <a:solidFill>
            <a:schemeClr val="accent5">
              <a:lumMod val="40000"/>
              <a:lumOff val="60000"/>
            </a:schemeClr>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800" b="1" dirty="0" smtClean="0">
                <a:solidFill>
                  <a:schemeClr val="tx1"/>
                </a:solidFill>
              </a:rPr>
              <a:t>النهي</a:t>
            </a:r>
            <a:endParaRPr lang="ar-SA" sz="2400" b="1" dirty="0">
              <a:solidFill>
                <a:schemeClr val="tx1"/>
              </a:solidFill>
            </a:endParaRPr>
          </a:p>
        </p:txBody>
      </p:sp>
      <p:sp>
        <p:nvSpPr>
          <p:cNvPr id="4" name="دمعة 3"/>
          <p:cNvSpPr/>
          <p:nvPr/>
        </p:nvSpPr>
        <p:spPr>
          <a:xfrm>
            <a:off x="7858148"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5" name="مربع نص 4"/>
          <p:cNvSpPr txBox="1"/>
          <p:nvPr/>
        </p:nvSpPr>
        <p:spPr>
          <a:xfrm>
            <a:off x="1785918" y="142852"/>
            <a:ext cx="6215106" cy="1077218"/>
          </a:xfrm>
          <a:prstGeom prst="rect">
            <a:avLst/>
          </a:prstGeom>
          <a:noFill/>
        </p:spPr>
        <p:txBody>
          <a:bodyPr wrap="square" rtlCol="1">
            <a:spAutoFit/>
          </a:bodyPr>
          <a:lstStyle/>
          <a:p>
            <a:pPr algn="ctr"/>
            <a:r>
              <a:rPr lang="ar-SA" sz="3200" b="1" dirty="0" smtClean="0">
                <a:cs typeface="DecoType Naskh" pitchFamily="2" charset="-78"/>
              </a:rPr>
              <a:t>أقرأ من النص ما يشير إلى أساليب نهي تضمنتها المعاني التالية بنبرة وحركة مناسبة:</a:t>
            </a:r>
          </a:p>
        </p:txBody>
      </p:sp>
      <p:sp>
        <p:nvSpPr>
          <p:cNvPr id="6" name="مخطط انسيابي: محطة طرفية 5"/>
          <p:cNvSpPr/>
          <p:nvPr/>
        </p:nvSpPr>
        <p:spPr>
          <a:xfrm>
            <a:off x="642910" y="1214422"/>
            <a:ext cx="7429552" cy="500066"/>
          </a:xfrm>
          <a:prstGeom prst="flowChartTerminator">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اطرد التشاؤم،وتفاؤل تنجح قطعاًُ </a:t>
            </a:r>
            <a:endParaRPr lang="ar-SA" sz="2400" b="1" dirty="0">
              <a:solidFill>
                <a:schemeClr val="tx1"/>
              </a:solidFill>
            </a:endParaRPr>
          </a:p>
        </p:txBody>
      </p:sp>
      <p:sp>
        <p:nvSpPr>
          <p:cNvPr id="7" name="مخطط انسيابي: محطة طرفية 6"/>
          <p:cNvSpPr/>
          <p:nvPr/>
        </p:nvSpPr>
        <p:spPr>
          <a:xfrm>
            <a:off x="642910" y="1714488"/>
            <a:ext cx="7429552" cy="500066"/>
          </a:xfrm>
          <a:prstGeom prst="flowChartTerminator">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تبسمك في وجه أخيك صدقة</a:t>
            </a:r>
          </a:p>
        </p:txBody>
      </p:sp>
      <p:sp>
        <p:nvSpPr>
          <p:cNvPr id="8" name="مخطط انسيابي: محطة طرفية 7"/>
          <p:cNvSpPr/>
          <p:nvPr/>
        </p:nvSpPr>
        <p:spPr>
          <a:xfrm>
            <a:off x="714348" y="2214554"/>
            <a:ext cx="7429552" cy="500066"/>
          </a:xfrm>
          <a:prstGeom prst="flowChartTerminator">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احمل روح الرواد،بالخير الذي معك</a:t>
            </a:r>
          </a:p>
        </p:txBody>
      </p:sp>
      <p:sp>
        <p:nvSpPr>
          <p:cNvPr id="9" name="مخطط انسيابي: محطة طرفية 8"/>
          <p:cNvSpPr/>
          <p:nvPr/>
        </p:nvSpPr>
        <p:spPr>
          <a:xfrm>
            <a:off x="642910" y="2714620"/>
            <a:ext cx="7429552" cy="500066"/>
          </a:xfrm>
          <a:prstGeom prst="flowChartTerminator">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انظر للحياة من زواياها الجميلة الميسرة</a:t>
            </a:r>
          </a:p>
        </p:txBody>
      </p:sp>
      <p:sp>
        <p:nvSpPr>
          <p:cNvPr id="10" name="مربع نص 9"/>
          <p:cNvSpPr txBox="1"/>
          <p:nvPr/>
        </p:nvSpPr>
        <p:spPr>
          <a:xfrm>
            <a:off x="1357290" y="1214422"/>
            <a:ext cx="2857520" cy="523220"/>
          </a:xfrm>
          <a:prstGeom prst="rect">
            <a:avLst/>
          </a:prstGeom>
          <a:noFill/>
        </p:spPr>
        <p:txBody>
          <a:bodyPr wrap="square" rtlCol="1">
            <a:spAutoFit/>
          </a:bodyPr>
          <a:lstStyle/>
          <a:p>
            <a:r>
              <a:rPr lang="ar-SA" sz="2800" b="1" dirty="0" smtClean="0">
                <a:solidFill>
                  <a:srgbClr val="C00000"/>
                </a:solidFill>
              </a:rPr>
              <a:t>عليك ألا تيأس</a:t>
            </a:r>
          </a:p>
        </p:txBody>
      </p:sp>
      <p:sp>
        <p:nvSpPr>
          <p:cNvPr id="11" name="مربع نص 10"/>
          <p:cNvSpPr txBox="1"/>
          <p:nvPr/>
        </p:nvSpPr>
        <p:spPr>
          <a:xfrm>
            <a:off x="1357290" y="1691334"/>
            <a:ext cx="2857520" cy="523220"/>
          </a:xfrm>
          <a:prstGeom prst="rect">
            <a:avLst/>
          </a:prstGeom>
          <a:noFill/>
        </p:spPr>
        <p:txBody>
          <a:bodyPr wrap="square" rtlCol="1">
            <a:spAutoFit/>
          </a:bodyPr>
          <a:lstStyle/>
          <a:p>
            <a:r>
              <a:rPr lang="ar-SA" sz="2800" b="1" dirty="0" smtClean="0">
                <a:solidFill>
                  <a:srgbClr val="C00000"/>
                </a:solidFill>
              </a:rPr>
              <a:t>لا تقطب وجهك</a:t>
            </a:r>
          </a:p>
        </p:txBody>
      </p:sp>
      <p:sp>
        <p:nvSpPr>
          <p:cNvPr id="12" name="مربع نص 11"/>
          <p:cNvSpPr txBox="1"/>
          <p:nvPr/>
        </p:nvSpPr>
        <p:spPr>
          <a:xfrm>
            <a:off x="1000100" y="2191400"/>
            <a:ext cx="3214710" cy="523220"/>
          </a:xfrm>
          <a:prstGeom prst="rect">
            <a:avLst/>
          </a:prstGeom>
          <a:noFill/>
        </p:spPr>
        <p:txBody>
          <a:bodyPr wrap="square" rtlCol="1">
            <a:spAutoFit/>
          </a:bodyPr>
          <a:lstStyle/>
          <a:p>
            <a:r>
              <a:rPr lang="ar-SA" sz="2800" b="1" dirty="0" smtClean="0">
                <a:solidFill>
                  <a:srgbClr val="C00000"/>
                </a:solidFill>
              </a:rPr>
              <a:t>لا تتعلل بأنك لست نابغة</a:t>
            </a:r>
          </a:p>
        </p:txBody>
      </p:sp>
      <p:sp>
        <p:nvSpPr>
          <p:cNvPr id="13" name="مربع نص 12"/>
          <p:cNvSpPr txBox="1"/>
          <p:nvPr/>
        </p:nvSpPr>
        <p:spPr>
          <a:xfrm>
            <a:off x="642910" y="2722243"/>
            <a:ext cx="3071834" cy="492443"/>
          </a:xfrm>
          <a:prstGeom prst="rect">
            <a:avLst/>
          </a:prstGeom>
          <a:noFill/>
        </p:spPr>
        <p:txBody>
          <a:bodyPr wrap="square" rtlCol="1">
            <a:spAutoFit/>
          </a:bodyPr>
          <a:lstStyle/>
          <a:p>
            <a:r>
              <a:rPr lang="ar-SA" sz="2600" b="1" dirty="0" smtClean="0">
                <a:solidFill>
                  <a:srgbClr val="C00000"/>
                </a:solidFill>
              </a:rPr>
              <a:t>لا تنظر للحياة نظرة معتمة</a:t>
            </a:r>
          </a:p>
        </p:txBody>
      </p:sp>
      <p:sp>
        <p:nvSpPr>
          <p:cNvPr id="14" name="دمعة 13"/>
          <p:cNvSpPr/>
          <p:nvPr/>
        </p:nvSpPr>
        <p:spPr>
          <a:xfrm>
            <a:off x="7858148" y="3137600"/>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15" name="مربع نص 14"/>
          <p:cNvSpPr txBox="1"/>
          <p:nvPr/>
        </p:nvSpPr>
        <p:spPr>
          <a:xfrm>
            <a:off x="357158" y="3272853"/>
            <a:ext cx="7572428" cy="1569660"/>
          </a:xfrm>
          <a:prstGeom prst="rect">
            <a:avLst/>
          </a:prstGeom>
          <a:noFill/>
        </p:spPr>
        <p:txBody>
          <a:bodyPr wrap="square" rtlCol="1">
            <a:spAutoFit/>
          </a:bodyPr>
          <a:lstStyle/>
          <a:p>
            <a:pPr algn="ctr"/>
            <a:r>
              <a:rPr lang="ar-SA" sz="3200" b="1" dirty="0" smtClean="0">
                <a:cs typeface="DecoType Naskh" pitchFamily="2" charset="-78"/>
              </a:rPr>
              <a:t> أقول لمن لا يثق بنفسه</a:t>
            </a:r>
            <a:r>
              <a:rPr lang="ar-SA" sz="3200" b="1" dirty="0" smtClean="0">
                <a:cs typeface="DecoType Naskh" pitchFamily="2" charset="-78"/>
                <a:sym typeface="Wingdings" pitchFamily="2" charset="2"/>
              </a:rPr>
              <a:t>:(</a:t>
            </a:r>
            <a:r>
              <a:rPr lang="ar-SA" sz="3200" b="1" dirty="0" smtClean="0">
                <a:solidFill>
                  <a:schemeClr val="accent2">
                    <a:lumMod val="50000"/>
                  </a:schemeClr>
                </a:solidFill>
                <a:effectLst>
                  <a:glow rad="228600">
                    <a:schemeClr val="accent2">
                      <a:satMod val="175000"/>
                      <a:alpha val="40000"/>
                    </a:schemeClr>
                  </a:glow>
                </a:effectLst>
                <a:cs typeface="DecoType Naskh" pitchFamily="2" charset="-78"/>
                <a:sym typeface="Wingdings" pitchFamily="2" charset="2"/>
              </a:rPr>
              <a:t>لا تحقر عملك أيا كان نوعه،ولا تستهن بواجباتك،واعلم أنه خير لك أن تكون الأول في عمل صغير،من أن تكون الأخير في عمل كبير</a:t>
            </a:r>
            <a:r>
              <a:rPr lang="ar-SA" sz="3200" b="1" dirty="0" smtClean="0">
                <a:cs typeface="DecoType Naskh" pitchFamily="2" charset="-78"/>
                <a:sym typeface="Wingdings" pitchFamily="2" charset="2"/>
              </a:rPr>
              <a:t>)</a:t>
            </a:r>
            <a:endParaRPr lang="ar-SA" sz="3200" b="1" dirty="0" smtClean="0">
              <a:cs typeface="DecoType Naskh" pitchFamily="2" charset="-78"/>
            </a:endParaRPr>
          </a:p>
        </p:txBody>
      </p:sp>
      <p:sp>
        <p:nvSpPr>
          <p:cNvPr id="16" name="مربع نص 15"/>
          <p:cNvSpPr txBox="1"/>
          <p:nvPr/>
        </p:nvSpPr>
        <p:spPr>
          <a:xfrm>
            <a:off x="5715008" y="4286256"/>
            <a:ext cx="3071834" cy="707886"/>
          </a:xfrm>
          <a:prstGeom prst="rect">
            <a:avLst/>
          </a:prstGeom>
          <a:noFill/>
        </p:spPr>
        <p:txBody>
          <a:bodyPr wrap="square" rtlCol="1">
            <a:spAutoFit/>
          </a:bodyPr>
          <a:lstStyle/>
          <a:p>
            <a:pPr algn="ctr"/>
            <a:r>
              <a:rPr lang="ar-SA" sz="2000" b="1" dirty="0" smtClean="0"/>
              <a:t>ماذا أقول لزملائي إذا أردت أن أنصحهم بـ :</a:t>
            </a:r>
            <a:endParaRPr lang="ar-SA" sz="2000" b="1" dirty="0"/>
          </a:p>
        </p:txBody>
      </p:sp>
      <p:sp>
        <p:nvSpPr>
          <p:cNvPr id="17" name="مخطط انسيابي: محطة طرفية 16"/>
          <p:cNvSpPr/>
          <p:nvPr/>
        </p:nvSpPr>
        <p:spPr>
          <a:xfrm>
            <a:off x="642910" y="5000636"/>
            <a:ext cx="7429552" cy="500066"/>
          </a:xfrm>
          <a:prstGeom prst="flowChartTerminator">
            <a:avLst/>
          </a:prstGeom>
          <a:solidFill>
            <a:schemeClr val="accent2">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تجنب استنزاف موارد المياه</a:t>
            </a:r>
            <a:endParaRPr lang="ar-SA" sz="2400" b="1" dirty="0">
              <a:solidFill>
                <a:schemeClr val="tx1"/>
              </a:solidFill>
            </a:endParaRPr>
          </a:p>
        </p:txBody>
      </p:sp>
      <p:sp>
        <p:nvSpPr>
          <p:cNvPr id="18" name="مخطط انسيابي: محطة طرفية 17"/>
          <p:cNvSpPr/>
          <p:nvPr/>
        </p:nvSpPr>
        <p:spPr>
          <a:xfrm>
            <a:off x="642910" y="5500702"/>
            <a:ext cx="7429552" cy="500066"/>
          </a:xfrm>
          <a:prstGeom prst="flowChartTerminator">
            <a:avLst/>
          </a:prstGeom>
          <a:solidFill>
            <a:schemeClr val="accent3">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الحذر من الفضول وحب الاستطلاع</a:t>
            </a:r>
          </a:p>
        </p:txBody>
      </p:sp>
      <p:sp>
        <p:nvSpPr>
          <p:cNvPr id="19" name="مخطط انسيابي: محطة طرفية 18"/>
          <p:cNvSpPr/>
          <p:nvPr/>
        </p:nvSpPr>
        <p:spPr>
          <a:xfrm>
            <a:off x="714348" y="6000768"/>
            <a:ext cx="7429552" cy="500066"/>
          </a:xfrm>
          <a:prstGeom prst="flowChartTerminator">
            <a:avLst/>
          </a:prstGeom>
          <a:solidFill>
            <a:schemeClr val="accent2">
              <a:lumMod val="20000"/>
              <a:lumOff val="8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400" b="1" dirty="0" smtClean="0">
                <a:solidFill>
                  <a:schemeClr val="tx1"/>
                </a:solidFill>
              </a:rPr>
              <a:t>المحافظة على صحة الشباب وعقولهم</a:t>
            </a:r>
          </a:p>
        </p:txBody>
      </p:sp>
      <p:sp>
        <p:nvSpPr>
          <p:cNvPr id="20" name="مربع نص 19"/>
          <p:cNvSpPr txBox="1"/>
          <p:nvPr/>
        </p:nvSpPr>
        <p:spPr>
          <a:xfrm>
            <a:off x="1357290" y="5000636"/>
            <a:ext cx="2857520" cy="523220"/>
          </a:xfrm>
          <a:prstGeom prst="rect">
            <a:avLst/>
          </a:prstGeom>
          <a:noFill/>
        </p:spPr>
        <p:txBody>
          <a:bodyPr wrap="square" rtlCol="1">
            <a:spAutoFit/>
          </a:bodyPr>
          <a:lstStyle/>
          <a:p>
            <a:r>
              <a:rPr lang="ar-SA" sz="2800" b="1" dirty="0" smtClean="0">
                <a:solidFill>
                  <a:srgbClr val="C00000"/>
                </a:solidFill>
              </a:rPr>
              <a:t>لا تحقر قطرة الماء</a:t>
            </a:r>
          </a:p>
        </p:txBody>
      </p:sp>
      <p:sp>
        <p:nvSpPr>
          <p:cNvPr id="21" name="مربع نص 20"/>
          <p:cNvSpPr txBox="1"/>
          <p:nvPr/>
        </p:nvSpPr>
        <p:spPr>
          <a:xfrm>
            <a:off x="1142976" y="5477548"/>
            <a:ext cx="2857520" cy="523220"/>
          </a:xfrm>
          <a:prstGeom prst="rect">
            <a:avLst/>
          </a:prstGeom>
          <a:noFill/>
        </p:spPr>
        <p:txBody>
          <a:bodyPr wrap="square" rtlCol="1">
            <a:spAutoFit/>
          </a:bodyPr>
          <a:lstStyle/>
          <a:p>
            <a:r>
              <a:rPr lang="ar-SA" sz="2800" b="1" dirty="0" smtClean="0">
                <a:solidFill>
                  <a:srgbClr val="C00000"/>
                </a:solidFill>
              </a:rPr>
              <a:t>لا تتدخل فيما لا يعنيك</a:t>
            </a:r>
          </a:p>
        </p:txBody>
      </p:sp>
      <p:sp>
        <p:nvSpPr>
          <p:cNvPr id="22" name="مربع نص 21"/>
          <p:cNvSpPr txBox="1"/>
          <p:nvPr/>
        </p:nvSpPr>
        <p:spPr>
          <a:xfrm>
            <a:off x="785786" y="5977614"/>
            <a:ext cx="3214710" cy="523220"/>
          </a:xfrm>
          <a:prstGeom prst="rect">
            <a:avLst/>
          </a:prstGeom>
          <a:noFill/>
        </p:spPr>
        <p:txBody>
          <a:bodyPr wrap="square" rtlCol="1">
            <a:spAutoFit/>
          </a:bodyPr>
          <a:lstStyle/>
          <a:p>
            <a:r>
              <a:rPr lang="ar-SA" sz="2800" b="1" dirty="0" smtClean="0">
                <a:solidFill>
                  <a:srgbClr val="C00000"/>
                </a:solidFill>
              </a:rPr>
              <a:t>لا تركنوا إلى الرفاهية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Bottom)">
                                      <p:cBhvr>
                                        <p:cTn id="13" dur="1000"/>
                                        <p:tgtEl>
                                          <p:spTgt spid="6"/>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lide(fromBottom)">
                                      <p:cBhvr>
                                        <p:cTn id="16" dur="1000"/>
                                        <p:tgtEl>
                                          <p:spTgt spid="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slide(fromBottom)">
                                      <p:cBhvr>
                                        <p:cTn id="19" dur="1000"/>
                                        <p:tgtEl>
                                          <p:spTgt spid="8"/>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Bottom)">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fltVal val="0"/>
                                          </p:val>
                                        </p:tav>
                                        <p:tav tm="100000">
                                          <p:val>
                                            <p:strVal val="#ppt_w"/>
                                          </p:val>
                                        </p:tav>
                                      </p:tavLst>
                                    </p:anim>
                                    <p:anim calcmode="lin" valueType="num">
                                      <p:cBhvr>
                                        <p:cTn id="52" dur="1000" fill="hold"/>
                                        <p:tgtEl>
                                          <p:spTgt spid="13"/>
                                        </p:tgtEl>
                                        <p:attrNameLst>
                                          <p:attrName>ppt_h</p:attrName>
                                        </p:attrNameLst>
                                      </p:cBhvr>
                                      <p:tavLst>
                                        <p:tav tm="0">
                                          <p:val>
                                            <p:fltVal val="0"/>
                                          </p:val>
                                        </p:tav>
                                        <p:tav tm="100000">
                                          <p:val>
                                            <p:strVal val="#ppt_h"/>
                                          </p:val>
                                        </p:tav>
                                      </p:tavLst>
                                    </p:anim>
                                    <p:anim calcmode="lin" valueType="num">
                                      <p:cBhvr>
                                        <p:cTn id="5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3"/>
                                        </p:tgtEl>
                                        <p:attrNameLst>
                                          <p:attrName>ppt_y</p:attrName>
                                        </p:attrNameLst>
                                      </p:cBhvr>
                                      <p:tavLst>
                                        <p:tav tm="0" fmla="#ppt_y+(sin(-2*pi*(1-$))*-#ppt_x+cos(-2*pi*(1-$))*(1-#ppt_y))*(1-$)">
                                          <p:val>
                                            <p:fltVal val="0"/>
                                          </p:val>
                                        </p:tav>
                                        <p:tav tm="100000">
                                          <p:val>
                                            <p:fltVal val="1"/>
                                          </p:val>
                                        </p:tav>
                                      </p:tavLst>
                                    </p:anim>
                                  </p:childTnLst>
                                </p:cTn>
                              </p:par>
                              <p:par>
                                <p:cTn id="55" presetID="4"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ox(in)">
                                      <p:cBhvr>
                                        <p:cTn id="57" dur="1000"/>
                                        <p:tgtEl>
                                          <p:spTgt spid="14"/>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barn(inVertical)">
                                      <p:cBhvr>
                                        <p:cTn id="60" dur="2000"/>
                                        <p:tgtEl>
                                          <p:spTgt spid="15"/>
                                        </p:tgtEl>
                                      </p:cBhvr>
                                    </p:animEffect>
                                  </p:childTnLst>
                                </p:cTn>
                              </p:par>
                              <p:par>
                                <p:cTn id="61" presetID="13" presetClass="entr" presetSubtype="16"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plus(in)">
                                      <p:cBhvr>
                                        <p:cTn id="63" dur="1000"/>
                                        <p:tgtEl>
                                          <p:spTgt spid="16"/>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slide(fromBottom)">
                                      <p:cBhvr>
                                        <p:cTn id="66" dur="1000"/>
                                        <p:tgtEl>
                                          <p:spTgt spid="17"/>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slide(fromBottom)">
                                      <p:cBhvr>
                                        <p:cTn id="69" dur="1000"/>
                                        <p:tgtEl>
                                          <p:spTgt spid="18"/>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10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5"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1000" fill="hold"/>
                                        <p:tgtEl>
                                          <p:spTgt spid="20"/>
                                        </p:tgtEl>
                                        <p:attrNameLst>
                                          <p:attrName>ppt_w</p:attrName>
                                        </p:attrNameLst>
                                      </p:cBhvr>
                                      <p:tavLst>
                                        <p:tav tm="0">
                                          <p:val>
                                            <p:fltVal val="0"/>
                                          </p:val>
                                        </p:tav>
                                        <p:tav tm="100000">
                                          <p:val>
                                            <p:strVal val="#ppt_w"/>
                                          </p:val>
                                        </p:tav>
                                      </p:tavLst>
                                    </p:anim>
                                    <p:anim calcmode="lin" valueType="num">
                                      <p:cBhvr>
                                        <p:cTn id="78" dur="1000" fill="hold"/>
                                        <p:tgtEl>
                                          <p:spTgt spid="20"/>
                                        </p:tgtEl>
                                        <p:attrNameLst>
                                          <p:attrName>ppt_h</p:attrName>
                                        </p:attrNameLst>
                                      </p:cBhvr>
                                      <p:tavLst>
                                        <p:tav tm="0">
                                          <p:val>
                                            <p:fltVal val="0"/>
                                          </p:val>
                                        </p:tav>
                                        <p:tav tm="100000">
                                          <p:val>
                                            <p:strVal val="#ppt_h"/>
                                          </p:val>
                                        </p:tav>
                                      </p:tavLst>
                                    </p:anim>
                                    <p:anim calcmode="lin" valueType="num">
                                      <p:cBhvr>
                                        <p:cTn id="7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1" fill="hold">
                      <p:stCondLst>
                        <p:cond delay="indefinite"/>
                      </p:stCondLst>
                      <p:childTnLst>
                        <p:par>
                          <p:cTn id="82" fill="hold">
                            <p:stCondLst>
                              <p:cond delay="0"/>
                            </p:stCondLst>
                            <p:childTnLst>
                              <p:par>
                                <p:cTn id="83" presetID="15" presetClass="entr" presetSubtype="0" fill="hold" grpId="0" nodeType="click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1000" fill="hold"/>
                                        <p:tgtEl>
                                          <p:spTgt spid="21"/>
                                        </p:tgtEl>
                                        <p:attrNameLst>
                                          <p:attrName>ppt_w</p:attrName>
                                        </p:attrNameLst>
                                      </p:cBhvr>
                                      <p:tavLst>
                                        <p:tav tm="0">
                                          <p:val>
                                            <p:fltVal val="0"/>
                                          </p:val>
                                        </p:tav>
                                        <p:tav tm="100000">
                                          <p:val>
                                            <p:strVal val="#ppt_w"/>
                                          </p:val>
                                        </p:tav>
                                      </p:tavLst>
                                    </p:anim>
                                    <p:anim calcmode="lin" valueType="num">
                                      <p:cBhvr>
                                        <p:cTn id="86" dur="1000" fill="hold"/>
                                        <p:tgtEl>
                                          <p:spTgt spid="21"/>
                                        </p:tgtEl>
                                        <p:attrNameLst>
                                          <p:attrName>ppt_h</p:attrName>
                                        </p:attrNameLst>
                                      </p:cBhvr>
                                      <p:tavLst>
                                        <p:tav tm="0">
                                          <p:val>
                                            <p:fltVal val="0"/>
                                          </p:val>
                                        </p:tav>
                                        <p:tav tm="100000">
                                          <p:val>
                                            <p:strVal val="#ppt_h"/>
                                          </p:val>
                                        </p:tav>
                                      </p:tavLst>
                                    </p:anim>
                                    <p:anim calcmode="lin" valueType="num">
                                      <p:cBhvr>
                                        <p:cTn id="87"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9" fill="hold">
                      <p:stCondLst>
                        <p:cond delay="indefinite"/>
                      </p:stCondLst>
                      <p:childTnLst>
                        <p:par>
                          <p:cTn id="90" fill="hold">
                            <p:stCondLst>
                              <p:cond delay="0"/>
                            </p:stCondLst>
                            <p:childTnLst>
                              <p:par>
                                <p:cTn id="91" presetID="15" presetClass="entr" presetSubtype="0" fill="hold" grpId="0" nodeType="click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p:cTn id="93" dur="1000" fill="hold"/>
                                        <p:tgtEl>
                                          <p:spTgt spid="22"/>
                                        </p:tgtEl>
                                        <p:attrNameLst>
                                          <p:attrName>ppt_w</p:attrName>
                                        </p:attrNameLst>
                                      </p:cBhvr>
                                      <p:tavLst>
                                        <p:tav tm="0">
                                          <p:val>
                                            <p:fltVal val="0"/>
                                          </p:val>
                                        </p:tav>
                                        <p:tav tm="100000">
                                          <p:val>
                                            <p:strVal val="#ppt_w"/>
                                          </p:val>
                                        </p:tav>
                                      </p:tavLst>
                                    </p:anim>
                                    <p:anim calcmode="lin" valueType="num">
                                      <p:cBhvr>
                                        <p:cTn id="94" dur="1000" fill="hold"/>
                                        <p:tgtEl>
                                          <p:spTgt spid="22"/>
                                        </p:tgtEl>
                                        <p:attrNameLst>
                                          <p:attrName>ppt_h</p:attrName>
                                        </p:attrNameLst>
                                      </p:cBhvr>
                                      <p:tavLst>
                                        <p:tav tm="0">
                                          <p:val>
                                            <p:fltVal val="0"/>
                                          </p:val>
                                        </p:tav>
                                        <p:tav tm="100000">
                                          <p:val>
                                            <p:strVal val="#ppt_h"/>
                                          </p:val>
                                        </p:tav>
                                      </p:tavLst>
                                    </p:anim>
                                    <p:anim calcmode="lin" valueType="num">
                                      <p:cBhvr>
                                        <p:cTn id="95"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p:bldP spid="11" grpId="0"/>
      <p:bldP spid="12" grpId="0"/>
      <p:bldP spid="13" grpId="0"/>
      <p:bldP spid="14" grpId="0" animBg="1"/>
      <p:bldP spid="15" grpId="0"/>
      <p:bldP spid="16" grpId="0"/>
      <p:bldP spid="17" grpId="0" animBg="1"/>
      <p:bldP spid="18" grpId="0" animBg="1"/>
      <p:bldP spid="19" grpId="0" animBg="1"/>
      <p:bldP spid="20" grpId="0"/>
      <p:bldP spid="21" grpId="0"/>
      <p:bldP spid="2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rot="20758560">
            <a:off x="69601" y="23646"/>
            <a:ext cx="1905833" cy="1132035"/>
          </a:xfrm>
          <a:prstGeom prst="wave">
            <a:avLst>
              <a:gd name="adj1" fmla="val 11200"/>
              <a:gd name="adj2" fmla="val 8202"/>
            </a:avLst>
          </a:prstGeom>
          <a:solidFill>
            <a:schemeClr val="accent6">
              <a:lumMod val="40000"/>
              <a:lumOff val="60000"/>
            </a:schemeClr>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600" b="1" dirty="0" smtClean="0">
                <a:solidFill>
                  <a:schemeClr val="tx1"/>
                </a:solidFill>
              </a:rPr>
              <a:t>الرسم الإملائي</a:t>
            </a:r>
            <a:endParaRPr lang="ar-SA" sz="2600" b="1" dirty="0">
              <a:solidFill>
                <a:schemeClr val="tx1"/>
              </a:solidFill>
            </a:endParaRPr>
          </a:p>
        </p:txBody>
      </p:sp>
      <p:sp>
        <p:nvSpPr>
          <p:cNvPr id="4" name="دمعة 3"/>
          <p:cNvSpPr/>
          <p:nvPr/>
        </p:nvSpPr>
        <p:spPr>
          <a:xfrm>
            <a:off x="7858148"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5" name="مربع نص 4"/>
          <p:cNvSpPr txBox="1"/>
          <p:nvPr/>
        </p:nvSpPr>
        <p:spPr>
          <a:xfrm>
            <a:off x="1785918" y="208642"/>
            <a:ext cx="6215106" cy="1077218"/>
          </a:xfrm>
          <a:prstGeom prst="rect">
            <a:avLst/>
          </a:prstGeom>
          <a:noFill/>
        </p:spPr>
        <p:txBody>
          <a:bodyPr wrap="square" rtlCol="1">
            <a:spAutoFit/>
          </a:bodyPr>
          <a:lstStyle/>
          <a:p>
            <a:pPr algn="ctr"/>
            <a:r>
              <a:rPr lang="ar-SA" sz="3200" b="1" dirty="0" smtClean="0">
                <a:cs typeface="DecoType Naskh" pitchFamily="2" charset="-78"/>
              </a:rPr>
              <a:t>أستخرج من النص أضداد الكلمات المكتوبة مع مراعاة نوع(ال)،ثم أدخل عليها(الباء،الفاء،الكاف):</a:t>
            </a:r>
          </a:p>
        </p:txBody>
      </p:sp>
      <p:sp>
        <p:nvSpPr>
          <p:cNvPr id="6" name="مستطيل ذو زوايا قطرية مخدوشة 5"/>
          <p:cNvSpPr/>
          <p:nvPr/>
        </p:nvSpPr>
        <p:spPr>
          <a:xfrm>
            <a:off x="4071934" y="1214422"/>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(ال)الشمسية</a:t>
            </a:r>
            <a:endParaRPr lang="ar-SA" sz="2400" b="1" dirty="0">
              <a:solidFill>
                <a:schemeClr val="tx1"/>
              </a:solidFill>
            </a:endParaRPr>
          </a:p>
        </p:txBody>
      </p:sp>
      <p:sp>
        <p:nvSpPr>
          <p:cNvPr id="7" name="مستطيل ذو زوايا قطرية مخدوشة 6"/>
          <p:cNvSpPr/>
          <p:nvPr/>
        </p:nvSpPr>
        <p:spPr>
          <a:xfrm>
            <a:off x="1714480" y="1214422"/>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(ال)القمرية</a:t>
            </a:r>
            <a:endParaRPr lang="ar-SA" sz="2400" b="1" dirty="0">
              <a:solidFill>
                <a:schemeClr val="tx1"/>
              </a:solidFill>
            </a:endParaRPr>
          </a:p>
        </p:txBody>
      </p:sp>
      <p:sp>
        <p:nvSpPr>
          <p:cNvPr id="8" name="مستطيل ذو زوايا قطرية مخدوشة 7"/>
          <p:cNvSpPr/>
          <p:nvPr/>
        </p:nvSpPr>
        <p:spPr>
          <a:xfrm>
            <a:off x="3929058" y="2285992"/>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.الشر</a:t>
            </a:r>
            <a:endParaRPr lang="ar-SA" sz="2400" b="1" dirty="0">
              <a:solidFill>
                <a:schemeClr val="tx1"/>
              </a:solidFill>
            </a:endParaRPr>
          </a:p>
        </p:txBody>
      </p:sp>
      <p:sp>
        <p:nvSpPr>
          <p:cNvPr id="9" name="مستطيل ذو زوايا قطرية مخدوشة 8"/>
          <p:cNvSpPr/>
          <p:nvPr/>
        </p:nvSpPr>
        <p:spPr>
          <a:xfrm>
            <a:off x="3929058" y="1785926"/>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a:solidFill>
                <a:schemeClr val="tx1"/>
              </a:solidFill>
            </a:endParaRPr>
          </a:p>
        </p:txBody>
      </p:sp>
      <p:sp>
        <p:nvSpPr>
          <p:cNvPr id="10" name="مستطيل ذو زوايا قطرية مخدوشة 9"/>
          <p:cNvSpPr/>
          <p:nvPr/>
        </p:nvSpPr>
        <p:spPr>
          <a:xfrm>
            <a:off x="6072198" y="2857496"/>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بـ</a:t>
            </a:r>
            <a:endParaRPr lang="ar-SA" sz="2400" b="1" dirty="0">
              <a:solidFill>
                <a:schemeClr val="tx1"/>
              </a:solidFill>
            </a:endParaRPr>
          </a:p>
        </p:txBody>
      </p:sp>
      <p:sp>
        <p:nvSpPr>
          <p:cNvPr id="11" name="مستطيل ذو زوايا قطرية مخدوشة 10"/>
          <p:cNvSpPr/>
          <p:nvPr/>
        </p:nvSpPr>
        <p:spPr>
          <a:xfrm>
            <a:off x="6072198" y="2357430"/>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فـ</a:t>
            </a:r>
            <a:endParaRPr lang="ar-SA" sz="2400" b="1" dirty="0">
              <a:solidFill>
                <a:schemeClr val="tx1"/>
              </a:solidFill>
            </a:endParaRPr>
          </a:p>
        </p:txBody>
      </p:sp>
      <p:sp>
        <p:nvSpPr>
          <p:cNvPr id="12" name="مستطيل ذو زوايا قطرية مخدوشة 11"/>
          <p:cNvSpPr/>
          <p:nvPr/>
        </p:nvSpPr>
        <p:spPr>
          <a:xfrm>
            <a:off x="6000760" y="1857364"/>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كـ </a:t>
            </a:r>
            <a:endParaRPr lang="ar-SA" sz="2400" b="1" dirty="0">
              <a:solidFill>
                <a:schemeClr val="tx1"/>
              </a:solidFill>
            </a:endParaRPr>
          </a:p>
        </p:txBody>
      </p:sp>
      <p:sp>
        <p:nvSpPr>
          <p:cNvPr id="13" name="مستطيل ذو زوايا قطرية مخدوشة 12"/>
          <p:cNvSpPr/>
          <p:nvPr/>
        </p:nvSpPr>
        <p:spPr>
          <a:xfrm>
            <a:off x="3929058" y="2786058"/>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a:solidFill>
                <a:schemeClr val="tx1"/>
              </a:solidFill>
            </a:endParaRPr>
          </a:p>
        </p:txBody>
      </p:sp>
      <p:sp>
        <p:nvSpPr>
          <p:cNvPr id="14" name="مستطيل ذو زوايا قطرية مخدوشة 13"/>
          <p:cNvSpPr/>
          <p:nvPr/>
        </p:nvSpPr>
        <p:spPr>
          <a:xfrm>
            <a:off x="1785918" y="2285992"/>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400" b="1" dirty="0">
              <a:solidFill>
                <a:schemeClr val="tx1"/>
              </a:solidFill>
            </a:endParaRPr>
          </a:p>
        </p:txBody>
      </p:sp>
      <p:sp>
        <p:nvSpPr>
          <p:cNvPr id="15" name="مستطيل ذو زوايا قطرية مخدوشة 14"/>
          <p:cNvSpPr/>
          <p:nvPr/>
        </p:nvSpPr>
        <p:spPr>
          <a:xfrm>
            <a:off x="1785918" y="1785926"/>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..ـالفشل</a:t>
            </a:r>
            <a:endParaRPr lang="ar-SA" sz="2400" b="1" dirty="0">
              <a:solidFill>
                <a:schemeClr val="tx1"/>
              </a:solidFill>
            </a:endParaRPr>
          </a:p>
        </p:txBody>
      </p:sp>
      <p:sp>
        <p:nvSpPr>
          <p:cNvPr id="16" name="مستطيل ذو زوايا قطرية مخدوشة 15"/>
          <p:cNvSpPr/>
          <p:nvPr/>
        </p:nvSpPr>
        <p:spPr>
          <a:xfrm>
            <a:off x="1785918" y="2786058"/>
            <a:ext cx="1714512"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..الهزيمة</a:t>
            </a:r>
            <a:endParaRPr lang="ar-SA" sz="2400" b="1" dirty="0">
              <a:solidFill>
                <a:schemeClr val="tx1"/>
              </a:solidFill>
            </a:endParaRPr>
          </a:p>
        </p:txBody>
      </p:sp>
      <p:sp>
        <p:nvSpPr>
          <p:cNvPr id="17" name="مربع نص 16"/>
          <p:cNvSpPr txBox="1"/>
          <p:nvPr/>
        </p:nvSpPr>
        <p:spPr>
          <a:xfrm>
            <a:off x="4071934" y="1785926"/>
            <a:ext cx="1285884" cy="523220"/>
          </a:xfrm>
          <a:prstGeom prst="rect">
            <a:avLst/>
          </a:prstGeom>
          <a:noFill/>
        </p:spPr>
        <p:txBody>
          <a:bodyPr wrap="square" rtlCol="1">
            <a:spAutoFit/>
          </a:bodyPr>
          <a:lstStyle/>
          <a:p>
            <a:pPr algn="ctr"/>
            <a:r>
              <a:rPr lang="ar-SA" sz="2800" b="1" dirty="0" smtClean="0">
                <a:solidFill>
                  <a:srgbClr val="993300"/>
                </a:solidFill>
              </a:rPr>
              <a:t>كالنجاح</a:t>
            </a:r>
          </a:p>
        </p:txBody>
      </p:sp>
      <p:sp>
        <p:nvSpPr>
          <p:cNvPr id="18" name="مربع نص 17"/>
          <p:cNvSpPr txBox="1"/>
          <p:nvPr/>
        </p:nvSpPr>
        <p:spPr>
          <a:xfrm>
            <a:off x="2714612" y="1762772"/>
            <a:ext cx="500066" cy="523220"/>
          </a:xfrm>
          <a:prstGeom prst="rect">
            <a:avLst/>
          </a:prstGeom>
          <a:noFill/>
        </p:spPr>
        <p:txBody>
          <a:bodyPr wrap="square" rtlCol="1">
            <a:spAutoFit/>
          </a:bodyPr>
          <a:lstStyle/>
          <a:p>
            <a:pPr algn="ctr"/>
            <a:r>
              <a:rPr lang="ar-SA" sz="2800" b="1" dirty="0" smtClean="0">
                <a:solidFill>
                  <a:srgbClr val="993300"/>
                </a:solidFill>
              </a:rPr>
              <a:t>كـ</a:t>
            </a:r>
          </a:p>
        </p:txBody>
      </p:sp>
      <p:sp>
        <p:nvSpPr>
          <p:cNvPr id="19" name="مربع نص 18"/>
          <p:cNvSpPr txBox="1"/>
          <p:nvPr/>
        </p:nvSpPr>
        <p:spPr>
          <a:xfrm>
            <a:off x="4786314" y="2262838"/>
            <a:ext cx="500066" cy="523220"/>
          </a:xfrm>
          <a:prstGeom prst="rect">
            <a:avLst/>
          </a:prstGeom>
          <a:noFill/>
        </p:spPr>
        <p:txBody>
          <a:bodyPr wrap="square" rtlCol="1">
            <a:spAutoFit/>
          </a:bodyPr>
          <a:lstStyle/>
          <a:p>
            <a:pPr algn="ctr"/>
            <a:r>
              <a:rPr lang="ar-SA" sz="2800" b="1" dirty="0" smtClean="0">
                <a:solidFill>
                  <a:srgbClr val="993300"/>
                </a:solidFill>
              </a:rPr>
              <a:t>فـ</a:t>
            </a:r>
          </a:p>
        </p:txBody>
      </p:sp>
      <p:sp>
        <p:nvSpPr>
          <p:cNvPr id="20" name="مربع نص 19"/>
          <p:cNvSpPr txBox="1"/>
          <p:nvPr/>
        </p:nvSpPr>
        <p:spPr>
          <a:xfrm>
            <a:off x="2214546" y="2262838"/>
            <a:ext cx="928694" cy="523220"/>
          </a:xfrm>
          <a:prstGeom prst="rect">
            <a:avLst/>
          </a:prstGeom>
          <a:noFill/>
        </p:spPr>
        <p:txBody>
          <a:bodyPr wrap="square" rtlCol="1">
            <a:spAutoFit/>
          </a:bodyPr>
          <a:lstStyle/>
          <a:p>
            <a:pPr algn="ctr"/>
            <a:r>
              <a:rPr lang="ar-SA" sz="2800" b="1" dirty="0" smtClean="0">
                <a:solidFill>
                  <a:srgbClr val="993300"/>
                </a:solidFill>
              </a:rPr>
              <a:t>فالخير</a:t>
            </a:r>
          </a:p>
        </p:txBody>
      </p:sp>
      <p:sp>
        <p:nvSpPr>
          <p:cNvPr id="21" name="مربع نص 20"/>
          <p:cNvSpPr txBox="1"/>
          <p:nvPr/>
        </p:nvSpPr>
        <p:spPr>
          <a:xfrm>
            <a:off x="4286248" y="2786058"/>
            <a:ext cx="1143008" cy="523220"/>
          </a:xfrm>
          <a:prstGeom prst="rect">
            <a:avLst/>
          </a:prstGeom>
          <a:noFill/>
        </p:spPr>
        <p:txBody>
          <a:bodyPr wrap="square" rtlCol="1">
            <a:spAutoFit/>
          </a:bodyPr>
          <a:lstStyle/>
          <a:p>
            <a:pPr algn="ctr"/>
            <a:r>
              <a:rPr lang="ar-SA" sz="2800" b="1" dirty="0" smtClean="0">
                <a:solidFill>
                  <a:srgbClr val="993300"/>
                </a:solidFill>
              </a:rPr>
              <a:t>بالتغلب</a:t>
            </a:r>
          </a:p>
        </p:txBody>
      </p:sp>
      <p:sp>
        <p:nvSpPr>
          <p:cNvPr id="22" name="مربع نص 21"/>
          <p:cNvSpPr txBox="1"/>
          <p:nvPr/>
        </p:nvSpPr>
        <p:spPr>
          <a:xfrm>
            <a:off x="2786050" y="2786058"/>
            <a:ext cx="500066" cy="523220"/>
          </a:xfrm>
          <a:prstGeom prst="rect">
            <a:avLst/>
          </a:prstGeom>
          <a:noFill/>
        </p:spPr>
        <p:txBody>
          <a:bodyPr wrap="square" rtlCol="1">
            <a:spAutoFit/>
          </a:bodyPr>
          <a:lstStyle/>
          <a:p>
            <a:pPr algn="ctr"/>
            <a:r>
              <a:rPr lang="ar-SA" sz="2800" b="1" dirty="0" err="1" smtClean="0">
                <a:solidFill>
                  <a:srgbClr val="993300"/>
                </a:solidFill>
              </a:rPr>
              <a:t>بــ</a:t>
            </a:r>
            <a:endParaRPr lang="ar-SA" sz="2800" b="1" dirty="0" smtClean="0">
              <a:solidFill>
                <a:srgbClr val="993300"/>
              </a:solidFill>
            </a:endParaRPr>
          </a:p>
        </p:txBody>
      </p:sp>
      <p:sp>
        <p:nvSpPr>
          <p:cNvPr id="23" name="دمعة 22"/>
          <p:cNvSpPr/>
          <p:nvPr/>
        </p:nvSpPr>
        <p:spPr>
          <a:xfrm>
            <a:off x="7858148" y="3286124"/>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24" name="مربع نص 23"/>
          <p:cNvSpPr txBox="1"/>
          <p:nvPr/>
        </p:nvSpPr>
        <p:spPr>
          <a:xfrm>
            <a:off x="3286116" y="3351914"/>
            <a:ext cx="4643470" cy="584775"/>
          </a:xfrm>
          <a:prstGeom prst="rect">
            <a:avLst/>
          </a:prstGeom>
          <a:noFill/>
        </p:spPr>
        <p:txBody>
          <a:bodyPr wrap="square" rtlCol="1">
            <a:spAutoFit/>
          </a:bodyPr>
          <a:lstStyle/>
          <a:p>
            <a:pPr algn="ctr"/>
            <a:r>
              <a:rPr lang="ar-SA" sz="3200" b="1" dirty="0" smtClean="0">
                <a:cs typeface="DecoType Naskh" pitchFamily="2" charset="-78"/>
              </a:rPr>
              <a:t>أملأ الجدول التالي مع الاستعانة بالنموذج:</a:t>
            </a:r>
          </a:p>
        </p:txBody>
      </p:sp>
      <p:sp>
        <p:nvSpPr>
          <p:cNvPr id="25" name="مستطيل ذو زوايا قطرية مخدوشة 24"/>
          <p:cNvSpPr/>
          <p:nvPr/>
        </p:nvSpPr>
        <p:spPr>
          <a:xfrm>
            <a:off x="6643702" y="4000504"/>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الذين</a:t>
            </a:r>
            <a:endParaRPr lang="ar-SA" sz="2400" b="1" dirty="0">
              <a:solidFill>
                <a:schemeClr val="tx1"/>
              </a:solidFill>
            </a:endParaRPr>
          </a:p>
        </p:txBody>
      </p:sp>
      <p:sp>
        <p:nvSpPr>
          <p:cNvPr id="26" name="مستطيل ذو زوايا قطرية مخدوشة 25"/>
          <p:cNvSpPr/>
          <p:nvPr/>
        </p:nvSpPr>
        <p:spPr>
          <a:xfrm>
            <a:off x="642910" y="4000504"/>
            <a:ext cx="5786478"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تلك وسيلة للذين يبحثون عن النجاح</a:t>
            </a:r>
            <a:endParaRPr lang="ar-SA" sz="2400" b="1" dirty="0">
              <a:solidFill>
                <a:schemeClr val="tx1"/>
              </a:solidFill>
            </a:endParaRPr>
          </a:p>
        </p:txBody>
      </p:sp>
      <p:sp>
        <p:nvSpPr>
          <p:cNvPr id="27" name="مستطيل ذو زوايا قطرية مخدوشة 26"/>
          <p:cNvSpPr/>
          <p:nvPr/>
        </p:nvSpPr>
        <p:spPr>
          <a:xfrm>
            <a:off x="6715140" y="4500570"/>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اللاتي</a:t>
            </a:r>
            <a:endParaRPr lang="ar-SA" sz="2400" b="1" dirty="0">
              <a:solidFill>
                <a:schemeClr val="tx1"/>
              </a:solidFill>
            </a:endParaRPr>
          </a:p>
        </p:txBody>
      </p:sp>
      <p:sp>
        <p:nvSpPr>
          <p:cNvPr id="28" name="مستطيل ذو زوايا قطرية مخدوشة 27"/>
          <p:cNvSpPr/>
          <p:nvPr/>
        </p:nvSpPr>
        <p:spPr>
          <a:xfrm>
            <a:off x="714348" y="4500570"/>
            <a:ext cx="5786478"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تلك وسيلة ........ يبحثن عن النجاح</a:t>
            </a:r>
            <a:endParaRPr lang="ar-SA" sz="2400" b="1" dirty="0">
              <a:solidFill>
                <a:schemeClr val="tx1"/>
              </a:solidFill>
            </a:endParaRPr>
          </a:p>
        </p:txBody>
      </p:sp>
      <p:sp>
        <p:nvSpPr>
          <p:cNvPr id="29" name="مستطيل ذو زوايا قطرية مخدوشة 28"/>
          <p:cNvSpPr/>
          <p:nvPr/>
        </p:nvSpPr>
        <p:spPr>
          <a:xfrm>
            <a:off x="6786578" y="5000636"/>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الذي</a:t>
            </a:r>
            <a:endParaRPr lang="ar-SA" sz="2400" b="1" dirty="0">
              <a:solidFill>
                <a:schemeClr val="tx1"/>
              </a:solidFill>
            </a:endParaRPr>
          </a:p>
        </p:txBody>
      </p:sp>
      <p:sp>
        <p:nvSpPr>
          <p:cNvPr id="30" name="مستطيل ذو زوايا قطرية مخدوشة 29"/>
          <p:cNvSpPr/>
          <p:nvPr/>
        </p:nvSpPr>
        <p:spPr>
          <a:xfrm>
            <a:off x="785786" y="5000636"/>
            <a:ext cx="5786478"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تلك وسيلة ....... يبحث عن النجاح</a:t>
            </a:r>
            <a:endParaRPr lang="ar-SA" sz="2400" b="1" dirty="0">
              <a:solidFill>
                <a:schemeClr val="tx1"/>
              </a:solidFill>
            </a:endParaRPr>
          </a:p>
        </p:txBody>
      </p:sp>
      <p:sp>
        <p:nvSpPr>
          <p:cNvPr id="31" name="مستطيل ذو زوايا قطرية مخدوشة 30"/>
          <p:cNvSpPr/>
          <p:nvPr/>
        </p:nvSpPr>
        <p:spPr>
          <a:xfrm>
            <a:off x="6796102" y="5500702"/>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التي</a:t>
            </a:r>
            <a:endParaRPr lang="ar-SA" sz="2400" b="1" dirty="0">
              <a:solidFill>
                <a:schemeClr val="tx1"/>
              </a:solidFill>
            </a:endParaRPr>
          </a:p>
        </p:txBody>
      </p:sp>
      <p:sp>
        <p:nvSpPr>
          <p:cNvPr id="32" name="مستطيل ذو زوايا قطرية مخدوشة 31"/>
          <p:cNvSpPr/>
          <p:nvPr/>
        </p:nvSpPr>
        <p:spPr>
          <a:xfrm>
            <a:off x="795310" y="5500702"/>
            <a:ext cx="5786478"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تلك وسيلة ...... تبحث عن النجاح</a:t>
            </a:r>
            <a:endParaRPr lang="ar-SA" sz="2400" b="1" dirty="0">
              <a:solidFill>
                <a:schemeClr val="tx1"/>
              </a:solidFill>
            </a:endParaRPr>
          </a:p>
        </p:txBody>
      </p:sp>
      <p:sp>
        <p:nvSpPr>
          <p:cNvPr id="33" name="مستطيل ذو زوايا قطرية مخدوشة 32"/>
          <p:cNvSpPr/>
          <p:nvPr/>
        </p:nvSpPr>
        <p:spPr>
          <a:xfrm>
            <a:off x="6929454" y="6000768"/>
            <a:ext cx="1428760"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اللذان</a:t>
            </a:r>
            <a:endParaRPr lang="ar-SA" sz="2400" b="1" dirty="0">
              <a:solidFill>
                <a:schemeClr val="tx1"/>
              </a:solidFill>
            </a:endParaRPr>
          </a:p>
        </p:txBody>
      </p:sp>
      <p:sp>
        <p:nvSpPr>
          <p:cNvPr id="34" name="مستطيل ذو زوايا قطرية مخدوشة 33"/>
          <p:cNvSpPr/>
          <p:nvPr/>
        </p:nvSpPr>
        <p:spPr>
          <a:xfrm>
            <a:off x="928662" y="6000768"/>
            <a:ext cx="5786478" cy="500066"/>
          </a:xfrm>
          <a:prstGeom prst="snip2DiagRect">
            <a:avLst>
              <a:gd name="adj1" fmla="val 0"/>
              <a:gd name="adj2" fmla="val 50000"/>
            </a:avLst>
          </a:prstGeom>
          <a:gradFill flip="none" rotWithShape="1">
            <a:gsLst>
              <a:gs pos="0">
                <a:schemeClr val="accent3">
                  <a:lumMod val="75000"/>
                  <a:tint val="66000"/>
                  <a:satMod val="160000"/>
                </a:schemeClr>
              </a:gs>
              <a:gs pos="50000">
                <a:schemeClr val="accent3">
                  <a:lumMod val="75000"/>
                  <a:tint val="44500"/>
                  <a:satMod val="160000"/>
                </a:schemeClr>
              </a:gs>
              <a:gs pos="100000">
                <a:schemeClr val="accent3">
                  <a:lumMod val="75000"/>
                  <a:tint val="23500"/>
                  <a:satMod val="160000"/>
                </a:schemeClr>
              </a:gs>
            </a:gsLst>
            <a:path path="circle">
              <a:fillToRect l="50000" t="50000" r="50000" b="50000"/>
            </a:path>
            <a:tileRect/>
          </a:gra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تلك وسيلة ....... يبحثان عن النجاح</a:t>
            </a:r>
            <a:endParaRPr lang="ar-SA" sz="2400" b="1" dirty="0">
              <a:solidFill>
                <a:schemeClr val="tx1"/>
              </a:solidFill>
            </a:endParaRPr>
          </a:p>
        </p:txBody>
      </p:sp>
      <p:sp>
        <p:nvSpPr>
          <p:cNvPr id="35" name="مربع نص 34"/>
          <p:cNvSpPr txBox="1"/>
          <p:nvPr/>
        </p:nvSpPr>
        <p:spPr>
          <a:xfrm>
            <a:off x="3357554" y="4477416"/>
            <a:ext cx="1143008" cy="523220"/>
          </a:xfrm>
          <a:prstGeom prst="rect">
            <a:avLst/>
          </a:prstGeom>
          <a:noFill/>
        </p:spPr>
        <p:txBody>
          <a:bodyPr wrap="square" rtlCol="1">
            <a:spAutoFit/>
          </a:bodyPr>
          <a:lstStyle/>
          <a:p>
            <a:pPr algn="ctr"/>
            <a:r>
              <a:rPr lang="ar-SA" sz="2800" b="1" dirty="0" smtClean="0">
                <a:solidFill>
                  <a:srgbClr val="993300"/>
                </a:solidFill>
              </a:rPr>
              <a:t>للاتي</a:t>
            </a:r>
          </a:p>
        </p:txBody>
      </p:sp>
      <p:sp>
        <p:nvSpPr>
          <p:cNvPr id="36" name="مربع نص 35"/>
          <p:cNvSpPr txBox="1"/>
          <p:nvPr/>
        </p:nvSpPr>
        <p:spPr>
          <a:xfrm>
            <a:off x="3357554" y="4929198"/>
            <a:ext cx="1143008" cy="523220"/>
          </a:xfrm>
          <a:prstGeom prst="rect">
            <a:avLst/>
          </a:prstGeom>
          <a:noFill/>
        </p:spPr>
        <p:txBody>
          <a:bodyPr wrap="square" rtlCol="1">
            <a:spAutoFit/>
          </a:bodyPr>
          <a:lstStyle/>
          <a:p>
            <a:pPr algn="ctr"/>
            <a:r>
              <a:rPr lang="ar-SA" sz="2800" b="1" dirty="0" smtClean="0">
                <a:solidFill>
                  <a:srgbClr val="993300"/>
                </a:solidFill>
              </a:rPr>
              <a:t>للذي</a:t>
            </a:r>
          </a:p>
        </p:txBody>
      </p:sp>
      <p:sp>
        <p:nvSpPr>
          <p:cNvPr id="37" name="مربع نص 36"/>
          <p:cNvSpPr txBox="1"/>
          <p:nvPr/>
        </p:nvSpPr>
        <p:spPr>
          <a:xfrm>
            <a:off x="3428992" y="5429264"/>
            <a:ext cx="1143008" cy="523220"/>
          </a:xfrm>
          <a:prstGeom prst="rect">
            <a:avLst/>
          </a:prstGeom>
          <a:noFill/>
        </p:spPr>
        <p:txBody>
          <a:bodyPr wrap="square" rtlCol="1">
            <a:spAutoFit/>
          </a:bodyPr>
          <a:lstStyle/>
          <a:p>
            <a:pPr algn="ctr"/>
            <a:r>
              <a:rPr lang="ar-SA" sz="2800" b="1" dirty="0" smtClean="0">
                <a:solidFill>
                  <a:srgbClr val="993300"/>
                </a:solidFill>
              </a:rPr>
              <a:t>للتي</a:t>
            </a:r>
          </a:p>
        </p:txBody>
      </p:sp>
      <p:sp>
        <p:nvSpPr>
          <p:cNvPr id="38" name="مربع نص 37"/>
          <p:cNvSpPr txBox="1"/>
          <p:nvPr/>
        </p:nvSpPr>
        <p:spPr>
          <a:xfrm>
            <a:off x="3643306" y="5977614"/>
            <a:ext cx="1143008" cy="523220"/>
          </a:xfrm>
          <a:prstGeom prst="rect">
            <a:avLst/>
          </a:prstGeom>
          <a:noFill/>
        </p:spPr>
        <p:txBody>
          <a:bodyPr wrap="square" rtlCol="1">
            <a:spAutoFit/>
          </a:bodyPr>
          <a:lstStyle/>
          <a:p>
            <a:pPr algn="ctr"/>
            <a:r>
              <a:rPr lang="ar-SA" sz="2800" b="1" dirty="0" smtClean="0">
                <a:solidFill>
                  <a:srgbClr val="993300"/>
                </a:solidFill>
              </a:rPr>
              <a:t>للذين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5"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0" fill="hold"/>
                                        <p:tgtEl>
                                          <p:spTgt spid="6"/>
                                        </p:tgtEl>
                                        <p:attrNameLst>
                                          <p:attrName>ppt_w</p:attrName>
                                        </p:attrNameLst>
                                      </p:cBhvr>
                                      <p:tavLst>
                                        <p:tav tm="0">
                                          <p:val>
                                            <p:fltVal val="0"/>
                                          </p:val>
                                        </p:tav>
                                        <p:tav tm="100000">
                                          <p:val>
                                            <p:strVal val="#ppt_w"/>
                                          </p:val>
                                        </p:tav>
                                      </p:tavLst>
                                    </p:anim>
                                    <p:anim calcmode="lin" valueType="num">
                                      <p:cBhvr>
                                        <p:cTn id="14" dur="2000" fill="hold"/>
                                        <p:tgtEl>
                                          <p:spTgt spid="6"/>
                                        </p:tgtEl>
                                        <p:attrNameLst>
                                          <p:attrName>ppt_h</p:attrName>
                                        </p:attrNameLst>
                                      </p:cBhvr>
                                      <p:tavLst>
                                        <p:tav tm="0">
                                          <p:val>
                                            <p:fltVal val="0"/>
                                          </p:val>
                                        </p:tav>
                                        <p:tav tm="100000">
                                          <p:val>
                                            <p:strVal val="#ppt_h"/>
                                          </p:val>
                                        </p:tav>
                                      </p:tavLst>
                                    </p:anim>
                                    <p:anim calcmode="lin" valueType="num">
                                      <p:cBhvr>
                                        <p:cTn id="15" dur="2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2000" fill="hold"/>
                                        <p:tgtEl>
                                          <p:spTgt spid="7"/>
                                        </p:tgtEl>
                                        <p:attrNameLst>
                                          <p:attrName>ppt_w</p:attrName>
                                        </p:attrNameLst>
                                      </p:cBhvr>
                                      <p:tavLst>
                                        <p:tav tm="0">
                                          <p:val>
                                            <p:fltVal val="0"/>
                                          </p:val>
                                        </p:tav>
                                        <p:tav tm="100000">
                                          <p:val>
                                            <p:strVal val="#ppt_w"/>
                                          </p:val>
                                        </p:tav>
                                      </p:tavLst>
                                    </p:anim>
                                    <p:anim calcmode="lin" valueType="num">
                                      <p:cBhvr>
                                        <p:cTn id="20" dur="2000" fill="hold"/>
                                        <p:tgtEl>
                                          <p:spTgt spid="7"/>
                                        </p:tgtEl>
                                        <p:attrNameLst>
                                          <p:attrName>ppt_h</p:attrName>
                                        </p:attrNameLst>
                                      </p:cBhvr>
                                      <p:tavLst>
                                        <p:tav tm="0">
                                          <p:val>
                                            <p:fltVal val="0"/>
                                          </p:val>
                                        </p:tav>
                                        <p:tav tm="100000">
                                          <p:val>
                                            <p:strVal val="#ppt_h"/>
                                          </p:val>
                                        </p:tav>
                                      </p:tavLst>
                                    </p:anim>
                                    <p:anim calcmode="lin" valueType="num">
                                      <p:cBhvr>
                                        <p:cTn id="21" dur="2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2000" fill="hold"/>
                                        <p:tgtEl>
                                          <p:spTgt spid="12"/>
                                        </p:tgtEl>
                                        <p:attrNameLst>
                                          <p:attrName>ppt_w</p:attrName>
                                        </p:attrNameLst>
                                      </p:cBhvr>
                                      <p:tavLst>
                                        <p:tav tm="0">
                                          <p:val>
                                            <p:fltVal val="0"/>
                                          </p:val>
                                        </p:tav>
                                        <p:tav tm="100000">
                                          <p:val>
                                            <p:strVal val="#ppt_w"/>
                                          </p:val>
                                        </p:tav>
                                      </p:tavLst>
                                    </p:anim>
                                    <p:anim calcmode="lin" valueType="num">
                                      <p:cBhvr>
                                        <p:cTn id="26" dur="2000" fill="hold"/>
                                        <p:tgtEl>
                                          <p:spTgt spid="12"/>
                                        </p:tgtEl>
                                        <p:attrNameLst>
                                          <p:attrName>ppt_h</p:attrName>
                                        </p:attrNameLst>
                                      </p:cBhvr>
                                      <p:tavLst>
                                        <p:tav tm="0">
                                          <p:val>
                                            <p:fltVal val="0"/>
                                          </p:val>
                                        </p:tav>
                                        <p:tav tm="100000">
                                          <p:val>
                                            <p:strVal val="#ppt_h"/>
                                          </p:val>
                                        </p:tav>
                                      </p:tavLst>
                                    </p:anim>
                                    <p:anim calcmode="lin" valueType="num">
                                      <p:cBhvr>
                                        <p:cTn id="27" dur="2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12"/>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2000" fill="hold"/>
                                        <p:tgtEl>
                                          <p:spTgt spid="9"/>
                                        </p:tgtEl>
                                        <p:attrNameLst>
                                          <p:attrName>ppt_w</p:attrName>
                                        </p:attrNameLst>
                                      </p:cBhvr>
                                      <p:tavLst>
                                        <p:tav tm="0">
                                          <p:val>
                                            <p:fltVal val="0"/>
                                          </p:val>
                                        </p:tav>
                                        <p:tav tm="100000">
                                          <p:val>
                                            <p:strVal val="#ppt_w"/>
                                          </p:val>
                                        </p:tav>
                                      </p:tavLst>
                                    </p:anim>
                                    <p:anim calcmode="lin" valueType="num">
                                      <p:cBhvr>
                                        <p:cTn id="32" dur="2000" fill="hold"/>
                                        <p:tgtEl>
                                          <p:spTgt spid="9"/>
                                        </p:tgtEl>
                                        <p:attrNameLst>
                                          <p:attrName>ppt_h</p:attrName>
                                        </p:attrNameLst>
                                      </p:cBhvr>
                                      <p:tavLst>
                                        <p:tav tm="0">
                                          <p:val>
                                            <p:fltVal val="0"/>
                                          </p:val>
                                        </p:tav>
                                        <p:tav tm="100000">
                                          <p:val>
                                            <p:strVal val="#ppt_h"/>
                                          </p:val>
                                        </p:tav>
                                      </p:tavLst>
                                    </p:anim>
                                    <p:anim calcmode="lin" valueType="num">
                                      <p:cBhvr>
                                        <p:cTn id="33" dur="2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9"/>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2000" fill="hold"/>
                                        <p:tgtEl>
                                          <p:spTgt spid="15"/>
                                        </p:tgtEl>
                                        <p:attrNameLst>
                                          <p:attrName>ppt_w</p:attrName>
                                        </p:attrNameLst>
                                      </p:cBhvr>
                                      <p:tavLst>
                                        <p:tav tm="0">
                                          <p:val>
                                            <p:fltVal val="0"/>
                                          </p:val>
                                        </p:tav>
                                        <p:tav tm="100000">
                                          <p:val>
                                            <p:strVal val="#ppt_w"/>
                                          </p:val>
                                        </p:tav>
                                      </p:tavLst>
                                    </p:anim>
                                    <p:anim calcmode="lin" valueType="num">
                                      <p:cBhvr>
                                        <p:cTn id="38" dur="2000" fill="hold"/>
                                        <p:tgtEl>
                                          <p:spTgt spid="15"/>
                                        </p:tgtEl>
                                        <p:attrNameLst>
                                          <p:attrName>ppt_h</p:attrName>
                                        </p:attrNameLst>
                                      </p:cBhvr>
                                      <p:tavLst>
                                        <p:tav tm="0">
                                          <p:val>
                                            <p:fltVal val="0"/>
                                          </p:val>
                                        </p:tav>
                                        <p:tav tm="100000">
                                          <p:val>
                                            <p:strVal val="#ppt_h"/>
                                          </p:val>
                                        </p:tav>
                                      </p:tavLst>
                                    </p:anim>
                                    <p:anim calcmode="lin" valueType="num">
                                      <p:cBhvr>
                                        <p:cTn id="39" dur="2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1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2000" fill="hold"/>
                                        <p:tgtEl>
                                          <p:spTgt spid="11"/>
                                        </p:tgtEl>
                                        <p:attrNameLst>
                                          <p:attrName>ppt_w</p:attrName>
                                        </p:attrNameLst>
                                      </p:cBhvr>
                                      <p:tavLst>
                                        <p:tav tm="0">
                                          <p:val>
                                            <p:fltVal val="0"/>
                                          </p:val>
                                        </p:tav>
                                        <p:tav tm="100000">
                                          <p:val>
                                            <p:strVal val="#ppt_w"/>
                                          </p:val>
                                        </p:tav>
                                      </p:tavLst>
                                    </p:anim>
                                    <p:anim calcmode="lin" valueType="num">
                                      <p:cBhvr>
                                        <p:cTn id="44" dur="2000" fill="hold"/>
                                        <p:tgtEl>
                                          <p:spTgt spid="11"/>
                                        </p:tgtEl>
                                        <p:attrNameLst>
                                          <p:attrName>ppt_h</p:attrName>
                                        </p:attrNameLst>
                                      </p:cBhvr>
                                      <p:tavLst>
                                        <p:tav tm="0">
                                          <p:val>
                                            <p:fltVal val="0"/>
                                          </p:val>
                                        </p:tav>
                                        <p:tav tm="100000">
                                          <p:val>
                                            <p:strVal val="#ppt_h"/>
                                          </p:val>
                                        </p:tav>
                                      </p:tavLst>
                                    </p:anim>
                                    <p:anim calcmode="lin" valueType="num">
                                      <p:cBhvr>
                                        <p:cTn id="45" dur="2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11"/>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2000" fill="hold"/>
                                        <p:tgtEl>
                                          <p:spTgt spid="8"/>
                                        </p:tgtEl>
                                        <p:attrNameLst>
                                          <p:attrName>ppt_w</p:attrName>
                                        </p:attrNameLst>
                                      </p:cBhvr>
                                      <p:tavLst>
                                        <p:tav tm="0">
                                          <p:val>
                                            <p:fltVal val="0"/>
                                          </p:val>
                                        </p:tav>
                                        <p:tav tm="100000">
                                          <p:val>
                                            <p:strVal val="#ppt_w"/>
                                          </p:val>
                                        </p:tav>
                                      </p:tavLst>
                                    </p:anim>
                                    <p:anim calcmode="lin" valueType="num">
                                      <p:cBhvr>
                                        <p:cTn id="50" dur="2000" fill="hold"/>
                                        <p:tgtEl>
                                          <p:spTgt spid="8"/>
                                        </p:tgtEl>
                                        <p:attrNameLst>
                                          <p:attrName>ppt_h</p:attrName>
                                        </p:attrNameLst>
                                      </p:cBhvr>
                                      <p:tavLst>
                                        <p:tav tm="0">
                                          <p:val>
                                            <p:fltVal val="0"/>
                                          </p:val>
                                        </p:tav>
                                        <p:tav tm="100000">
                                          <p:val>
                                            <p:strVal val="#ppt_h"/>
                                          </p:val>
                                        </p:tav>
                                      </p:tavLst>
                                    </p:anim>
                                    <p:anim calcmode="lin" valueType="num">
                                      <p:cBhvr>
                                        <p:cTn id="51" dur="2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8"/>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2000" fill="hold"/>
                                        <p:tgtEl>
                                          <p:spTgt spid="14"/>
                                        </p:tgtEl>
                                        <p:attrNameLst>
                                          <p:attrName>ppt_w</p:attrName>
                                        </p:attrNameLst>
                                      </p:cBhvr>
                                      <p:tavLst>
                                        <p:tav tm="0">
                                          <p:val>
                                            <p:fltVal val="0"/>
                                          </p:val>
                                        </p:tav>
                                        <p:tav tm="100000">
                                          <p:val>
                                            <p:strVal val="#ppt_w"/>
                                          </p:val>
                                        </p:tav>
                                      </p:tavLst>
                                    </p:anim>
                                    <p:anim calcmode="lin" valueType="num">
                                      <p:cBhvr>
                                        <p:cTn id="56" dur="2000" fill="hold"/>
                                        <p:tgtEl>
                                          <p:spTgt spid="14"/>
                                        </p:tgtEl>
                                        <p:attrNameLst>
                                          <p:attrName>ppt_h</p:attrName>
                                        </p:attrNameLst>
                                      </p:cBhvr>
                                      <p:tavLst>
                                        <p:tav tm="0">
                                          <p:val>
                                            <p:fltVal val="0"/>
                                          </p:val>
                                        </p:tav>
                                        <p:tav tm="100000">
                                          <p:val>
                                            <p:strVal val="#ppt_h"/>
                                          </p:val>
                                        </p:tav>
                                      </p:tavLst>
                                    </p:anim>
                                    <p:anim calcmode="lin" valueType="num">
                                      <p:cBhvr>
                                        <p:cTn id="57" dur="2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8" dur="2000" fill="hold"/>
                                        <p:tgtEl>
                                          <p:spTgt spid="14"/>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2000" fill="hold"/>
                                        <p:tgtEl>
                                          <p:spTgt spid="10"/>
                                        </p:tgtEl>
                                        <p:attrNameLst>
                                          <p:attrName>ppt_w</p:attrName>
                                        </p:attrNameLst>
                                      </p:cBhvr>
                                      <p:tavLst>
                                        <p:tav tm="0">
                                          <p:val>
                                            <p:fltVal val="0"/>
                                          </p:val>
                                        </p:tav>
                                        <p:tav tm="100000">
                                          <p:val>
                                            <p:strVal val="#ppt_w"/>
                                          </p:val>
                                        </p:tav>
                                      </p:tavLst>
                                    </p:anim>
                                    <p:anim calcmode="lin" valueType="num">
                                      <p:cBhvr>
                                        <p:cTn id="62" dur="2000" fill="hold"/>
                                        <p:tgtEl>
                                          <p:spTgt spid="10"/>
                                        </p:tgtEl>
                                        <p:attrNameLst>
                                          <p:attrName>ppt_h</p:attrName>
                                        </p:attrNameLst>
                                      </p:cBhvr>
                                      <p:tavLst>
                                        <p:tav tm="0">
                                          <p:val>
                                            <p:fltVal val="0"/>
                                          </p:val>
                                        </p:tav>
                                        <p:tav tm="100000">
                                          <p:val>
                                            <p:strVal val="#ppt_h"/>
                                          </p:val>
                                        </p:tav>
                                      </p:tavLst>
                                    </p:anim>
                                    <p:anim calcmode="lin" valueType="num">
                                      <p:cBhvr>
                                        <p:cTn id="63" dur="2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64" dur="2000" fill="hold"/>
                                        <p:tgtEl>
                                          <p:spTgt spid="10"/>
                                        </p:tgtEl>
                                        <p:attrNameLst>
                                          <p:attrName>ppt_y</p:attrName>
                                        </p:attrNameLst>
                                      </p:cBhvr>
                                      <p:tavLst>
                                        <p:tav tm="0" fmla="#ppt_y+(sin(-2*pi*(1-$))*-#ppt_x+cos(-2*pi*(1-$))*(1-#ppt_y))*(1-$)">
                                          <p:val>
                                            <p:fltVal val="0"/>
                                          </p:val>
                                        </p:tav>
                                        <p:tav tm="100000">
                                          <p:val>
                                            <p:fltVal val="1"/>
                                          </p:val>
                                        </p:tav>
                                      </p:tavLst>
                                    </p:anim>
                                  </p:childTnLst>
                                </p:cTn>
                              </p:par>
                              <p:par>
                                <p:cTn id="65" presetID="15"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2000" fill="hold"/>
                                        <p:tgtEl>
                                          <p:spTgt spid="13"/>
                                        </p:tgtEl>
                                        <p:attrNameLst>
                                          <p:attrName>ppt_w</p:attrName>
                                        </p:attrNameLst>
                                      </p:cBhvr>
                                      <p:tavLst>
                                        <p:tav tm="0">
                                          <p:val>
                                            <p:fltVal val="0"/>
                                          </p:val>
                                        </p:tav>
                                        <p:tav tm="100000">
                                          <p:val>
                                            <p:strVal val="#ppt_w"/>
                                          </p:val>
                                        </p:tav>
                                      </p:tavLst>
                                    </p:anim>
                                    <p:anim calcmode="lin" valueType="num">
                                      <p:cBhvr>
                                        <p:cTn id="68" dur="2000" fill="hold"/>
                                        <p:tgtEl>
                                          <p:spTgt spid="13"/>
                                        </p:tgtEl>
                                        <p:attrNameLst>
                                          <p:attrName>ppt_h</p:attrName>
                                        </p:attrNameLst>
                                      </p:cBhvr>
                                      <p:tavLst>
                                        <p:tav tm="0">
                                          <p:val>
                                            <p:fltVal val="0"/>
                                          </p:val>
                                        </p:tav>
                                        <p:tav tm="100000">
                                          <p:val>
                                            <p:strVal val="#ppt_h"/>
                                          </p:val>
                                        </p:tav>
                                      </p:tavLst>
                                    </p:anim>
                                    <p:anim calcmode="lin" valueType="num">
                                      <p:cBhvr>
                                        <p:cTn id="69" dur="2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70" dur="2000" fill="hold"/>
                                        <p:tgtEl>
                                          <p:spTgt spid="13"/>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2000" fill="hold"/>
                                        <p:tgtEl>
                                          <p:spTgt spid="16"/>
                                        </p:tgtEl>
                                        <p:attrNameLst>
                                          <p:attrName>ppt_w</p:attrName>
                                        </p:attrNameLst>
                                      </p:cBhvr>
                                      <p:tavLst>
                                        <p:tav tm="0">
                                          <p:val>
                                            <p:fltVal val="0"/>
                                          </p:val>
                                        </p:tav>
                                        <p:tav tm="100000">
                                          <p:val>
                                            <p:strVal val="#ppt_w"/>
                                          </p:val>
                                        </p:tav>
                                      </p:tavLst>
                                    </p:anim>
                                    <p:anim calcmode="lin" valueType="num">
                                      <p:cBhvr>
                                        <p:cTn id="74" dur="2000" fill="hold"/>
                                        <p:tgtEl>
                                          <p:spTgt spid="16"/>
                                        </p:tgtEl>
                                        <p:attrNameLst>
                                          <p:attrName>ppt_h</p:attrName>
                                        </p:attrNameLst>
                                      </p:cBhvr>
                                      <p:tavLst>
                                        <p:tav tm="0">
                                          <p:val>
                                            <p:fltVal val="0"/>
                                          </p:val>
                                        </p:tav>
                                        <p:tav tm="100000">
                                          <p:val>
                                            <p:strVal val="#ppt_h"/>
                                          </p:val>
                                        </p:tav>
                                      </p:tavLst>
                                    </p:anim>
                                    <p:anim calcmode="lin" valueType="num">
                                      <p:cBhvr>
                                        <p:cTn id="75" dur="2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76" dur="2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7" fill="hold">
                      <p:stCondLst>
                        <p:cond delay="indefinite"/>
                      </p:stCondLst>
                      <p:childTnLst>
                        <p:par>
                          <p:cTn id="78" fill="hold">
                            <p:stCondLst>
                              <p:cond delay="0"/>
                            </p:stCondLst>
                            <p:childTnLst>
                              <p:par>
                                <p:cTn id="79" presetID="15" presetClass="entr" presetSubtype="0" fill="hold" nodeType="clickEffect">
                                  <p:stCondLst>
                                    <p:cond delay="0"/>
                                  </p:stCondLst>
                                  <p:childTnLst>
                                    <p:set>
                                      <p:cBhvr>
                                        <p:cTn id="80" dur="1" fill="hold">
                                          <p:stCondLst>
                                            <p:cond delay="0"/>
                                          </p:stCondLst>
                                        </p:cTn>
                                        <p:tgtEl>
                                          <p:spTgt spid="17">
                                            <p:txEl>
                                              <p:pRg st="0" end="0"/>
                                            </p:txEl>
                                          </p:spTgt>
                                        </p:tgtEl>
                                        <p:attrNameLst>
                                          <p:attrName>style.visibility</p:attrName>
                                        </p:attrNameLst>
                                      </p:cBhvr>
                                      <p:to>
                                        <p:strVal val="visible"/>
                                      </p:to>
                                    </p:set>
                                    <p:anim calcmode="lin" valueType="num">
                                      <p:cBhvr>
                                        <p:cTn id="81" dur="10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82" dur="1000" fill="hold"/>
                                        <p:tgtEl>
                                          <p:spTgt spid="17">
                                            <p:txEl>
                                              <p:pRg st="0" end="0"/>
                                            </p:txEl>
                                          </p:spTgt>
                                        </p:tgtEl>
                                        <p:attrNameLst>
                                          <p:attrName>ppt_h</p:attrName>
                                        </p:attrNameLst>
                                      </p:cBhvr>
                                      <p:tavLst>
                                        <p:tav tm="0">
                                          <p:val>
                                            <p:fltVal val="0"/>
                                          </p:val>
                                        </p:tav>
                                        <p:tav tm="100000">
                                          <p:val>
                                            <p:strVal val="#ppt_h"/>
                                          </p:val>
                                        </p:tav>
                                      </p:tavLst>
                                    </p:anim>
                                    <p:anim calcmode="lin" valueType="num">
                                      <p:cBhvr>
                                        <p:cTn id="83" dur="1000" fill="hold"/>
                                        <p:tgtEl>
                                          <p:spTgt spid="1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1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5" fill="hold">
                      <p:stCondLst>
                        <p:cond delay="indefinite"/>
                      </p:stCondLst>
                      <p:childTnLst>
                        <p:par>
                          <p:cTn id="86" fill="hold">
                            <p:stCondLst>
                              <p:cond delay="0"/>
                            </p:stCondLst>
                            <p:childTnLst>
                              <p:par>
                                <p:cTn id="87" presetID="15" presetClass="entr" presetSubtype="0" fill="hold" nodeType="clickEffect">
                                  <p:stCondLst>
                                    <p:cond delay="0"/>
                                  </p:stCondLst>
                                  <p:childTnLst>
                                    <p:set>
                                      <p:cBhvr>
                                        <p:cTn id="88" dur="1" fill="hold">
                                          <p:stCondLst>
                                            <p:cond delay="0"/>
                                          </p:stCondLst>
                                        </p:cTn>
                                        <p:tgtEl>
                                          <p:spTgt spid="18">
                                            <p:txEl>
                                              <p:pRg st="0" end="0"/>
                                            </p:txEl>
                                          </p:spTgt>
                                        </p:tgtEl>
                                        <p:attrNameLst>
                                          <p:attrName>style.visibility</p:attrName>
                                        </p:attrNameLst>
                                      </p:cBhvr>
                                      <p:to>
                                        <p:strVal val="visible"/>
                                      </p:to>
                                    </p:set>
                                    <p:anim calcmode="lin" valueType="num">
                                      <p:cBhvr>
                                        <p:cTn id="89" dur="10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90" dur="1000" fill="hold"/>
                                        <p:tgtEl>
                                          <p:spTgt spid="18">
                                            <p:txEl>
                                              <p:pRg st="0" end="0"/>
                                            </p:txEl>
                                          </p:spTgt>
                                        </p:tgtEl>
                                        <p:attrNameLst>
                                          <p:attrName>ppt_h</p:attrName>
                                        </p:attrNameLst>
                                      </p:cBhvr>
                                      <p:tavLst>
                                        <p:tav tm="0">
                                          <p:val>
                                            <p:fltVal val="0"/>
                                          </p:val>
                                        </p:tav>
                                        <p:tav tm="100000">
                                          <p:val>
                                            <p:strVal val="#ppt_h"/>
                                          </p:val>
                                        </p:tav>
                                      </p:tavLst>
                                    </p:anim>
                                    <p:anim calcmode="lin" valueType="num">
                                      <p:cBhvr>
                                        <p:cTn id="91" dur="1000" fill="hold"/>
                                        <p:tgtEl>
                                          <p:spTgt spid="1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92" dur="1000" fill="hold"/>
                                        <p:tgtEl>
                                          <p:spTgt spid="1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3" fill="hold">
                      <p:stCondLst>
                        <p:cond delay="indefinite"/>
                      </p:stCondLst>
                      <p:childTnLst>
                        <p:par>
                          <p:cTn id="94" fill="hold">
                            <p:stCondLst>
                              <p:cond delay="0"/>
                            </p:stCondLst>
                            <p:childTnLst>
                              <p:par>
                                <p:cTn id="95" presetID="15" presetClass="entr" presetSubtype="0" fill="hold" nodeType="clickEffect">
                                  <p:stCondLst>
                                    <p:cond delay="0"/>
                                  </p:stCondLst>
                                  <p:childTnLst>
                                    <p:set>
                                      <p:cBhvr>
                                        <p:cTn id="96" dur="1" fill="hold">
                                          <p:stCondLst>
                                            <p:cond delay="0"/>
                                          </p:stCondLst>
                                        </p:cTn>
                                        <p:tgtEl>
                                          <p:spTgt spid="19">
                                            <p:txEl>
                                              <p:pRg st="0" end="0"/>
                                            </p:txEl>
                                          </p:spTgt>
                                        </p:tgtEl>
                                        <p:attrNameLst>
                                          <p:attrName>style.visibility</p:attrName>
                                        </p:attrNameLst>
                                      </p:cBhvr>
                                      <p:to>
                                        <p:strVal val="visible"/>
                                      </p:to>
                                    </p:set>
                                    <p:anim calcmode="lin" valueType="num">
                                      <p:cBhvr>
                                        <p:cTn id="97" dur="10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98" dur="1000" fill="hold"/>
                                        <p:tgtEl>
                                          <p:spTgt spid="19">
                                            <p:txEl>
                                              <p:pRg st="0" end="0"/>
                                            </p:txEl>
                                          </p:spTgt>
                                        </p:tgtEl>
                                        <p:attrNameLst>
                                          <p:attrName>ppt_h</p:attrName>
                                        </p:attrNameLst>
                                      </p:cBhvr>
                                      <p:tavLst>
                                        <p:tav tm="0">
                                          <p:val>
                                            <p:fltVal val="0"/>
                                          </p:val>
                                        </p:tav>
                                        <p:tav tm="100000">
                                          <p:val>
                                            <p:strVal val="#ppt_h"/>
                                          </p:val>
                                        </p:tav>
                                      </p:tavLst>
                                    </p:anim>
                                    <p:anim calcmode="lin" valueType="num">
                                      <p:cBhvr>
                                        <p:cTn id="99" dur="1000" fill="hold"/>
                                        <p:tgtEl>
                                          <p:spTgt spid="1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1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1" fill="hold">
                      <p:stCondLst>
                        <p:cond delay="indefinite"/>
                      </p:stCondLst>
                      <p:childTnLst>
                        <p:par>
                          <p:cTn id="102" fill="hold">
                            <p:stCondLst>
                              <p:cond delay="0"/>
                            </p:stCondLst>
                            <p:childTnLst>
                              <p:par>
                                <p:cTn id="103" presetID="15" presetClass="entr" presetSubtype="0" fill="hold" nodeType="clickEffect">
                                  <p:stCondLst>
                                    <p:cond delay="0"/>
                                  </p:stCondLst>
                                  <p:childTnLst>
                                    <p:set>
                                      <p:cBhvr>
                                        <p:cTn id="104" dur="1" fill="hold">
                                          <p:stCondLst>
                                            <p:cond delay="0"/>
                                          </p:stCondLst>
                                        </p:cTn>
                                        <p:tgtEl>
                                          <p:spTgt spid="20">
                                            <p:txEl>
                                              <p:pRg st="0" end="0"/>
                                            </p:txEl>
                                          </p:spTgt>
                                        </p:tgtEl>
                                        <p:attrNameLst>
                                          <p:attrName>style.visibility</p:attrName>
                                        </p:attrNameLst>
                                      </p:cBhvr>
                                      <p:to>
                                        <p:strVal val="visible"/>
                                      </p:to>
                                    </p:set>
                                    <p:anim calcmode="lin" valueType="num">
                                      <p:cBhvr>
                                        <p:cTn id="105" dur="10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106" dur="1000" fill="hold"/>
                                        <p:tgtEl>
                                          <p:spTgt spid="20">
                                            <p:txEl>
                                              <p:pRg st="0" end="0"/>
                                            </p:txEl>
                                          </p:spTgt>
                                        </p:tgtEl>
                                        <p:attrNameLst>
                                          <p:attrName>ppt_h</p:attrName>
                                        </p:attrNameLst>
                                      </p:cBhvr>
                                      <p:tavLst>
                                        <p:tav tm="0">
                                          <p:val>
                                            <p:fltVal val="0"/>
                                          </p:val>
                                        </p:tav>
                                        <p:tav tm="100000">
                                          <p:val>
                                            <p:strVal val="#ppt_h"/>
                                          </p:val>
                                        </p:tav>
                                      </p:tavLst>
                                    </p:anim>
                                    <p:anim calcmode="lin" valueType="num">
                                      <p:cBhvr>
                                        <p:cTn id="107" dur="1000" fill="hold"/>
                                        <p:tgtEl>
                                          <p:spTgt spid="20">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8" dur="1000" fill="hold"/>
                                        <p:tgtEl>
                                          <p:spTgt spid="20">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9" fill="hold">
                      <p:stCondLst>
                        <p:cond delay="indefinite"/>
                      </p:stCondLst>
                      <p:childTnLst>
                        <p:par>
                          <p:cTn id="110" fill="hold">
                            <p:stCondLst>
                              <p:cond delay="0"/>
                            </p:stCondLst>
                            <p:childTnLst>
                              <p:par>
                                <p:cTn id="111" presetID="15" presetClass="entr" presetSubtype="0" fill="hold" nodeType="clickEffect">
                                  <p:stCondLst>
                                    <p:cond delay="0"/>
                                  </p:stCondLst>
                                  <p:childTnLst>
                                    <p:set>
                                      <p:cBhvr>
                                        <p:cTn id="112" dur="1" fill="hold">
                                          <p:stCondLst>
                                            <p:cond delay="0"/>
                                          </p:stCondLst>
                                        </p:cTn>
                                        <p:tgtEl>
                                          <p:spTgt spid="21">
                                            <p:txEl>
                                              <p:pRg st="0" end="0"/>
                                            </p:txEl>
                                          </p:spTgt>
                                        </p:tgtEl>
                                        <p:attrNameLst>
                                          <p:attrName>style.visibility</p:attrName>
                                        </p:attrNameLst>
                                      </p:cBhvr>
                                      <p:to>
                                        <p:strVal val="visible"/>
                                      </p:to>
                                    </p:set>
                                    <p:anim calcmode="lin" valueType="num">
                                      <p:cBhvr>
                                        <p:cTn id="113"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14" dur="1000" fill="hold"/>
                                        <p:tgtEl>
                                          <p:spTgt spid="21">
                                            <p:txEl>
                                              <p:pRg st="0" end="0"/>
                                            </p:txEl>
                                          </p:spTgt>
                                        </p:tgtEl>
                                        <p:attrNameLst>
                                          <p:attrName>ppt_h</p:attrName>
                                        </p:attrNameLst>
                                      </p:cBhvr>
                                      <p:tavLst>
                                        <p:tav tm="0">
                                          <p:val>
                                            <p:fltVal val="0"/>
                                          </p:val>
                                        </p:tav>
                                        <p:tav tm="100000">
                                          <p:val>
                                            <p:strVal val="#ppt_h"/>
                                          </p:val>
                                        </p:tav>
                                      </p:tavLst>
                                    </p:anim>
                                    <p:anim calcmode="lin" valueType="num">
                                      <p:cBhvr>
                                        <p:cTn id="115" dur="1000" fill="hold"/>
                                        <p:tgtEl>
                                          <p:spTgt spid="2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16" dur="1000" fill="hold"/>
                                        <p:tgtEl>
                                          <p:spTgt spid="2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7" fill="hold">
                      <p:stCondLst>
                        <p:cond delay="indefinite"/>
                      </p:stCondLst>
                      <p:childTnLst>
                        <p:par>
                          <p:cTn id="118" fill="hold">
                            <p:stCondLst>
                              <p:cond delay="0"/>
                            </p:stCondLst>
                            <p:childTnLst>
                              <p:par>
                                <p:cTn id="119" presetID="15" presetClass="entr" presetSubtype="0" fill="hold" nodeType="clickEffect">
                                  <p:stCondLst>
                                    <p:cond delay="0"/>
                                  </p:stCondLst>
                                  <p:childTnLst>
                                    <p:set>
                                      <p:cBhvr>
                                        <p:cTn id="120" dur="1" fill="hold">
                                          <p:stCondLst>
                                            <p:cond delay="0"/>
                                          </p:stCondLst>
                                        </p:cTn>
                                        <p:tgtEl>
                                          <p:spTgt spid="22">
                                            <p:txEl>
                                              <p:pRg st="0" end="0"/>
                                            </p:txEl>
                                          </p:spTgt>
                                        </p:tgtEl>
                                        <p:attrNameLst>
                                          <p:attrName>style.visibility</p:attrName>
                                        </p:attrNameLst>
                                      </p:cBhvr>
                                      <p:to>
                                        <p:strVal val="visible"/>
                                      </p:to>
                                    </p:set>
                                    <p:anim calcmode="lin" valueType="num">
                                      <p:cBhvr>
                                        <p:cTn id="121" dur="10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22" dur="1000" fill="hold"/>
                                        <p:tgtEl>
                                          <p:spTgt spid="22">
                                            <p:txEl>
                                              <p:pRg st="0" end="0"/>
                                            </p:txEl>
                                          </p:spTgt>
                                        </p:tgtEl>
                                        <p:attrNameLst>
                                          <p:attrName>ppt_h</p:attrName>
                                        </p:attrNameLst>
                                      </p:cBhvr>
                                      <p:tavLst>
                                        <p:tav tm="0">
                                          <p:val>
                                            <p:fltVal val="0"/>
                                          </p:val>
                                        </p:tav>
                                        <p:tav tm="100000">
                                          <p:val>
                                            <p:strVal val="#ppt_h"/>
                                          </p:val>
                                        </p:tav>
                                      </p:tavLst>
                                    </p:anim>
                                    <p:anim calcmode="lin" valueType="num">
                                      <p:cBhvr>
                                        <p:cTn id="123" dur="1000" fill="hold"/>
                                        <p:tgtEl>
                                          <p:spTgt spid="22">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22">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25" fill="hold">
                            <p:stCondLst>
                              <p:cond delay="1000"/>
                            </p:stCondLst>
                            <p:childTnLst>
                              <p:par>
                                <p:cTn id="126" presetID="4" presetClass="entr" presetSubtype="16" fill="hold" grpId="0" nodeType="afterEffect">
                                  <p:stCondLst>
                                    <p:cond delay="0"/>
                                  </p:stCondLst>
                                  <p:childTnLst>
                                    <p:set>
                                      <p:cBhvr>
                                        <p:cTn id="127" dur="1" fill="hold">
                                          <p:stCondLst>
                                            <p:cond delay="0"/>
                                          </p:stCondLst>
                                        </p:cTn>
                                        <p:tgtEl>
                                          <p:spTgt spid="23"/>
                                        </p:tgtEl>
                                        <p:attrNameLst>
                                          <p:attrName>style.visibility</p:attrName>
                                        </p:attrNameLst>
                                      </p:cBhvr>
                                      <p:to>
                                        <p:strVal val="visible"/>
                                      </p:to>
                                    </p:set>
                                    <p:animEffect transition="in" filter="box(in)">
                                      <p:cBhvr>
                                        <p:cTn id="128" dur="1000"/>
                                        <p:tgtEl>
                                          <p:spTgt spid="23"/>
                                        </p:tgtEl>
                                      </p:cBhvr>
                                    </p:animEffect>
                                  </p:childTnLst>
                                </p:cTn>
                              </p:par>
                              <p:par>
                                <p:cTn id="129" presetID="16" presetClass="entr" presetSubtype="21" fill="hold" grpId="0" nodeType="with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barn(inVertical)">
                                      <p:cBhvr>
                                        <p:cTn id="131" dur="2000"/>
                                        <p:tgtEl>
                                          <p:spTgt spid="24"/>
                                        </p:tgtEl>
                                      </p:cBhvr>
                                    </p:animEffect>
                                  </p:childTnLst>
                                </p:cTn>
                              </p:par>
                              <p:par>
                                <p:cTn id="132" presetID="15" presetClass="entr" presetSubtype="0" fill="hold" grpId="0" nodeType="withEffect">
                                  <p:stCondLst>
                                    <p:cond delay="0"/>
                                  </p:stCondLst>
                                  <p:childTnLst>
                                    <p:set>
                                      <p:cBhvr>
                                        <p:cTn id="133" dur="1" fill="hold">
                                          <p:stCondLst>
                                            <p:cond delay="0"/>
                                          </p:stCondLst>
                                        </p:cTn>
                                        <p:tgtEl>
                                          <p:spTgt spid="25"/>
                                        </p:tgtEl>
                                        <p:attrNameLst>
                                          <p:attrName>style.visibility</p:attrName>
                                        </p:attrNameLst>
                                      </p:cBhvr>
                                      <p:to>
                                        <p:strVal val="visible"/>
                                      </p:to>
                                    </p:set>
                                    <p:anim calcmode="lin" valueType="num">
                                      <p:cBhvr>
                                        <p:cTn id="134" dur="2000" fill="hold"/>
                                        <p:tgtEl>
                                          <p:spTgt spid="25"/>
                                        </p:tgtEl>
                                        <p:attrNameLst>
                                          <p:attrName>ppt_w</p:attrName>
                                        </p:attrNameLst>
                                      </p:cBhvr>
                                      <p:tavLst>
                                        <p:tav tm="0">
                                          <p:val>
                                            <p:fltVal val="0"/>
                                          </p:val>
                                        </p:tav>
                                        <p:tav tm="100000">
                                          <p:val>
                                            <p:strVal val="#ppt_w"/>
                                          </p:val>
                                        </p:tav>
                                      </p:tavLst>
                                    </p:anim>
                                    <p:anim calcmode="lin" valueType="num">
                                      <p:cBhvr>
                                        <p:cTn id="135" dur="2000" fill="hold"/>
                                        <p:tgtEl>
                                          <p:spTgt spid="25"/>
                                        </p:tgtEl>
                                        <p:attrNameLst>
                                          <p:attrName>ppt_h</p:attrName>
                                        </p:attrNameLst>
                                      </p:cBhvr>
                                      <p:tavLst>
                                        <p:tav tm="0">
                                          <p:val>
                                            <p:fltVal val="0"/>
                                          </p:val>
                                        </p:tav>
                                        <p:tav tm="100000">
                                          <p:val>
                                            <p:strVal val="#ppt_h"/>
                                          </p:val>
                                        </p:tav>
                                      </p:tavLst>
                                    </p:anim>
                                    <p:anim calcmode="lin" valueType="num">
                                      <p:cBhvr>
                                        <p:cTn id="136" dur="2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37" dur="2000" fill="hold"/>
                                        <p:tgtEl>
                                          <p:spTgt spid="25"/>
                                        </p:tgtEl>
                                        <p:attrNameLst>
                                          <p:attrName>ppt_y</p:attrName>
                                        </p:attrNameLst>
                                      </p:cBhvr>
                                      <p:tavLst>
                                        <p:tav tm="0" fmla="#ppt_y+(sin(-2*pi*(1-$))*-#ppt_x+cos(-2*pi*(1-$))*(1-#ppt_y))*(1-$)">
                                          <p:val>
                                            <p:fltVal val="0"/>
                                          </p:val>
                                        </p:tav>
                                        <p:tav tm="100000">
                                          <p:val>
                                            <p:fltVal val="1"/>
                                          </p:val>
                                        </p:tav>
                                      </p:tavLst>
                                    </p:anim>
                                  </p:childTnLst>
                                </p:cTn>
                              </p:par>
                              <p:par>
                                <p:cTn id="138" presetID="15" presetClass="entr" presetSubtype="0" fill="hold" grpId="0" nodeType="withEffect">
                                  <p:stCondLst>
                                    <p:cond delay="0"/>
                                  </p:stCondLst>
                                  <p:childTnLst>
                                    <p:set>
                                      <p:cBhvr>
                                        <p:cTn id="139" dur="1" fill="hold">
                                          <p:stCondLst>
                                            <p:cond delay="0"/>
                                          </p:stCondLst>
                                        </p:cTn>
                                        <p:tgtEl>
                                          <p:spTgt spid="26"/>
                                        </p:tgtEl>
                                        <p:attrNameLst>
                                          <p:attrName>style.visibility</p:attrName>
                                        </p:attrNameLst>
                                      </p:cBhvr>
                                      <p:to>
                                        <p:strVal val="visible"/>
                                      </p:to>
                                    </p:set>
                                    <p:anim calcmode="lin" valueType="num">
                                      <p:cBhvr>
                                        <p:cTn id="140" dur="2000" fill="hold"/>
                                        <p:tgtEl>
                                          <p:spTgt spid="26"/>
                                        </p:tgtEl>
                                        <p:attrNameLst>
                                          <p:attrName>ppt_w</p:attrName>
                                        </p:attrNameLst>
                                      </p:cBhvr>
                                      <p:tavLst>
                                        <p:tav tm="0">
                                          <p:val>
                                            <p:fltVal val="0"/>
                                          </p:val>
                                        </p:tav>
                                        <p:tav tm="100000">
                                          <p:val>
                                            <p:strVal val="#ppt_w"/>
                                          </p:val>
                                        </p:tav>
                                      </p:tavLst>
                                    </p:anim>
                                    <p:anim calcmode="lin" valueType="num">
                                      <p:cBhvr>
                                        <p:cTn id="141" dur="2000" fill="hold"/>
                                        <p:tgtEl>
                                          <p:spTgt spid="26"/>
                                        </p:tgtEl>
                                        <p:attrNameLst>
                                          <p:attrName>ppt_h</p:attrName>
                                        </p:attrNameLst>
                                      </p:cBhvr>
                                      <p:tavLst>
                                        <p:tav tm="0">
                                          <p:val>
                                            <p:fltVal val="0"/>
                                          </p:val>
                                        </p:tav>
                                        <p:tav tm="100000">
                                          <p:val>
                                            <p:strVal val="#ppt_h"/>
                                          </p:val>
                                        </p:tav>
                                      </p:tavLst>
                                    </p:anim>
                                    <p:anim calcmode="lin" valueType="num">
                                      <p:cBhvr>
                                        <p:cTn id="142" dur="2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43" dur="2000" fill="hold"/>
                                        <p:tgtEl>
                                          <p:spTgt spid="26"/>
                                        </p:tgtEl>
                                        <p:attrNameLst>
                                          <p:attrName>ppt_y</p:attrName>
                                        </p:attrNameLst>
                                      </p:cBhvr>
                                      <p:tavLst>
                                        <p:tav tm="0" fmla="#ppt_y+(sin(-2*pi*(1-$))*-#ppt_x+cos(-2*pi*(1-$))*(1-#ppt_y))*(1-$)">
                                          <p:val>
                                            <p:fltVal val="0"/>
                                          </p:val>
                                        </p:tav>
                                        <p:tav tm="100000">
                                          <p:val>
                                            <p:fltVal val="1"/>
                                          </p:val>
                                        </p:tav>
                                      </p:tavLst>
                                    </p:anim>
                                  </p:childTnLst>
                                </p:cTn>
                              </p:par>
                              <p:par>
                                <p:cTn id="144" presetID="15" presetClass="entr" presetSubtype="0" fill="hold" grpId="0" nodeType="withEffect">
                                  <p:stCondLst>
                                    <p:cond delay="0"/>
                                  </p:stCondLst>
                                  <p:childTnLst>
                                    <p:set>
                                      <p:cBhvr>
                                        <p:cTn id="145" dur="1" fill="hold">
                                          <p:stCondLst>
                                            <p:cond delay="0"/>
                                          </p:stCondLst>
                                        </p:cTn>
                                        <p:tgtEl>
                                          <p:spTgt spid="27"/>
                                        </p:tgtEl>
                                        <p:attrNameLst>
                                          <p:attrName>style.visibility</p:attrName>
                                        </p:attrNameLst>
                                      </p:cBhvr>
                                      <p:to>
                                        <p:strVal val="visible"/>
                                      </p:to>
                                    </p:set>
                                    <p:anim calcmode="lin" valueType="num">
                                      <p:cBhvr>
                                        <p:cTn id="146" dur="2000" fill="hold"/>
                                        <p:tgtEl>
                                          <p:spTgt spid="27"/>
                                        </p:tgtEl>
                                        <p:attrNameLst>
                                          <p:attrName>ppt_w</p:attrName>
                                        </p:attrNameLst>
                                      </p:cBhvr>
                                      <p:tavLst>
                                        <p:tav tm="0">
                                          <p:val>
                                            <p:fltVal val="0"/>
                                          </p:val>
                                        </p:tav>
                                        <p:tav tm="100000">
                                          <p:val>
                                            <p:strVal val="#ppt_w"/>
                                          </p:val>
                                        </p:tav>
                                      </p:tavLst>
                                    </p:anim>
                                    <p:anim calcmode="lin" valueType="num">
                                      <p:cBhvr>
                                        <p:cTn id="147" dur="2000" fill="hold"/>
                                        <p:tgtEl>
                                          <p:spTgt spid="27"/>
                                        </p:tgtEl>
                                        <p:attrNameLst>
                                          <p:attrName>ppt_h</p:attrName>
                                        </p:attrNameLst>
                                      </p:cBhvr>
                                      <p:tavLst>
                                        <p:tav tm="0">
                                          <p:val>
                                            <p:fltVal val="0"/>
                                          </p:val>
                                        </p:tav>
                                        <p:tav tm="100000">
                                          <p:val>
                                            <p:strVal val="#ppt_h"/>
                                          </p:val>
                                        </p:tav>
                                      </p:tavLst>
                                    </p:anim>
                                    <p:anim calcmode="lin" valueType="num">
                                      <p:cBhvr>
                                        <p:cTn id="148" dur="2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49" dur="2000" fill="hold"/>
                                        <p:tgtEl>
                                          <p:spTgt spid="27"/>
                                        </p:tgtEl>
                                        <p:attrNameLst>
                                          <p:attrName>ppt_y</p:attrName>
                                        </p:attrNameLst>
                                      </p:cBhvr>
                                      <p:tavLst>
                                        <p:tav tm="0" fmla="#ppt_y+(sin(-2*pi*(1-$))*-#ppt_x+cos(-2*pi*(1-$))*(1-#ppt_y))*(1-$)">
                                          <p:val>
                                            <p:fltVal val="0"/>
                                          </p:val>
                                        </p:tav>
                                        <p:tav tm="100000">
                                          <p:val>
                                            <p:fltVal val="1"/>
                                          </p:val>
                                        </p:tav>
                                      </p:tavLst>
                                    </p:anim>
                                  </p:childTnLst>
                                </p:cTn>
                              </p:par>
                              <p:par>
                                <p:cTn id="150" presetID="15" presetClass="entr" presetSubtype="0" fill="hold" grpId="0" nodeType="withEffect">
                                  <p:stCondLst>
                                    <p:cond delay="0"/>
                                  </p:stCondLst>
                                  <p:childTnLst>
                                    <p:set>
                                      <p:cBhvr>
                                        <p:cTn id="151" dur="1" fill="hold">
                                          <p:stCondLst>
                                            <p:cond delay="0"/>
                                          </p:stCondLst>
                                        </p:cTn>
                                        <p:tgtEl>
                                          <p:spTgt spid="28"/>
                                        </p:tgtEl>
                                        <p:attrNameLst>
                                          <p:attrName>style.visibility</p:attrName>
                                        </p:attrNameLst>
                                      </p:cBhvr>
                                      <p:to>
                                        <p:strVal val="visible"/>
                                      </p:to>
                                    </p:set>
                                    <p:anim calcmode="lin" valueType="num">
                                      <p:cBhvr>
                                        <p:cTn id="152" dur="2000" fill="hold"/>
                                        <p:tgtEl>
                                          <p:spTgt spid="28"/>
                                        </p:tgtEl>
                                        <p:attrNameLst>
                                          <p:attrName>ppt_w</p:attrName>
                                        </p:attrNameLst>
                                      </p:cBhvr>
                                      <p:tavLst>
                                        <p:tav tm="0">
                                          <p:val>
                                            <p:fltVal val="0"/>
                                          </p:val>
                                        </p:tav>
                                        <p:tav tm="100000">
                                          <p:val>
                                            <p:strVal val="#ppt_w"/>
                                          </p:val>
                                        </p:tav>
                                      </p:tavLst>
                                    </p:anim>
                                    <p:anim calcmode="lin" valueType="num">
                                      <p:cBhvr>
                                        <p:cTn id="153" dur="2000" fill="hold"/>
                                        <p:tgtEl>
                                          <p:spTgt spid="28"/>
                                        </p:tgtEl>
                                        <p:attrNameLst>
                                          <p:attrName>ppt_h</p:attrName>
                                        </p:attrNameLst>
                                      </p:cBhvr>
                                      <p:tavLst>
                                        <p:tav tm="0">
                                          <p:val>
                                            <p:fltVal val="0"/>
                                          </p:val>
                                        </p:tav>
                                        <p:tav tm="100000">
                                          <p:val>
                                            <p:strVal val="#ppt_h"/>
                                          </p:val>
                                        </p:tav>
                                      </p:tavLst>
                                    </p:anim>
                                    <p:anim calcmode="lin" valueType="num">
                                      <p:cBhvr>
                                        <p:cTn id="154" dur="2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155" dur="2000" fill="hold"/>
                                        <p:tgtEl>
                                          <p:spTgt spid="28"/>
                                        </p:tgtEl>
                                        <p:attrNameLst>
                                          <p:attrName>ppt_y</p:attrName>
                                        </p:attrNameLst>
                                      </p:cBhvr>
                                      <p:tavLst>
                                        <p:tav tm="0" fmla="#ppt_y+(sin(-2*pi*(1-$))*-#ppt_x+cos(-2*pi*(1-$))*(1-#ppt_y))*(1-$)">
                                          <p:val>
                                            <p:fltVal val="0"/>
                                          </p:val>
                                        </p:tav>
                                        <p:tav tm="100000">
                                          <p:val>
                                            <p:fltVal val="1"/>
                                          </p:val>
                                        </p:tav>
                                      </p:tavLst>
                                    </p:anim>
                                  </p:childTnLst>
                                </p:cTn>
                              </p:par>
                              <p:par>
                                <p:cTn id="156" presetID="15" presetClass="entr" presetSubtype="0" fill="hold" grpId="0" nodeType="withEffect">
                                  <p:stCondLst>
                                    <p:cond delay="0"/>
                                  </p:stCondLst>
                                  <p:childTnLst>
                                    <p:set>
                                      <p:cBhvr>
                                        <p:cTn id="157" dur="1" fill="hold">
                                          <p:stCondLst>
                                            <p:cond delay="0"/>
                                          </p:stCondLst>
                                        </p:cTn>
                                        <p:tgtEl>
                                          <p:spTgt spid="29"/>
                                        </p:tgtEl>
                                        <p:attrNameLst>
                                          <p:attrName>style.visibility</p:attrName>
                                        </p:attrNameLst>
                                      </p:cBhvr>
                                      <p:to>
                                        <p:strVal val="visible"/>
                                      </p:to>
                                    </p:set>
                                    <p:anim calcmode="lin" valueType="num">
                                      <p:cBhvr>
                                        <p:cTn id="158" dur="2000" fill="hold"/>
                                        <p:tgtEl>
                                          <p:spTgt spid="29"/>
                                        </p:tgtEl>
                                        <p:attrNameLst>
                                          <p:attrName>ppt_w</p:attrName>
                                        </p:attrNameLst>
                                      </p:cBhvr>
                                      <p:tavLst>
                                        <p:tav tm="0">
                                          <p:val>
                                            <p:fltVal val="0"/>
                                          </p:val>
                                        </p:tav>
                                        <p:tav tm="100000">
                                          <p:val>
                                            <p:strVal val="#ppt_w"/>
                                          </p:val>
                                        </p:tav>
                                      </p:tavLst>
                                    </p:anim>
                                    <p:anim calcmode="lin" valueType="num">
                                      <p:cBhvr>
                                        <p:cTn id="159" dur="2000" fill="hold"/>
                                        <p:tgtEl>
                                          <p:spTgt spid="29"/>
                                        </p:tgtEl>
                                        <p:attrNameLst>
                                          <p:attrName>ppt_h</p:attrName>
                                        </p:attrNameLst>
                                      </p:cBhvr>
                                      <p:tavLst>
                                        <p:tav tm="0">
                                          <p:val>
                                            <p:fltVal val="0"/>
                                          </p:val>
                                        </p:tav>
                                        <p:tav tm="100000">
                                          <p:val>
                                            <p:strVal val="#ppt_h"/>
                                          </p:val>
                                        </p:tav>
                                      </p:tavLst>
                                    </p:anim>
                                    <p:anim calcmode="lin" valueType="num">
                                      <p:cBhvr>
                                        <p:cTn id="160" dur="2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161" dur="2000" fill="hold"/>
                                        <p:tgtEl>
                                          <p:spTgt spid="29"/>
                                        </p:tgtEl>
                                        <p:attrNameLst>
                                          <p:attrName>ppt_y</p:attrName>
                                        </p:attrNameLst>
                                      </p:cBhvr>
                                      <p:tavLst>
                                        <p:tav tm="0" fmla="#ppt_y+(sin(-2*pi*(1-$))*-#ppt_x+cos(-2*pi*(1-$))*(1-#ppt_y))*(1-$)">
                                          <p:val>
                                            <p:fltVal val="0"/>
                                          </p:val>
                                        </p:tav>
                                        <p:tav tm="100000">
                                          <p:val>
                                            <p:fltVal val="1"/>
                                          </p:val>
                                        </p:tav>
                                      </p:tavLst>
                                    </p:anim>
                                  </p:childTnLst>
                                </p:cTn>
                              </p:par>
                              <p:par>
                                <p:cTn id="162" presetID="15" presetClass="entr" presetSubtype="0" fill="hold" grpId="0" nodeType="withEffect">
                                  <p:stCondLst>
                                    <p:cond delay="0"/>
                                  </p:stCondLst>
                                  <p:childTnLst>
                                    <p:set>
                                      <p:cBhvr>
                                        <p:cTn id="163" dur="1" fill="hold">
                                          <p:stCondLst>
                                            <p:cond delay="0"/>
                                          </p:stCondLst>
                                        </p:cTn>
                                        <p:tgtEl>
                                          <p:spTgt spid="30"/>
                                        </p:tgtEl>
                                        <p:attrNameLst>
                                          <p:attrName>style.visibility</p:attrName>
                                        </p:attrNameLst>
                                      </p:cBhvr>
                                      <p:to>
                                        <p:strVal val="visible"/>
                                      </p:to>
                                    </p:set>
                                    <p:anim calcmode="lin" valueType="num">
                                      <p:cBhvr>
                                        <p:cTn id="164" dur="2000" fill="hold"/>
                                        <p:tgtEl>
                                          <p:spTgt spid="30"/>
                                        </p:tgtEl>
                                        <p:attrNameLst>
                                          <p:attrName>ppt_w</p:attrName>
                                        </p:attrNameLst>
                                      </p:cBhvr>
                                      <p:tavLst>
                                        <p:tav tm="0">
                                          <p:val>
                                            <p:fltVal val="0"/>
                                          </p:val>
                                        </p:tav>
                                        <p:tav tm="100000">
                                          <p:val>
                                            <p:strVal val="#ppt_w"/>
                                          </p:val>
                                        </p:tav>
                                      </p:tavLst>
                                    </p:anim>
                                    <p:anim calcmode="lin" valueType="num">
                                      <p:cBhvr>
                                        <p:cTn id="165" dur="2000" fill="hold"/>
                                        <p:tgtEl>
                                          <p:spTgt spid="30"/>
                                        </p:tgtEl>
                                        <p:attrNameLst>
                                          <p:attrName>ppt_h</p:attrName>
                                        </p:attrNameLst>
                                      </p:cBhvr>
                                      <p:tavLst>
                                        <p:tav tm="0">
                                          <p:val>
                                            <p:fltVal val="0"/>
                                          </p:val>
                                        </p:tav>
                                        <p:tav tm="100000">
                                          <p:val>
                                            <p:strVal val="#ppt_h"/>
                                          </p:val>
                                        </p:tav>
                                      </p:tavLst>
                                    </p:anim>
                                    <p:anim calcmode="lin" valueType="num">
                                      <p:cBhvr>
                                        <p:cTn id="166" dur="2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167" dur="2000" fill="hold"/>
                                        <p:tgtEl>
                                          <p:spTgt spid="30"/>
                                        </p:tgtEl>
                                        <p:attrNameLst>
                                          <p:attrName>ppt_y</p:attrName>
                                        </p:attrNameLst>
                                      </p:cBhvr>
                                      <p:tavLst>
                                        <p:tav tm="0" fmla="#ppt_y+(sin(-2*pi*(1-$))*-#ppt_x+cos(-2*pi*(1-$))*(1-#ppt_y))*(1-$)">
                                          <p:val>
                                            <p:fltVal val="0"/>
                                          </p:val>
                                        </p:tav>
                                        <p:tav tm="100000">
                                          <p:val>
                                            <p:fltVal val="1"/>
                                          </p:val>
                                        </p:tav>
                                      </p:tavLst>
                                    </p:anim>
                                  </p:childTnLst>
                                </p:cTn>
                              </p:par>
                              <p:par>
                                <p:cTn id="168" presetID="15" presetClass="entr" presetSubtype="0" fill="hold" grpId="0" nodeType="withEffect">
                                  <p:stCondLst>
                                    <p:cond delay="0"/>
                                  </p:stCondLst>
                                  <p:childTnLst>
                                    <p:set>
                                      <p:cBhvr>
                                        <p:cTn id="169" dur="1" fill="hold">
                                          <p:stCondLst>
                                            <p:cond delay="0"/>
                                          </p:stCondLst>
                                        </p:cTn>
                                        <p:tgtEl>
                                          <p:spTgt spid="31"/>
                                        </p:tgtEl>
                                        <p:attrNameLst>
                                          <p:attrName>style.visibility</p:attrName>
                                        </p:attrNameLst>
                                      </p:cBhvr>
                                      <p:to>
                                        <p:strVal val="visible"/>
                                      </p:to>
                                    </p:set>
                                    <p:anim calcmode="lin" valueType="num">
                                      <p:cBhvr>
                                        <p:cTn id="170" dur="2000" fill="hold"/>
                                        <p:tgtEl>
                                          <p:spTgt spid="31"/>
                                        </p:tgtEl>
                                        <p:attrNameLst>
                                          <p:attrName>ppt_w</p:attrName>
                                        </p:attrNameLst>
                                      </p:cBhvr>
                                      <p:tavLst>
                                        <p:tav tm="0">
                                          <p:val>
                                            <p:fltVal val="0"/>
                                          </p:val>
                                        </p:tav>
                                        <p:tav tm="100000">
                                          <p:val>
                                            <p:strVal val="#ppt_w"/>
                                          </p:val>
                                        </p:tav>
                                      </p:tavLst>
                                    </p:anim>
                                    <p:anim calcmode="lin" valueType="num">
                                      <p:cBhvr>
                                        <p:cTn id="171" dur="2000" fill="hold"/>
                                        <p:tgtEl>
                                          <p:spTgt spid="31"/>
                                        </p:tgtEl>
                                        <p:attrNameLst>
                                          <p:attrName>ppt_h</p:attrName>
                                        </p:attrNameLst>
                                      </p:cBhvr>
                                      <p:tavLst>
                                        <p:tav tm="0">
                                          <p:val>
                                            <p:fltVal val="0"/>
                                          </p:val>
                                        </p:tav>
                                        <p:tav tm="100000">
                                          <p:val>
                                            <p:strVal val="#ppt_h"/>
                                          </p:val>
                                        </p:tav>
                                      </p:tavLst>
                                    </p:anim>
                                    <p:anim calcmode="lin" valueType="num">
                                      <p:cBhvr>
                                        <p:cTn id="172" dur="2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73" dur="2000" fill="hold"/>
                                        <p:tgtEl>
                                          <p:spTgt spid="31"/>
                                        </p:tgtEl>
                                        <p:attrNameLst>
                                          <p:attrName>ppt_y</p:attrName>
                                        </p:attrNameLst>
                                      </p:cBhvr>
                                      <p:tavLst>
                                        <p:tav tm="0" fmla="#ppt_y+(sin(-2*pi*(1-$))*-#ppt_x+cos(-2*pi*(1-$))*(1-#ppt_y))*(1-$)">
                                          <p:val>
                                            <p:fltVal val="0"/>
                                          </p:val>
                                        </p:tav>
                                        <p:tav tm="100000">
                                          <p:val>
                                            <p:fltVal val="1"/>
                                          </p:val>
                                        </p:tav>
                                      </p:tavLst>
                                    </p:anim>
                                  </p:childTnLst>
                                </p:cTn>
                              </p:par>
                              <p:par>
                                <p:cTn id="174" presetID="15" presetClass="entr" presetSubtype="0" fill="hold" grpId="0" nodeType="withEffect">
                                  <p:stCondLst>
                                    <p:cond delay="0"/>
                                  </p:stCondLst>
                                  <p:childTnLst>
                                    <p:set>
                                      <p:cBhvr>
                                        <p:cTn id="175" dur="1" fill="hold">
                                          <p:stCondLst>
                                            <p:cond delay="0"/>
                                          </p:stCondLst>
                                        </p:cTn>
                                        <p:tgtEl>
                                          <p:spTgt spid="32"/>
                                        </p:tgtEl>
                                        <p:attrNameLst>
                                          <p:attrName>style.visibility</p:attrName>
                                        </p:attrNameLst>
                                      </p:cBhvr>
                                      <p:to>
                                        <p:strVal val="visible"/>
                                      </p:to>
                                    </p:set>
                                    <p:anim calcmode="lin" valueType="num">
                                      <p:cBhvr>
                                        <p:cTn id="176" dur="2000" fill="hold"/>
                                        <p:tgtEl>
                                          <p:spTgt spid="32"/>
                                        </p:tgtEl>
                                        <p:attrNameLst>
                                          <p:attrName>ppt_w</p:attrName>
                                        </p:attrNameLst>
                                      </p:cBhvr>
                                      <p:tavLst>
                                        <p:tav tm="0">
                                          <p:val>
                                            <p:fltVal val="0"/>
                                          </p:val>
                                        </p:tav>
                                        <p:tav tm="100000">
                                          <p:val>
                                            <p:strVal val="#ppt_w"/>
                                          </p:val>
                                        </p:tav>
                                      </p:tavLst>
                                    </p:anim>
                                    <p:anim calcmode="lin" valueType="num">
                                      <p:cBhvr>
                                        <p:cTn id="177" dur="2000" fill="hold"/>
                                        <p:tgtEl>
                                          <p:spTgt spid="32"/>
                                        </p:tgtEl>
                                        <p:attrNameLst>
                                          <p:attrName>ppt_h</p:attrName>
                                        </p:attrNameLst>
                                      </p:cBhvr>
                                      <p:tavLst>
                                        <p:tav tm="0">
                                          <p:val>
                                            <p:fltVal val="0"/>
                                          </p:val>
                                        </p:tav>
                                        <p:tav tm="100000">
                                          <p:val>
                                            <p:strVal val="#ppt_h"/>
                                          </p:val>
                                        </p:tav>
                                      </p:tavLst>
                                    </p:anim>
                                    <p:anim calcmode="lin" valueType="num">
                                      <p:cBhvr>
                                        <p:cTn id="178" dur="2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79" dur="2000" fill="hold"/>
                                        <p:tgtEl>
                                          <p:spTgt spid="32"/>
                                        </p:tgtEl>
                                        <p:attrNameLst>
                                          <p:attrName>ppt_y</p:attrName>
                                        </p:attrNameLst>
                                      </p:cBhvr>
                                      <p:tavLst>
                                        <p:tav tm="0" fmla="#ppt_y+(sin(-2*pi*(1-$))*-#ppt_x+cos(-2*pi*(1-$))*(1-#ppt_y))*(1-$)">
                                          <p:val>
                                            <p:fltVal val="0"/>
                                          </p:val>
                                        </p:tav>
                                        <p:tav tm="100000">
                                          <p:val>
                                            <p:fltVal val="1"/>
                                          </p:val>
                                        </p:tav>
                                      </p:tavLst>
                                    </p:anim>
                                  </p:childTnLst>
                                </p:cTn>
                              </p:par>
                              <p:par>
                                <p:cTn id="180" presetID="15" presetClass="entr" presetSubtype="0" fill="hold" grpId="0" nodeType="withEffect">
                                  <p:stCondLst>
                                    <p:cond delay="0"/>
                                  </p:stCondLst>
                                  <p:childTnLst>
                                    <p:set>
                                      <p:cBhvr>
                                        <p:cTn id="181" dur="1" fill="hold">
                                          <p:stCondLst>
                                            <p:cond delay="0"/>
                                          </p:stCondLst>
                                        </p:cTn>
                                        <p:tgtEl>
                                          <p:spTgt spid="33"/>
                                        </p:tgtEl>
                                        <p:attrNameLst>
                                          <p:attrName>style.visibility</p:attrName>
                                        </p:attrNameLst>
                                      </p:cBhvr>
                                      <p:to>
                                        <p:strVal val="visible"/>
                                      </p:to>
                                    </p:set>
                                    <p:anim calcmode="lin" valueType="num">
                                      <p:cBhvr>
                                        <p:cTn id="182" dur="2000" fill="hold"/>
                                        <p:tgtEl>
                                          <p:spTgt spid="33"/>
                                        </p:tgtEl>
                                        <p:attrNameLst>
                                          <p:attrName>ppt_w</p:attrName>
                                        </p:attrNameLst>
                                      </p:cBhvr>
                                      <p:tavLst>
                                        <p:tav tm="0">
                                          <p:val>
                                            <p:fltVal val="0"/>
                                          </p:val>
                                        </p:tav>
                                        <p:tav tm="100000">
                                          <p:val>
                                            <p:strVal val="#ppt_w"/>
                                          </p:val>
                                        </p:tav>
                                      </p:tavLst>
                                    </p:anim>
                                    <p:anim calcmode="lin" valueType="num">
                                      <p:cBhvr>
                                        <p:cTn id="183" dur="2000" fill="hold"/>
                                        <p:tgtEl>
                                          <p:spTgt spid="33"/>
                                        </p:tgtEl>
                                        <p:attrNameLst>
                                          <p:attrName>ppt_h</p:attrName>
                                        </p:attrNameLst>
                                      </p:cBhvr>
                                      <p:tavLst>
                                        <p:tav tm="0">
                                          <p:val>
                                            <p:fltVal val="0"/>
                                          </p:val>
                                        </p:tav>
                                        <p:tav tm="100000">
                                          <p:val>
                                            <p:strVal val="#ppt_h"/>
                                          </p:val>
                                        </p:tav>
                                      </p:tavLst>
                                    </p:anim>
                                    <p:anim calcmode="lin" valueType="num">
                                      <p:cBhvr>
                                        <p:cTn id="184" dur="2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185" dur="2000" fill="hold"/>
                                        <p:tgtEl>
                                          <p:spTgt spid="33"/>
                                        </p:tgtEl>
                                        <p:attrNameLst>
                                          <p:attrName>ppt_y</p:attrName>
                                        </p:attrNameLst>
                                      </p:cBhvr>
                                      <p:tavLst>
                                        <p:tav tm="0" fmla="#ppt_y+(sin(-2*pi*(1-$))*-#ppt_x+cos(-2*pi*(1-$))*(1-#ppt_y))*(1-$)">
                                          <p:val>
                                            <p:fltVal val="0"/>
                                          </p:val>
                                        </p:tav>
                                        <p:tav tm="100000">
                                          <p:val>
                                            <p:fltVal val="1"/>
                                          </p:val>
                                        </p:tav>
                                      </p:tavLst>
                                    </p:anim>
                                  </p:childTnLst>
                                </p:cTn>
                              </p:par>
                              <p:par>
                                <p:cTn id="186" presetID="15" presetClass="entr" presetSubtype="0" fill="hold" grpId="0" nodeType="withEffect">
                                  <p:stCondLst>
                                    <p:cond delay="0"/>
                                  </p:stCondLst>
                                  <p:childTnLst>
                                    <p:set>
                                      <p:cBhvr>
                                        <p:cTn id="187" dur="1" fill="hold">
                                          <p:stCondLst>
                                            <p:cond delay="0"/>
                                          </p:stCondLst>
                                        </p:cTn>
                                        <p:tgtEl>
                                          <p:spTgt spid="34"/>
                                        </p:tgtEl>
                                        <p:attrNameLst>
                                          <p:attrName>style.visibility</p:attrName>
                                        </p:attrNameLst>
                                      </p:cBhvr>
                                      <p:to>
                                        <p:strVal val="visible"/>
                                      </p:to>
                                    </p:set>
                                    <p:anim calcmode="lin" valueType="num">
                                      <p:cBhvr>
                                        <p:cTn id="188" dur="2000" fill="hold"/>
                                        <p:tgtEl>
                                          <p:spTgt spid="34"/>
                                        </p:tgtEl>
                                        <p:attrNameLst>
                                          <p:attrName>ppt_w</p:attrName>
                                        </p:attrNameLst>
                                      </p:cBhvr>
                                      <p:tavLst>
                                        <p:tav tm="0">
                                          <p:val>
                                            <p:fltVal val="0"/>
                                          </p:val>
                                        </p:tav>
                                        <p:tav tm="100000">
                                          <p:val>
                                            <p:strVal val="#ppt_w"/>
                                          </p:val>
                                        </p:tav>
                                      </p:tavLst>
                                    </p:anim>
                                    <p:anim calcmode="lin" valueType="num">
                                      <p:cBhvr>
                                        <p:cTn id="189" dur="2000" fill="hold"/>
                                        <p:tgtEl>
                                          <p:spTgt spid="34"/>
                                        </p:tgtEl>
                                        <p:attrNameLst>
                                          <p:attrName>ppt_h</p:attrName>
                                        </p:attrNameLst>
                                      </p:cBhvr>
                                      <p:tavLst>
                                        <p:tav tm="0">
                                          <p:val>
                                            <p:fltVal val="0"/>
                                          </p:val>
                                        </p:tav>
                                        <p:tav tm="100000">
                                          <p:val>
                                            <p:strVal val="#ppt_h"/>
                                          </p:val>
                                        </p:tav>
                                      </p:tavLst>
                                    </p:anim>
                                    <p:anim calcmode="lin" valueType="num">
                                      <p:cBhvr>
                                        <p:cTn id="190" dur="2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191" dur="2000" fill="hold"/>
                                        <p:tgtEl>
                                          <p:spTgt spid="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2" fill="hold">
                      <p:stCondLst>
                        <p:cond delay="indefinite"/>
                      </p:stCondLst>
                      <p:childTnLst>
                        <p:par>
                          <p:cTn id="193" fill="hold">
                            <p:stCondLst>
                              <p:cond delay="0"/>
                            </p:stCondLst>
                            <p:childTnLst>
                              <p:par>
                                <p:cTn id="194" presetID="15" presetClass="entr" presetSubtype="0" fill="hold" nodeType="clickEffect">
                                  <p:stCondLst>
                                    <p:cond delay="0"/>
                                  </p:stCondLst>
                                  <p:childTnLst>
                                    <p:set>
                                      <p:cBhvr>
                                        <p:cTn id="195" dur="1" fill="hold">
                                          <p:stCondLst>
                                            <p:cond delay="0"/>
                                          </p:stCondLst>
                                        </p:cTn>
                                        <p:tgtEl>
                                          <p:spTgt spid="35">
                                            <p:txEl>
                                              <p:pRg st="0" end="0"/>
                                            </p:txEl>
                                          </p:spTgt>
                                        </p:tgtEl>
                                        <p:attrNameLst>
                                          <p:attrName>style.visibility</p:attrName>
                                        </p:attrNameLst>
                                      </p:cBhvr>
                                      <p:to>
                                        <p:strVal val="visible"/>
                                      </p:to>
                                    </p:set>
                                    <p:anim calcmode="lin" valueType="num">
                                      <p:cBhvr>
                                        <p:cTn id="196" dur="10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197" dur="1000" fill="hold"/>
                                        <p:tgtEl>
                                          <p:spTgt spid="35">
                                            <p:txEl>
                                              <p:pRg st="0" end="0"/>
                                            </p:txEl>
                                          </p:spTgt>
                                        </p:tgtEl>
                                        <p:attrNameLst>
                                          <p:attrName>ppt_h</p:attrName>
                                        </p:attrNameLst>
                                      </p:cBhvr>
                                      <p:tavLst>
                                        <p:tav tm="0">
                                          <p:val>
                                            <p:fltVal val="0"/>
                                          </p:val>
                                        </p:tav>
                                        <p:tav tm="100000">
                                          <p:val>
                                            <p:strVal val="#ppt_h"/>
                                          </p:val>
                                        </p:tav>
                                      </p:tavLst>
                                    </p:anim>
                                    <p:anim calcmode="lin" valueType="num">
                                      <p:cBhvr>
                                        <p:cTn id="198" dur="1000" fill="hold"/>
                                        <p:tgtEl>
                                          <p:spTgt spid="3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99" dur="1000" fill="hold"/>
                                        <p:tgtEl>
                                          <p:spTgt spid="3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0" fill="hold">
                      <p:stCondLst>
                        <p:cond delay="indefinite"/>
                      </p:stCondLst>
                      <p:childTnLst>
                        <p:par>
                          <p:cTn id="201" fill="hold">
                            <p:stCondLst>
                              <p:cond delay="0"/>
                            </p:stCondLst>
                            <p:childTnLst>
                              <p:par>
                                <p:cTn id="202" presetID="15" presetClass="entr" presetSubtype="0" fill="hold" nodeType="clickEffect">
                                  <p:stCondLst>
                                    <p:cond delay="0"/>
                                  </p:stCondLst>
                                  <p:childTnLst>
                                    <p:set>
                                      <p:cBhvr>
                                        <p:cTn id="203" dur="1" fill="hold">
                                          <p:stCondLst>
                                            <p:cond delay="0"/>
                                          </p:stCondLst>
                                        </p:cTn>
                                        <p:tgtEl>
                                          <p:spTgt spid="36">
                                            <p:txEl>
                                              <p:pRg st="0" end="0"/>
                                            </p:txEl>
                                          </p:spTgt>
                                        </p:tgtEl>
                                        <p:attrNameLst>
                                          <p:attrName>style.visibility</p:attrName>
                                        </p:attrNameLst>
                                      </p:cBhvr>
                                      <p:to>
                                        <p:strVal val="visible"/>
                                      </p:to>
                                    </p:set>
                                    <p:anim calcmode="lin" valueType="num">
                                      <p:cBhvr>
                                        <p:cTn id="204" dur="10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205" dur="1000" fill="hold"/>
                                        <p:tgtEl>
                                          <p:spTgt spid="36">
                                            <p:txEl>
                                              <p:pRg st="0" end="0"/>
                                            </p:txEl>
                                          </p:spTgt>
                                        </p:tgtEl>
                                        <p:attrNameLst>
                                          <p:attrName>ppt_h</p:attrName>
                                        </p:attrNameLst>
                                      </p:cBhvr>
                                      <p:tavLst>
                                        <p:tav tm="0">
                                          <p:val>
                                            <p:fltVal val="0"/>
                                          </p:val>
                                        </p:tav>
                                        <p:tav tm="100000">
                                          <p:val>
                                            <p:strVal val="#ppt_h"/>
                                          </p:val>
                                        </p:tav>
                                      </p:tavLst>
                                    </p:anim>
                                    <p:anim calcmode="lin" valueType="num">
                                      <p:cBhvr>
                                        <p:cTn id="206" dur="1000" fill="hold"/>
                                        <p:tgtEl>
                                          <p:spTgt spid="3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07" dur="1000" fill="hold"/>
                                        <p:tgtEl>
                                          <p:spTgt spid="3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8" fill="hold">
                      <p:stCondLst>
                        <p:cond delay="indefinite"/>
                      </p:stCondLst>
                      <p:childTnLst>
                        <p:par>
                          <p:cTn id="209" fill="hold">
                            <p:stCondLst>
                              <p:cond delay="0"/>
                            </p:stCondLst>
                            <p:childTnLst>
                              <p:par>
                                <p:cTn id="210" presetID="15" presetClass="entr" presetSubtype="0" fill="hold" nodeType="clickEffect">
                                  <p:stCondLst>
                                    <p:cond delay="0"/>
                                  </p:stCondLst>
                                  <p:childTnLst>
                                    <p:set>
                                      <p:cBhvr>
                                        <p:cTn id="211" dur="1" fill="hold">
                                          <p:stCondLst>
                                            <p:cond delay="0"/>
                                          </p:stCondLst>
                                        </p:cTn>
                                        <p:tgtEl>
                                          <p:spTgt spid="37">
                                            <p:txEl>
                                              <p:pRg st="0" end="0"/>
                                            </p:txEl>
                                          </p:spTgt>
                                        </p:tgtEl>
                                        <p:attrNameLst>
                                          <p:attrName>style.visibility</p:attrName>
                                        </p:attrNameLst>
                                      </p:cBhvr>
                                      <p:to>
                                        <p:strVal val="visible"/>
                                      </p:to>
                                    </p:set>
                                    <p:anim calcmode="lin" valueType="num">
                                      <p:cBhvr>
                                        <p:cTn id="212" dur="10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213" dur="1000" fill="hold"/>
                                        <p:tgtEl>
                                          <p:spTgt spid="37">
                                            <p:txEl>
                                              <p:pRg st="0" end="0"/>
                                            </p:txEl>
                                          </p:spTgt>
                                        </p:tgtEl>
                                        <p:attrNameLst>
                                          <p:attrName>ppt_h</p:attrName>
                                        </p:attrNameLst>
                                      </p:cBhvr>
                                      <p:tavLst>
                                        <p:tav tm="0">
                                          <p:val>
                                            <p:fltVal val="0"/>
                                          </p:val>
                                        </p:tav>
                                        <p:tav tm="100000">
                                          <p:val>
                                            <p:strVal val="#ppt_h"/>
                                          </p:val>
                                        </p:tav>
                                      </p:tavLst>
                                    </p:anim>
                                    <p:anim calcmode="lin" valueType="num">
                                      <p:cBhvr>
                                        <p:cTn id="214" dur="1000" fill="hold"/>
                                        <p:tgtEl>
                                          <p:spTgt spid="3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15" dur="1000" fill="hold"/>
                                        <p:tgtEl>
                                          <p:spTgt spid="3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6" fill="hold">
                      <p:stCondLst>
                        <p:cond delay="indefinite"/>
                      </p:stCondLst>
                      <p:childTnLst>
                        <p:par>
                          <p:cTn id="217" fill="hold">
                            <p:stCondLst>
                              <p:cond delay="0"/>
                            </p:stCondLst>
                            <p:childTnLst>
                              <p:par>
                                <p:cTn id="218" presetID="15" presetClass="entr" presetSubtype="0" fill="hold" nodeType="clickEffect">
                                  <p:stCondLst>
                                    <p:cond delay="0"/>
                                  </p:stCondLst>
                                  <p:childTnLst>
                                    <p:set>
                                      <p:cBhvr>
                                        <p:cTn id="219" dur="1" fill="hold">
                                          <p:stCondLst>
                                            <p:cond delay="0"/>
                                          </p:stCondLst>
                                        </p:cTn>
                                        <p:tgtEl>
                                          <p:spTgt spid="38">
                                            <p:txEl>
                                              <p:pRg st="0" end="0"/>
                                            </p:txEl>
                                          </p:spTgt>
                                        </p:tgtEl>
                                        <p:attrNameLst>
                                          <p:attrName>style.visibility</p:attrName>
                                        </p:attrNameLst>
                                      </p:cBhvr>
                                      <p:to>
                                        <p:strVal val="visible"/>
                                      </p:to>
                                    </p:set>
                                    <p:anim calcmode="lin" valueType="num">
                                      <p:cBhvr>
                                        <p:cTn id="220" dur="10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221" dur="1000" fill="hold"/>
                                        <p:tgtEl>
                                          <p:spTgt spid="38">
                                            <p:txEl>
                                              <p:pRg st="0" end="0"/>
                                            </p:txEl>
                                          </p:spTgt>
                                        </p:tgtEl>
                                        <p:attrNameLst>
                                          <p:attrName>ppt_h</p:attrName>
                                        </p:attrNameLst>
                                      </p:cBhvr>
                                      <p:tavLst>
                                        <p:tav tm="0">
                                          <p:val>
                                            <p:fltVal val="0"/>
                                          </p:val>
                                        </p:tav>
                                        <p:tav tm="100000">
                                          <p:val>
                                            <p:strVal val="#ppt_h"/>
                                          </p:val>
                                        </p:tav>
                                      </p:tavLst>
                                    </p:anim>
                                    <p:anim calcmode="lin" valueType="num">
                                      <p:cBhvr>
                                        <p:cTn id="222" dur="1000" fill="hold"/>
                                        <p:tgtEl>
                                          <p:spTgt spid="3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23" dur="1000" fill="hold"/>
                                        <p:tgtEl>
                                          <p:spTgt spid="3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3" grpId="0" animBg="1"/>
      <p:bldP spid="24" grpId="0"/>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rot="20758560">
            <a:off x="69601" y="23646"/>
            <a:ext cx="1905833" cy="1132035"/>
          </a:xfrm>
          <a:prstGeom prst="wave">
            <a:avLst>
              <a:gd name="adj1" fmla="val 11200"/>
              <a:gd name="adj2" fmla="val 8202"/>
            </a:avLst>
          </a:prstGeom>
          <a:solidFill>
            <a:schemeClr val="accent6">
              <a:lumMod val="40000"/>
              <a:lumOff val="60000"/>
            </a:schemeClr>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600" b="1" dirty="0" smtClean="0">
                <a:solidFill>
                  <a:schemeClr val="tx1"/>
                </a:solidFill>
              </a:rPr>
              <a:t>الرسم الكتابي</a:t>
            </a:r>
            <a:endParaRPr lang="ar-SA" sz="2600" b="1" dirty="0">
              <a:solidFill>
                <a:schemeClr val="tx1"/>
              </a:solidFill>
            </a:endParaRPr>
          </a:p>
        </p:txBody>
      </p:sp>
      <p:sp>
        <p:nvSpPr>
          <p:cNvPr id="4" name="دمعة 3"/>
          <p:cNvSpPr/>
          <p:nvPr/>
        </p:nvSpPr>
        <p:spPr>
          <a:xfrm>
            <a:off x="7643834"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5" name="مربع نص 4"/>
          <p:cNvSpPr txBox="1"/>
          <p:nvPr/>
        </p:nvSpPr>
        <p:spPr>
          <a:xfrm>
            <a:off x="1857356" y="214290"/>
            <a:ext cx="5929354" cy="1077218"/>
          </a:xfrm>
          <a:prstGeom prst="rect">
            <a:avLst/>
          </a:prstGeom>
          <a:noFill/>
        </p:spPr>
        <p:txBody>
          <a:bodyPr wrap="square" rtlCol="1">
            <a:spAutoFit/>
          </a:bodyPr>
          <a:lstStyle/>
          <a:p>
            <a:pPr algn="ctr"/>
            <a:r>
              <a:rPr lang="ar-SA" sz="3200" b="1" dirty="0" smtClean="0">
                <a:cs typeface="DecoType Naskh" pitchFamily="2" charset="-78"/>
              </a:rPr>
              <a:t>أكمل الفراغات فيما يأتي بكلمات تشتمل على حرف الواو لأكتب بطاقة دعوة لحضور عقيقة مولود:</a:t>
            </a:r>
          </a:p>
        </p:txBody>
      </p:sp>
      <p:sp>
        <p:nvSpPr>
          <p:cNvPr id="6" name="تمرير عمودي 5"/>
          <p:cNvSpPr/>
          <p:nvPr/>
        </p:nvSpPr>
        <p:spPr>
          <a:xfrm rot="20870085">
            <a:off x="527442" y="1792802"/>
            <a:ext cx="7975958" cy="4248368"/>
          </a:xfrm>
          <a:prstGeom prst="verticalScroll">
            <a:avLst/>
          </a:prstGeom>
          <a:solidFill>
            <a:schemeClr val="accent5">
              <a:lumMod val="40000"/>
              <a:lumOff val="60000"/>
            </a:schemeClr>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600" b="1" dirty="0" smtClean="0">
                <a:solidFill>
                  <a:schemeClr val="tx1"/>
                </a:solidFill>
              </a:rPr>
              <a:t>بسم الله الرحمن الرحيم</a:t>
            </a:r>
          </a:p>
          <a:p>
            <a:pPr algn="ctr"/>
            <a:r>
              <a:rPr lang="ar-SA" sz="2600" b="1" i="1" dirty="0" smtClean="0">
                <a:solidFill>
                  <a:schemeClr val="accent2">
                    <a:lumMod val="50000"/>
                  </a:schemeClr>
                </a:solidFill>
                <a:effectLst>
                  <a:outerShdw blurRad="38100" dist="38100" dir="2700000" algn="tl">
                    <a:srgbClr val="000000">
                      <a:alpha val="43137"/>
                    </a:srgbClr>
                  </a:outerShdw>
                </a:effectLst>
              </a:rPr>
              <a:t>أيا جمع الأحبة شرّفوني     وصافوني المودة والمحبة</a:t>
            </a:r>
          </a:p>
          <a:p>
            <a:pPr algn="ctr"/>
            <a:r>
              <a:rPr lang="ar-SA" sz="2600" b="1" i="1" dirty="0" smtClean="0">
                <a:solidFill>
                  <a:schemeClr val="accent2">
                    <a:lumMod val="50000"/>
                  </a:schemeClr>
                </a:solidFill>
                <a:effectLst>
                  <a:outerShdw blurRad="38100" dist="38100" dir="2700000" algn="tl">
                    <a:srgbClr val="000000">
                      <a:alpha val="43137"/>
                    </a:srgbClr>
                  </a:outerShdw>
                </a:effectLst>
              </a:rPr>
              <a:t>فأفراحي صفت بالأنس لكن     تمام الأنس تشريف الأحبة</a:t>
            </a:r>
          </a:p>
          <a:p>
            <a:pPr algn="ctr"/>
            <a:r>
              <a:rPr lang="ar-SA" sz="2600" b="1" dirty="0" smtClean="0">
                <a:solidFill>
                  <a:schemeClr val="tx1"/>
                </a:solidFill>
              </a:rPr>
              <a:t>عبد الرؤوف .......... وعائلته</a:t>
            </a:r>
          </a:p>
          <a:p>
            <a:pPr algn="ctr"/>
            <a:r>
              <a:rPr lang="ar-SA" sz="2600" b="1" dirty="0" smtClean="0">
                <a:solidFill>
                  <a:schemeClr val="tx1"/>
                </a:solidFill>
              </a:rPr>
              <a:t>يتشرفون بـ......تكم إلى ...... .......العشاء بمناسبة.........</a:t>
            </a:r>
          </a:p>
          <a:p>
            <a:pPr algn="ctr"/>
            <a:r>
              <a:rPr lang="ar-SA" sz="2600" b="1" dirty="0" smtClean="0">
                <a:solidFill>
                  <a:schemeClr val="tx1"/>
                </a:solidFill>
              </a:rPr>
              <a:t>........جديد،زادنا ........وحبوراً،وذلك مساء.........الخميس</a:t>
            </a:r>
          </a:p>
          <a:p>
            <a:pPr algn="ctr"/>
            <a:r>
              <a:rPr lang="ar-SA" sz="2600" b="1" dirty="0" smtClean="0">
                <a:solidFill>
                  <a:schemeClr val="tx1"/>
                </a:solidFill>
              </a:rPr>
              <a:t>الموافق21/ 2/ 1426هـ،في قاعة ال...........</a:t>
            </a:r>
          </a:p>
          <a:p>
            <a:pPr algn="ctr"/>
            <a:r>
              <a:rPr lang="ar-SA" sz="2600" b="1" dirty="0" smtClean="0">
                <a:solidFill>
                  <a:schemeClr val="tx1"/>
                </a:solidFill>
              </a:rPr>
              <a:t>             نسأل......... أن يبارك لنا....لكم.  </a:t>
            </a:r>
            <a:endParaRPr lang="ar-SA" sz="2600" b="1" dirty="0">
              <a:solidFill>
                <a:schemeClr val="tx1"/>
              </a:solidFill>
            </a:endParaRPr>
          </a:p>
        </p:txBody>
      </p:sp>
      <p:sp>
        <p:nvSpPr>
          <p:cNvPr id="8" name="مربع نص 7"/>
          <p:cNvSpPr txBox="1"/>
          <p:nvPr/>
        </p:nvSpPr>
        <p:spPr>
          <a:xfrm rot="20926634">
            <a:off x="3680063" y="3643314"/>
            <a:ext cx="1071570" cy="461665"/>
          </a:xfrm>
          <a:prstGeom prst="rect">
            <a:avLst/>
          </a:prstGeom>
          <a:noFill/>
        </p:spPr>
        <p:txBody>
          <a:bodyPr wrap="square" rtlCol="1">
            <a:spAutoFit/>
          </a:bodyPr>
          <a:lstStyle/>
          <a:p>
            <a:pPr algn="ctr"/>
            <a:r>
              <a:rPr lang="ar-SA" sz="2400" b="1" i="1" dirty="0" smtClean="0">
                <a:solidFill>
                  <a:srgbClr val="C00000"/>
                </a:solidFill>
              </a:rPr>
              <a:t>عمرو</a:t>
            </a:r>
            <a:endParaRPr lang="ar-SA" sz="2400" b="1" i="1" dirty="0">
              <a:solidFill>
                <a:srgbClr val="C00000"/>
              </a:solidFill>
            </a:endParaRPr>
          </a:p>
        </p:txBody>
      </p:sp>
      <p:sp>
        <p:nvSpPr>
          <p:cNvPr id="9" name="مربع نص 8"/>
          <p:cNvSpPr txBox="1"/>
          <p:nvPr/>
        </p:nvSpPr>
        <p:spPr>
          <a:xfrm rot="20926634">
            <a:off x="5680327" y="3600301"/>
            <a:ext cx="1071570" cy="461665"/>
          </a:xfrm>
          <a:prstGeom prst="rect">
            <a:avLst/>
          </a:prstGeom>
          <a:noFill/>
        </p:spPr>
        <p:txBody>
          <a:bodyPr wrap="square" rtlCol="1">
            <a:spAutoFit/>
          </a:bodyPr>
          <a:lstStyle/>
          <a:p>
            <a:pPr algn="ctr"/>
            <a:r>
              <a:rPr lang="ar-SA" sz="2400" b="1" i="1" dirty="0" smtClean="0">
                <a:solidFill>
                  <a:srgbClr val="C00000"/>
                </a:solidFill>
              </a:rPr>
              <a:t>دعو</a:t>
            </a:r>
            <a:endParaRPr lang="ar-SA" sz="2400" b="1" i="1" dirty="0">
              <a:solidFill>
                <a:srgbClr val="C00000"/>
              </a:solidFill>
            </a:endParaRPr>
          </a:p>
        </p:txBody>
      </p:sp>
      <p:sp>
        <p:nvSpPr>
          <p:cNvPr id="10" name="مربع نص 9"/>
          <p:cNvSpPr txBox="1"/>
          <p:nvPr/>
        </p:nvSpPr>
        <p:spPr>
          <a:xfrm rot="20926634">
            <a:off x="4323005" y="3886053"/>
            <a:ext cx="1071570" cy="461665"/>
          </a:xfrm>
          <a:prstGeom prst="rect">
            <a:avLst/>
          </a:prstGeom>
          <a:noFill/>
        </p:spPr>
        <p:txBody>
          <a:bodyPr wrap="square" rtlCol="1">
            <a:spAutoFit/>
          </a:bodyPr>
          <a:lstStyle/>
          <a:p>
            <a:pPr algn="ctr"/>
            <a:r>
              <a:rPr lang="ar-SA" sz="2400" b="1" i="1" dirty="0" smtClean="0">
                <a:solidFill>
                  <a:srgbClr val="C00000"/>
                </a:solidFill>
              </a:rPr>
              <a:t>حضور</a:t>
            </a:r>
            <a:endParaRPr lang="ar-SA" sz="2400" b="1" i="1" dirty="0">
              <a:solidFill>
                <a:srgbClr val="C00000"/>
              </a:solidFill>
            </a:endParaRPr>
          </a:p>
        </p:txBody>
      </p:sp>
      <p:sp>
        <p:nvSpPr>
          <p:cNvPr id="11" name="مربع نص 10"/>
          <p:cNvSpPr txBox="1"/>
          <p:nvPr/>
        </p:nvSpPr>
        <p:spPr>
          <a:xfrm rot="20926634">
            <a:off x="3680063" y="4028929"/>
            <a:ext cx="1071570" cy="461665"/>
          </a:xfrm>
          <a:prstGeom prst="rect">
            <a:avLst/>
          </a:prstGeom>
          <a:noFill/>
        </p:spPr>
        <p:txBody>
          <a:bodyPr wrap="square" rtlCol="1">
            <a:spAutoFit/>
          </a:bodyPr>
          <a:lstStyle/>
          <a:p>
            <a:pPr algn="ctr"/>
            <a:r>
              <a:rPr lang="ar-SA" sz="2400" b="1" i="1" dirty="0" smtClean="0">
                <a:solidFill>
                  <a:srgbClr val="C00000"/>
                </a:solidFill>
              </a:rPr>
              <a:t>وليمة</a:t>
            </a:r>
            <a:endParaRPr lang="ar-SA" sz="2400" b="1" i="1" dirty="0">
              <a:solidFill>
                <a:srgbClr val="C00000"/>
              </a:solidFill>
            </a:endParaRPr>
          </a:p>
        </p:txBody>
      </p:sp>
      <p:sp>
        <p:nvSpPr>
          <p:cNvPr id="12" name="مربع نص 11"/>
          <p:cNvSpPr txBox="1"/>
          <p:nvPr/>
        </p:nvSpPr>
        <p:spPr>
          <a:xfrm rot="20926634">
            <a:off x="1391971" y="4528995"/>
            <a:ext cx="1071570" cy="461665"/>
          </a:xfrm>
          <a:prstGeom prst="rect">
            <a:avLst/>
          </a:prstGeom>
          <a:noFill/>
        </p:spPr>
        <p:txBody>
          <a:bodyPr wrap="square" rtlCol="1">
            <a:spAutoFit/>
          </a:bodyPr>
          <a:lstStyle/>
          <a:p>
            <a:pPr algn="ctr"/>
            <a:r>
              <a:rPr lang="ar-SA" sz="2400" b="1" i="1" dirty="0" smtClean="0">
                <a:solidFill>
                  <a:srgbClr val="C00000"/>
                </a:solidFill>
              </a:rPr>
              <a:t>قدوم</a:t>
            </a:r>
            <a:endParaRPr lang="ar-SA" sz="2400" b="1" i="1" dirty="0">
              <a:solidFill>
                <a:srgbClr val="C00000"/>
              </a:solidFill>
            </a:endParaRPr>
          </a:p>
        </p:txBody>
      </p:sp>
      <p:sp>
        <p:nvSpPr>
          <p:cNvPr id="13" name="مربع نص 12"/>
          <p:cNvSpPr txBox="1"/>
          <p:nvPr/>
        </p:nvSpPr>
        <p:spPr>
          <a:xfrm rot="20926634">
            <a:off x="6823335" y="3743177"/>
            <a:ext cx="1071570" cy="461665"/>
          </a:xfrm>
          <a:prstGeom prst="rect">
            <a:avLst/>
          </a:prstGeom>
          <a:noFill/>
        </p:spPr>
        <p:txBody>
          <a:bodyPr wrap="square" rtlCol="1">
            <a:spAutoFit/>
          </a:bodyPr>
          <a:lstStyle/>
          <a:p>
            <a:pPr algn="ctr"/>
            <a:r>
              <a:rPr lang="ar-SA" sz="2400" b="1" i="1" dirty="0" smtClean="0">
                <a:solidFill>
                  <a:srgbClr val="C00000"/>
                </a:solidFill>
              </a:rPr>
              <a:t>مولود</a:t>
            </a:r>
            <a:endParaRPr lang="ar-SA" sz="2400" b="1" i="1" dirty="0">
              <a:solidFill>
                <a:srgbClr val="C00000"/>
              </a:solidFill>
            </a:endParaRPr>
          </a:p>
        </p:txBody>
      </p:sp>
      <p:sp>
        <p:nvSpPr>
          <p:cNvPr id="14" name="مربع نص 13"/>
          <p:cNvSpPr txBox="1"/>
          <p:nvPr/>
        </p:nvSpPr>
        <p:spPr>
          <a:xfrm rot="20926634">
            <a:off x="4965947" y="4171805"/>
            <a:ext cx="1071570" cy="461665"/>
          </a:xfrm>
          <a:prstGeom prst="rect">
            <a:avLst/>
          </a:prstGeom>
          <a:noFill/>
        </p:spPr>
        <p:txBody>
          <a:bodyPr wrap="square" rtlCol="1">
            <a:spAutoFit/>
          </a:bodyPr>
          <a:lstStyle/>
          <a:p>
            <a:pPr algn="ctr"/>
            <a:r>
              <a:rPr lang="ar-SA" sz="2400" b="1" i="1" dirty="0" smtClean="0">
                <a:solidFill>
                  <a:srgbClr val="C00000"/>
                </a:solidFill>
              </a:rPr>
              <a:t>سروراً</a:t>
            </a:r>
            <a:endParaRPr lang="ar-SA" sz="2400" b="1" i="1" dirty="0">
              <a:solidFill>
                <a:srgbClr val="C00000"/>
              </a:solidFill>
            </a:endParaRPr>
          </a:p>
        </p:txBody>
      </p:sp>
      <p:sp>
        <p:nvSpPr>
          <p:cNvPr id="15" name="مربع نص 14"/>
          <p:cNvSpPr txBox="1"/>
          <p:nvPr/>
        </p:nvSpPr>
        <p:spPr>
          <a:xfrm rot="20926634">
            <a:off x="2179865" y="4724860"/>
            <a:ext cx="1071570" cy="461665"/>
          </a:xfrm>
          <a:prstGeom prst="rect">
            <a:avLst/>
          </a:prstGeom>
          <a:noFill/>
        </p:spPr>
        <p:txBody>
          <a:bodyPr wrap="square" rtlCol="1">
            <a:spAutoFit/>
          </a:bodyPr>
          <a:lstStyle/>
          <a:p>
            <a:pPr algn="ctr"/>
            <a:r>
              <a:rPr lang="ar-SA" sz="2400" b="1" i="1" dirty="0" smtClean="0">
                <a:solidFill>
                  <a:srgbClr val="C00000"/>
                </a:solidFill>
              </a:rPr>
              <a:t>يوم</a:t>
            </a:r>
            <a:endParaRPr lang="ar-SA" sz="2400" b="1" i="1" dirty="0">
              <a:solidFill>
                <a:srgbClr val="C00000"/>
              </a:solidFill>
            </a:endParaRPr>
          </a:p>
        </p:txBody>
      </p:sp>
      <p:sp>
        <p:nvSpPr>
          <p:cNvPr id="16" name="مربع نص 15"/>
          <p:cNvSpPr txBox="1"/>
          <p:nvPr/>
        </p:nvSpPr>
        <p:spPr>
          <a:xfrm rot="20926634">
            <a:off x="2320665" y="5082050"/>
            <a:ext cx="1071570" cy="461665"/>
          </a:xfrm>
          <a:prstGeom prst="rect">
            <a:avLst/>
          </a:prstGeom>
          <a:noFill/>
        </p:spPr>
        <p:txBody>
          <a:bodyPr wrap="square" rtlCol="1">
            <a:spAutoFit/>
          </a:bodyPr>
          <a:lstStyle/>
          <a:p>
            <a:pPr algn="ctr"/>
            <a:r>
              <a:rPr lang="ar-SA" sz="2400" b="1" i="1" dirty="0" smtClean="0">
                <a:solidFill>
                  <a:srgbClr val="C00000"/>
                </a:solidFill>
              </a:rPr>
              <a:t>النور</a:t>
            </a:r>
            <a:endParaRPr lang="ar-SA" sz="2400" b="1" i="1" dirty="0">
              <a:solidFill>
                <a:srgbClr val="C00000"/>
              </a:solidFill>
            </a:endParaRPr>
          </a:p>
        </p:txBody>
      </p:sp>
      <p:sp>
        <p:nvSpPr>
          <p:cNvPr id="17" name="مربع نص 16"/>
          <p:cNvSpPr txBox="1"/>
          <p:nvPr/>
        </p:nvSpPr>
        <p:spPr>
          <a:xfrm rot="20926634">
            <a:off x="4537319" y="5029061"/>
            <a:ext cx="1071570" cy="461665"/>
          </a:xfrm>
          <a:prstGeom prst="rect">
            <a:avLst/>
          </a:prstGeom>
          <a:noFill/>
        </p:spPr>
        <p:txBody>
          <a:bodyPr wrap="square" rtlCol="1">
            <a:spAutoFit/>
          </a:bodyPr>
          <a:lstStyle/>
          <a:p>
            <a:pPr algn="ctr"/>
            <a:r>
              <a:rPr lang="ar-SA" sz="2400" b="1" i="1" dirty="0" smtClean="0">
                <a:solidFill>
                  <a:srgbClr val="C00000"/>
                </a:solidFill>
              </a:rPr>
              <a:t>المولى</a:t>
            </a:r>
            <a:endParaRPr lang="ar-SA" sz="2400" b="1" i="1" dirty="0">
              <a:solidFill>
                <a:srgbClr val="C00000"/>
              </a:solidFill>
            </a:endParaRPr>
          </a:p>
        </p:txBody>
      </p:sp>
      <p:sp>
        <p:nvSpPr>
          <p:cNvPr id="18" name="مربع نص 17"/>
          <p:cNvSpPr txBox="1"/>
          <p:nvPr/>
        </p:nvSpPr>
        <p:spPr>
          <a:xfrm rot="20926634">
            <a:off x="2825410" y="5486863"/>
            <a:ext cx="582188" cy="461665"/>
          </a:xfrm>
          <a:prstGeom prst="rect">
            <a:avLst/>
          </a:prstGeom>
          <a:noFill/>
        </p:spPr>
        <p:txBody>
          <a:bodyPr wrap="square" rtlCol="1">
            <a:spAutoFit/>
          </a:bodyPr>
          <a:lstStyle/>
          <a:p>
            <a:pPr algn="ctr"/>
            <a:r>
              <a:rPr lang="ar-SA" sz="2400" b="1" i="1" dirty="0" smtClean="0">
                <a:solidFill>
                  <a:srgbClr val="C00000"/>
                </a:solidFill>
              </a:rPr>
              <a:t>و</a:t>
            </a:r>
            <a:endParaRPr lang="ar-SA" sz="24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lide(fromTop)">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to="" calcmode="lin" valueType="num">
                                      <p:cBhvr>
                                        <p:cTn id="18" dur="1" fill="hold"/>
                                        <p:tgtEl>
                                          <p:spTgt spid="8"/>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to="" calcmode="lin" valueType="num">
                                      <p:cBhvr>
                                        <p:cTn id="23" dur="1" fill="hold"/>
                                        <p:tgtEl>
                                          <p:spTgt spid="9"/>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to="" calcmode="lin" valueType="num">
                                      <p:cBhvr>
                                        <p:cTn id="33" dur="1" fill="hold"/>
                                        <p:tgtEl>
                                          <p:spTgt spid="11"/>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to="" calcmode="lin" valueType="num">
                                      <p:cBhvr>
                                        <p:cTn id="38" dur="1" fill="hold"/>
                                        <p:tgtEl>
                                          <p:spTgt spid="12"/>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to="" calcmode="lin" valueType="num">
                                      <p:cBhvr>
                                        <p:cTn id="43" dur="1" fill="hold"/>
                                        <p:tgtEl>
                                          <p:spTgt spid="13"/>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to="" calcmode="lin" valueType="num">
                                      <p:cBhvr>
                                        <p:cTn id="48" dur="1" fill="hold"/>
                                        <p:tgtEl>
                                          <p:spTgt spid="14"/>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to="" calcmode="lin" valueType="num">
                                      <p:cBhvr>
                                        <p:cTn id="53" dur="1" fill="hold"/>
                                        <p:tgtEl>
                                          <p:spTgt spid="15"/>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 to="" calcmode="lin" valueType="num">
                                      <p:cBhvr>
                                        <p:cTn id="58" dur="1" fill="hold"/>
                                        <p:tgtEl>
                                          <p:spTgt spid="16"/>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to="" calcmode="lin" valueType="num">
                                      <p:cBhvr>
                                        <p:cTn id="63" dur="1" fill="hold"/>
                                        <p:tgtEl>
                                          <p:spTgt spid="17"/>
                                        </p:tgtEl>
                                        <p:attrNameLst>
                                          <p:attrName/>
                                        </p:attrNameLst>
                                      </p:cBhvr>
                                    </p:anim>
                                  </p:childTnLst>
                                </p:cTn>
                              </p:par>
                            </p:childTnLst>
                          </p:cTn>
                        </p:par>
                      </p:childTnLst>
                    </p:cTn>
                  </p:par>
                  <p:par>
                    <p:cTn id="64" fill="hold">
                      <p:stCondLst>
                        <p:cond delay="indefinite"/>
                      </p:stCondLst>
                      <p:childTnLst>
                        <p:par>
                          <p:cTn id="65" fill="hold">
                            <p:stCondLst>
                              <p:cond delay="0"/>
                            </p:stCondLst>
                            <p:childTnLst>
                              <p:par>
                                <p:cTn id="66" presetID="24" presetClass="entr" presetSubtype="0" fill="hold" grpId="0" nodeType="clickEffect">
                                  <p:stCondLst>
                                    <p:cond delay="0"/>
                                  </p:stCondLst>
                                  <p:childTnLst>
                                    <p:set>
                                      <p:cBhvr>
                                        <p:cTn id="67" dur="1" fill="hold">
                                          <p:stCondLst>
                                            <p:cond delay="0"/>
                                          </p:stCondLst>
                                        </p:cTn>
                                        <p:tgtEl>
                                          <p:spTgt spid="18"/>
                                        </p:tgtEl>
                                        <p:attrNameLst>
                                          <p:attrName>style.visibility</p:attrName>
                                        </p:attrNameLst>
                                      </p:cBhvr>
                                      <p:to>
                                        <p:strVal val="visible"/>
                                      </p:to>
                                    </p:set>
                                    <p:anim to="" calcmode="lin" valueType="num">
                                      <p:cBhvr>
                                        <p:cTn id="68" dur="1" fill="hold"/>
                                        <p:tgtEl>
                                          <p:spTgt spid="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9" grpId="0"/>
      <p:bldP spid="10" grpId="0"/>
      <p:bldP spid="11" grpId="0"/>
      <p:bldP spid="12" grpId="0"/>
      <p:bldP spid="13" grpId="0"/>
      <p:bldP spid="14" grpId="0"/>
      <p:bldP spid="15" grpId="0"/>
      <p:bldP spid="16" grpId="0"/>
      <p:bldP spid="17" grpId="0"/>
      <p:bldP spid="1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rot="20758560">
            <a:off x="69601" y="23646"/>
            <a:ext cx="1905833" cy="1132035"/>
          </a:xfrm>
          <a:prstGeom prst="wave">
            <a:avLst>
              <a:gd name="adj1" fmla="val 11200"/>
              <a:gd name="adj2" fmla="val 8202"/>
            </a:avLst>
          </a:prstGeom>
          <a:solidFill>
            <a:srgbClr val="FFFF00"/>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600" b="1" dirty="0" smtClean="0">
                <a:solidFill>
                  <a:schemeClr val="tx1"/>
                </a:solidFill>
              </a:rPr>
              <a:t>التواصل اللغوي</a:t>
            </a:r>
            <a:endParaRPr lang="ar-SA" sz="2600" b="1" dirty="0">
              <a:solidFill>
                <a:schemeClr val="tx1"/>
              </a:solidFill>
            </a:endParaRPr>
          </a:p>
        </p:txBody>
      </p:sp>
      <p:sp>
        <p:nvSpPr>
          <p:cNvPr id="4" name="دمعة 3"/>
          <p:cNvSpPr/>
          <p:nvPr/>
        </p:nvSpPr>
        <p:spPr>
          <a:xfrm>
            <a:off x="7643834"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5" name="مربع نص 4"/>
          <p:cNvSpPr txBox="1"/>
          <p:nvPr/>
        </p:nvSpPr>
        <p:spPr>
          <a:xfrm>
            <a:off x="1857356" y="142852"/>
            <a:ext cx="5929354" cy="584775"/>
          </a:xfrm>
          <a:prstGeom prst="rect">
            <a:avLst/>
          </a:prstGeom>
          <a:noFill/>
        </p:spPr>
        <p:txBody>
          <a:bodyPr wrap="square" rtlCol="1">
            <a:spAutoFit/>
          </a:bodyPr>
          <a:lstStyle/>
          <a:p>
            <a:pPr algn="ctr"/>
            <a:r>
              <a:rPr lang="ar-SA" sz="3200" b="1" dirty="0" smtClean="0">
                <a:cs typeface="DecoType Naskh" pitchFamily="2" charset="-78"/>
              </a:rPr>
              <a:t>أقرأ الرسالة التالية،وأستكمل العناصر الناقصة فيها:</a:t>
            </a:r>
          </a:p>
        </p:txBody>
      </p:sp>
      <p:sp>
        <p:nvSpPr>
          <p:cNvPr id="6" name="مربع نص 5"/>
          <p:cNvSpPr txBox="1"/>
          <p:nvPr/>
        </p:nvSpPr>
        <p:spPr>
          <a:xfrm>
            <a:off x="0" y="428604"/>
            <a:ext cx="9144000" cy="6309420"/>
          </a:xfrm>
          <a:prstGeom prst="rect">
            <a:avLst/>
          </a:prstGeom>
          <a:noFill/>
        </p:spPr>
        <p:txBody>
          <a:bodyPr wrap="square" rtlCol="1">
            <a:spAutoFit/>
          </a:bodyPr>
          <a:lstStyle/>
          <a:p>
            <a:pPr algn="ctr"/>
            <a:r>
              <a:rPr lang="ar-SA" sz="2600" dirty="0" smtClean="0"/>
              <a:t>................................</a:t>
            </a:r>
          </a:p>
          <a:p>
            <a:r>
              <a:rPr lang="ar-SA" sz="2100" dirty="0" smtClean="0"/>
              <a:t>ولدي أحمد.</a:t>
            </a:r>
          </a:p>
          <a:p>
            <a:r>
              <a:rPr lang="ar-SA" sz="2100" dirty="0" smtClean="0"/>
              <a:t>أكتب إليك هذه الرسالة اليوم،ما دمت قد ودعت أمس العام الثالث عشر من عمرك.فأنت الآن تودع طفولتك،وتستعد لاستقبال رجولتك،وسيدوم استقبالك إياها ـ إن شاء الله ـ أعواماًُ،وأعتقد أن هذه الفترة من حياتك مهمة جداً،ولكني لا أرى أنها فترة شاقة كما يتصور بعض الناس.</a:t>
            </a:r>
          </a:p>
          <a:p>
            <a:r>
              <a:rPr lang="ar-SA" sz="2100" dirty="0" smtClean="0"/>
              <a:t>وأنا أكتب لك اليوم،آملاً أن أدلك على الطريق السوي،وأن أشير عليك بالنهج القويم وأفتح عينيك على حقائق الحياة،ثم أتركك لذكائك وعقلك وقدرتك.</a:t>
            </a:r>
          </a:p>
          <a:p>
            <a:r>
              <a:rPr lang="ar-SA" sz="2100" dirty="0" smtClean="0"/>
              <a:t>ولدي:</a:t>
            </a:r>
          </a:p>
          <a:p>
            <a:r>
              <a:rPr lang="ar-SA" sz="2100" dirty="0" smtClean="0"/>
              <a:t>لو سألتني عن أهم صفة من صفات هذا العصر الذي نعيش فيه لقلت لك:إنه عصر العمل،فلم تعد للوراثة فيه قيمة،بل قيمة الإنسان في عصرنا فيما يحسن عمله.كما أرى من واجبي أن الفت نظرك إلى حقيقة مهمة وهي أن إتقان العمل لا يمكن أن يكون مصادقة بل هو نتيجة الجهد والعرق والتعب وتحري الدقة.</a:t>
            </a:r>
          </a:p>
          <a:p>
            <a:r>
              <a:rPr lang="ar-SA" sz="2100" dirty="0" smtClean="0"/>
              <a:t>يا فلذة كبدي:</a:t>
            </a:r>
          </a:p>
          <a:p>
            <a:r>
              <a:rPr lang="ar-SA" sz="2100" dirty="0" smtClean="0"/>
              <a:t>لا تفعل في السر ما تستحي منه في العلن،وعليك محاسبة نفسك والنظر في أعمالك وأقوالك،فإنه من صميم الأخلاق الفاضلة أن يُطابق عملك قولك،ويتوازن عدلك ورحمتك،وأن يكون لك مثل أعلى تطمح إليه وتضعه دائماً نُصب عينيك.ثم أن تثق بنفسك وتحترمها،وأن تتفاءل وتبتسم للحياة.فكل هذه خيوط تنسج منها النجاح لنفسك ولأمتك.        متعك الله بالسعادة،وجنبك مزالق الحياة،وعصمك من الزلل ونفع بك.  </a:t>
            </a:r>
          </a:p>
          <a:p>
            <a:r>
              <a:rPr lang="ar-SA" sz="2100" dirty="0" smtClean="0"/>
              <a:t>                                                              ..................................                                                                </a:t>
            </a:r>
          </a:p>
          <a:p>
            <a:r>
              <a:rPr lang="ar-SA" sz="2100" dirty="0" smtClean="0"/>
              <a:t>                                                              ..................................</a:t>
            </a:r>
          </a:p>
          <a:p>
            <a:r>
              <a:rPr lang="ar-SA" sz="2100" dirty="0" smtClean="0"/>
              <a:t>                                                              ..................................    </a:t>
            </a:r>
          </a:p>
        </p:txBody>
      </p:sp>
      <p:sp>
        <p:nvSpPr>
          <p:cNvPr id="7" name="مربع نص 6"/>
          <p:cNvSpPr txBox="1"/>
          <p:nvPr/>
        </p:nvSpPr>
        <p:spPr>
          <a:xfrm>
            <a:off x="3234062" y="467005"/>
            <a:ext cx="2671371" cy="461665"/>
          </a:xfrm>
          <a:prstGeom prst="rect">
            <a:avLst/>
          </a:prstGeom>
          <a:noFill/>
        </p:spPr>
        <p:txBody>
          <a:bodyPr wrap="square" rtlCol="1">
            <a:spAutoFit/>
          </a:bodyPr>
          <a:lstStyle/>
          <a:p>
            <a:pPr algn="ctr"/>
            <a:r>
              <a:rPr lang="ar-SA" sz="2400" b="1" i="1" dirty="0" smtClean="0">
                <a:solidFill>
                  <a:srgbClr val="C00000"/>
                </a:solidFill>
              </a:rPr>
              <a:t>بسم الله الرحمن الرحيم</a:t>
            </a:r>
            <a:endParaRPr lang="ar-SA" sz="2400" b="1" i="1" dirty="0">
              <a:solidFill>
                <a:srgbClr val="C00000"/>
              </a:solidFill>
            </a:endParaRPr>
          </a:p>
        </p:txBody>
      </p:sp>
      <p:sp>
        <p:nvSpPr>
          <p:cNvPr id="8" name="مربع نص 7"/>
          <p:cNvSpPr txBox="1"/>
          <p:nvPr/>
        </p:nvSpPr>
        <p:spPr>
          <a:xfrm>
            <a:off x="3669708" y="857232"/>
            <a:ext cx="4902820" cy="461665"/>
          </a:xfrm>
          <a:prstGeom prst="rect">
            <a:avLst/>
          </a:prstGeom>
          <a:noFill/>
        </p:spPr>
        <p:txBody>
          <a:bodyPr wrap="square" rtlCol="1">
            <a:spAutoFit/>
          </a:bodyPr>
          <a:lstStyle/>
          <a:p>
            <a:pPr algn="ctr"/>
            <a:r>
              <a:rPr lang="ar-SA" sz="2400" b="1" i="1" dirty="0" smtClean="0">
                <a:solidFill>
                  <a:srgbClr val="C00000"/>
                </a:solidFill>
              </a:rPr>
              <a:t> السلام عليم ورحمة الله وبركاته،وبعد</a:t>
            </a:r>
            <a:endParaRPr lang="ar-SA" sz="2400" b="1" i="1" dirty="0">
              <a:solidFill>
                <a:srgbClr val="C00000"/>
              </a:solidFill>
            </a:endParaRPr>
          </a:p>
        </p:txBody>
      </p:sp>
      <p:sp>
        <p:nvSpPr>
          <p:cNvPr id="9" name="مربع نص 8"/>
          <p:cNvSpPr txBox="1"/>
          <p:nvPr/>
        </p:nvSpPr>
        <p:spPr>
          <a:xfrm>
            <a:off x="2214546" y="5572140"/>
            <a:ext cx="1918267" cy="461665"/>
          </a:xfrm>
          <a:prstGeom prst="rect">
            <a:avLst/>
          </a:prstGeom>
          <a:noFill/>
        </p:spPr>
        <p:txBody>
          <a:bodyPr wrap="square" rtlCol="1">
            <a:spAutoFit/>
          </a:bodyPr>
          <a:lstStyle/>
          <a:p>
            <a:pPr algn="ctr"/>
            <a:r>
              <a:rPr lang="ar-SA" sz="2400" b="1" i="1" dirty="0" smtClean="0">
                <a:solidFill>
                  <a:srgbClr val="C00000"/>
                </a:solidFill>
              </a:rPr>
              <a:t>والدك المحب</a:t>
            </a:r>
            <a:endParaRPr lang="ar-SA" sz="2400" b="1" i="1" dirty="0">
              <a:solidFill>
                <a:srgbClr val="C00000"/>
              </a:solidFill>
            </a:endParaRPr>
          </a:p>
        </p:txBody>
      </p:sp>
      <p:sp>
        <p:nvSpPr>
          <p:cNvPr id="10" name="مربع نص 9"/>
          <p:cNvSpPr txBox="1"/>
          <p:nvPr/>
        </p:nvSpPr>
        <p:spPr>
          <a:xfrm>
            <a:off x="1518562" y="5896293"/>
            <a:ext cx="3124876" cy="461665"/>
          </a:xfrm>
          <a:prstGeom prst="rect">
            <a:avLst/>
          </a:prstGeom>
          <a:noFill/>
        </p:spPr>
        <p:txBody>
          <a:bodyPr wrap="square" rtlCol="1">
            <a:spAutoFit/>
          </a:bodyPr>
          <a:lstStyle/>
          <a:p>
            <a:pPr algn="ctr"/>
            <a:r>
              <a:rPr lang="ar-SA" sz="2400" b="1" i="1" dirty="0" smtClean="0">
                <a:solidFill>
                  <a:srgbClr val="C00000"/>
                </a:solidFill>
              </a:rPr>
              <a:t>محمد بن عبد العزيز</a:t>
            </a:r>
            <a:endParaRPr lang="ar-SA" sz="2400" b="1" i="1" dirty="0">
              <a:solidFill>
                <a:srgbClr val="C00000"/>
              </a:solidFill>
            </a:endParaRPr>
          </a:p>
        </p:txBody>
      </p:sp>
      <p:sp>
        <p:nvSpPr>
          <p:cNvPr id="11" name="مربع نص 10"/>
          <p:cNvSpPr txBox="1"/>
          <p:nvPr/>
        </p:nvSpPr>
        <p:spPr>
          <a:xfrm>
            <a:off x="1362707" y="6215082"/>
            <a:ext cx="3637921" cy="461665"/>
          </a:xfrm>
          <a:prstGeom prst="rect">
            <a:avLst/>
          </a:prstGeom>
          <a:noFill/>
        </p:spPr>
        <p:txBody>
          <a:bodyPr wrap="square" rtlCol="1">
            <a:spAutoFit/>
          </a:bodyPr>
          <a:lstStyle/>
          <a:p>
            <a:pPr algn="ctr"/>
            <a:r>
              <a:rPr lang="ar-SA" sz="2400" b="1" i="1" dirty="0" smtClean="0">
                <a:solidFill>
                  <a:srgbClr val="C00000"/>
                </a:solidFill>
              </a:rPr>
              <a:t>1/ 3/ 1428هـ</a:t>
            </a:r>
            <a:endParaRPr lang="ar-SA" sz="24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plus(in)">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to="" calcmode="lin" valueType="num">
                                      <p:cBhvr>
                                        <p:cTn id="18" dur="1" fill="hold"/>
                                        <p:tgtEl>
                                          <p:spTgt spid="7"/>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to="" calcmode="lin" valueType="num">
                                      <p:cBhvr>
                                        <p:cTn id="23" dur="1" fill="hold"/>
                                        <p:tgtEl>
                                          <p:spTgt spid="8"/>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to="" calcmode="lin" valueType="num">
                                      <p:cBhvr>
                                        <p:cTn id="28" dur="1" fill="hold"/>
                                        <p:tgtEl>
                                          <p:spTgt spid="9"/>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to="" calcmode="lin" valueType="num">
                                      <p:cBhvr>
                                        <p:cTn id="33" dur="1" fill="hold"/>
                                        <p:tgtEl>
                                          <p:spTgt spid="10"/>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to="" calcmode="lin" valueType="num">
                                      <p:cBhvr>
                                        <p:cTn id="38" dur="1" fill="hold"/>
                                        <p:tgtEl>
                                          <p:spTgt spid="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215206" y="85723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3929058" y="905516"/>
            <a:ext cx="3500462" cy="523220"/>
          </a:xfrm>
          <a:prstGeom prst="rect">
            <a:avLst/>
          </a:prstGeom>
          <a:noFill/>
        </p:spPr>
        <p:txBody>
          <a:bodyPr wrap="square" rtlCol="1">
            <a:spAutoFit/>
          </a:bodyPr>
          <a:lstStyle/>
          <a:p>
            <a:pPr algn="ctr"/>
            <a:r>
              <a:rPr lang="ar-SA" sz="2800" b="1" dirty="0" smtClean="0">
                <a:cs typeface="DecoType Naskh" pitchFamily="2" charset="-78"/>
              </a:rPr>
              <a:t>أختار الإجابة الصحيحة مما يلي:</a:t>
            </a:r>
            <a:endParaRPr lang="ar-SA" sz="2800" b="1" dirty="0">
              <a:cs typeface="DecoType Naskh" pitchFamily="2" charset="-78"/>
            </a:endParaRPr>
          </a:p>
        </p:txBody>
      </p:sp>
      <p:sp>
        <p:nvSpPr>
          <p:cNvPr id="5" name="مربع نص 4"/>
          <p:cNvSpPr txBox="1"/>
          <p:nvPr/>
        </p:nvSpPr>
        <p:spPr>
          <a:xfrm>
            <a:off x="1071538" y="1428736"/>
            <a:ext cx="6429420" cy="461665"/>
          </a:xfrm>
          <a:prstGeom prst="rect">
            <a:avLst/>
          </a:prstGeom>
          <a:noFill/>
        </p:spPr>
        <p:txBody>
          <a:bodyPr wrap="square" rtlCol="1">
            <a:spAutoFit/>
          </a:bodyPr>
          <a:lstStyle/>
          <a:p>
            <a:r>
              <a:rPr lang="ar-SA" sz="2400" b="1" dirty="0" smtClean="0">
                <a:solidFill>
                  <a:schemeClr val="accent2">
                    <a:lumMod val="75000"/>
                  </a:schemeClr>
                </a:solidFill>
              </a:rPr>
              <a:t>1) إلا أنني تحت إصرارك رضخت.    </a:t>
            </a:r>
            <a:r>
              <a:rPr lang="ar-SA" sz="2400" b="1" u="sng" dirty="0" smtClean="0">
                <a:solidFill>
                  <a:schemeClr val="accent2">
                    <a:lumMod val="75000"/>
                  </a:schemeClr>
                </a:solidFill>
              </a:rPr>
              <a:t>“رضخت“</a:t>
            </a:r>
            <a:r>
              <a:rPr lang="ar-SA" sz="2400" b="1" dirty="0" smtClean="0">
                <a:solidFill>
                  <a:schemeClr val="accent2">
                    <a:lumMod val="75000"/>
                  </a:schemeClr>
                </a:solidFill>
              </a:rPr>
              <a:t>تعني:</a:t>
            </a:r>
            <a:endParaRPr lang="ar-SA" sz="2400" b="1" dirty="0">
              <a:solidFill>
                <a:schemeClr val="accent2">
                  <a:lumMod val="75000"/>
                </a:schemeClr>
              </a:solidFill>
            </a:endParaRPr>
          </a:p>
        </p:txBody>
      </p:sp>
      <p:sp>
        <p:nvSpPr>
          <p:cNvPr id="6" name="مستطيل 5"/>
          <p:cNvSpPr/>
          <p:nvPr/>
        </p:nvSpPr>
        <p:spPr>
          <a:xfrm>
            <a:off x="5786446" y="2071678"/>
            <a:ext cx="1785950"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أعطيتك متفائلة</a:t>
            </a:r>
            <a:endParaRPr lang="ar-SA" sz="2400" b="1" dirty="0">
              <a:solidFill>
                <a:schemeClr val="tx1"/>
              </a:solidFill>
            </a:endParaRPr>
          </a:p>
        </p:txBody>
      </p:sp>
      <p:sp>
        <p:nvSpPr>
          <p:cNvPr id="7" name="مستطيل 6"/>
          <p:cNvSpPr/>
          <p:nvPr/>
        </p:nvSpPr>
        <p:spPr>
          <a:xfrm>
            <a:off x="3428992" y="2071678"/>
            <a:ext cx="1928826"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أعطيتك كارهة</a:t>
            </a:r>
            <a:endParaRPr lang="ar-SA" sz="2400" b="1" dirty="0">
              <a:solidFill>
                <a:schemeClr val="tx1"/>
              </a:solidFill>
            </a:endParaRPr>
          </a:p>
        </p:txBody>
      </p:sp>
      <p:sp>
        <p:nvSpPr>
          <p:cNvPr id="8" name="مستطيل 7"/>
          <p:cNvSpPr/>
          <p:nvPr/>
        </p:nvSpPr>
        <p:spPr>
          <a:xfrm>
            <a:off x="1142976" y="2071678"/>
            <a:ext cx="1857388"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أعطيتك مسرورة</a:t>
            </a:r>
            <a:endParaRPr lang="ar-SA" sz="2400" b="1" dirty="0">
              <a:solidFill>
                <a:schemeClr val="tx1"/>
              </a:solidFill>
            </a:endParaRPr>
          </a:p>
        </p:txBody>
      </p:sp>
      <p:sp>
        <p:nvSpPr>
          <p:cNvPr id="9" name="مربع نص 8"/>
          <p:cNvSpPr txBox="1"/>
          <p:nvPr/>
        </p:nvSpPr>
        <p:spPr>
          <a:xfrm>
            <a:off x="1071538" y="2571744"/>
            <a:ext cx="6429420" cy="461665"/>
          </a:xfrm>
          <a:prstGeom prst="rect">
            <a:avLst/>
          </a:prstGeom>
          <a:noFill/>
        </p:spPr>
        <p:txBody>
          <a:bodyPr wrap="square" rtlCol="1">
            <a:spAutoFit/>
          </a:bodyPr>
          <a:lstStyle/>
          <a:p>
            <a:r>
              <a:rPr lang="ar-SA" sz="2400" b="1" dirty="0" smtClean="0">
                <a:solidFill>
                  <a:schemeClr val="accent2">
                    <a:lumMod val="75000"/>
                  </a:schemeClr>
                </a:solidFill>
              </a:rPr>
              <a:t>2) الذئب يا ابنتي لا يأكل إلا الشاة القاصية.    ”القاصية“تعني:</a:t>
            </a:r>
            <a:endParaRPr lang="ar-SA" sz="2400" b="1" dirty="0">
              <a:solidFill>
                <a:schemeClr val="accent2">
                  <a:lumMod val="75000"/>
                </a:schemeClr>
              </a:solidFill>
            </a:endParaRPr>
          </a:p>
        </p:txBody>
      </p:sp>
      <p:sp>
        <p:nvSpPr>
          <p:cNvPr id="10" name="مستطيل 9"/>
          <p:cNvSpPr/>
          <p:nvPr/>
        </p:nvSpPr>
        <p:spPr>
          <a:xfrm>
            <a:off x="5786446" y="3214686"/>
            <a:ext cx="1785950"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البعيدة</a:t>
            </a:r>
            <a:endParaRPr lang="ar-SA" sz="2400" b="1" dirty="0">
              <a:solidFill>
                <a:schemeClr val="tx1"/>
              </a:solidFill>
            </a:endParaRPr>
          </a:p>
        </p:txBody>
      </p:sp>
      <p:sp>
        <p:nvSpPr>
          <p:cNvPr id="11" name="مستطيل 10"/>
          <p:cNvSpPr/>
          <p:nvPr/>
        </p:nvSpPr>
        <p:spPr>
          <a:xfrm>
            <a:off x="3428992" y="3214686"/>
            <a:ext cx="1928826"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القريبة</a:t>
            </a:r>
            <a:endParaRPr lang="ar-SA" sz="2400" b="1" dirty="0">
              <a:solidFill>
                <a:schemeClr val="tx1"/>
              </a:solidFill>
            </a:endParaRPr>
          </a:p>
        </p:txBody>
      </p:sp>
      <p:sp>
        <p:nvSpPr>
          <p:cNvPr id="12" name="مستطيل 11"/>
          <p:cNvSpPr/>
          <p:nvPr/>
        </p:nvSpPr>
        <p:spPr>
          <a:xfrm>
            <a:off x="1142976" y="3214686"/>
            <a:ext cx="1857388"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السمينة</a:t>
            </a:r>
            <a:endParaRPr lang="ar-SA" sz="2400" b="1" dirty="0">
              <a:solidFill>
                <a:schemeClr val="tx1"/>
              </a:solidFill>
            </a:endParaRPr>
          </a:p>
        </p:txBody>
      </p:sp>
      <p:sp>
        <p:nvSpPr>
          <p:cNvPr id="13" name="مربع نص 12"/>
          <p:cNvSpPr txBox="1"/>
          <p:nvPr/>
        </p:nvSpPr>
        <p:spPr>
          <a:xfrm>
            <a:off x="1071538" y="3714752"/>
            <a:ext cx="6429420" cy="461665"/>
          </a:xfrm>
          <a:prstGeom prst="rect">
            <a:avLst/>
          </a:prstGeom>
          <a:noFill/>
        </p:spPr>
        <p:txBody>
          <a:bodyPr wrap="square" rtlCol="1">
            <a:spAutoFit/>
          </a:bodyPr>
          <a:lstStyle/>
          <a:p>
            <a:r>
              <a:rPr lang="ar-SA" sz="2400" b="1" dirty="0" smtClean="0">
                <a:solidFill>
                  <a:schemeClr val="accent2">
                    <a:lumMod val="75000"/>
                  </a:schemeClr>
                </a:solidFill>
              </a:rPr>
              <a:t>3) عليّ أن أتبين صحة هواجسي.     ”هواجسي“تعني:</a:t>
            </a:r>
            <a:endParaRPr lang="ar-SA" sz="2400" b="1" dirty="0">
              <a:solidFill>
                <a:schemeClr val="accent2">
                  <a:lumMod val="75000"/>
                </a:schemeClr>
              </a:solidFill>
            </a:endParaRPr>
          </a:p>
        </p:txBody>
      </p:sp>
      <p:sp>
        <p:nvSpPr>
          <p:cNvPr id="14" name="مستطيل 13"/>
          <p:cNvSpPr/>
          <p:nvPr/>
        </p:nvSpPr>
        <p:spPr>
          <a:xfrm>
            <a:off x="5786446" y="4357694"/>
            <a:ext cx="1785950"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مشاعري</a:t>
            </a:r>
            <a:endParaRPr lang="ar-SA" sz="2400" b="1" dirty="0">
              <a:solidFill>
                <a:schemeClr val="tx1"/>
              </a:solidFill>
            </a:endParaRPr>
          </a:p>
        </p:txBody>
      </p:sp>
      <p:sp>
        <p:nvSpPr>
          <p:cNvPr id="15" name="مستطيل 14"/>
          <p:cNvSpPr/>
          <p:nvPr/>
        </p:nvSpPr>
        <p:spPr>
          <a:xfrm>
            <a:off x="3428992" y="4357694"/>
            <a:ext cx="1928826"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خواطري</a:t>
            </a:r>
            <a:endParaRPr lang="ar-SA" sz="2400" b="1" dirty="0">
              <a:solidFill>
                <a:schemeClr val="tx1"/>
              </a:solidFill>
            </a:endParaRPr>
          </a:p>
        </p:txBody>
      </p:sp>
      <p:sp>
        <p:nvSpPr>
          <p:cNvPr id="16" name="مستطيل 15"/>
          <p:cNvSpPr/>
          <p:nvPr/>
        </p:nvSpPr>
        <p:spPr>
          <a:xfrm>
            <a:off x="1142976" y="4357694"/>
            <a:ext cx="1857388" cy="428628"/>
          </a:xfrm>
          <a:prstGeom prst="rect">
            <a:avLst/>
          </a:prstGeom>
          <a:ln w="38100">
            <a:solidFill>
              <a:schemeClr val="accent3">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كلامي</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childTnLst>
                          </p:cTn>
                        </p:par>
                        <p:par>
                          <p:cTn id="11" fill="hold">
                            <p:stCondLst>
                              <p:cond delay="2000"/>
                            </p:stCondLst>
                            <p:childTnLst>
                              <p:par>
                                <p:cTn id="12" presetID="8"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amond(in)">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to="" calcmode="lin" valueType="num">
                                      <p:cBhvr>
                                        <p:cTn id="24" dur="1" fill="hold"/>
                                        <p:tgtEl>
                                          <p:spTgt spid="7"/>
                                        </p:tgtEl>
                                        <p:attrNameLst>
                                          <p:attrName/>
                                        </p:attrNameLst>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to="" calcmode="lin" valueType="num">
                                      <p:cBhvr>
                                        <p:cTn id="29" dur="1" fill="hold"/>
                                        <p:tgtEl>
                                          <p:spTgt spid="8"/>
                                        </p:tgtEl>
                                        <p:attrNameLst>
                                          <p:attrName/>
                                        </p:attrNameLst>
                                      </p:cBhvr>
                                    </p:anim>
                                  </p:childTnLst>
                                </p:cTn>
                              </p:par>
                            </p:childTnLst>
                          </p:cTn>
                        </p:par>
                        <p:par>
                          <p:cTn id="30" fill="hold">
                            <p:stCondLst>
                              <p:cond delay="0"/>
                            </p:stCondLst>
                            <p:childTnLst>
                              <p:par>
                                <p:cTn id="31" presetID="8"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amond(in)">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 to="" calcmode="lin" valueType="num">
                                      <p:cBhvr>
                                        <p:cTn id="38" dur="1" fill="hold"/>
                                        <p:tgtEl>
                                          <p:spTgt spid="10"/>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to="" calcmode="lin" valueType="num">
                                      <p:cBhvr>
                                        <p:cTn id="43" dur="1" fill="hold"/>
                                        <p:tgtEl>
                                          <p:spTgt spid="11"/>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 to="" calcmode="lin" valueType="num">
                                      <p:cBhvr>
                                        <p:cTn id="48" dur="1" fill="hold"/>
                                        <p:tgtEl>
                                          <p:spTgt spid="12"/>
                                        </p:tgtEl>
                                        <p:attrNameLst>
                                          <p:attrName/>
                                        </p:attrNameLst>
                                      </p:cBhvr>
                                    </p:anim>
                                  </p:childTnLst>
                                </p:cTn>
                              </p:par>
                            </p:childTnLst>
                          </p:cTn>
                        </p:par>
                        <p:par>
                          <p:cTn id="49" fill="hold">
                            <p:stCondLst>
                              <p:cond delay="0"/>
                            </p:stCondLst>
                            <p:childTnLst>
                              <p:par>
                                <p:cTn id="50" presetID="8" presetClass="entr" presetSubtype="16"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diamond(in)">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to="" calcmode="lin" valueType="num">
                                      <p:cBhvr>
                                        <p:cTn id="57" dur="1" fill="hold"/>
                                        <p:tgtEl>
                                          <p:spTgt spid="14"/>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to="" calcmode="lin" valueType="num">
                                      <p:cBhvr>
                                        <p:cTn id="62" dur="1" fill="hold"/>
                                        <p:tgtEl>
                                          <p:spTgt spid="15"/>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to="" calcmode="lin" valueType="num">
                                      <p:cBhvr>
                                        <p:cTn id="67" dur="1" fill="hold"/>
                                        <p:tgtEl>
                                          <p:spTgt spid="1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P spid="9" grpId="0"/>
      <p:bldP spid="10" grpId="0" animBg="1"/>
      <p:bldP spid="11" grpId="0" animBg="1"/>
      <p:bldP spid="12" grpId="0" animBg="1"/>
      <p:bldP spid="13" grpId="0"/>
      <p:bldP spid="14" grpId="0" animBg="1"/>
      <p:bldP spid="15" grpId="0" animBg="1"/>
      <p:bldP spid="16"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rot="20758560">
            <a:off x="70892" y="34141"/>
            <a:ext cx="1819213" cy="1132035"/>
          </a:xfrm>
          <a:prstGeom prst="wave">
            <a:avLst>
              <a:gd name="adj1" fmla="val 11200"/>
              <a:gd name="adj2" fmla="val 8202"/>
            </a:avLst>
          </a:prstGeom>
          <a:solidFill>
            <a:srgbClr val="FFFF00"/>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600" b="1" dirty="0" smtClean="0">
                <a:solidFill>
                  <a:schemeClr val="tx1"/>
                </a:solidFill>
              </a:rPr>
              <a:t>التواصل اللغوي</a:t>
            </a:r>
            <a:endParaRPr lang="ar-SA" sz="2600" b="1" dirty="0">
              <a:solidFill>
                <a:schemeClr val="tx1"/>
              </a:solidFill>
            </a:endParaRPr>
          </a:p>
        </p:txBody>
      </p:sp>
      <p:sp>
        <p:nvSpPr>
          <p:cNvPr id="4" name="دمعة 3"/>
          <p:cNvSpPr/>
          <p:nvPr/>
        </p:nvSpPr>
        <p:spPr>
          <a:xfrm>
            <a:off x="7858148"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5" name="مربع نص 4"/>
          <p:cNvSpPr txBox="1"/>
          <p:nvPr/>
        </p:nvSpPr>
        <p:spPr>
          <a:xfrm>
            <a:off x="1571604" y="71414"/>
            <a:ext cx="6357982" cy="1569660"/>
          </a:xfrm>
          <a:prstGeom prst="rect">
            <a:avLst/>
          </a:prstGeom>
          <a:noFill/>
        </p:spPr>
        <p:txBody>
          <a:bodyPr wrap="square" rtlCol="1">
            <a:spAutoFit/>
          </a:bodyPr>
          <a:lstStyle/>
          <a:p>
            <a:pPr algn="ctr"/>
            <a:r>
              <a:rPr lang="ar-SA" sz="3200" b="1" dirty="0" smtClean="0">
                <a:solidFill>
                  <a:srgbClr val="C00000"/>
                </a:solidFill>
                <a:cs typeface="DecoType Naskh" pitchFamily="2" charset="-78"/>
              </a:rPr>
              <a:t>  تلقى أحمد رسالة والده المفيدة،فأرسل إليه رسالة شكر    على ذلك حرصاً منه على نيل رضاه.</a:t>
            </a:r>
          </a:p>
          <a:p>
            <a:pPr algn="ctr"/>
            <a:r>
              <a:rPr lang="ar-SA" sz="3200" b="1" dirty="0" smtClean="0">
                <a:cs typeface="DecoType Naskh" pitchFamily="2" charset="-78"/>
              </a:rPr>
              <a:t>  أكتب الرسالة على لسانه مع الاستعانة بالعبارات التالية:</a:t>
            </a:r>
          </a:p>
        </p:txBody>
      </p:sp>
      <p:sp>
        <p:nvSpPr>
          <p:cNvPr id="8" name="مستطيل 7"/>
          <p:cNvSpPr/>
          <p:nvPr/>
        </p:nvSpPr>
        <p:spPr>
          <a:xfrm>
            <a:off x="714348" y="1571612"/>
            <a:ext cx="7000924" cy="830997"/>
          </a:xfrm>
          <a:prstGeom prst="rect">
            <a:avLst/>
          </a:prstGeom>
        </p:spPr>
        <p:txBody>
          <a:bodyPr wrap="square">
            <a:spAutoFit/>
          </a:bodyPr>
          <a:lstStyle/>
          <a:p>
            <a:pPr algn="ctr"/>
            <a:r>
              <a:rPr lang="ar-SA" sz="2400" b="1" i="1" dirty="0" smtClean="0">
                <a:effectLst>
                  <a:glow rad="139700">
                    <a:schemeClr val="accent6">
                      <a:satMod val="175000"/>
                      <a:alpha val="40000"/>
                    </a:schemeClr>
                  </a:glow>
                </a:effectLst>
              </a:rPr>
              <a:t>* أرشدتني إلى ما ينفعني.            * غمرتني بجودك وعطفك.</a:t>
            </a:r>
          </a:p>
          <a:p>
            <a:pPr algn="ctr"/>
            <a:r>
              <a:rPr lang="ar-SA" sz="2400" b="1" i="1" dirty="0" smtClean="0">
                <a:effectLst>
                  <a:glow rad="139700">
                    <a:schemeClr val="accent6">
                      <a:satMod val="175000"/>
                      <a:alpha val="40000"/>
                    </a:schemeClr>
                  </a:glow>
                </a:effectLst>
              </a:rPr>
              <a:t>*  لن أنسى فضلك أنت ووالدتي.       * سأسعى إلى تنفيذ نصيحتك</a:t>
            </a:r>
            <a:endParaRPr lang="ar-SA" sz="2400" dirty="0">
              <a:effectLst>
                <a:glow rad="139700">
                  <a:schemeClr val="accent6">
                    <a:satMod val="175000"/>
                    <a:alpha val="40000"/>
                  </a:schemeClr>
                </a:glow>
              </a:effectLst>
            </a:endParaRPr>
          </a:p>
        </p:txBody>
      </p:sp>
      <p:sp>
        <p:nvSpPr>
          <p:cNvPr id="9" name="وسيلة شرح على شكل سحابة 8"/>
          <p:cNvSpPr/>
          <p:nvPr/>
        </p:nvSpPr>
        <p:spPr>
          <a:xfrm>
            <a:off x="7500958" y="107154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10" name="وسيلة شرح على شكل سحابة 9"/>
          <p:cNvSpPr/>
          <p:nvPr/>
        </p:nvSpPr>
        <p:spPr>
          <a:xfrm>
            <a:off x="7572396" y="228599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 </a:t>
            </a:r>
            <a:endParaRPr lang="ar-SA" sz="2400" b="1" dirty="0">
              <a:solidFill>
                <a:schemeClr val="tx1"/>
              </a:solidFill>
            </a:endParaRPr>
          </a:p>
        </p:txBody>
      </p:sp>
      <p:sp>
        <p:nvSpPr>
          <p:cNvPr id="11" name="مربع نص 10"/>
          <p:cNvSpPr txBox="1"/>
          <p:nvPr/>
        </p:nvSpPr>
        <p:spPr>
          <a:xfrm>
            <a:off x="428596" y="2287968"/>
            <a:ext cx="7429552" cy="2062103"/>
          </a:xfrm>
          <a:prstGeom prst="rect">
            <a:avLst/>
          </a:prstGeom>
          <a:noFill/>
        </p:spPr>
        <p:txBody>
          <a:bodyPr wrap="square" rtlCol="1">
            <a:spAutoFit/>
          </a:bodyPr>
          <a:lstStyle/>
          <a:p>
            <a:pPr algn="ctr"/>
            <a:r>
              <a:rPr lang="ar-SA" sz="3200" b="1" dirty="0" smtClean="0">
                <a:cs typeface="DecoType Naskh" pitchFamily="2" charset="-78"/>
              </a:rPr>
              <a:t>أمامي مغلف رسالة،أضع عليه العنوان التالي من</a:t>
            </a:r>
            <a:r>
              <a:rPr lang="ar-SA" sz="3200" b="1" dirty="0" smtClean="0">
                <a:cs typeface="DecoType Naskh" pitchFamily="2" charset="-78"/>
                <a:sym typeface="Wingdings" pitchFamily="2" charset="2"/>
              </a:rPr>
              <a:t>:(</a:t>
            </a:r>
            <a:r>
              <a:rPr lang="ar-SA" sz="3200" b="1" dirty="0" smtClean="0">
                <a:solidFill>
                  <a:srgbClr val="C00000"/>
                </a:solidFill>
                <a:cs typeface="DecoType Naskh" pitchFamily="2" charset="-78"/>
                <a:sym typeface="Wingdings" pitchFamily="2" charset="2"/>
              </a:rPr>
              <a:t>أحمد بن سعيد،الدمام ـ شارع ابن خلدون ص.ب/1340 المملكة العربية السعودية</a:t>
            </a:r>
            <a:r>
              <a:rPr lang="ar-SA" sz="3200" b="1" dirty="0" smtClean="0">
                <a:cs typeface="DecoType Naskh" pitchFamily="2" charset="-78"/>
                <a:sym typeface="Wingdings" pitchFamily="2" charset="2"/>
              </a:rPr>
              <a:t>)إلى(</a:t>
            </a:r>
            <a:r>
              <a:rPr lang="ar-SA" sz="3200" b="1" dirty="0" smtClean="0">
                <a:solidFill>
                  <a:srgbClr val="C00000"/>
                </a:solidFill>
                <a:cs typeface="DecoType Naskh" pitchFamily="2" charset="-78"/>
                <a:sym typeface="Wingdings" pitchFamily="2" charset="2"/>
              </a:rPr>
              <a:t>الروضة،المملكة العربية السعودية،الرياض ص.ب/2557 فيصل بن سعد</a:t>
            </a:r>
            <a:r>
              <a:rPr lang="ar-SA" sz="3200" b="1" dirty="0" smtClean="0">
                <a:cs typeface="DecoType Naskh" pitchFamily="2" charset="-78"/>
                <a:sym typeface="Wingdings" pitchFamily="2" charset="2"/>
              </a:rPr>
              <a:t>)وفق الترتيب الصحيح للرسالة</a:t>
            </a:r>
            <a:endParaRPr lang="ar-SA" sz="3200" b="1" dirty="0" smtClean="0">
              <a:cs typeface="DecoType Naskh" pitchFamily="2" charset="-78"/>
            </a:endParaRPr>
          </a:p>
        </p:txBody>
      </p:sp>
      <p:sp>
        <p:nvSpPr>
          <p:cNvPr id="12" name="مستطيل 11"/>
          <p:cNvSpPr/>
          <p:nvPr/>
        </p:nvSpPr>
        <p:spPr>
          <a:xfrm>
            <a:off x="857224" y="5000636"/>
            <a:ext cx="7358114" cy="1643074"/>
          </a:xfrm>
          <a:prstGeom prst="rect">
            <a:avLst/>
          </a:prstGeom>
          <a:solidFill>
            <a:schemeClr val="accent1">
              <a:lumMod val="40000"/>
              <a:lumOff val="60000"/>
            </a:schemeClr>
          </a:solidFill>
          <a:ln>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300" b="1" dirty="0" smtClean="0">
                <a:solidFill>
                  <a:schemeClr val="tx1"/>
                </a:solidFill>
              </a:rPr>
              <a:t> </a:t>
            </a:r>
            <a:endParaRPr lang="ar-SA" sz="2300" b="1" dirty="0">
              <a:solidFill>
                <a:schemeClr val="tx1"/>
              </a:solidFill>
            </a:endParaRPr>
          </a:p>
        </p:txBody>
      </p:sp>
      <p:sp>
        <p:nvSpPr>
          <p:cNvPr id="13" name="مثلث متساوي الساقين 12"/>
          <p:cNvSpPr/>
          <p:nvPr/>
        </p:nvSpPr>
        <p:spPr>
          <a:xfrm>
            <a:off x="857224" y="4286256"/>
            <a:ext cx="7358114" cy="700086"/>
          </a:xfrm>
          <a:prstGeom prst="triangle">
            <a:avLst>
              <a:gd name="adj" fmla="val 50971"/>
            </a:avLst>
          </a:prstGeom>
          <a:solidFill>
            <a:schemeClr val="accent1">
              <a:lumMod val="40000"/>
              <a:lumOff val="60000"/>
            </a:schemeClr>
          </a:solidFill>
          <a:ln>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ربع نص 13"/>
          <p:cNvSpPr txBox="1"/>
          <p:nvPr/>
        </p:nvSpPr>
        <p:spPr>
          <a:xfrm>
            <a:off x="1000100" y="4929199"/>
            <a:ext cx="7000924" cy="1785104"/>
          </a:xfrm>
          <a:prstGeom prst="rect">
            <a:avLst/>
          </a:prstGeom>
          <a:noFill/>
        </p:spPr>
        <p:txBody>
          <a:bodyPr wrap="square" rtlCol="1">
            <a:spAutoFit/>
          </a:bodyPr>
          <a:lstStyle/>
          <a:p>
            <a:r>
              <a:rPr lang="ar-SA" sz="2200" b="1" dirty="0" smtClean="0"/>
              <a:t>مرسل من:</a:t>
            </a:r>
          </a:p>
          <a:p>
            <a:r>
              <a:rPr lang="ar-SA" sz="2200" b="1" dirty="0" smtClean="0"/>
              <a:t> المملكة العربية السعودية                  المملكة العربية السعودية</a:t>
            </a:r>
          </a:p>
          <a:p>
            <a:r>
              <a:rPr lang="ar-SA" sz="2200" b="1" dirty="0" smtClean="0"/>
              <a:t> أحمد بن سعيد                              السيد/فيصل بن سعد        المحترم</a:t>
            </a:r>
          </a:p>
          <a:p>
            <a:r>
              <a:rPr lang="ar-SA" sz="2200" b="1" dirty="0" smtClean="0"/>
              <a:t> ص.ب/2557                              الدمام – ابن خلدون     </a:t>
            </a:r>
          </a:p>
          <a:p>
            <a:r>
              <a:rPr lang="ar-SA" sz="2200" b="1" dirty="0" smtClean="0"/>
              <a:t> ص.ب/1340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2000"/>
                                        <p:tgtEl>
                                          <p:spTgt spid="9"/>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2000"/>
                                        <p:tgtEl>
                                          <p:spTgt spid="1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2000"/>
                                        <p:tgtEl>
                                          <p:spTgt spid="11"/>
                                        </p:tgtEl>
                                      </p:cBhvr>
                                    </p:animEffect>
                                  </p:childTnLst>
                                </p:cTn>
                              </p:par>
                              <p:par>
                                <p:cTn id="22" presetID="15"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3"/>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to="" calcmode="lin" valueType="num">
                                      <p:cBhvr>
                                        <p:cTn id="38"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p:bldP spid="9" grpId="0" animBg="1"/>
      <p:bldP spid="10" grpId="0" animBg="1"/>
      <p:bldP spid="11" grpId="0"/>
      <p:bldP spid="12" grpId="0" animBg="1"/>
      <p:bldP spid="13" grpId="0" animBg="1"/>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rot="20758560">
            <a:off x="7245210" y="-14533"/>
            <a:ext cx="1819213" cy="1383539"/>
          </a:xfrm>
          <a:prstGeom prst="wave">
            <a:avLst>
              <a:gd name="adj1" fmla="val 11200"/>
              <a:gd name="adj2" fmla="val 8202"/>
            </a:avLst>
          </a:prstGeom>
          <a:solidFill>
            <a:srgbClr val="99FF66"/>
          </a:solidFill>
          <a:ln>
            <a:solidFill>
              <a:schemeClr val="accent3">
                <a:lumMod val="50000"/>
              </a:schemeClr>
            </a:solidFill>
          </a:ln>
        </p:spPr>
        <p:style>
          <a:lnRef idx="3">
            <a:schemeClr val="lt1"/>
          </a:lnRef>
          <a:fillRef idx="1">
            <a:schemeClr val="accent2"/>
          </a:fillRef>
          <a:effectRef idx="1">
            <a:schemeClr val="accent2"/>
          </a:effectRef>
          <a:fontRef idx="minor">
            <a:schemeClr val="lt1"/>
          </a:fontRef>
        </p:style>
        <p:txBody>
          <a:bodyPr rtlCol="1" anchor="ctr"/>
          <a:lstStyle/>
          <a:p>
            <a:pPr algn="ctr"/>
            <a:r>
              <a:rPr lang="ar-SA" sz="2600" b="1" dirty="0" smtClean="0">
                <a:solidFill>
                  <a:schemeClr val="tx1"/>
                </a:solidFill>
              </a:rPr>
              <a:t>النص الشعري</a:t>
            </a:r>
            <a:endParaRPr lang="ar-SA" sz="2600" b="1" dirty="0">
              <a:solidFill>
                <a:schemeClr val="tx1"/>
              </a:solidFill>
            </a:endParaRPr>
          </a:p>
        </p:txBody>
      </p:sp>
      <p:sp>
        <p:nvSpPr>
          <p:cNvPr id="4" name="مربع نص 3"/>
          <p:cNvSpPr txBox="1"/>
          <p:nvPr/>
        </p:nvSpPr>
        <p:spPr>
          <a:xfrm>
            <a:off x="71406" y="71414"/>
            <a:ext cx="7000924" cy="830997"/>
          </a:xfrm>
          <a:prstGeom prst="rect">
            <a:avLst/>
          </a:prstGeom>
          <a:noFill/>
        </p:spPr>
        <p:txBody>
          <a:bodyPr wrap="square" rtlCol="1">
            <a:spAutoFit/>
          </a:bodyPr>
          <a:lstStyle/>
          <a:p>
            <a:r>
              <a:rPr lang="ar-SA" sz="2400" b="1" i="1" dirty="0" smtClean="0">
                <a:solidFill>
                  <a:srgbClr val="C00000"/>
                </a:solidFill>
              </a:rPr>
              <a:t>للمسلمين عيدان ما هما؟</a:t>
            </a:r>
          </a:p>
          <a:p>
            <a:r>
              <a:rPr lang="ar-SA" sz="2400" b="1" i="1" dirty="0" smtClean="0">
                <a:solidFill>
                  <a:srgbClr val="C00000"/>
                </a:solidFill>
              </a:rPr>
              <a:t>ما أهم الأعمال التي تقوم بها استعداداً لاستقبال عيد الفطر المبارك؟</a:t>
            </a:r>
            <a:endParaRPr lang="ar-SA" sz="2400" b="1" i="1" dirty="0">
              <a:solidFill>
                <a:srgbClr val="C00000"/>
              </a:solidFill>
            </a:endParaRPr>
          </a:p>
        </p:txBody>
      </p:sp>
      <p:sp>
        <p:nvSpPr>
          <p:cNvPr id="5" name="قمر 4"/>
          <p:cNvSpPr/>
          <p:nvPr/>
        </p:nvSpPr>
        <p:spPr>
          <a:xfrm rot="20717182">
            <a:off x="1565012" y="993420"/>
            <a:ext cx="1214446" cy="1229949"/>
          </a:xfrm>
          <a:prstGeom prst="moon">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نجمة ذات 5 نقاط 5"/>
          <p:cNvSpPr/>
          <p:nvPr/>
        </p:nvSpPr>
        <p:spPr>
          <a:xfrm>
            <a:off x="2428860" y="1142984"/>
            <a:ext cx="1000132" cy="64294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نجمة ذات 5 نقاط 6"/>
          <p:cNvSpPr/>
          <p:nvPr/>
        </p:nvSpPr>
        <p:spPr>
          <a:xfrm>
            <a:off x="1142976" y="928670"/>
            <a:ext cx="1000132" cy="64294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نجمة ذات 5 نقاط 7"/>
          <p:cNvSpPr/>
          <p:nvPr/>
        </p:nvSpPr>
        <p:spPr>
          <a:xfrm>
            <a:off x="785786" y="1428736"/>
            <a:ext cx="1000132" cy="64294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نجمة ذات 5 نقاط 8"/>
          <p:cNvSpPr/>
          <p:nvPr/>
        </p:nvSpPr>
        <p:spPr>
          <a:xfrm>
            <a:off x="1295376" y="1714488"/>
            <a:ext cx="1000132" cy="642942"/>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ستطيل 9"/>
          <p:cNvSpPr/>
          <p:nvPr/>
        </p:nvSpPr>
        <p:spPr>
          <a:xfrm rot="21068037">
            <a:off x="2500298" y="1011650"/>
            <a:ext cx="4098509" cy="110799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6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rPr>
              <a:t>العـــيـــد</a:t>
            </a:r>
            <a:endParaRPr lang="ar-SA"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reflection blurRad="6350" stA="55000" endA="50" endPos="85000" dist="29997" dir="5400000" sy="-100000" algn="bl" rotWithShape="0"/>
              </a:effectLst>
            </a:endParaRPr>
          </a:p>
        </p:txBody>
      </p:sp>
      <p:sp>
        <p:nvSpPr>
          <p:cNvPr id="11" name="مربع نص 10"/>
          <p:cNvSpPr txBox="1"/>
          <p:nvPr/>
        </p:nvSpPr>
        <p:spPr>
          <a:xfrm>
            <a:off x="142876" y="2264530"/>
            <a:ext cx="8786842" cy="4093428"/>
          </a:xfrm>
          <a:prstGeom prst="rect">
            <a:avLst/>
          </a:prstGeom>
          <a:noFill/>
        </p:spPr>
        <p:txBody>
          <a:bodyPr wrap="square" rtlCol="1">
            <a:spAutoFit/>
          </a:bodyPr>
          <a:lstStyle/>
          <a:p>
            <a:pPr algn="ctr"/>
            <a:r>
              <a:rPr lang="ar-SA" sz="2600" b="1" dirty="0" smtClean="0">
                <a:solidFill>
                  <a:schemeClr val="tx2">
                    <a:lumMod val="50000"/>
                  </a:schemeClr>
                </a:solidFill>
              </a:rPr>
              <a:t>   قضى الصيام وعاود الإفطار          وعلى القلوب من الرجاء إطار </a:t>
            </a:r>
          </a:p>
          <a:p>
            <a:pPr algn="ctr"/>
            <a:r>
              <a:rPr lang="ar-SA" sz="2600" b="1" dirty="0" smtClean="0">
                <a:solidFill>
                  <a:schemeClr val="tx2">
                    <a:lumMod val="50000"/>
                  </a:schemeClr>
                </a:solidFill>
              </a:rPr>
              <a:t>ودوت مآذن مكــــة وقلاعها          بحلول يوم العيد وهو يسار </a:t>
            </a:r>
          </a:p>
          <a:p>
            <a:pPr algn="ctr"/>
            <a:r>
              <a:rPr lang="ar-SA" sz="2600" b="1" dirty="0" smtClean="0">
                <a:solidFill>
                  <a:schemeClr val="tx2">
                    <a:lumMod val="50000"/>
                  </a:schemeClr>
                </a:solidFill>
              </a:rPr>
              <a:t>وحنا الغني على الفقير فأصبحا        في غبطة والمسلمون خيار</a:t>
            </a:r>
          </a:p>
          <a:p>
            <a:pPr algn="ctr"/>
            <a:r>
              <a:rPr lang="ar-SA" sz="2600" b="1" dirty="0" smtClean="0">
                <a:solidFill>
                  <a:schemeClr val="tx2">
                    <a:lumMod val="50000"/>
                  </a:schemeClr>
                </a:solidFill>
              </a:rPr>
              <a:t>ولقد لمست الفجر بين صفوفهم       معنى الإخاء يحوطه الإيثار</a:t>
            </a:r>
          </a:p>
          <a:p>
            <a:pPr algn="ctr"/>
            <a:r>
              <a:rPr lang="ar-SA" sz="2600" b="1" dirty="0" smtClean="0">
                <a:solidFill>
                  <a:schemeClr val="tx2">
                    <a:lumMod val="50000"/>
                  </a:schemeClr>
                </a:solidFill>
              </a:rPr>
              <a:t>العيد إيتاء الفقيـــــر زكاتـه            والبذل حيث تغلغل الإعسار</a:t>
            </a:r>
          </a:p>
          <a:p>
            <a:pPr algn="ctr"/>
            <a:r>
              <a:rPr lang="ar-SA" sz="2600" b="1" dirty="0" smtClean="0">
                <a:solidFill>
                  <a:schemeClr val="tx2">
                    <a:lumMod val="50000"/>
                  </a:schemeClr>
                </a:solidFill>
              </a:rPr>
              <a:t>والعيد شكر الله عن الآئـــــــه        شكراً يموج بهديه الإسرار</a:t>
            </a:r>
          </a:p>
          <a:p>
            <a:pPr algn="ctr"/>
            <a:r>
              <a:rPr lang="ar-SA" sz="2600" b="1" dirty="0" smtClean="0">
                <a:solidFill>
                  <a:schemeClr val="tx2">
                    <a:lumMod val="50000"/>
                  </a:schemeClr>
                </a:solidFill>
              </a:rPr>
              <a:t>والعيد غبطة من أقام فروضه         ونهى هواه ودأبه استغفار</a:t>
            </a:r>
          </a:p>
          <a:p>
            <a:pPr algn="ctr"/>
            <a:r>
              <a:rPr lang="ar-SA" sz="2600" b="1" dirty="0" smtClean="0">
                <a:solidFill>
                  <a:schemeClr val="tx2">
                    <a:lumMod val="50000"/>
                  </a:schemeClr>
                </a:solidFill>
              </a:rPr>
              <a:t>فبتلك يجزى الله خير عباده           (جنات عدن تحتها الأنهار)        </a:t>
            </a:r>
          </a:p>
          <a:p>
            <a:pPr algn="ctr"/>
            <a:r>
              <a:rPr lang="ar-SA" sz="2600" b="1" dirty="0" smtClean="0">
                <a:solidFill>
                  <a:schemeClr val="tx2">
                    <a:lumMod val="50000"/>
                  </a:schemeClr>
                </a:solidFill>
              </a:rPr>
              <a:t>إن السعادة في اليقين ولن ترى      صفو الحياة يذوقه الفجار</a:t>
            </a:r>
          </a:p>
          <a:p>
            <a:pPr algn="ctr"/>
            <a:r>
              <a:rPr lang="ar-SA" sz="2600" b="1" dirty="0" smtClean="0">
                <a:solidFill>
                  <a:schemeClr val="tx2">
                    <a:lumMod val="50000"/>
                  </a:schemeClr>
                </a:solidFill>
              </a:rPr>
              <a:t>ما ذاك إلا(بالشريعة)والتقى           العدل أس والكتاب منار</a:t>
            </a:r>
            <a:endParaRPr lang="ar-SA" sz="2600" b="1" dirty="0">
              <a:solidFill>
                <a:schemeClr val="tx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style.rotation</p:attrName>
                                        </p:attrNameLst>
                                      </p:cBhvr>
                                      <p:tavLst>
                                        <p:tav tm="0">
                                          <p:val>
                                            <p:fltVal val="720"/>
                                          </p:val>
                                        </p:tav>
                                        <p:tav tm="100000">
                                          <p:val>
                                            <p:fltVal val="0"/>
                                          </p:val>
                                        </p:tav>
                                      </p:tavLst>
                                    </p:anim>
                                    <p:anim calcmode="lin" valueType="num">
                                      <p:cBhvr>
                                        <p:cTn id="9" dur="1000" fill="hold"/>
                                        <p:tgtEl>
                                          <p:spTgt spid="4"/>
                                        </p:tgtEl>
                                        <p:attrNameLst>
                                          <p:attrName>ppt_h</p:attrName>
                                        </p:attrNameLst>
                                      </p:cBhvr>
                                      <p:tavLst>
                                        <p:tav tm="0">
                                          <p:val>
                                            <p:fltVal val="0"/>
                                          </p:val>
                                        </p:tav>
                                        <p:tav tm="100000">
                                          <p:val>
                                            <p:strVal val="#ppt_h"/>
                                          </p:val>
                                        </p:tav>
                                      </p:tavLst>
                                    </p:anim>
                                    <p:anim calcmode="lin" valueType="num">
                                      <p:cBhvr>
                                        <p:cTn id="10" dur="1000" fill="hold"/>
                                        <p:tgtEl>
                                          <p:spTgt spid="4"/>
                                        </p:tgtEl>
                                        <p:attrNameLst>
                                          <p:attrName>ppt_w</p:attrName>
                                        </p:attrNameLst>
                                      </p:cBhvr>
                                      <p:tavLst>
                                        <p:tav tm="0">
                                          <p:val>
                                            <p:fltVal val="0"/>
                                          </p:val>
                                        </p:tav>
                                        <p:tav tm="100000">
                                          <p:val>
                                            <p:strVal val="#ppt_w"/>
                                          </p:val>
                                        </p:tav>
                                      </p:tavLst>
                                    </p:anim>
                                  </p:childTnLst>
                                </p:cTn>
                              </p:par>
                              <p:par>
                                <p:cTn id="11" presetID="24"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to="" calcmode="lin" valueType="num">
                                      <p:cBhvr>
                                        <p:cTn id="13" dur="1" fill="hold"/>
                                        <p:tgtEl>
                                          <p:spTgt spid="10"/>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to="" calcmode="lin" valueType="num">
                                      <p:cBhvr>
                                        <p:cTn id="16" dur="1" fill="hold"/>
                                        <p:tgtEl>
                                          <p:spTgt spid="5"/>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to="" calcmode="lin" valueType="num">
                                      <p:cBhvr>
                                        <p:cTn id="25" dur="1" fill="hold"/>
                                        <p:tgtEl>
                                          <p:spTgt spid="6"/>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to="" calcmode="lin" valueType="num">
                                      <p:cBhvr>
                                        <p:cTn id="28" dur="1" fill="hold"/>
                                        <p:tgtEl>
                                          <p:spTgt spid="9"/>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to="" calcmode="lin" valueType="num">
                                      <p:cBhvr>
                                        <p:cTn id="31"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p:bldP spid="1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742216" y="133"/>
            <a:ext cx="1148677" cy="121180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اكتشف النص</a:t>
            </a:r>
          </a:p>
        </p:txBody>
      </p:sp>
      <p:sp>
        <p:nvSpPr>
          <p:cNvPr id="4" name="مربع نص 3"/>
          <p:cNvSpPr txBox="1"/>
          <p:nvPr/>
        </p:nvSpPr>
        <p:spPr>
          <a:xfrm>
            <a:off x="4643438" y="142852"/>
            <a:ext cx="2071702" cy="584775"/>
          </a:xfrm>
          <a:prstGeom prst="rect">
            <a:avLst/>
          </a:prstGeom>
          <a:noFill/>
        </p:spPr>
        <p:txBody>
          <a:bodyPr wrap="square" rtlCol="1">
            <a:spAutoFit/>
          </a:bodyPr>
          <a:lstStyle/>
          <a:p>
            <a:r>
              <a:rPr lang="ar-SA" sz="3200" b="1" dirty="0" smtClean="0">
                <a:cs typeface="DecoType Naskh" pitchFamily="2" charset="-78"/>
              </a:rPr>
              <a:t>أتعرف الشاعر:</a:t>
            </a:r>
          </a:p>
        </p:txBody>
      </p:sp>
      <p:sp>
        <p:nvSpPr>
          <p:cNvPr id="5" name="وسيلة شرح على شكل سحابة 4"/>
          <p:cNvSpPr/>
          <p:nvPr/>
        </p:nvSpPr>
        <p:spPr>
          <a:xfrm>
            <a:off x="6715140"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6" name="مستطيل مستدير الزوايا 5"/>
          <p:cNvSpPr/>
          <p:nvPr/>
        </p:nvSpPr>
        <p:spPr>
          <a:xfrm>
            <a:off x="6429388" y="785794"/>
            <a:ext cx="1357322" cy="1285884"/>
          </a:xfrm>
          <a:prstGeom prst="round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ربع نص 6"/>
          <p:cNvSpPr txBox="1"/>
          <p:nvPr/>
        </p:nvSpPr>
        <p:spPr>
          <a:xfrm>
            <a:off x="142876" y="857232"/>
            <a:ext cx="6357950" cy="1200329"/>
          </a:xfrm>
          <a:prstGeom prst="rect">
            <a:avLst/>
          </a:prstGeom>
          <a:noFill/>
        </p:spPr>
        <p:txBody>
          <a:bodyPr wrap="square" rtlCol="1">
            <a:spAutoFit/>
          </a:bodyPr>
          <a:lstStyle/>
          <a:p>
            <a:pPr algn="ctr"/>
            <a:r>
              <a:rPr lang="ar-SA" sz="2400" b="1" i="1" dirty="0" smtClean="0">
                <a:solidFill>
                  <a:srgbClr val="C00000"/>
                </a:solidFill>
              </a:rPr>
              <a:t>هو أحمد بن إبراهيم الغزاوي ولد بمكة المكرمة عام1318هـ وتوفي عام1401هـ وتلقى علومه في مكة المكرمة له دواوين شعرية.</a:t>
            </a:r>
            <a:endParaRPr lang="ar-SA" sz="2400" b="1" i="1" dirty="0">
              <a:solidFill>
                <a:srgbClr val="C00000"/>
              </a:solidFill>
            </a:endParaRPr>
          </a:p>
        </p:txBody>
      </p:sp>
      <p:sp>
        <p:nvSpPr>
          <p:cNvPr id="8" name="مربع نص 7"/>
          <p:cNvSpPr txBox="1"/>
          <p:nvPr/>
        </p:nvSpPr>
        <p:spPr>
          <a:xfrm>
            <a:off x="1357290" y="2143116"/>
            <a:ext cx="5357850" cy="584775"/>
          </a:xfrm>
          <a:prstGeom prst="rect">
            <a:avLst/>
          </a:prstGeom>
          <a:noFill/>
        </p:spPr>
        <p:txBody>
          <a:bodyPr wrap="square" rtlCol="1">
            <a:spAutoFit/>
          </a:bodyPr>
          <a:lstStyle/>
          <a:p>
            <a:r>
              <a:rPr lang="ar-SA" sz="3200" b="1" dirty="0" smtClean="0">
                <a:cs typeface="DecoType Naskh" pitchFamily="2" charset="-78"/>
              </a:rPr>
              <a:t>أضع علامة(</a:t>
            </a:r>
            <a:r>
              <a:rPr lang="ar-SA" sz="3200" b="1" dirty="0" smtClean="0">
                <a:cs typeface="DecoType Naskh" pitchFamily="2" charset="-78"/>
                <a:sym typeface="Wingdings"/>
              </a:rPr>
              <a:t></a:t>
            </a:r>
            <a:r>
              <a:rPr lang="ar-SA" sz="3200" b="1" dirty="0" smtClean="0">
                <a:cs typeface="DecoType Naskh" pitchFamily="2" charset="-78"/>
              </a:rPr>
              <a:t>)عند الإجابات الصحيحة:</a:t>
            </a:r>
          </a:p>
        </p:txBody>
      </p:sp>
      <p:sp>
        <p:nvSpPr>
          <p:cNvPr id="9" name="وسيلة شرح على شكل سحابة 8"/>
          <p:cNvSpPr/>
          <p:nvPr/>
        </p:nvSpPr>
        <p:spPr>
          <a:xfrm>
            <a:off x="6715140" y="214311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0" name="مستطيل مستدير الزوايا 9"/>
          <p:cNvSpPr/>
          <p:nvPr/>
        </p:nvSpPr>
        <p:spPr>
          <a:xfrm>
            <a:off x="714348" y="2786058"/>
            <a:ext cx="8072494" cy="3786214"/>
          </a:xfrm>
          <a:prstGeom prst="round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path path="circle">
              <a:fillToRect l="50000" t="50000" r="50000" b="50000"/>
            </a:path>
            <a:tileRect/>
          </a:gradFill>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400" b="1" dirty="0" smtClean="0">
                <a:solidFill>
                  <a:schemeClr val="tx1"/>
                </a:solidFill>
              </a:rPr>
              <a:t>1/ أبيات النص تمثل شعر:</a:t>
            </a:r>
          </a:p>
          <a:p>
            <a:pPr algn="ctr"/>
            <a:r>
              <a:rPr lang="ar-SA" sz="2400" b="1" dirty="0" smtClean="0">
                <a:solidFill>
                  <a:schemeClr val="tx1"/>
                </a:solidFill>
              </a:rPr>
              <a:t>الوصف              المناسبات          النصح والإرشاد</a:t>
            </a:r>
          </a:p>
          <a:p>
            <a:pPr algn="ctr"/>
            <a:r>
              <a:rPr lang="ar-SA" sz="2400" b="1" dirty="0" smtClean="0">
                <a:solidFill>
                  <a:schemeClr val="tx1"/>
                </a:solidFill>
              </a:rPr>
              <a:t>2/ في هذا النص قصد الشاعر بيان:</a:t>
            </a:r>
          </a:p>
          <a:p>
            <a:pPr algn="ctr"/>
            <a:r>
              <a:rPr lang="ar-SA" sz="2400" b="1" dirty="0" smtClean="0">
                <a:solidFill>
                  <a:schemeClr val="tx1"/>
                </a:solidFill>
              </a:rPr>
              <a:t>صيام رمضان         القيم الدينية في العيد        إخراج الزكاة</a:t>
            </a:r>
          </a:p>
          <a:p>
            <a:pPr algn="ctr"/>
            <a:r>
              <a:rPr lang="ar-SA" sz="2400" b="1" dirty="0" smtClean="0">
                <a:solidFill>
                  <a:schemeClr val="tx1"/>
                </a:solidFill>
              </a:rPr>
              <a:t>3/   أ-  الكلمة الأكثر تكراراً في النص هي :</a:t>
            </a:r>
          </a:p>
          <a:p>
            <a:pPr algn="ctr"/>
            <a:r>
              <a:rPr lang="ar-SA" sz="2400" b="1" dirty="0" smtClean="0">
                <a:solidFill>
                  <a:schemeClr val="tx1"/>
                </a:solidFill>
              </a:rPr>
              <a:t>غبطة         الفقير            العيد</a:t>
            </a:r>
          </a:p>
          <a:p>
            <a:pPr algn="ctr"/>
            <a:r>
              <a:rPr lang="ar-SA" sz="2400" b="1" dirty="0" smtClean="0">
                <a:solidFill>
                  <a:schemeClr val="tx1"/>
                </a:solidFill>
              </a:rPr>
              <a:t>ب- الغرض من تكرارها:</a:t>
            </a:r>
          </a:p>
          <a:p>
            <a:pPr algn="ctr"/>
            <a:r>
              <a:rPr lang="ar-SA" sz="2400" b="1" dirty="0" smtClean="0">
                <a:solidFill>
                  <a:schemeClr val="tx1"/>
                </a:solidFill>
              </a:rPr>
              <a:t>التقرير والتوكيد           لفت الانتباه           التعداد</a:t>
            </a:r>
          </a:p>
          <a:p>
            <a:pPr algn="ctr"/>
            <a:r>
              <a:rPr lang="ar-SA" sz="2400" b="1" dirty="0" smtClean="0">
                <a:solidFill>
                  <a:schemeClr val="tx1"/>
                </a:solidFill>
              </a:rPr>
              <a:t>4/ من المشاعر التي عبرت عنها الأبيات:</a:t>
            </a:r>
          </a:p>
          <a:p>
            <a:pPr algn="ctr"/>
            <a:r>
              <a:rPr lang="ar-SA" sz="2400" b="1" dirty="0" smtClean="0">
                <a:solidFill>
                  <a:schemeClr val="tx1"/>
                </a:solidFill>
              </a:rPr>
              <a:t>الفخر بالوطن         الفرح بقدوم العيد         الإعجاب بطبيعة الوطن</a:t>
            </a:r>
            <a:endParaRPr lang="ar-SA" sz="2400" b="1" dirty="0">
              <a:solidFill>
                <a:schemeClr val="tx1"/>
              </a:solidFill>
            </a:endParaRPr>
          </a:p>
        </p:txBody>
      </p:sp>
      <p:sp>
        <p:nvSpPr>
          <p:cNvPr id="11" name="شكل بيضاوي 10"/>
          <p:cNvSpPr/>
          <p:nvPr/>
        </p:nvSpPr>
        <p:spPr>
          <a:xfrm>
            <a:off x="3714744" y="321468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شكل بيضاوي 11"/>
          <p:cNvSpPr/>
          <p:nvPr/>
        </p:nvSpPr>
        <p:spPr>
          <a:xfrm>
            <a:off x="5143504" y="464344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شكل بيضاوي 12"/>
          <p:cNvSpPr/>
          <p:nvPr/>
        </p:nvSpPr>
        <p:spPr>
          <a:xfrm>
            <a:off x="6429388" y="464344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شكل بيضاوي 13"/>
          <p:cNvSpPr/>
          <p:nvPr/>
        </p:nvSpPr>
        <p:spPr>
          <a:xfrm>
            <a:off x="2857488" y="542926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شكل بيضاوي 14"/>
          <p:cNvSpPr/>
          <p:nvPr/>
        </p:nvSpPr>
        <p:spPr>
          <a:xfrm>
            <a:off x="4857752" y="542926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شكل بيضاوي 15"/>
          <p:cNvSpPr/>
          <p:nvPr/>
        </p:nvSpPr>
        <p:spPr>
          <a:xfrm>
            <a:off x="7358082" y="542926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7" name="شكل بيضاوي 16"/>
          <p:cNvSpPr/>
          <p:nvPr/>
        </p:nvSpPr>
        <p:spPr>
          <a:xfrm>
            <a:off x="8143900" y="614364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شكل بيضاوي 17"/>
          <p:cNvSpPr/>
          <p:nvPr/>
        </p:nvSpPr>
        <p:spPr>
          <a:xfrm>
            <a:off x="6072198" y="614364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شكل بيضاوي 18"/>
          <p:cNvSpPr/>
          <p:nvPr/>
        </p:nvSpPr>
        <p:spPr>
          <a:xfrm>
            <a:off x="3643306" y="614364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شكل بيضاوي 19"/>
          <p:cNvSpPr/>
          <p:nvPr/>
        </p:nvSpPr>
        <p:spPr>
          <a:xfrm>
            <a:off x="5715008" y="392906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شكل بيضاوي 20"/>
          <p:cNvSpPr/>
          <p:nvPr/>
        </p:nvSpPr>
        <p:spPr>
          <a:xfrm>
            <a:off x="3071802" y="400050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شكل بيضاوي 21"/>
          <p:cNvSpPr/>
          <p:nvPr/>
        </p:nvSpPr>
        <p:spPr>
          <a:xfrm>
            <a:off x="3571868" y="464344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شكل بيضاوي 22"/>
          <p:cNvSpPr/>
          <p:nvPr/>
        </p:nvSpPr>
        <p:spPr>
          <a:xfrm>
            <a:off x="7429520" y="321468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شكل بيضاوي 23"/>
          <p:cNvSpPr/>
          <p:nvPr/>
        </p:nvSpPr>
        <p:spPr>
          <a:xfrm>
            <a:off x="5500694" y="321468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5" name="شكل بيضاوي 24"/>
          <p:cNvSpPr/>
          <p:nvPr/>
        </p:nvSpPr>
        <p:spPr>
          <a:xfrm>
            <a:off x="7786710" y="392906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6" name="مربع نص 25"/>
          <p:cNvSpPr txBox="1"/>
          <p:nvPr/>
        </p:nvSpPr>
        <p:spPr>
          <a:xfrm>
            <a:off x="5500694" y="3181649"/>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27" name="مربع نص 26"/>
          <p:cNvSpPr txBox="1"/>
          <p:nvPr/>
        </p:nvSpPr>
        <p:spPr>
          <a:xfrm>
            <a:off x="5715008" y="3896029"/>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28" name="مربع نص 27"/>
          <p:cNvSpPr txBox="1"/>
          <p:nvPr/>
        </p:nvSpPr>
        <p:spPr>
          <a:xfrm>
            <a:off x="3571868" y="4643446"/>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29" name="مربع نص 28"/>
          <p:cNvSpPr txBox="1"/>
          <p:nvPr/>
        </p:nvSpPr>
        <p:spPr>
          <a:xfrm>
            <a:off x="7358082" y="5396227"/>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30" name="مربع نص 29"/>
          <p:cNvSpPr txBox="1"/>
          <p:nvPr/>
        </p:nvSpPr>
        <p:spPr>
          <a:xfrm>
            <a:off x="6072198" y="6110607"/>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20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35"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style.rotation</p:attrName>
                                        </p:attrNameLst>
                                      </p:cBhvr>
                                      <p:tavLst>
                                        <p:tav tm="0">
                                          <p:val>
                                            <p:fltVal val="720"/>
                                          </p:val>
                                        </p:tav>
                                        <p:tav tm="100000">
                                          <p:val>
                                            <p:fltVal val="0"/>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ppt_w</p:attrName>
                                        </p:attrNameLst>
                                      </p:cBhvr>
                                      <p:tavLst>
                                        <p:tav tm="0">
                                          <p:val>
                                            <p:fltVal val="0"/>
                                          </p:val>
                                        </p:tav>
                                        <p:tav tm="100000">
                                          <p:val>
                                            <p:strVal val="#ppt_w"/>
                                          </p:val>
                                        </p:tav>
                                      </p:tavLst>
                                    </p:anim>
                                  </p:childTnLst>
                                </p:cTn>
                              </p:par>
                              <p:par>
                                <p:cTn id="17" presetID="24"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1" fill="hold"/>
                                        <p:tgtEl>
                                          <p:spTgt spid="7"/>
                                        </p:tgtEl>
                                        <p:attrNameLst>
                                          <p:attrName/>
                                        </p:attrNameLst>
                                      </p:cBhvr>
                                    </p:anim>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20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2000"/>
                                        <p:tgtEl>
                                          <p:spTgt spid="8"/>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Left)">
                                      <p:cBhvr>
                                        <p:cTn id="28" dur="1000"/>
                                        <p:tgtEl>
                                          <p:spTgt spid="10"/>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Bottom)">
                                      <p:cBhvr>
                                        <p:cTn id="34" dur="500"/>
                                        <p:tgtEl>
                                          <p:spTgt spid="12"/>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lide(fromBottom)">
                                      <p:cBhvr>
                                        <p:cTn id="37" dur="500"/>
                                        <p:tgtEl>
                                          <p:spTgt spid="1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slide(fromBottom)">
                                      <p:cBhvr>
                                        <p:cTn id="40" dur="5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lide(fromBottom)">
                                      <p:cBhvr>
                                        <p:cTn id="43" dur="500"/>
                                        <p:tgtEl>
                                          <p:spTgt spid="15"/>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slide(fromBottom)">
                                      <p:cBhvr>
                                        <p:cTn id="46" dur="500"/>
                                        <p:tgtEl>
                                          <p:spTgt spid="16"/>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slide(fromBottom)">
                                      <p:cBhvr>
                                        <p:cTn id="49" dur="500"/>
                                        <p:tgtEl>
                                          <p:spTgt spid="17"/>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slide(fromBottom)">
                                      <p:cBhvr>
                                        <p:cTn id="52" dur="500"/>
                                        <p:tgtEl>
                                          <p:spTgt spid="18"/>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slide(fromBottom)">
                                      <p:cBhvr>
                                        <p:cTn id="55" dur="500"/>
                                        <p:tgtEl>
                                          <p:spTgt spid="19"/>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slide(fromBottom)">
                                      <p:cBhvr>
                                        <p:cTn id="58" dur="500"/>
                                        <p:tgtEl>
                                          <p:spTgt spid="20"/>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slide(fromBottom)">
                                      <p:cBhvr>
                                        <p:cTn id="61" dur="500"/>
                                        <p:tgtEl>
                                          <p:spTgt spid="21"/>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slide(fromBottom)">
                                      <p:cBhvr>
                                        <p:cTn id="64" dur="500"/>
                                        <p:tgtEl>
                                          <p:spTgt spid="22"/>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slide(fromBottom)">
                                      <p:cBhvr>
                                        <p:cTn id="67" dur="500"/>
                                        <p:tgtEl>
                                          <p:spTgt spid="23"/>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slide(fromBottom)">
                                      <p:cBhvr>
                                        <p:cTn id="70" dur="500"/>
                                        <p:tgtEl>
                                          <p:spTgt spid="24"/>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slide(fromBottom)">
                                      <p:cBhvr>
                                        <p:cTn id="73" dur="500"/>
                                        <p:tgtEl>
                                          <p:spTgt spid="25"/>
                                        </p:tgtEl>
                                      </p:cBhvr>
                                    </p:animEffect>
                                  </p:childTnLst>
                                </p:cTn>
                              </p:par>
                            </p:childTnLst>
                          </p:cTn>
                        </p:par>
                      </p:childTnLst>
                    </p:cTn>
                  </p:par>
                  <p:par>
                    <p:cTn id="74" fill="hold">
                      <p:stCondLst>
                        <p:cond delay="indefinite"/>
                      </p:stCondLst>
                      <p:childTnLst>
                        <p:par>
                          <p:cTn id="75" fill="hold">
                            <p:stCondLst>
                              <p:cond delay="0"/>
                            </p:stCondLst>
                            <p:childTnLst>
                              <p:par>
                                <p:cTn id="76" presetID="15" presetClass="entr" presetSubtype="0"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 calcmode="lin" valueType="num">
                                      <p:cBhvr>
                                        <p:cTn id="80" dur="500" fill="hold"/>
                                        <p:tgtEl>
                                          <p:spTgt spid="26"/>
                                        </p:tgtEl>
                                        <p:attrNameLst>
                                          <p:attrName>ppt_x</p:attrName>
                                        </p:attrNameLst>
                                      </p:cBhvr>
                                      <p:tavLst>
                                        <p:tav tm="0" fmla="#ppt_x+(cos(-2*pi*(1-$))*-#ppt_x-sin(-2*pi*(1-$))*(1-#ppt_y))*(1-$)">
                                          <p:val>
                                            <p:fltVal val="0"/>
                                          </p:val>
                                        </p:tav>
                                        <p:tav tm="100000">
                                          <p:val>
                                            <p:fltVal val="1"/>
                                          </p:val>
                                        </p:tav>
                                      </p:tavLst>
                                    </p:anim>
                                    <p:anim calcmode="lin" valueType="num">
                                      <p:cBhvr>
                                        <p:cTn id="81" dur="500" fill="hold"/>
                                        <p:tgtEl>
                                          <p:spTgt spid="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2" fill="hold">
                      <p:stCondLst>
                        <p:cond delay="indefinite"/>
                      </p:stCondLst>
                      <p:childTnLst>
                        <p:par>
                          <p:cTn id="83" fill="hold">
                            <p:stCondLst>
                              <p:cond delay="0"/>
                            </p:stCondLst>
                            <p:childTnLst>
                              <p:par>
                                <p:cTn id="84" presetID="15" presetClass="entr" presetSubtype="0" fill="hold" grpId="0" nodeType="click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p:cTn id="86" dur="500" fill="hold"/>
                                        <p:tgtEl>
                                          <p:spTgt spid="27"/>
                                        </p:tgtEl>
                                        <p:attrNameLst>
                                          <p:attrName>ppt_w</p:attrName>
                                        </p:attrNameLst>
                                      </p:cBhvr>
                                      <p:tavLst>
                                        <p:tav tm="0">
                                          <p:val>
                                            <p:fltVal val="0"/>
                                          </p:val>
                                        </p:tav>
                                        <p:tav tm="100000">
                                          <p:val>
                                            <p:strVal val="#ppt_w"/>
                                          </p:val>
                                        </p:tav>
                                      </p:tavLst>
                                    </p:anim>
                                    <p:anim calcmode="lin" valueType="num">
                                      <p:cBhvr>
                                        <p:cTn id="87" dur="500" fill="hold"/>
                                        <p:tgtEl>
                                          <p:spTgt spid="27"/>
                                        </p:tgtEl>
                                        <p:attrNameLst>
                                          <p:attrName>ppt_h</p:attrName>
                                        </p:attrNameLst>
                                      </p:cBhvr>
                                      <p:tavLst>
                                        <p:tav tm="0">
                                          <p:val>
                                            <p:fltVal val="0"/>
                                          </p:val>
                                        </p:tav>
                                        <p:tav tm="100000">
                                          <p:val>
                                            <p:strVal val="#ppt_h"/>
                                          </p:val>
                                        </p:tav>
                                      </p:tavLst>
                                    </p:anim>
                                    <p:anim calcmode="lin" valueType="num">
                                      <p:cBhvr>
                                        <p:cTn id="88" dur="500" fill="hold"/>
                                        <p:tgtEl>
                                          <p:spTgt spid="27"/>
                                        </p:tgtEl>
                                        <p:attrNameLst>
                                          <p:attrName>ppt_x</p:attrName>
                                        </p:attrNameLst>
                                      </p:cBhvr>
                                      <p:tavLst>
                                        <p:tav tm="0" fmla="#ppt_x+(cos(-2*pi*(1-$))*-#ppt_x-sin(-2*pi*(1-$))*(1-#ppt_y))*(1-$)">
                                          <p:val>
                                            <p:fltVal val="0"/>
                                          </p:val>
                                        </p:tav>
                                        <p:tav tm="100000">
                                          <p:val>
                                            <p:fltVal val="1"/>
                                          </p:val>
                                        </p:tav>
                                      </p:tavLst>
                                    </p:anim>
                                    <p:anim calcmode="lin" valueType="num">
                                      <p:cBhvr>
                                        <p:cTn id="89" dur="5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0" fill="hold">
                      <p:stCondLst>
                        <p:cond delay="indefinite"/>
                      </p:stCondLst>
                      <p:childTnLst>
                        <p:par>
                          <p:cTn id="91" fill="hold">
                            <p:stCondLst>
                              <p:cond delay="0"/>
                            </p:stCondLst>
                            <p:childTnLst>
                              <p:par>
                                <p:cTn id="92" presetID="15" presetClass="entr" presetSubtype="0" fill="hold" grpId="0" nodeType="click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p:cTn id="94" dur="500" fill="hold"/>
                                        <p:tgtEl>
                                          <p:spTgt spid="28"/>
                                        </p:tgtEl>
                                        <p:attrNameLst>
                                          <p:attrName>ppt_w</p:attrName>
                                        </p:attrNameLst>
                                      </p:cBhvr>
                                      <p:tavLst>
                                        <p:tav tm="0">
                                          <p:val>
                                            <p:fltVal val="0"/>
                                          </p:val>
                                        </p:tav>
                                        <p:tav tm="100000">
                                          <p:val>
                                            <p:strVal val="#ppt_w"/>
                                          </p:val>
                                        </p:tav>
                                      </p:tavLst>
                                    </p:anim>
                                    <p:anim calcmode="lin" valueType="num">
                                      <p:cBhvr>
                                        <p:cTn id="95" dur="500" fill="hold"/>
                                        <p:tgtEl>
                                          <p:spTgt spid="28"/>
                                        </p:tgtEl>
                                        <p:attrNameLst>
                                          <p:attrName>ppt_h</p:attrName>
                                        </p:attrNameLst>
                                      </p:cBhvr>
                                      <p:tavLst>
                                        <p:tav tm="0">
                                          <p:val>
                                            <p:fltVal val="0"/>
                                          </p:val>
                                        </p:tav>
                                        <p:tav tm="100000">
                                          <p:val>
                                            <p:strVal val="#ppt_h"/>
                                          </p:val>
                                        </p:tav>
                                      </p:tavLst>
                                    </p:anim>
                                    <p:anim calcmode="lin" valueType="num">
                                      <p:cBhvr>
                                        <p:cTn id="96" dur="500" fill="hold"/>
                                        <p:tgtEl>
                                          <p:spTgt spid="28"/>
                                        </p:tgtEl>
                                        <p:attrNameLst>
                                          <p:attrName>ppt_x</p:attrName>
                                        </p:attrNameLst>
                                      </p:cBhvr>
                                      <p:tavLst>
                                        <p:tav tm="0" fmla="#ppt_x+(cos(-2*pi*(1-$))*-#ppt_x-sin(-2*pi*(1-$))*(1-#ppt_y))*(1-$)">
                                          <p:val>
                                            <p:fltVal val="0"/>
                                          </p:val>
                                        </p:tav>
                                        <p:tav tm="100000">
                                          <p:val>
                                            <p:fltVal val="1"/>
                                          </p:val>
                                        </p:tav>
                                      </p:tavLst>
                                    </p:anim>
                                    <p:anim calcmode="lin" valueType="num">
                                      <p:cBhvr>
                                        <p:cTn id="97" dur="50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8" fill="hold">
                      <p:stCondLst>
                        <p:cond delay="indefinite"/>
                      </p:stCondLst>
                      <p:childTnLst>
                        <p:par>
                          <p:cTn id="99" fill="hold">
                            <p:stCondLst>
                              <p:cond delay="0"/>
                            </p:stCondLst>
                            <p:childTnLst>
                              <p:par>
                                <p:cTn id="100" presetID="15" presetClass="entr" presetSubtype="0" fill="hold" grpId="0" nodeType="clickEffect">
                                  <p:stCondLst>
                                    <p:cond delay="0"/>
                                  </p:stCondLst>
                                  <p:childTnLst>
                                    <p:set>
                                      <p:cBhvr>
                                        <p:cTn id="101" dur="1" fill="hold">
                                          <p:stCondLst>
                                            <p:cond delay="0"/>
                                          </p:stCondLst>
                                        </p:cTn>
                                        <p:tgtEl>
                                          <p:spTgt spid="29"/>
                                        </p:tgtEl>
                                        <p:attrNameLst>
                                          <p:attrName>style.visibility</p:attrName>
                                        </p:attrNameLst>
                                      </p:cBhvr>
                                      <p:to>
                                        <p:strVal val="visible"/>
                                      </p:to>
                                    </p:set>
                                    <p:anim calcmode="lin" valueType="num">
                                      <p:cBhvr>
                                        <p:cTn id="102" dur="500" fill="hold"/>
                                        <p:tgtEl>
                                          <p:spTgt spid="29"/>
                                        </p:tgtEl>
                                        <p:attrNameLst>
                                          <p:attrName>ppt_w</p:attrName>
                                        </p:attrNameLst>
                                      </p:cBhvr>
                                      <p:tavLst>
                                        <p:tav tm="0">
                                          <p:val>
                                            <p:fltVal val="0"/>
                                          </p:val>
                                        </p:tav>
                                        <p:tav tm="100000">
                                          <p:val>
                                            <p:strVal val="#ppt_w"/>
                                          </p:val>
                                        </p:tav>
                                      </p:tavLst>
                                    </p:anim>
                                    <p:anim calcmode="lin" valueType="num">
                                      <p:cBhvr>
                                        <p:cTn id="103" dur="500" fill="hold"/>
                                        <p:tgtEl>
                                          <p:spTgt spid="29"/>
                                        </p:tgtEl>
                                        <p:attrNameLst>
                                          <p:attrName>ppt_h</p:attrName>
                                        </p:attrNameLst>
                                      </p:cBhvr>
                                      <p:tavLst>
                                        <p:tav tm="0">
                                          <p:val>
                                            <p:fltVal val="0"/>
                                          </p:val>
                                        </p:tav>
                                        <p:tav tm="100000">
                                          <p:val>
                                            <p:strVal val="#ppt_h"/>
                                          </p:val>
                                        </p:tav>
                                      </p:tavLst>
                                    </p:anim>
                                    <p:anim calcmode="lin" valueType="num">
                                      <p:cBhvr>
                                        <p:cTn id="104" dur="500" fill="hold"/>
                                        <p:tgtEl>
                                          <p:spTgt spid="29"/>
                                        </p:tgtEl>
                                        <p:attrNameLst>
                                          <p:attrName>ppt_x</p:attrName>
                                        </p:attrNameLst>
                                      </p:cBhvr>
                                      <p:tavLst>
                                        <p:tav tm="0" fmla="#ppt_x+(cos(-2*pi*(1-$))*-#ppt_x-sin(-2*pi*(1-$))*(1-#ppt_y))*(1-$)">
                                          <p:val>
                                            <p:fltVal val="0"/>
                                          </p:val>
                                        </p:tav>
                                        <p:tav tm="100000">
                                          <p:val>
                                            <p:fltVal val="1"/>
                                          </p:val>
                                        </p:tav>
                                      </p:tavLst>
                                    </p:anim>
                                    <p:anim calcmode="lin" valueType="num">
                                      <p:cBhvr>
                                        <p:cTn id="105" dur="5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6" fill="hold">
                      <p:stCondLst>
                        <p:cond delay="indefinite"/>
                      </p:stCondLst>
                      <p:childTnLst>
                        <p:par>
                          <p:cTn id="107" fill="hold">
                            <p:stCondLst>
                              <p:cond delay="0"/>
                            </p:stCondLst>
                            <p:childTnLst>
                              <p:par>
                                <p:cTn id="108" presetID="15" presetClass="entr" presetSubtype="0" fill="hold" grpId="0" nodeType="click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p:cTn id="110" dur="500" fill="hold"/>
                                        <p:tgtEl>
                                          <p:spTgt spid="30"/>
                                        </p:tgtEl>
                                        <p:attrNameLst>
                                          <p:attrName>ppt_w</p:attrName>
                                        </p:attrNameLst>
                                      </p:cBhvr>
                                      <p:tavLst>
                                        <p:tav tm="0">
                                          <p:val>
                                            <p:fltVal val="0"/>
                                          </p:val>
                                        </p:tav>
                                        <p:tav tm="100000">
                                          <p:val>
                                            <p:strVal val="#ppt_w"/>
                                          </p:val>
                                        </p:tav>
                                      </p:tavLst>
                                    </p:anim>
                                    <p:anim calcmode="lin" valueType="num">
                                      <p:cBhvr>
                                        <p:cTn id="111" dur="500" fill="hold"/>
                                        <p:tgtEl>
                                          <p:spTgt spid="30"/>
                                        </p:tgtEl>
                                        <p:attrNameLst>
                                          <p:attrName>ppt_h</p:attrName>
                                        </p:attrNameLst>
                                      </p:cBhvr>
                                      <p:tavLst>
                                        <p:tav tm="0">
                                          <p:val>
                                            <p:fltVal val="0"/>
                                          </p:val>
                                        </p:tav>
                                        <p:tav tm="100000">
                                          <p:val>
                                            <p:strVal val="#ppt_h"/>
                                          </p:val>
                                        </p:tav>
                                      </p:tavLst>
                                    </p:anim>
                                    <p:anim calcmode="lin" valueType="num">
                                      <p:cBhvr>
                                        <p:cTn id="112" dur="500" fill="hold"/>
                                        <p:tgtEl>
                                          <p:spTgt spid="30"/>
                                        </p:tgtEl>
                                        <p:attrNameLst>
                                          <p:attrName>ppt_x</p:attrName>
                                        </p:attrNameLst>
                                      </p:cBhvr>
                                      <p:tavLst>
                                        <p:tav tm="0" fmla="#ppt_x+(cos(-2*pi*(1-$))*-#ppt_x-sin(-2*pi*(1-$))*(1-#ppt_y))*(1-$)">
                                          <p:val>
                                            <p:fltVal val="0"/>
                                          </p:val>
                                        </p:tav>
                                        <p:tav tm="100000">
                                          <p:val>
                                            <p:fltVal val="1"/>
                                          </p:val>
                                        </p:tav>
                                      </p:tavLst>
                                    </p:anim>
                                    <p:anim calcmode="lin" valueType="num">
                                      <p:cBhvr>
                                        <p:cTn id="113" dur="500" fill="hold"/>
                                        <p:tgtEl>
                                          <p:spTgt spid="3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500034" y="142852"/>
            <a:ext cx="7072362" cy="1077218"/>
          </a:xfrm>
          <a:prstGeom prst="rect">
            <a:avLst/>
          </a:prstGeom>
          <a:noFill/>
        </p:spPr>
        <p:txBody>
          <a:bodyPr wrap="square" rtlCol="1">
            <a:spAutoFit/>
          </a:bodyPr>
          <a:lstStyle/>
          <a:p>
            <a:pPr algn="ctr"/>
            <a:r>
              <a:rPr lang="ar-SA" sz="3200" b="1" dirty="0" smtClean="0">
                <a:cs typeface="DecoType Naskh" pitchFamily="2" charset="-78"/>
              </a:rPr>
              <a:t>أختار المعنى المناسب الذي تدل عليه الكلمة من جملة معان وردت في القاموس بوضع علامة(</a:t>
            </a:r>
            <a:r>
              <a:rPr lang="ar-SA" sz="3200" b="1" dirty="0" smtClean="0">
                <a:cs typeface="DecoType Naskh" pitchFamily="2" charset="-78"/>
                <a:sym typeface="Wingdings"/>
              </a:rPr>
              <a:t></a:t>
            </a:r>
            <a:r>
              <a:rPr lang="ar-SA" sz="3200" b="1" dirty="0" smtClean="0">
                <a:cs typeface="DecoType Naskh" pitchFamily="2" charset="-78"/>
              </a:rPr>
              <a:t>)داخل الدائرة:</a:t>
            </a:r>
          </a:p>
        </p:txBody>
      </p:sp>
      <p:sp>
        <p:nvSpPr>
          <p:cNvPr id="4" name="وسيلة شرح على شكل سحابة 3"/>
          <p:cNvSpPr/>
          <p:nvPr/>
        </p:nvSpPr>
        <p:spPr>
          <a:xfrm>
            <a:off x="757239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graphicFrame>
        <p:nvGraphicFramePr>
          <p:cNvPr id="5" name="جدول 4"/>
          <p:cNvGraphicFramePr>
            <a:graphicFrameLocks noGrp="1"/>
          </p:cNvGraphicFramePr>
          <p:nvPr/>
        </p:nvGraphicFramePr>
        <p:xfrm>
          <a:off x="642911" y="1357298"/>
          <a:ext cx="7715303" cy="1584960"/>
        </p:xfrm>
        <a:graphic>
          <a:graphicData uri="http://schemas.openxmlformats.org/drawingml/2006/table">
            <a:tbl>
              <a:tblPr rtl="1" firstRow="1" bandRow="1">
                <a:tableStyleId>{5C22544A-7EE6-4342-B048-85BDC9FD1C3A}</a:tableStyleId>
              </a:tblPr>
              <a:tblGrid>
                <a:gridCol w="1597325"/>
                <a:gridCol w="6117978"/>
              </a:tblGrid>
              <a:tr h="370840">
                <a:tc>
                  <a:txBody>
                    <a:bodyPr/>
                    <a:lstStyle/>
                    <a:p>
                      <a:pPr algn="ctr" rtl="1"/>
                      <a:r>
                        <a:rPr lang="ar-SA" sz="2000" b="1" dirty="0" smtClean="0">
                          <a:solidFill>
                            <a:schemeClr val="tx1"/>
                          </a:solidFill>
                        </a:rPr>
                        <a:t>الكلمة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rtl="1"/>
                      <a:r>
                        <a:rPr lang="ar-SA" sz="2000" b="1" dirty="0" smtClean="0">
                          <a:solidFill>
                            <a:schemeClr val="tx1"/>
                          </a:solidFill>
                        </a:rPr>
                        <a:t>المعاني</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rtl="1"/>
                      <a:r>
                        <a:rPr lang="ar-SA" sz="2000" b="1" dirty="0" smtClean="0">
                          <a:solidFill>
                            <a:schemeClr val="tx1"/>
                          </a:solidFill>
                        </a:rPr>
                        <a:t>إطار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rtl="1"/>
                      <a:r>
                        <a:rPr lang="ar-SA" sz="2000" b="1" dirty="0" smtClean="0">
                          <a:solidFill>
                            <a:schemeClr val="tx1"/>
                          </a:solidFill>
                        </a:rPr>
                        <a:t>قطعة من خشب           قطعة</a:t>
                      </a:r>
                      <a:r>
                        <a:rPr lang="ar-SA" sz="2000" b="1" baseline="0" dirty="0" smtClean="0">
                          <a:solidFill>
                            <a:schemeClr val="tx1"/>
                          </a:solidFill>
                        </a:rPr>
                        <a:t> من حديد        كل ما أحاط بشيء</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r>
                        <a:rPr lang="ar-SA" sz="2000" b="1" dirty="0" smtClean="0">
                          <a:solidFill>
                            <a:schemeClr val="tx1"/>
                          </a:solidFill>
                        </a:rPr>
                        <a:t>يسار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r" rtl="1"/>
                      <a:r>
                        <a:rPr lang="ar-SA" sz="2000" b="1" dirty="0" smtClean="0">
                          <a:solidFill>
                            <a:schemeClr val="tx1"/>
                          </a:solidFill>
                        </a:rPr>
                        <a:t>     جهة</a:t>
                      </a:r>
                      <a:r>
                        <a:rPr lang="ar-SA" sz="2000" b="1" baseline="0" dirty="0" smtClean="0">
                          <a:solidFill>
                            <a:schemeClr val="tx1"/>
                          </a:solidFill>
                        </a:rPr>
                        <a:t> اليسار                السعة والكثرة         السهولة</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370840">
                <a:tc>
                  <a:txBody>
                    <a:bodyPr/>
                    <a:lstStyle/>
                    <a:p>
                      <a:pPr algn="ctr" rtl="1"/>
                      <a:r>
                        <a:rPr lang="ar-SA" sz="2000" b="1" dirty="0" smtClean="0">
                          <a:solidFill>
                            <a:schemeClr val="tx1"/>
                          </a:solidFill>
                        </a:rPr>
                        <a:t>خيار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r" rtl="1"/>
                      <a:r>
                        <a:rPr lang="ar-SA" sz="2000" b="1" dirty="0" smtClean="0">
                          <a:solidFill>
                            <a:schemeClr val="tx1"/>
                          </a:solidFill>
                        </a:rPr>
                        <a:t>     طلب خير الأمرين         الكرم والشرف        أصحاب خير</a:t>
                      </a:r>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7" name="شكل بيضاوي 6"/>
          <p:cNvSpPr/>
          <p:nvPr/>
        </p:nvSpPr>
        <p:spPr>
          <a:xfrm>
            <a:off x="6357950" y="178592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شكل بيضاوي 7"/>
          <p:cNvSpPr/>
          <p:nvPr/>
        </p:nvSpPr>
        <p:spPr>
          <a:xfrm>
            <a:off x="4357686" y="257174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شكل بيضاوي 8"/>
          <p:cNvSpPr/>
          <p:nvPr/>
        </p:nvSpPr>
        <p:spPr>
          <a:xfrm>
            <a:off x="4357686" y="214311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شكل بيضاوي 9"/>
          <p:cNvSpPr/>
          <p:nvPr/>
        </p:nvSpPr>
        <p:spPr>
          <a:xfrm>
            <a:off x="2571736" y="257174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شكل بيضاوي 10"/>
          <p:cNvSpPr/>
          <p:nvPr/>
        </p:nvSpPr>
        <p:spPr>
          <a:xfrm>
            <a:off x="2571736" y="214311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شكل بيضاوي 11"/>
          <p:cNvSpPr/>
          <p:nvPr/>
        </p:nvSpPr>
        <p:spPr>
          <a:xfrm>
            <a:off x="2571736" y="178592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شكل بيضاوي 12"/>
          <p:cNvSpPr/>
          <p:nvPr/>
        </p:nvSpPr>
        <p:spPr>
          <a:xfrm>
            <a:off x="4357686" y="1785926"/>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شكل بيضاوي 13"/>
          <p:cNvSpPr/>
          <p:nvPr/>
        </p:nvSpPr>
        <p:spPr>
          <a:xfrm>
            <a:off x="6357950" y="257174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شكل بيضاوي 14"/>
          <p:cNvSpPr/>
          <p:nvPr/>
        </p:nvSpPr>
        <p:spPr>
          <a:xfrm>
            <a:off x="6357950" y="2214554"/>
            <a:ext cx="428628" cy="357190"/>
          </a:xfrm>
          <a:prstGeom prst="ellipse">
            <a:avLst/>
          </a:prstGeom>
          <a:solidFill>
            <a:schemeClr val="accent4">
              <a:lumMod val="60000"/>
              <a:lumOff val="4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مربع نص 15"/>
          <p:cNvSpPr txBox="1"/>
          <p:nvPr/>
        </p:nvSpPr>
        <p:spPr>
          <a:xfrm>
            <a:off x="2571736" y="1752889"/>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17" name="مربع نص 16"/>
          <p:cNvSpPr txBox="1"/>
          <p:nvPr/>
        </p:nvSpPr>
        <p:spPr>
          <a:xfrm>
            <a:off x="4357686" y="2143116"/>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18" name="مربع نص 17"/>
          <p:cNvSpPr txBox="1"/>
          <p:nvPr/>
        </p:nvSpPr>
        <p:spPr>
          <a:xfrm>
            <a:off x="2571736" y="2538707"/>
            <a:ext cx="428628" cy="461665"/>
          </a:xfrm>
          <a:prstGeom prst="rect">
            <a:avLst/>
          </a:prstGeom>
          <a:noFill/>
        </p:spPr>
        <p:txBody>
          <a:bodyPr wrap="square" rtlCol="1">
            <a:spAutoFit/>
          </a:bodyPr>
          <a:lstStyle/>
          <a:p>
            <a:r>
              <a:rPr lang="ar-SA" sz="2400" b="1" dirty="0" smtClean="0">
                <a:sym typeface="Wingdings"/>
              </a:rPr>
              <a:t></a:t>
            </a:r>
            <a:endParaRPr lang="ar-SA" sz="2400" b="1" dirty="0"/>
          </a:p>
        </p:txBody>
      </p:sp>
      <p:sp>
        <p:nvSpPr>
          <p:cNvPr id="19" name="مربع نص 18"/>
          <p:cNvSpPr txBox="1"/>
          <p:nvPr/>
        </p:nvSpPr>
        <p:spPr>
          <a:xfrm>
            <a:off x="3357554" y="3000372"/>
            <a:ext cx="4214842" cy="584775"/>
          </a:xfrm>
          <a:prstGeom prst="rect">
            <a:avLst/>
          </a:prstGeom>
          <a:noFill/>
        </p:spPr>
        <p:txBody>
          <a:bodyPr wrap="square" rtlCol="1">
            <a:spAutoFit/>
          </a:bodyPr>
          <a:lstStyle/>
          <a:p>
            <a:pPr algn="ctr"/>
            <a:r>
              <a:rPr lang="ar-SA" sz="3200" b="1" dirty="0" smtClean="0">
                <a:cs typeface="DecoType Naskh" pitchFamily="2" charset="-78"/>
              </a:rPr>
              <a:t>أصل الكلمة بمعناها فيما يأتي كالمثال:</a:t>
            </a:r>
          </a:p>
        </p:txBody>
      </p:sp>
      <p:sp>
        <p:nvSpPr>
          <p:cNvPr id="20" name="وسيلة شرح على شكل سحابة 19"/>
          <p:cNvSpPr/>
          <p:nvPr/>
        </p:nvSpPr>
        <p:spPr>
          <a:xfrm>
            <a:off x="7572396" y="300037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21" name="مستطيل ذو زوايا قطرية مخدوشة 20"/>
          <p:cNvSpPr/>
          <p:nvPr/>
        </p:nvSpPr>
        <p:spPr>
          <a:xfrm>
            <a:off x="1214414" y="3929066"/>
            <a:ext cx="6715172" cy="1714512"/>
          </a:xfrm>
          <a:prstGeom prst="snip2DiagRect">
            <a:avLst/>
          </a:prstGeom>
          <a:ln w="38100">
            <a:prstDash val="lgDashDot"/>
          </a:ln>
        </p:spPr>
        <p:style>
          <a:lnRef idx="1">
            <a:schemeClr val="accent4"/>
          </a:lnRef>
          <a:fillRef idx="2">
            <a:schemeClr val="accent4"/>
          </a:fillRef>
          <a:effectRef idx="1">
            <a:schemeClr val="accent4"/>
          </a:effectRef>
          <a:fontRef idx="minor">
            <a:schemeClr val="dk1"/>
          </a:fontRef>
        </p:style>
        <p:txBody>
          <a:bodyPr rtlCol="1" anchor="ctr"/>
          <a:lstStyle/>
          <a:p>
            <a:r>
              <a:rPr lang="ar-SA" dirty="0" smtClean="0"/>
              <a:t>           </a:t>
            </a:r>
            <a:r>
              <a:rPr lang="ar-SA" sz="2400" b="1" dirty="0" smtClean="0">
                <a:solidFill>
                  <a:schemeClr val="tx1"/>
                </a:solidFill>
              </a:rPr>
              <a:t>قلاع                         اعتاد </a:t>
            </a:r>
          </a:p>
          <a:p>
            <a:r>
              <a:rPr lang="ar-SA" sz="2400" b="1" dirty="0" smtClean="0">
                <a:solidFill>
                  <a:schemeClr val="tx1"/>
                </a:solidFill>
              </a:rPr>
              <a:t>       البذل                          إعطاء الشيء عن طيب نفس </a:t>
            </a:r>
          </a:p>
          <a:p>
            <a:r>
              <a:rPr lang="ar-SA" sz="2400" b="1" dirty="0" smtClean="0">
                <a:solidFill>
                  <a:schemeClr val="tx1"/>
                </a:solidFill>
              </a:rPr>
              <a:t>        دأب                          حصون</a:t>
            </a:r>
          </a:p>
          <a:p>
            <a:r>
              <a:rPr lang="ar-SA" sz="2400" b="1" dirty="0" smtClean="0">
                <a:solidFill>
                  <a:schemeClr val="tx1"/>
                </a:solidFill>
              </a:rPr>
              <a:t>                                      النعمة والسرور   </a:t>
            </a:r>
            <a:endParaRPr lang="ar-SA" sz="2400" b="1" dirty="0">
              <a:solidFill>
                <a:schemeClr val="tx1"/>
              </a:solidFill>
            </a:endParaRPr>
          </a:p>
        </p:txBody>
      </p:sp>
      <p:cxnSp>
        <p:nvCxnSpPr>
          <p:cNvPr id="23" name="رابط مستقيم 22"/>
          <p:cNvCxnSpPr/>
          <p:nvPr/>
        </p:nvCxnSpPr>
        <p:spPr>
          <a:xfrm rot="10800000" flipV="1">
            <a:off x="4500563" y="4286256"/>
            <a:ext cx="2000267" cy="714380"/>
          </a:xfrm>
          <a:prstGeom prst="line">
            <a:avLst/>
          </a:prstGeom>
        </p:spPr>
        <p:style>
          <a:lnRef idx="3">
            <a:schemeClr val="dk1"/>
          </a:lnRef>
          <a:fillRef idx="0">
            <a:schemeClr val="dk1"/>
          </a:fillRef>
          <a:effectRef idx="2">
            <a:schemeClr val="dk1"/>
          </a:effectRef>
          <a:fontRef idx="minor">
            <a:schemeClr val="tx1"/>
          </a:fontRef>
        </p:style>
      </p:cxnSp>
      <p:cxnSp>
        <p:nvCxnSpPr>
          <p:cNvPr id="27" name="رابط مستقيم 26"/>
          <p:cNvCxnSpPr/>
          <p:nvPr/>
        </p:nvCxnSpPr>
        <p:spPr>
          <a:xfrm rot="10800000">
            <a:off x="4429124" y="4643446"/>
            <a:ext cx="2143140"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8" name="رابط مستقيم 27"/>
          <p:cNvCxnSpPr/>
          <p:nvPr/>
        </p:nvCxnSpPr>
        <p:spPr>
          <a:xfrm rot="10800000">
            <a:off x="4429125" y="4286256"/>
            <a:ext cx="2143140" cy="71596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000"/>
                                        <p:tgtEl>
                                          <p:spTgt spid="3"/>
                                        </p:tgtEl>
                                      </p:cBhvr>
                                    </p:animEffect>
                                  </p:childTnLst>
                                </p:cTn>
                              </p:par>
                              <p:par>
                                <p:cTn id="11" presetID="35"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style.rotation</p:attrName>
                                        </p:attrNameLst>
                                      </p:cBhvr>
                                      <p:tavLst>
                                        <p:tav tm="0">
                                          <p:val>
                                            <p:fltVal val="720"/>
                                          </p:val>
                                        </p:tav>
                                        <p:tav tm="100000">
                                          <p:val>
                                            <p:fltVal val="0"/>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ppt_w</p:attrName>
                                        </p:attrNameLst>
                                      </p:cBhvr>
                                      <p:tavLst>
                                        <p:tav tm="0">
                                          <p:val>
                                            <p:fltVal val="0"/>
                                          </p:val>
                                        </p:tav>
                                        <p:tav tm="100000">
                                          <p:val>
                                            <p:strVal val="#ppt_w"/>
                                          </p:val>
                                        </p:tav>
                                      </p:tavLst>
                                    </p:anim>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lide(fromBottom)">
                                      <p:cBhvr>
                                        <p:cTn id="19" dur="500"/>
                                        <p:tgtEl>
                                          <p:spTgt spid="7"/>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lide(fromBottom)">
                                      <p:cBhvr>
                                        <p:cTn id="22" dur="500"/>
                                        <p:tgtEl>
                                          <p:spTgt spid="8"/>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slide(fromBottom)">
                                      <p:cBhvr>
                                        <p:cTn id="25" dur="500"/>
                                        <p:tgtEl>
                                          <p:spTgt spid="9"/>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slide(fromBottom)">
                                      <p:cBhvr>
                                        <p:cTn id="28" dur="500"/>
                                        <p:tgtEl>
                                          <p:spTgt spid="10"/>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Bottom)">
                                      <p:cBhvr>
                                        <p:cTn id="34" dur="500"/>
                                        <p:tgtEl>
                                          <p:spTgt spid="12"/>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lide(fromBottom)">
                                      <p:cBhvr>
                                        <p:cTn id="37" dur="500"/>
                                        <p:tgtEl>
                                          <p:spTgt spid="1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slide(fromBottom)">
                                      <p:cBhvr>
                                        <p:cTn id="40" dur="500"/>
                                        <p:tgtEl>
                                          <p:spTgt spid="14"/>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lide(fromBottom)">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5"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 calcmode="lin" valueType="num">
                                      <p:cBhvr>
                                        <p:cTn id="50" dur="500" fill="hold"/>
                                        <p:tgtEl>
                                          <p:spTgt spid="16"/>
                                        </p:tgtEl>
                                        <p:attrNameLst>
                                          <p:attrName>ppt_x</p:attrName>
                                        </p:attrNameLst>
                                      </p:cBhvr>
                                      <p:tavLst>
                                        <p:tav tm="0" fmla="#ppt_x+(cos(-2*pi*(1-$))*-#ppt_x-sin(-2*pi*(1-$))*(1-#ppt_y))*(1-$)">
                                          <p:val>
                                            <p:fltVal val="0"/>
                                          </p:val>
                                        </p:tav>
                                        <p:tav tm="100000">
                                          <p:val>
                                            <p:fltVal val="1"/>
                                          </p:val>
                                        </p:tav>
                                      </p:tavLst>
                                    </p:anim>
                                    <p:anim calcmode="lin" valueType="num">
                                      <p:cBhvr>
                                        <p:cTn id="51" dur="5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2" fill="hold">
                      <p:stCondLst>
                        <p:cond delay="indefinite"/>
                      </p:stCondLst>
                      <p:childTnLst>
                        <p:par>
                          <p:cTn id="53" fill="hold">
                            <p:stCondLst>
                              <p:cond delay="0"/>
                            </p:stCondLst>
                            <p:childTnLst>
                              <p:par>
                                <p:cTn id="54" presetID="15"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 calcmode="lin" valueType="num">
                                      <p:cBhvr>
                                        <p:cTn id="58" dur="500" fill="hold"/>
                                        <p:tgtEl>
                                          <p:spTgt spid="17"/>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0" fill="hold">
                      <p:stCondLst>
                        <p:cond delay="indefinite"/>
                      </p:stCondLst>
                      <p:childTnLst>
                        <p:par>
                          <p:cTn id="61" fill="hold">
                            <p:stCondLst>
                              <p:cond delay="0"/>
                            </p:stCondLst>
                            <p:childTnLst>
                              <p:par>
                                <p:cTn id="62" presetID="15"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 calcmode="lin" valueType="num">
                                      <p:cBhvr>
                                        <p:cTn id="66"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67"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500"/>
                            </p:stCondLst>
                            <p:childTnLst>
                              <p:par>
                                <p:cTn id="69" presetID="16" presetClass="entr" presetSubtype="21"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barn(inVertical)">
                                      <p:cBhvr>
                                        <p:cTn id="71" dur="2000"/>
                                        <p:tgtEl>
                                          <p:spTgt spid="20"/>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barn(inVertical)">
                                      <p:cBhvr>
                                        <p:cTn id="74" dur="2000"/>
                                        <p:tgtEl>
                                          <p:spTgt spid="19"/>
                                        </p:tgtEl>
                                      </p:cBhvr>
                                    </p:animEffect>
                                  </p:childTnLst>
                                </p:cTn>
                              </p:par>
                              <p:par>
                                <p:cTn id="75" presetID="8" presetClass="entr" presetSubtype="16"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diamond(in)">
                                      <p:cBhvr>
                                        <p:cTn id="77" dur="2000"/>
                                        <p:tgtEl>
                                          <p:spTgt spid="21"/>
                                        </p:tgtEl>
                                      </p:cBhvr>
                                    </p:animEffect>
                                  </p:childTnLst>
                                </p:cTn>
                              </p:par>
                              <p:par>
                                <p:cTn id="78" presetID="8" presetClass="entr" presetSubtype="16" fill="hold"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diamond(in)">
                                      <p:cBhvr>
                                        <p:cTn id="80" dur="20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2"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heel(2)">
                                      <p:cBhvr>
                                        <p:cTn id="85" dur="10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21" presetClass="entr" presetSubtype="2"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wheel(2)">
                                      <p:cBhvr>
                                        <p:cTn id="9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animBg="1"/>
      <p:bldP spid="21"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3357554" y="142852"/>
            <a:ext cx="4214842" cy="584775"/>
          </a:xfrm>
          <a:prstGeom prst="rect">
            <a:avLst/>
          </a:prstGeom>
          <a:noFill/>
        </p:spPr>
        <p:txBody>
          <a:bodyPr wrap="square" rtlCol="1">
            <a:spAutoFit/>
          </a:bodyPr>
          <a:lstStyle/>
          <a:p>
            <a:pPr algn="ctr"/>
            <a:r>
              <a:rPr lang="ar-SA" sz="3200" b="1" dirty="0" smtClean="0">
                <a:cs typeface="DecoType Naskh" pitchFamily="2" charset="-78"/>
              </a:rPr>
              <a:t>أبحث في القاموس عن معنى ما يأتي:</a:t>
            </a:r>
          </a:p>
        </p:txBody>
      </p:sp>
      <p:sp>
        <p:nvSpPr>
          <p:cNvPr id="4" name="وسيلة شرح على شكل سحابة 3"/>
          <p:cNvSpPr/>
          <p:nvPr/>
        </p:nvSpPr>
        <p:spPr>
          <a:xfrm>
            <a:off x="757239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5" name="سحابة 4"/>
          <p:cNvSpPr/>
          <p:nvPr/>
        </p:nvSpPr>
        <p:spPr>
          <a:xfrm>
            <a:off x="2571736" y="714356"/>
            <a:ext cx="1357322" cy="500066"/>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مكلمين</a:t>
            </a:r>
            <a:endParaRPr lang="ar-SA" b="1" dirty="0">
              <a:solidFill>
                <a:schemeClr val="tx1"/>
              </a:solidFill>
            </a:endParaRPr>
          </a:p>
        </p:txBody>
      </p:sp>
      <p:sp>
        <p:nvSpPr>
          <p:cNvPr id="6" name="سحابة 5"/>
          <p:cNvSpPr/>
          <p:nvPr/>
        </p:nvSpPr>
        <p:spPr>
          <a:xfrm>
            <a:off x="4357686" y="642918"/>
            <a:ext cx="1357322" cy="500066"/>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تموج</a:t>
            </a:r>
            <a:endParaRPr lang="ar-SA" b="1" dirty="0">
              <a:solidFill>
                <a:schemeClr val="tx1"/>
              </a:solidFill>
            </a:endParaRPr>
          </a:p>
        </p:txBody>
      </p:sp>
      <p:sp>
        <p:nvSpPr>
          <p:cNvPr id="7" name="سحابة 6"/>
          <p:cNvSpPr/>
          <p:nvPr/>
        </p:nvSpPr>
        <p:spPr>
          <a:xfrm>
            <a:off x="1000100" y="1214422"/>
            <a:ext cx="2000264" cy="428628"/>
          </a:xfrm>
          <a:prstGeom prst="cloud">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مجروحين</a:t>
            </a:r>
            <a:endParaRPr lang="ar-SA" b="1" dirty="0">
              <a:solidFill>
                <a:schemeClr val="tx1"/>
              </a:solidFill>
            </a:endParaRPr>
          </a:p>
        </p:txBody>
      </p:sp>
      <p:sp>
        <p:nvSpPr>
          <p:cNvPr id="8" name="سحابة 7"/>
          <p:cNvSpPr/>
          <p:nvPr/>
        </p:nvSpPr>
        <p:spPr>
          <a:xfrm>
            <a:off x="4071934" y="1285860"/>
            <a:ext cx="4143404" cy="357190"/>
          </a:xfrm>
          <a:prstGeom prst="cloud">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ارتفاع الماء فوق الماء</a:t>
            </a:r>
            <a:endParaRPr lang="ar-SA" b="1" dirty="0">
              <a:solidFill>
                <a:schemeClr val="tx1"/>
              </a:solidFill>
            </a:endParaRPr>
          </a:p>
        </p:txBody>
      </p:sp>
      <p:cxnSp>
        <p:nvCxnSpPr>
          <p:cNvPr id="10" name="رابط كسهم مستقيم 9"/>
          <p:cNvCxnSpPr/>
          <p:nvPr/>
        </p:nvCxnSpPr>
        <p:spPr>
          <a:xfrm rot="16200000" flipH="1">
            <a:off x="5500694" y="1071546"/>
            <a:ext cx="214314" cy="21431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رابط كسهم مستقيم 11"/>
          <p:cNvCxnSpPr/>
          <p:nvPr/>
        </p:nvCxnSpPr>
        <p:spPr>
          <a:xfrm rot="10800000" flipV="1">
            <a:off x="2143108" y="1071546"/>
            <a:ext cx="428628" cy="14287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4" name="مربع نص 13"/>
          <p:cNvSpPr txBox="1"/>
          <p:nvPr/>
        </p:nvSpPr>
        <p:spPr>
          <a:xfrm>
            <a:off x="214282" y="1643051"/>
            <a:ext cx="7786742" cy="1508105"/>
          </a:xfrm>
          <a:prstGeom prst="rect">
            <a:avLst/>
          </a:prstGeom>
          <a:noFill/>
        </p:spPr>
        <p:txBody>
          <a:bodyPr wrap="square" rtlCol="1">
            <a:spAutoFit/>
          </a:bodyPr>
          <a:lstStyle/>
          <a:p>
            <a:pPr algn="ctr"/>
            <a:r>
              <a:rPr lang="ar-SA" sz="2800" b="1" dirty="0" smtClean="0">
                <a:solidFill>
                  <a:schemeClr val="tx2">
                    <a:lumMod val="75000"/>
                  </a:schemeClr>
                </a:solidFill>
                <a:effectLst>
                  <a:glow rad="101600">
                    <a:schemeClr val="accent5">
                      <a:satMod val="175000"/>
                      <a:alpha val="40000"/>
                    </a:schemeClr>
                  </a:glow>
                </a:effectLst>
                <a:cs typeface="DecoType Naskh" pitchFamily="2" charset="-78"/>
              </a:rPr>
              <a:t>للعيد في الإسلام مظاهر تزكّي النفس،وتقرب إلى الله،وتحقق التكافل الاجتماعي.</a:t>
            </a:r>
          </a:p>
          <a:p>
            <a:pPr algn="ctr"/>
            <a:r>
              <a:rPr lang="ar-SA" sz="2800" b="1" dirty="0" smtClean="0">
                <a:cs typeface="DecoType Naskh" pitchFamily="2" charset="-78"/>
              </a:rPr>
              <a:t>أنطلق </a:t>
            </a:r>
            <a:r>
              <a:rPr lang="ar-SA" sz="3200" b="1" dirty="0" smtClean="0">
                <a:cs typeface="DecoType Naskh" pitchFamily="2" charset="-78"/>
              </a:rPr>
              <a:t>من الفكرة الرئيسية للنص إلى الأفكار الفرعية مستفيداً من إجابات الأسئلة التالية:</a:t>
            </a:r>
          </a:p>
        </p:txBody>
      </p:sp>
      <p:sp>
        <p:nvSpPr>
          <p:cNvPr id="15" name="وسيلة شرح على شكل سحابة 14"/>
          <p:cNvSpPr/>
          <p:nvPr/>
        </p:nvSpPr>
        <p:spPr>
          <a:xfrm>
            <a:off x="7858148" y="164305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16" name="مخطط انسيابي: محطة طرفية 15"/>
          <p:cNvSpPr/>
          <p:nvPr/>
        </p:nvSpPr>
        <p:spPr>
          <a:xfrm>
            <a:off x="571472" y="3143248"/>
            <a:ext cx="7643866"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chemeClr val="tx1"/>
                </a:solidFill>
              </a:rPr>
              <a:t>1/ ما أثر الإعلان عن مقدم العيد في النفوس؟ </a:t>
            </a:r>
            <a:endParaRPr lang="ar-SA" sz="2800" b="1" dirty="0">
              <a:solidFill>
                <a:schemeClr val="tx1"/>
              </a:solidFill>
            </a:endParaRPr>
          </a:p>
        </p:txBody>
      </p:sp>
      <p:sp>
        <p:nvSpPr>
          <p:cNvPr id="17" name="مخطط انسيابي: محطة طرفية 16"/>
          <p:cNvSpPr/>
          <p:nvPr/>
        </p:nvSpPr>
        <p:spPr>
          <a:xfrm>
            <a:off x="642910" y="4071942"/>
            <a:ext cx="7643866"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chemeClr val="tx1"/>
                </a:solidFill>
              </a:rPr>
              <a:t>2/ ما أهمية العيد في حياة المجتمع المسلم؟</a:t>
            </a:r>
            <a:endParaRPr lang="ar-SA" sz="2800" b="1" dirty="0">
              <a:solidFill>
                <a:schemeClr val="tx1"/>
              </a:solidFill>
            </a:endParaRPr>
          </a:p>
        </p:txBody>
      </p:sp>
      <p:sp>
        <p:nvSpPr>
          <p:cNvPr id="18" name="مخطط انسيابي: محطة طرفية 17"/>
          <p:cNvSpPr/>
          <p:nvPr/>
        </p:nvSpPr>
        <p:spPr>
          <a:xfrm>
            <a:off x="723872" y="5000636"/>
            <a:ext cx="7643866"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chemeClr val="tx1"/>
                </a:solidFill>
              </a:rPr>
              <a:t>3/ ما المفهوم الصحيح للعيد؟</a:t>
            </a:r>
            <a:endParaRPr lang="ar-SA" sz="2800" b="1" dirty="0">
              <a:solidFill>
                <a:schemeClr val="tx1"/>
              </a:solidFill>
            </a:endParaRPr>
          </a:p>
        </p:txBody>
      </p:sp>
      <p:sp>
        <p:nvSpPr>
          <p:cNvPr id="19" name="مخطط انسيابي: محطة طرفية 18"/>
          <p:cNvSpPr/>
          <p:nvPr/>
        </p:nvSpPr>
        <p:spPr>
          <a:xfrm>
            <a:off x="723872" y="5857892"/>
            <a:ext cx="7643866"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800" b="1" dirty="0" smtClean="0">
                <a:solidFill>
                  <a:schemeClr val="tx1"/>
                </a:solidFill>
              </a:rPr>
              <a:t>4/ أين تكمن السعادة الحقة؟</a:t>
            </a:r>
            <a:endParaRPr lang="ar-SA" sz="2800" b="1" dirty="0">
              <a:solidFill>
                <a:schemeClr val="tx1"/>
              </a:solidFill>
            </a:endParaRPr>
          </a:p>
        </p:txBody>
      </p:sp>
      <p:sp>
        <p:nvSpPr>
          <p:cNvPr id="20" name="مربع نص 19"/>
          <p:cNvSpPr txBox="1"/>
          <p:nvPr/>
        </p:nvSpPr>
        <p:spPr>
          <a:xfrm>
            <a:off x="1714480" y="3571876"/>
            <a:ext cx="5500726" cy="523220"/>
          </a:xfrm>
          <a:prstGeom prst="rect">
            <a:avLst/>
          </a:prstGeom>
          <a:noFill/>
        </p:spPr>
        <p:txBody>
          <a:bodyPr wrap="square" rtlCol="1">
            <a:spAutoFit/>
          </a:bodyPr>
          <a:lstStyle/>
          <a:p>
            <a:pPr algn="ctr"/>
            <a:r>
              <a:rPr lang="ar-SA" sz="2800" b="1" dirty="0" smtClean="0">
                <a:solidFill>
                  <a:srgbClr val="C00000"/>
                </a:solidFill>
                <a:effectLst>
                  <a:glow rad="139700">
                    <a:schemeClr val="accent5">
                      <a:satMod val="175000"/>
                      <a:alpha val="40000"/>
                    </a:schemeClr>
                  </a:glow>
                </a:effectLst>
              </a:rPr>
              <a:t>الفرح والسعادة بقدوم العيد</a:t>
            </a:r>
            <a:endParaRPr lang="ar-SA" sz="2800" b="1" dirty="0">
              <a:solidFill>
                <a:srgbClr val="C00000"/>
              </a:solidFill>
              <a:effectLst>
                <a:glow rad="139700">
                  <a:schemeClr val="accent5">
                    <a:satMod val="175000"/>
                    <a:alpha val="40000"/>
                  </a:schemeClr>
                </a:glow>
              </a:effectLst>
            </a:endParaRPr>
          </a:p>
        </p:txBody>
      </p:sp>
      <p:sp>
        <p:nvSpPr>
          <p:cNvPr id="21" name="مربع نص 20"/>
          <p:cNvSpPr txBox="1"/>
          <p:nvPr/>
        </p:nvSpPr>
        <p:spPr>
          <a:xfrm>
            <a:off x="1714480" y="4477416"/>
            <a:ext cx="5500726" cy="523220"/>
          </a:xfrm>
          <a:prstGeom prst="rect">
            <a:avLst/>
          </a:prstGeom>
          <a:noFill/>
        </p:spPr>
        <p:txBody>
          <a:bodyPr wrap="square" rtlCol="1">
            <a:spAutoFit/>
          </a:bodyPr>
          <a:lstStyle/>
          <a:p>
            <a:pPr algn="ctr"/>
            <a:r>
              <a:rPr lang="ar-SA" sz="2800" b="1" dirty="0" smtClean="0">
                <a:solidFill>
                  <a:srgbClr val="C00000"/>
                </a:solidFill>
                <a:effectLst>
                  <a:glow rad="139700">
                    <a:schemeClr val="accent5">
                      <a:satMod val="175000"/>
                      <a:alpha val="40000"/>
                    </a:schemeClr>
                  </a:glow>
                </a:effectLst>
              </a:rPr>
              <a:t>يحقق التكافل في المجتمع المسلم</a:t>
            </a:r>
            <a:endParaRPr lang="ar-SA" sz="2800" b="1" dirty="0">
              <a:solidFill>
                <a:srgbClr val="C00000"/>
              </a:solidFill>
              <a:effectLst>
                <a:glow rad="139700">
                  <a:schemeClr val="accent5">
                    <a:satMod val="175000"/>
                    <a:alpha val="40000"/>
                  </a:schemeClr>
                </a:glow>
              </a:effectLst>
            </a:endParaRPr>
          </a:p>
        </p:txBody>
      </p:sp>
      <p:sp>
        <p:nvSpPr>
          <p:cNvPr id="22" name="مربع نص 21"/>
          <p:cNvSpPr txBox="1"/>
          <p:nvPr/>
        </p:nvSpPr>
        <p:spPr>
          <a:xfrm>
            <a:off x="1643042" y="5406110"/>
            <a:ext cx="5500726" cy="523220"/>
          </a:xfrm>
          <a:prstGeom prst="rect">
            <a:avLst/>
          </a:prstGeom>
          <a:noFill/>
        </p:spPr>
        <p:txBody>
          <a:bodyPr wrap="square" rtlCol="1">
            <a:spAutoFit/>
          </a:bodyPr>
          <a:lstStyle/>
          <a:p>
            <a:pPr algn="ctr"/>
            <a:r>
              <a:rPr lang="ar-SA" sz="2800" b="1" dirty="0" smtClean="0">
                <a:solidFill>
                  <a:srgbClr val="C00000"/>
                </a:solidFill>
                <a:effectLst>
                  <a:glow rad="139700">
                    <a:schemeClr val="accent5">
                      <a:satMod val="175000"/>
                      <a:alpha val="40000"/>
                    </a:schemeClr>
                  </a:glow>
                </a:effectLst>
              </a:rPr>
              <a:t>العيد مفهوم عبادة وصلة</a:t>
            </a:r>
            <a:endParaRPr lang="ar-SA" sz="2800" b="1" dirty="0">
              <a:solidFill>
                <a:srgbClr val="C00000"/>
              </a:solidFill>
              <a:effectLst>
                <a:glow rad="139700">
                  <a:schemeClr val="accent5">
                    <a:satMod val="175000"/>
                    <a:alpha val="40000"/>
                  </a:schemeClr>
                </a:glow>
              </a:effectLst>
            </a:endParaRPr>
          </a:p>
        </p:txBody>
      </p:sp>
      <p:sp>
        <p:nvSpPr>
          <p:cNvPr id="23" name="مربع نص 22"/>
          <p:cNvSpPr txBox="1"/>
          <p:nvPr/>
        </p:nvSpPr>
        <p:spPr>
          <a:xfrm>
            <a:off x="1643042" y="6263366"/>
            <a:ext cx="5500726" cy="523220"/>
          </a:xfrm>
          <a:prstGeom prst="rect">
            <a:avLst/>
          </a:prstGeom>
          <a:noFill/>
        </p:spPr>
        <p:txBody>
          <a:bodyPr wrap="square" rtlCol="1">
            <a:spAutoFit/>
          </a:bodyPr>
          <a:lstStyle/>
          <a:p>
            <a:pPr algn="ctr"/>
            <a:r>
              <a:rPr lang="ar-SA" sz="2800" b="1" dirty="0" smtClean="0">
                <a:solidFill>
                  <a:srgbClr val="C00000"/>
                </a:solidFill>
                <a:effectLst>
                  <a:glow rad="139700">
                    <a:schemeClr val="accent5">
                      <a:satMod val="175000"/>
                      <a:alpha val="40000"/>
                    </a:schemeClr>
                  </a:glow>
                </a:effectLst>
              </a:rPr>
              <a:t>تكمن في عبادة الله والتمسك بكتابه</a:t>
            </a:r>
            <a:endParaRPr lang="ar-SA" sz="2800" b="1" dirty="0">
              <a:solidFill>
                <a:srgbClr val="C00000"/>
              </a:solidFill>
              <a:effectLst>
                <a:glow rad="139700">
                  <a:schemeClr val="accent5">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000"/>
                                        <p:tgtEl>
                                          <p:spTgt spid="3"/>
                                        </p:tgtEl>
                                      </p:cBhvr>
                                    </p:animEffect>
                                  </p:childTnLst>
                                </p:cTn>
                              </p:par>
                              <p:par>
                                <p:cTn id="11" presetID="52"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par>
                                <p:cTn id="16" presetID="52"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Scale>
                                      <p:cBhvr>
                                        <p:cTn id="18"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
                                        </p:tgtEl>
                                        <p:attrNameLst>
                                          <p:attrName>ppt_x</p:attrName>
                                          <p:attrName>ppt_y</p:attrName>
                                        </p:attrNameLst>
                                      </p:cBhvr>
                                    </p:animMotion>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Scale>
                                      <p:cBhvr>
                                        <p:cTn id="2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8"/>
                                        </p:tgtEl>
                                        <p:attrNameLst>
                                          <p:attrName>ppt_x</p:attrName>
                                          <p:attrName>ppt_y</p:attrName>
                                        </p:attrNameLst>
                                      </p:cBhvr>
                                    </p:animMotion>
                                    <p:animEffect transition="in" filter="fade">
                                      <p:cBhvr>
                                        <p:cTn id="27" dur="1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Scale>
                                      <p:cBhvr>
                                        <p:cTn id="3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
                                        </p:tgtEl>
                                        <p:attrNameLst>
                                          <p:attrName>ppt_x</p:attrName>
                                          <p:attrName>ppt_y</p:attrName>
                                        </p:attrNameLst>
                                      </p:cBhvr>
                                    </p:animMotion>
                                    <p:animEffect transition="in" filter="fade">
                                      <p:cBhvr>
                                        <p:cTn id="34" dur="1000"/>
                                        <p:tgtEl>
                                          <p:spTgt spid="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2000"/>
                                        <p:tgtEl>
                                          <p:spTgt spid="15"/>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2000"/>
                                        <p:tgtEl>
                                          <p:spTgt spid="14"/>
                                        </p:tgtEl>
                                      </p:cBhvr>
                                    </p:animEffect>
                                  </p:childTnLst>
                                </p:cTn>
                              </p:par>
                              <p:par>
                                <p:cTn id="42" presetID="1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plus(in)">
                                      <p:cBhvr>
                                        <p:cTn id="44" dur="2000"/>
                                        <p:tgtEl>
                                          <p:spTgt spid="16"/>
                                        </p:tgtEl>
                                      </p:cBhvr>
                                    </p:animEffect>
                                  </p:childTnLst>
                                </p:cTn>
                              </p:par>
                              <p:par>
                                <p:cTn id="45" presetID="1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plus(in)">
                                      <p:cBhvr>
                                        <p:cTn id="47" dur="2000"/>
                                        <p:tgtEl>
                                          <p:spTgt spid="17"/>
                                        </p:tgtEl>
                                      </p:cBhvr>
                                    </p:animEffect>
                                  </p:childTnLst>
                                </p:cTn>
                              </p:par>
                              <p:par>
                                <p:cTn id="48" presetID="13" presetClass="entr" presetSubtype="16"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plus(in)">
                                      <p:cBhvr>
                                        <p:cTn id="50" dur="2000"/>
                                        <p:tgtEl>
                                          <p:spTgt spid="18"/>
                                        </p:tgtEl>
                                      </p:cBhvr>
                                    </p:animEffect>
                                  </p:childTnLst>
                                </p:cTn>
                              </p:par>
                              <p:par>
                                <p:cTn id="51" presetID="13" presetClass="entr" presetSubtype="16"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plus(in)">
                                      <p:cBhvr>
                                        <p:cTn id="53" dur="20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 to="" calcmode="lin" valueType="num">
                                      <p:cBhvr>
                                        <p:cTn id="58" dur="1" fill="hold"/>
                                        <p:tgtEl>
                                          <p:spTgt spid="20"/>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 to="" calcmode="lin" valueType="num">
                                      <p:cBhvr>
                                        <p:cTn id="63" dur="1" fill="hold"/>
                                        <p:tgtEl>
                                          <p:spTgt spid="21"/>
                                        </p:tgtEl>
                                        <p:attrNameLst>
                                          <p:attrName/>
                                        </p:attrNameLst>
                                      </p:cBhvr>
                                    </p:anim>
                                  </p:childTnLst>
                                </p:cTn>
                              </p:par>
                            </p:childTnLst>
                          </p:cTn>
                        </p:par>
                      </p:childTnLst>
                    </p:cTn>
                  </p:par>
                  <p:par>
                    <p:cTn id="64" fill="hold">
                      <p:stCondLst>
                        <p:cond delay="indefinite"/>
                      </p:stCondLst>
                      <p:childTnLst>
                        <p:par>
                          <p:cTn id="65" fill="hold">
                            <p:stCondLst>
                              <p:cond delay="0"/>
                            </p:stCondLst>
                            <p:childTnLst>
                              <p:par>
                                <p:cTn id="66" presetID="24"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anim to="" calcmode="lin" valueType="num">
                                      <p:cBhvr>
                                        <p:cTn id="68" dur="1" fill="hold"/>
                                        <p:tgtEl>
                                          <p:spTgt spid="22"/>
                                        </p:tgtEl>
                                        <p:attrNameLst>
                                          <p:attrName/>
                                        </p:attrNameLst>
                                      </p:cBhvr>
                                    </p:anim>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 to="" calcmode="lin" valueType="num">
                                      <p:cBhvr>
                                        <p:cTn id="73" dur="1" fill="hold"/>
                                        <p:tgtEl>
                                          <p:spTgt spid="2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14" grpId="0"/>
      <p:bldP spid="15" grpId="0" animBg="1"/>
      <p:bldP spid="16" grpId="0" animBg="1"/>
      <p:bldP spid="17" grpId="0" animBg="1"/>
      <p:bldP spid="18" grpId="0" animBg="1"/>
      <p:bldP spid="19" grpId="0" animBg="1"/>
      <p:bldP spid="20" grpId="0"/>
      <p:bldP spid="21" grpId="0"/>
      <p:bldP spid="22" grpId="0"/>
      <p:bldP spid="23"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24"/>
            <a:ext cx="9144000" cy="6858000"/>
          </a:xfrm>
          <a:prstGeom prst="rect">
            <a:avLst/>
          </a:prstGeom>
          <a:noFill/>
        </p:spPr>
      </p:pic>
      <p:sp>
        <p:nvSpPr>
          <p:cNvPr id="3" name="مربع نص 2"/>
          <p:cNvSpPr txBox="1"/>
          <p:nvPr/>
        </p:nvSpPr>
        <p:spPr>
          <a:xfrm>
            <a:off x="2214546" y="142852"/>
            <a:ext cx="5429288" cy="584775"/>
          </a:xfrm>
          <a:prstGeom prst="rect">
            <a:avLst/>
          </a:prstGeom>
          <a:noFill/>
        </p:spPr>
        <p:txBody>
          <a:bodyPr wrap="square" rtlCol="1">
            <a:spAutoFit/>
          </a:bodyPr>
          <a:lstStyle/>
          <a:p>
            <a:pPr algn="ctr"/>
            <a:r>
              <a:rPr lang="ar-SA" sz="3200" b="1" dirty="0" smtClean="0">
                <a:cs typeface="DecoType Naskh" pitchFamily="2" charset="-78"/>
              </a:rPr>
              <a:t>أرتب القيم الدينية وفق ورودها في النص:</a:t>
            </a:r>
          </a:p>
        </p:txBody>
      </p:sp>
      <p:sp>
        <p:nvSpPr>
          <p:cNvPr id="4" name="وسيلة شرح على شكل سحابة 3"/>
          <p:cNvSpPr/>
          <p:nvPr/>
        </p:nvSpPr>
        <p:spPr>
          <a:xfrm>
            <a:off x="721520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5" name="شكل بيضاوي 4"/>
          <p:cNvSpPr/>
          <p:nvPr/>
        </p:nvSpPr>
        <p:spPr>
          <a:xfrm>
            <a:off x="6500826" y="78579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الشكر</a:t>
            </a:r>
            <a:endParaRPr lang="ar-SA" sz="2800" b="1" dirty="0">
              <a:solidFill>
                <a:schemeClr val="tx1"/>
              </a:solidFill>
            </a:endParaRPr>
          </a:p>
        </p:txBody>
      </p:sp>
      <p:sp>
        <p:nvSpPr>
          <p:cNvPr id="6" name="شكل بيضاوي 5"/>
          <p:cNvSpPr/>
          <p:nvPr/>
        </p:nvSpPr>
        <p:spPr>
          <a:xfrm>
            <a:off x="6500826" y="150017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الكرم</a:t>
            </a:r>
            <a:endParaRPr lang="ar-SA" sz="2800" b="1" dirty="0">
              <a:solidFill>
                <a:schemeClr val="tx1"/>
              </a:solidFill>
            </a:endParaRPr>
          </a:p>
        </p:txBody>
      </p:sp>
      <p:sp>
        <p:nvSpPr>
          <p:cNvPr id="7" name="شكل بيضاوي 6"/>
          <p:cNvSpPr/>
          <p:nvPr/>
        </p:nvSpPr>
        <p:spPr>
          <a:xfrm>
            <a:off x="4500562" y="221455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الإيثار</a:t>
            </a:r>
            <a:endParaRPr lang="ar-SA" sz="2800" b="1" dirty="0">
              <a:solidFill>
                <a:schemeClr val="tx1"/>
              </a:solidFill>
            </a:endParaRPr>
          </a:p>
        </p:txBody>
      </p:sp>
      <p:sp>
        <p:nvSpPr>
          <p:cNvPr id="8" name="شكل بيضاوي 7"/>
          <p:cNvSpPr/>
          <p:nvPr/>
        </p:nvSpPr>
        <p:spPr>
          <a:xfrm>
            <a:off x="4500562" y="150017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الرحمة</a:t>
            </a:r>
            <a:endParaRPr lang="ar-SA" sz="2800" b="1" dirty="0">
              <a:solidFill>
                <a:schemeClr val="tx1"/>
              </a:solidFill>
            </a:endParaRPr>
          </a:p>
        </p:txBody>
      </p:sp>
      <p:sp>
        <p:nvSpPr>
          <p:cNvPr id="9" name="شكل بيضاوي 8"/>
          <p:cNvSpPr/>
          <p:nvPr/>
        </p:nvSpPr>
        <p:spPr>
          <a:xfrm>
            <a:off x="2571736" y="221455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0" name="شكل بيضاوي 9"/>
          <p:cNvSpPr/>
          <p:nvPr/>
        </p:nvSpPr>
        <p:spPr>
          <a:xfrm>
            <a:off x="642910" y="221455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1" name="شكل بيضاوي 10"/>
          <p:cNvSpPr/>
          <p:nvPr/>
        </p:nvSpPr>
        <p:spPr>
          <a:xfrm>
            <a:off x="2571736" y="150017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2" name="شكل بيضاوي 11"/>
          <p:cNvSpPr/>
          <p:nvPr/>
        </p:nvSpPr>
        <p:spPr>
          <a:xfrm>
            <a:off x="714348" y="150017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3" name="شكل بيضاوي 12"/>
          <p:cNvSpPr/>
          <p:nvPr/>
        </p:nvSpPr>
        <p:spPr>
          <a:xfrm>
            <a:off x="4572000" y="78579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4" name="شكل بيضاوي 13"/>
          <p:cNvSpPr/>
          <p:nvPr/>
        </p:nvSpPr>
        <p:spPr>
          <a:xfrm>
            <a:off x="2571736" y="78579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5" name="شكل بيضاوي 14"/>
          <p:cNvSpPr/>
          <p:nvPr/>
        </p:nvSpPr>
        <p:spPr>
          <a:xfrm>
            <a:off x="714348" y="785794"/>
            <a:ext cx="1428760"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16" name="شكل بيضاوي 15"/>
          <p:cNvSpPr/>
          <p:nvPr/>
        </p:nvSpPr>
        <p:spPr>
          <a:xfrm>
            <a:off x="6500826" y="2214554"/>
            <a:ext cx="1500198" cy="500066"/>
          </a:xfrm>
          <a:prstGeom prst="ellipse">
            <a:avLst/>
          </a:prstGeom>
          <a:gradFill flip="none" rotWithShape="1">
            <a:gsLst>
              <a:gs pos="0">
                <a:srgbClr val="CC441A">
                  <a:tint val="66000"/>
                  <a:satMod val="160000"/>
                </a:srgbClr>
              </a:gs>
              <a:gs pos="50000">
                <a:srgbClr val="CC441A">
                  <a:tint val="44500"/>
                  <a:satMod val="160000"/>
                </a:srgbClr>
              </a:gs>
              <a:gs pos="100000">
                <a:srgbClr val="CC441A">
                  <a:tint val="23500"/>
                  <a:satMod val="160000"/>
                </a:srgbClr>
              </a:gs>
            </a:gsLst>
            <a:path path="circle">
              <a:fillToRect l="50000" t="50000" r="50000" b="50000"/>
            </a:path>
            <a:tileRect/>
          </a:gradFill>
          <a:ln w="57150">
            <a:solidFill>
              <a:schemeClr val="accent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الاستقامة</a:t>
            </a:r>
            <a:endParaRPr lang="ar-SA" sz="2200" b="1" dirty="0">
              <a:solidFill>
                <a:schemeClr val="tx1"/>
              </a:solidFill>
            </a:endParaRPr>
          </a:p>
        </p:txBody>
      </p:sp>
      <p:sp>
        <p:nvSpPr>
          <p:cNvPr id="17" name="مربع نص 16"/>
          <p:cNvSpPr txBox="1"/>
          <p:nvPr/>
        </p:nvSpPr>
        <p:spPr>
          <a:xfrm>
            <a:off x="4572000" y="785794"/>
            <a:ext cx="1357322" cy="461665"/>
          </a:xfrm>
          <a:prstGeom prst="rect">
            <a:avLst/>
          </a:prstGeom>
          <a:noFill/>
        </p:spPr>
        <p:txBody>
          <a:bodyPr wrap="square" rtlCol="1">
            <a:spAutoFit/>
          </a:bodyPr>
          <a:lstStyle/>
          <a:p>
            <a:pPr algn="ctr"/>
            <a:r>
              <a:rPr lang="ar-SA" sz="2400" b="1" dirty="0" smtClean="0">
                <a:solidFill>
                  <a:srgbClr val="C00000"/>
                </a:solidFill>
              </a:rPr>
              <a:t>صلة الرحم</a:t>
            </a:r>
          </a:p>
        </p:txBody>
      </p:sp>
      <p:sp>
        <p:nvSpPr>
          <p:cNvPr id="18" name="مربع نص 17"/>
          <p:cNvSpPr txBox="1"/>
          <p:nvPr/>
        </p:nvSpPr>
        <p:spPr>
          <a:xfrm>
            <a:off x="2643174" y="785794"/>
            <a:ext cx="1357322" cy="461665"/>
          </a:xfrm>
          <a:prstGeom prst="rect">
            <a:avLst/>
          </a:prstGeom>
          <a:noFill/>
        </p:spPr>
        <p:txBody>
          <a:bodyPr wrap="square" rtlCol="1">
            <a:spAutoFit/>
          </a:bodyPr>
          <a:lstStyle/>
          <a:p>
            <a:pPr algn="ctr"/>
            <a:r>
              <a:rPr lang="ar-SA" sz="2400" b="1" dirty="0" smtClean="0">
                <a:solidFill>
                  <a:srgbClr val="C00000"/>
                </a:solidFill>
              </a:rPr>
              <a:t>الكرم</a:t>
            </a:r>
          </a:p>
        </p:txBody>
      </p:sp>
      <p:sp>
        <p:nvSpPr>
          <p:cNvPr id="19" name="مربع نص 18"/>
          <p:cNvSpPr txBox="1"/>
          <p:nvPr/>
        </p:nvSpPr>
        <p:spPr>
          <a:xfrm>
            <a:off x="2643174" y="1500174"/>
            <a:ext cx="1357322" cy="461665"/>
          </a:xfrm>
          <a:prstGeom prst="rect">
            <a:avLst/>
          </a:prstGeom>
          <a:noFill/>
        </p:spPr>
        <p:txBody>
          <a:bodyPr wrap="square" rtlCol="1">
            <a:spAutoFit/>
          </a:bodyPr>
          <a:lstStyle/>
          <a:p>
            <a:pPr algn="ctr"/>
            <a:r>
              <a:rPr lang="ar-SA" sz="2400" b="1" dirty="0" smtClean="0">
                <a:solidFill>
                  <a:srgbClr val="C00000"/>
                </a:solidFill>
              </a:rPr>
              <a:t>الإيثار</a:t>
            </a:r>
          </a:p>
        </p:txBody>
      </p:sp>
      <p:sp>
        <p:nvSpPr>
          <p:cNvPr id="20" name="مربع نص 19"/>
          <p:cNvSpPr txBox="1"/>
          <p:nvPr/>
        </p:nvSpPr>
        <p:spPr>
          <a:xfrm>
            <a:off x="2643174" y="2214554"/>
            <a:ext cx="1357322" cy="461665"/>
          </a:xfrm>
          <a:prstGeom prst="rect">
            <a:avLst/>
          </a:prstGeom>
          <a:noFill/>
        </p:spPr>
        <p:txBody>
          <a:bodyPr wrap="square" rtlCol="1">
            <a:spAutoFit/>
          </a:bodyPr>
          <a:lstStyle/>
          <a:p>
            <a:pPr algn="ctr"/>
            <a:r>
              <a:rPr lang="ar-SA" sz="2400" b="1" dirty="0" smtClean="0">
                <a:solidFill>
                  <a:srgbClr val="C00000"/>
                </a:solidFill>
              </a:rPr>
              <a:t>صلة الرحم</a:t>
            </a:r>
          </a:p>
        </p:txBody>
      </p:sp>
      <p:sp>
        <p:nvSpPr>
          <p:cNvPr id="21" name="مربع نص 20"/>
          <p:cNvSpPr txBox="1"/>
          <p:nvPr/>
        </p:nvSpPr>
        <p:spPr>
          <a:xfrm>
            <a:off x="785786" y="785794"/>
            <a:ext cx="1357322" cy="461665"/>
          </a:xfrm>
          <a:prstGeom prst="rect">
            <a:avLst/>
          </a:prstGeom>
          <a:noFill/>
        </p:spPr>
        <p:txBody>
          <a:bodyPr wrap="square" rtlCol="1">
            <a:spAutoFit/>
          </a:bodyPr>
          <a:lstStyle/>
          <a:p>
            <a:pPr algn="ctr"/>
            <a:r>
              <a:rPr lang="ar-SA" sz="2400" b="1" dirty="0" smtClean="0">
                <a:solidFill>
                  <a:srgbClr val="C00000"/>
                </a:solidFill>
              </a:rPr>
              <a:t>الرحمة</a:t>
            </a:r>
          </a:p>
        </p:txBody>
      </p:sp>
      <p:sp>
        <p:nvSpPr>
          <p:cNvPr id="22" name="مربع نص 21"/>
          <p:cNvSpPr txBox="1"/>
          <p:nvPr/>
        </p:nvSpPr>
        <p:spPr>
          <a:xfrm>
            <a:off x="714348" y="1500174"/>
            <a:ext cx="1357322" cy="461665"/>
          </a:xfrm>
          <a:prstGeom prst="rect">
            <a:avLst/>
          </a:prstGeom>
          <a:noFill/>
        </p:spPr>
        <p:txBody>
          <a:bodyPr wrap="square" rtlCol="1">
            <a:spAutoFit/>
          </a:bodyPr>
          <a:lstStyle/>
          <a:p>
            <a:pPr algn="ctr"/>
            <a:r>
              <a:rPr lang="ar-SA" sz="2400" b="1" dirty="0" smtClean="0">
                <a:solidFill>
                  <a:srgbClr val="C00000"/>
                </a:solidFill>
              </a:rPr>
              <a:t>الشكر</a:t>
            </a:r>
          </a:p>
        </p:txBody>
      </p:sp>
      <p:sp>
        <p:nvSpPr>
          <p:cNvPr id="23" name="مربع نص 22"/>
          <p:cNvSpPr txBox="1"/>
          <p:nvPr/>
        </p:nvSpPr>
        <p:spPr>
          <a:xfrm>
            <a:off x="642910" y="2214554"/>
            <a:ext cx="1357322" cy="461665"/>
          </a:xfrm>
          <a:prstGeom prst="rect">
            <a:avLst/>
          </a:prstGeom>
          <a:noFill/>
        </p:spPr>
        <p:txBody>
          <a:bodyPr wrap="square" rtlCol="1">
            <a:spAutoFit/>
          </a:bodyPr>
          <a:lstStyle/>
          <a:p>
            <a:pPr algn="ctr"/>
            <a:r>
              <a:rPr lang="ar-SA" sz="2400" b="1" dirty="0" smtClean="0">
                <a:solidFill>
                  <a:srgbClr val="C00000"/>
                </a:solidFill>
              </a:rPr>
              <a:t>الاستقامة</a:t>
            </a:r>
          </a:p>
        </p:txBody>
      </p:sp>
      <p:sp>
        <p:nvSpPr>
          <p:cNvPr id="24" name="مربع نص 23"/>
          <p:cNvSpPr txBox="1"/>
          <p:nvPr/>
        </p:nvSpPr>
        <p:spPr>
          <a:xfrm>
            <a:off x="2214546" y="2772787"/>
            <a:ext cx="5429288" cy="584775"/>
          </a:xfrm>
          <a:prstGeom prst="rect">
            <a:avLst/>
          </a:prstGeom>
          <a:noFill/>
        </p:spPr>
        <p:txBody>
          <a:bodyPr wrap="square" rtlCol="1">
            <a:spAutoFit/>
          </a:bodyPr>
          <a:lstStyle/>
          <a:p>
            <a:pPr algn="ctr"/>
            <a:r>
              <a:rPr lang="ar-SA" sz="3200" b="1" dirty="0" smtClean="0">
                <a:cs typeface="DecoType Naskh" pitchFamily="2" charset="-78"/>
              </a:rPr>
              <a:t>أدون الأبيات الدالة على المعاني التالية: </a:t>
            </a:r>
          </a:p>
        </p:txBody>
      </p:sp>
      <p:sp>
        <p:nvSpPr>
          <p:cNvPr id="25" name="وسيلة شرح على شكل سحابة 24"/>
          <p:cNvSpPr/>
          <p:nvPr/>
        </p:nvSpPr>
        <p:spPr>
          <a:xfrm>
            <a:off x="7215206" y="2772787"/>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26" name="سحابة 25"/>
          <p:cNvSpPr/>
          <p:nvPr/>
        </p:nvSpPr>
        <p:spPr>
          <a:xfrm>
            <a:off x="1428728" y="3286124"/>
            <a:ext cx="6357982" cy="571504"/>
          </a:xfrm>
          <a:prstGeom prst="cloud">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a:solidFill>
              <a:srgbClr val="CC441A"/>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200" b="1" dirty="0" smtClean="0"/>
              <a:t>العيد لمن طاعته لله تزيد</a:t>
            </a:r>
            <a:endParaRPr lang="ar-SA" sz="3200" b="1" dirty="0"/>
          </a:p>
        </p:txBody>
      </p:sp>
      <p:sp>
        <p:nvSpPr>
          <p:cNvPr id="27" name="سحابة 26"/>
          <p:cNvSpPr/>
          <p:nvPr/>
        </p:nvSpPr>
        <p:spPr>
          <a:xfrm>
            <a:off x="1000100" y="4786322"/>
            <a:ext cx="7500990" cy="571504"/>
          </a:xfrm>
          <a:prstGeom prst="cloud">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path path="circle">
              <a:fillToRect l="50000" t="50000" r="50000" b="50000"/>
            </a:path>
            <a:tileRect/>
          </a:gradFill>
          <a:ln>
            <a:solidFill>
              <a:srgbClr val="CC441A"/>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200" b="1" dirty="0" smtClean="0"/>
              <a:t>السعيد من أطاع الله وسعى لمرضاته</a:t>
            </a:r>
            <a:endParaRPr lang="ar-SA" sz="3200" b="1" dirty="0"/>
          </a:p>
        </p:txBody>
      </p:sp>
      <p:sp>
        <p:nvSpPr>
          <p:cNvPr id="28" name="مربع نص 27"/>
          <p:cNvSpPr txBox="1"/>
          <p:nvPr/>
        </p:nvSpPr>
        <p:spPr>
          <a:xfrm>
            <a:off x="2786050" y="3929066"/>
            <a:ext cx="3214710" cy="584775"/>
          </a:xfrm>
          <a:prstGeom prst="rect">
            <a:avLst/>
          </a:prstGeom>
          <a:noFill/>
        </p:spPr>
        <p:txBody>
          <a:bodyPr wrap="square" rtlCol="1">
            <a:spAutoFit/>
          </a:bodyPr>
          <a:lstStyle/>
          <a:p>
            <a:pPr algn="ctr"/>
            <a:r>
              <a:rPr lang="ar-SA" sz="3200" b="1" dirty="0" smtClean="0">
                <a:solidFill>
                  <a:srgbClr val="C00000"/>
                </a:solidFill>
              </a:rPr>
              <a:t>البيت السابع</a:t>
            </a:r>
            <a:endParaRPr lang="ar-SA" sz="3200" b="1" dirty="0">
              <a:solidFill>
                <a:srgbClr val="C00000"/>
              </a:solidFill>
            </a:endParaRPr>
          </a:p>
        </p:txBody>
      </p:sp>
      <p:sp>
        <p:nvSpPr>
          <p:cNvPr id="29" name="مربع نص 28"/>
          <p:cNvSpPr txBox="1"/>
          <p:nvPr/>
        </p:nvSpPr>
        <p:spPr>
          <a:xfrm>
            <a:off x="2714612" y="5500702"/>
            <a:ext cx="3214710" cy="584775"/>
          </a:xfrm>
          <a:prstGeom prst="rect">
            <a:avLst/>
          </a:prstGeom>
          <a:noFill/>
        </p:spPr>
        <p:txBody>
          <a:bodyPr wrap="square" rtlCol="1">
            <a:spAutoFit/>
          </a:bodyPr>
          <a:lstStyle/>
          <a:p>
            <a:pPr algn="ctr"/>
            <a:r>
              <a:rPr lang="ar-SA" sz="3200" b="1" dirty="0" smtClean="0">
                <a:solidFill>
                  <a:srgbClr val="C00000"/>
                </a:solidFill>
              </a:rPr>
              <a:t>البيت التاسع</a:t>
            </a:r>
            <a:endParaRPr lang="ar-SA"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000"/>
                                        <p:tgtEl>
                                          <p:spTgt spid="3"/>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Top)">
                                      <p:cBhvr>
                                        <p:cTn id="13" dur="1000"/>
                                        <p:tgtEl>
                                          <p:spTgt spid="5"/>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lide(fromTop)">
                                      <p:cBhvr>
                                        <p:cTn id="16" dur="1000"/>
                                        <p:tgtEl>
                                          <p:spTgt spid="1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1000"/>
                                        <p:tgtEl>
                                          <p:spTgt spid="1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lide(fromTop)">
                                      <p:cBhvr>
                                        <p:cTn id="22" dur="1000"/>
                                        <p:tgtEl>
                                          <p:spTgt spid="15"/>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Top)">
                                      <p:cBhvr>
                                        <p:cTn id="25" dur="1000"/>
                                        <p:tgtEl>
                                          <p:spTgt spid="6"/>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lide(fromTop)">
                                      <p:cBhvr>
                                        <p:cTn id="28" dur="1000"/>
                                        <p:tgtEl>
                                          <p:spTgt spid="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Top)">
                                      <p:cBhvr>
                                        <p:cTn id="31" dur="1000"/>
                                        <p:tgtEl>
                                          <p:spTgt spid="11"/>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Top)">
                                      <p:cBhvr>
                                        <p:cTn id="34" dur="1000"/>
                                        <p:tgtEl>
                                          <p:spTgt spid="12"/>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lide(fromTop)">
                                      <p:cBhvr>
                                        <p:cTn id="37" dur="1000"/>
                                        <p:tgtEl>
                                          <p:spTgt spid="1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slide(fromTop)">
                                      <p:cBhvr>
                                        <p:cTn id="40" dur="1000"/>
                                        <p:tgtEl>
                                          <p:spTgt spid="7"/>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slide(fromTop)">
                                      <p:cBhvr>
                                        <p:cTn id="43" dur="1000"/>
                                        <p:tgtEl>
                                          <p:spTgt spid="9"/>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lide(fromTop)">
                                      <p:cBhvr>
                                        <p:cTn id="46" dur="10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24"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to="" calcmode="lin" valueType="num">
                                      <p:cBhvr>
                                        <p:cTn id="51" dur="1" fill="hold"/>
                                        <p:tgtEl>
                                          <p:spTgt spid="17"/>
                                        </p:tgtEl>
                                        <p:attrNameLst>
                                          <p:attrName/>
                                        </p:attrNameLst>
                                      </p:cBhvr>
                                    </p:anim>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 to="" calcmode="lin" valueType="num">
                                      <p:cBhvr>
                                        <p:cTn id="56" dur="1" fill="hold"/>
                                        <p:tgtEl>
                                          <p:spTgt spid="18"/>
                                        </p:tgtEl>
                                        <p:attrNameLst>
                                          <p:attrName/>
                                        </p:attrNameLst>
                                      </p:cBhvr>
                                    </p:anim>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to="" calcmode="lin" valueType="num">
                                      <p:cBhvr>
                                        <p:cTn id="61" dur="1" fill="hold"/>
                                        <p:tgtEl>
                                          <p:spTgt spid="19"/>
                                        </p:tgtEl>
                                        <p:attrNameLst>
                                          <p:attrName/>
                                        </p:attrNameLst>
                                      </p:cBhvr>
                                    </p:anim>
                                  </p:childTnLst>
                                </p:cTn>
                              </p:par>
                            </p:childTnLst>
                          </p:cTn>
                        </p:par>
                      </p:childTnLst>
                    </p:cTn>
                  </p:par>
                  <p:par>
                    <p:cTn id="62" fill="hold">
                      <p:stCondLst>
                        <p:cond delay="indefinite"/>
                      </p:stCondLst>
                      <p:childTnLst>
                        <p:par>
                          <p:cTn id="63" fill="hold">
                            <p:stCondLst>
                              <p:cond delay="0"/>
                            </p:stCondLst>
                            <p:childTnLst>
                              <p:par>
                                <p:cTn id="64" presetID="24"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 to="" calcmode="lin" valueType="num">
                                      <p:cBhvr>
                                        <p:cTn id="66" dur="1" fill="hold"/>
                                        <p:tgtEl>
                                          <p:spTgt spid="20"/>
                                        </p:tgtEl>
                                        <p:attrNameLst>
                                          <p:attrName/>
                                        </p:attrNameLst>
                                      </p:cBhvr>
                                    </p:anim>
                                  </p:childTnLst>
                                </p:cTn>
                              </p:par>
                            </p:childTnLst>
                          </p:cTn>
                        </p:par>
                      </p:childTnLst>
                    </p:cTn>
                  </p:par>
                  <p:par>
                    <p:cTn id="67" fill="hold">
                      <p:stCondLst>
                        <p:cond delay="indefinite"/>
                      </p:stCondLst>
                      <p:childTnLst>
                        <p:par>
                          <p:cTn id="68" fill="hold">
                            <p:stCondLst>
                              <p:cond delay="0"/>
                            </p:stCondLst>
                            <p:childTnLst>
                              <p:par>
                                <p:cTn id="69" presetID="24"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anim to="" calcmode="lin" valueType="num">
                                      <p:cBhvr>
                                        <p:cTn id="71" dur="1" fill="hold"/>
                                        <p:tgtEl>
                                          <p:spTgt spid="21"/>
                                        </p:tgtEl>
                                        <p:attrNameLst>
                                          <p:attrName/>
                                        </p:attrNameLst>
                                      </p:cBhvr>
                                    </p:anim>
                                  </p:childTnLst>
                                </p:cTn>
                              </p:par>
                            </p:childTnLst>
                          </p:cTn>
                        </p:par>
                      </p:childTnLst>
                    </p:cTn>
                  </p:par>
                  <p:par>
                    <p:cTn id="72" fill="hold">
                      <p:stCondLst>
                        <p:cond delay="indefinite"/>
                      </p:stCondLst>
                      <p:childTnLst>
                        <p:par>
                          <p:cTn id="73" fill="hold">
                            <p:stCondLst>
                              <p:cond delay="0"/>
                            </p:stCondLst>
                            <p:childTnLst>
                              <p:par>
                                <p:cTn id="74" presetID="24" presetClass="entr" presetSubtype="0" fill="hold" grpId="0" nodeType="clickEffect">
                                  <p:stCondLst>
                                    <p:cond delay="0"/>
                                  </p:stCondLst>
                                  <p:childTnLst>
                                    <p:set>
                                      <p:cBhvr>
                                        <p:cTn id="75" dur="1" fill="hold">
                                          <p:stCondLst>
                                            <p:cond delay="0"/>
                                          </p:stCondLst>
                                        </p:cTn>
                                        <p:tgtEl>
                                          <p:spTgt spid="22"/>
                                        </p:tgtEl>
                                        <p:attrNameLst>
                                          <p:attrName>style.visibility</p:attrName>
                                        </p:attrNameLst>
                                      </p:cBhvr>
                                      <p:to>
                                        <p:strVal val="visible"/>
                                      </p:to>
                                    </p:set>
                                    <p:anim to="" calcmode="lin" valueType="num">
                                      <p:cBhvr>
                                        <p:cTn id="76" dur="1" fill="hold"/>
                                        <p:tgtEl>
                                          <p:spTgt spid="22"/>
                                        </p:tgtEl>
                                        <p:attrNameLst>
                                          <p:attrName/>
                                        </p:attrNameLst>
                                      </p:cBhvr>
                                    </p:anim>
                                  </p:childTnLst>
                                </p:cTn>
                              </p:par>
                            </p:childTnLst>
                          </p:cTn>
                        </p:par>
                      </p:childTnLst>
                    </p:cTn>
                  </p:par>
                  <p:par>
                    <p:cTn id="77" fill="hold">
                      <p:stCondLst>
                        <p:cond delay="indefinite"/>
                      </p:stCondLst>
                      <p:childTnLst>
                        <p:par>
                          <p:cTn id="78" fill="hold">
                            <p:stCondLst>
                              <p:cond delay="0"/>
                            </p:stCondLst>
                            <p:childTnLst>
                              <p:par>
                                <p:cTn id="79" presetID="24" presetClass="entr" presetSubtype="0" fill="hold" grpId="0" nodeType="clickEffect">
                                  <p:stCondLst>
                                    <p:cond delay="0"/>
                                  </p:stCondLst>
                                  <p:childTnLst>
                                    <p:set>
                                      <p:cBhvr>
                                        <p:cTn id="80" dur="1" fill="hold">
                                          <p:stCondLst>
                                            <p:cond delay="0"/>
                                          </p:stCondLst>
                                        </p:cTn>
                                        <p:tgtEl>
                                          <p:spTgt spid="23"/>
                                        </p:tgtEl>
                                        <p:attrNameLst>
                                          <p:attrName>style.visibility</p:attrName>
                                        </p:attrNameLst>
                                      </p:cBhvr>
                                      <p:to>
                                        <p:strVal val="visible"/>
                                      </p:to>
                                    </p:set>
                                    <p:anim to="" calcmode="lin" valueType="num">
                                      <p:cBhvr>
                                        <p:cTn id="81" dur="1" fill="hold"/>
                                        <p:tgtEl>
                                          <p:spTgt spid="23"/>
                                        </p:tgtEl>
                                        <p:attrNameLst>
                                          <p:attrName/>
                                        </p:attrNameLst>
                                      </p:cBhvr>
                                    </p:anim>
                                  </p:childTnLst>
                                </p:cTn>
                              </p:par>
                              <p:par>
                                <p:cTn id="82" presetID="16" presetClass="entr" presetSubtype="21"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barn(inVertical)">
                                      <p:cBhvr>
                                        <p:cTn id="84" dur="2000"/>
                                        <p:tgtEl>
                                          <p:spTgt spid="25"/>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arn(inVertical)">
                                      <p:cBhvr>
                                        <p:cTn id="87" dur="2000"/>
                                        <p:tgtEl>
                                          <p:spTgt spid="24"/>
                                        </p:tgtEl>
                                      </p:cBhvr>
                                    </p:animEffect>
                                  </p:childTnLst>
                                </p:cTn>
                              </p:par>
                              <p:par>
                                <p:cTn id="88" presetID="8" presetClass="entr" presetSubtype="16"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diamond(in)">
                                      <p:cBhvr>
                                        <p:cTn id="90" dur="2000"/>
                                        <p:tgtEl>
                                          <p:spTgt spid="26"/>
                                        </p:tgtEl>
                                      </p:cBhvr>
                                    </p:animEffect>
                                  </p:childTnLst>
                                </p:cTn>
                              </p:par>
                              <p:par>
                                <p:cTn id="91" presetID="8" presetClass="entr" presetSubtype="16"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diamond(in)">
                                      <p:cBhvr>
                                        <p:cTn id="93" dur="20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35" presetClass="entr" presetSubtype="0" fill="hold" grpId="0" nodeType="click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2000"/>
                                        <p:tgtEl>
                                          <p:spTgt spid="28"/>
                                        </p:tgtEl>
                                      </p:cBhvr>
                                    </p:animEffect>
                                    <p:anim calcmode="lin" valueType="num">
                                      <p:cBhvr>
                                        <p:cTn id="99" dur="2000" fill="hold"/>
                                        <p:tgtEl>
                                          <p:spTgt spid="28"/>
                                        </p:tgtEl>
                                        <p:attrNameLst>
                                          <p:attrName>style.rotation</p:attrName>
                                        </p:attrNameLst>
                                      </p:cBhvr>
                                      <p:tavLst>
                                        <p:tav tm="0">
                                          <p:val>
                                            <p:fltVal val="720"/>
                                          </p:val>
                                        </p:tav>
                                        <p:tav tm="100000">
                                          <p:val>
                                            <p:fltVal val="0"/>
                                          </p:val>
                                        </p:tav>
                                      </p:tavLst>
                                    </p:anim>
                                    <p:anim calcmode="lin" valueType="num">
                                      <p:cBhvr>
                                        <p:cTn id="100" dur="2000" fill="hold"/>
                                        <p:tgtEl>
                                          <p:spTgt spid="28"/>
                                        </p:tgtEl>
                                        <p:attrNameLst>
                                          <p:attrName>ppt_h</p:attrName>
                                        </p:attrNameLst>
                                      </p:cBhvr>
                                      <p:tavLst>
                                        <p:tav tm="0">
                                          <p:val>
                                            <p:fltVal val="0"/>
                                          </p:val>
                                        </p:tav>
                                        <p:tav tm="100000">
                                          <p:val>
                                            <p:strVal val="#ppt_h"/>
                                          </p:val>
                                        </p:tav>
                                      </p:tavLst>
                                    </p:anim>
                                    <p:anim calcmode="lin" valueType="num">
                                      <p:cBhvr>
                                        <p:cTn id="101" dur="2000" fill="hold"/>
                                        <p:tgtEl>
                                          <p:spTgt spid="28"/>
                                        </p:tgtEl>
                                        <p:attrNameLst>
                                          <p:attrName>ppt_w</p:attrName>
                                        </p:attrNameLst>
                                      </p:cBhvr>
                                      <p:tavLst>
                                        <p:tav tm="0">
                                          <p:val>
                                            <p:fltVal val="0"/>
                                          </p:val>
                                        </p:tav>
                                        <p:tav tm="100000">
                                          <p:val>
                                            <p:strVal val="#ppt_w"/>
                                          </p:val>
                                        </p:tav>
                                      </p:tavLst>
                                    </p:anim>
                                  </p:childTnLst>
                                </p:cTn>
                              </p:par>
                            </p:childTnLst>
                          </p:cTn>
                        </p:par>
                      </p:childTnLst>
                    </p:cTn>
                  </p:par>
                  <p:par>
                    <p:cTn id="102" fill="hold">
                      <p:stCondLst>
                        <p:cond delay="indefinite"/>
                      </p:stCondLst>
                      <p:childTnLst>
                        <p:par>
                          <p:cTn id="103" fill="hold">
                            <p:stCondLst>
                              <p:cond delay="0"/>
                            </p:stCondLst>
                            <p:childTnLst>
                              <p:par>
                                <p:cTn id="104" presetID="35" presetClass="entr" presetSubtype="0" fill="hold" grpId="0" nodeType="click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2000"/>
                                        <p:tgtEl>
                                          <p:spTgt spid="29"/>
                                        </p:tgtEl>
                                      </p:cBhvr>
                                    </p:animEffect>
                                    <p:anim calcmode="lin" valueType="num">
                                      <p:cBhvr>
                                        <p:cTn id="107" dur="2000" fill="hold"/>
                                        <p:tgtEl>
                                          <p:spTgt spid="29"/>
                                        </p:tgtEl>
                                        <p:attrNameLst>
                                          <p:attrName>style.rotation</p:attrName>
                                        </p:attrNameLst>
                                      </p:cBhvr>
                                      <p:tavLst>
                                        <p:tav tm="0">
                                          <p:val>
                                            <p:fltVal val="720"/>
                                          </p:val>
                                        </p:tav>
                                        <p:tav tm="100000">
                                          <p:val>
                                            <p:fltVal val="0"/>
                                          </p:val>
                                        </p:tav>
                                      </p:tavLst>
                                    </p:anim>
                                    <p:anim calcmode="lin" valueType="num">
                                      <p:cBhvr>
                                        <p:cTn id="108" dur="2000" fill="hold"/>
                                        <p:tgtEl>
                                          <p:spTgt spid="29"/>
                                        </p:tgtEl>
                                        <p:attrNameLst>
                                          <p:attrName>ppt_h</p:attrName>
                                        </p:attrNameLst>
                                      </p:cBhvr>
                                      <p:tavLst>
                                        <p:tav tm="0">
                                          <p:val>
                                            <p:fltVal val="0"/>
                                          </p:val>
                                        </p:tav>
                                        <p:tav tm="100000">
                                          <p:val>
                                            <p:strVal val="#ppt_h"/>
                                          </p:val>
                                        </p:tav>
                                      </p:tavLst>
                                    </p:anim>
                                    <p:anim calcmode="lin" valueType="num">
                                      <p:cBhvr>
                                        <p:cTn id="109"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p:bldP spid="2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970869" y="-23523"/>
            <a:ext cx="860263" cy="121180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أتذوق</a:t>
            </a:r>
          </a:p>
        </p:txBody>
      </p:sp>
      <p:sp>
        <p:nvSpPr>
          <p:cNvPr id="4" name="مربع نص 3"/>
          <p:cNvSpPr txBox="1"/>
          <p:nvPr/>
        </p:nvSpPr>
        <p:spPr>
          <a:xfrm>
            <a:off x="428596" y="795393"/>
            <a:ext cx="7643866" cy="2062103"/>
          </a:xfrm>
          <a:prstGeom prst="rect">
            <a:avLst/>
          </a:prstGeom>
          <a:noFill/>
        </p:spPr>
        <p:txBody>
          <a:bodyPr wrap="square" rtlCol="1">
            <a:spAutoFit/>
          </a:bodyPr>
          <a:lstStyle/>
          <a:p>
            <a:r>
              <a:rPr lang="ar-SA" sz="3200" b="1" dirty="0" smtClean="0">
                <a:cs typeface="DecoType Naskh" pitchFamily="2" charset="-78"/>
              </a:rPr>
              <a:t>       أستدل بالآية الكريمة التالية على استخدام الشاعر الاقتباس:</a:t>
            </a:r>
          </a:p>
          <a:p>
            <a:pPr algn="ctr"/>
            <a:r>
              <a:rPr lang="ar-SA" sz="3200" b="1" dirty="0" smtClean="0">
                <a:cs typeface="DecoType Naskh" pitchFamily="2" charset="-78"/>
              </a:rPr>
              <a:t>قال تعالى:</a:t>
            </a:r>
          </a:p>
          <a:p>
            <a:pPr algn="ctr"/>
            <a:r>
              <a:rPr lang="ar-SA" sz="3200" b="1" dirty="0" smtClean="0">
                <a:solidFill>
                  <a:srgbClr val="C00000"/>
                </a:solidFill>
                <a:cs typeface="DecoType Naskh" pitchFamily="2" charset="-78"/>
              </a:rPr>
              <a:t>“جزآؤهم عند ربهم جنات عدن تجري من تحتها الأنهار خالدين فيها أبداً رضي الله عنهم ورضوا عنه ذلك لمن خشي ربه“ </a:t>
            </a:r>
          </a:p>
        </p:txBody>
      </p:sp>
      <p:sp>
        <p:nvSpPr>
          <p:cNvPr id="5" name="وسيلة شرح على شكل سحابة 4"/>
          <p:cNvSpPr/>
          <p:nvPr/>
        </p:nvSpPr>
        <p:spPr>
          <a:xfrm>
            <a:off x="6715140"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6" name="مخطط انسيابي: محطة طرفية 5"/>
          <p:cNvSpPr/>
          <p:nvPr/>
        </p:nvSpPr>
        <p:spPr>
          <a:xfrm>
            <a:off x="214282" y="3048656"/>
            <a:ext cx="8572560" cy="357190"/>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1/ أبحث في النص عن بيت مقتبس من معنى هذه الآية الكريمة،ثم أدونه:</a:t>
            </a:r>
            <a:endParaRPr lang="ar-SA" sz="2400" b="1" dirty="0">
              <a:solidFill>
                <a:schemeClr val="tx1"/>
              </a:solidFill>
            </a:endParaRPr>
          </a:p>
        </p:txBody>
      </p:sp>
      <p:sp>
        <p:nvSpPr>
          <p:cNvPr id="7" name="مخطط انسيابي: محطة طرفية 6"/>
          <p:cNvSpPr/>
          <p:nvPr/>
        </p:nvSpPr>
        <p:spPr>
          <a:xfrm>
            <a:off x="642910" y="3905912"/>
            <a:ext cx="7643866" cy="714380"/>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2/أبين استفاد الشاعر من ألفاظ القرآن الكريم في أبياته مع الاستعانة بالبيت التالي،بوضع خط تحت الألفاظ:</a:t>
            </a:r>
          </a:p>
        </p:txBody>
      </p:sp>
      <p:sp>
        <p:nvSpPr>
          <p:cNvPr id="8" name="مربع نص 7"/>
          <p:cNvSpPr txBox="1"/>
          <p:nvPr/>
        </p:nvSpPr>
        <p:spPr>
          <a:xfrm>
            <a:off x="1714480" y="3405846"/>
            <a:ext cx="5500726" cy="523220"/>
          </a:xfrm>
          <a:prstGeom prst="rect">
            <a:avLst/>
          </a:prstGeom>
          <a:noFill/>
        </p:spPr>
        <p:txBody>
          <a:bodyPr wrap="square" rtlCol="1">
            <a:spAutoFit/>
          </a:bodyPr>
          <a:lstStyle/>
          <a:p>
            <a:pPr algn="ctr"/>
            <a:r>
              <a:rPr lang="ar-SA" sz="2800" b="1" dirty="0" smtClean="0">
                <a:solidFill>
                  <a:srgbClr val="C00000"/>
                </a:solidFill>
                <a:effectLst>
                  <a:glow rad="139700">
                    <a:schemeClr val="accent5">
                      <a:satMod val="175000"/>
                      <a:alpha val="40000"/>
                    </a:schemeClr>
                  </a:glow>
                </a:effectLst>
              </a:rPr>
              <a:t>البيت الثامن</a:t>
            </a:r>
            <a:endParaRPr lang="ar-SA" sz="2800" b="1" dirty="0">
              <a:solidFill>
                <a:srgbClr val="C00000"/>
              </a:solidFill>
              <a:effectLst>
                <a:glow rad="139700">
                  <a:schemeClr val="accent5">
                    <a:satMod val="175000"/>
                    <a:alpha val="40000"/>
                  </a:schemeClr>
                </a:glow>
              </a:effectLst>
            </a:endParaRPr>
          </a:p>
        </p:txBody>
      </p:sp>
      <p:sp>
        <p:nvSpPr>
          <p:cNvPr id="9" name="مربع نص 8"/>
          <p:cNvSpPr txBox="1"/>
          <p:nvPr/>
        </p:nvSpPr>
        <p:spPr>
          <a:xfrm>
            <a:off x="785786" y="4620292"/>
            <a:ext cx="7215238" cy="523220"/>
          </a:xfrm>
          <a:prstGeom prst="rect">
            <a:avLst/>
          </a:prstGeom>
          <a:noFill/>
        </p:spPr>
        <p:txBody>
          <a:bodyPr wrap="square" rtlCol="1">
            <a:spAutoFit/>
          </a:bodyPr>
          <a:lstStyle/>
          <a:p>
            <a:pPr algn="ctr"/>
            <a:r>
              <a:rPr lang="ar-SA" sz="2800" b="1" dirty="0" smtClean="0">
                <a:solidFill>
                  <a:srgbClr val="C00000"/>
                </a:solidFill>
                <a:effectLst>
                  <a:glow rad="139700">
                    <a:schemeClr val="accent5">
                      <a:satMod val="175000"/>
                      <a:alpha val="40000"/>
                    </a:schemeClr>
                  </a:glow>
                </a:effectLst>
              </a:rPr>
              <a:t>إن السعادة في اليقين ولن ترى     صفو الحياة يذوقه الفجار</a:t>
            </a:r>
            <a:endParaRPr lang="ar-SA" sz="2800" b="1" dirty="0">
              <a:solidFill>
                <a:srgbClr val="C00000"/>
              </a:solidFill>
              <a:effectLst>
                <a:glow rad="139700">
                  <a:schemeClr val="accent5">
                    <a:satMod val="175000"/>
                    <a:alpha val="40000"/>
                  </a:schemeClr>
                </a:glow>
              </a:effectLst>
            </a:endParaRPr>
          </a:p>
        </p:txBody>
      </p:sp>
      <p:cxnSp>
        <p:nvCxnSpPr>
          <p:cNvPr id="11" name="رابط مستقيم 10"/>
          <p:cNvCxnSpPr/>
          <p:nvPr/>
        </p:nvCxnSpPr>
        <p:spPr>
          <a:xfrm>
            <a:off x="5429256" y="5072074"/>
            <a:ext cx="642942"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3" name="رابط مستقيم 12"/>
          <p:cNvCxnSpPr/>
          <p:nvPr/>
        </p:nvCxnSpPr>
        <p:spPr>
          <a:xfrm>
            <a:off x="1785918" y="5072074"/>
            <a:ext cx="642942" cy="1588"/>
          </a:xfrm>
          <a:prstGeom prst="line">
            <a:avLst/>
          </a:prstGeom>
        </p:spPr>
        <p:style>
          <a:lnRef idx="2">
            <a:schemeClr val="accent2"/>
          </a:lnRef>
          <a:fillRef idx="0">
            <a:schemeClr val="accent2"/>
          </a:fillRef>
          <a:effectRef idx="1">
            <a:schemeClr val="accent2"/>
          </a:effectRef>
          <a:fontRef idx="minor">
            <a:schemeClr val="tx1"/>
          </a:fontRef>
        </p:style>
      </p:cxnSp>
      <p:cxnSp>
        <p:nvCxnSpPr>
          <p:cNvPr id="14" name="رابط مستقيم 13"/>
          <p:cNvCxnSpPr/>
          <p:nvPr/>
        </p:nvCxnSpPr>
        <p:spPr>
          <a:xfrm>
            <a:off x="1000100" y="5072074"/>
            <a:ext cx="642942" cy="1588"/>
          </a:xfrm>
          <a:prstGeom prst="line">
            <a:avLst/>
          </a:prstGeom>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20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plus(in)">
                                      <p:cBhvr>
                                        <p:cTn id="13" dur="2000"/>
                                        <p:tgtEl>
                                          <p:spTgt spid="6"/>
                                        </p:tgtEl>
                                      </p:cBhvr>
                                    </p:animEffect>
                                  </p:childTnLst>
                                </p:cTn>
                              </p:par>
                              <p:par>
                                <p:cTn id="14" presetID="1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plus(in)">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to="" calcmode="lin" valueType="num">
                                      <p:cBhvr>
                                        <p:cTn id="21" dur="1" fill="hold"/>
                                        <p:tgtEl>
                                          <p:spTgt spid="8"/>
                                        </p:tgtEl>
                                        <p:attrNameLst>
                                          <p:attrName/>
                                        </p:attrNameLst>
                                      </p:cBhvr>
                                    </p:anim>
                                  </p:childTnLst>
                                </p:cTn>
                              </p:par>
                              <p:par>
                                <p:cTn id="22" presetID="24"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to="" calcmode="lin" valueType="num">
                                      <p:cBhvr>
                                        <p:cTn id="24" dur="1" fill="hold"/>
                                        <p:tgtEl>
                                          <p:spTgt spid="9"/>
                                        </p:tgtEl>
                                        <p:attrNameLst>
                                          <p:attrName/>
                                        </p:attrNameLst>
                                      </p:cBhvr>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lide(fromBottom)">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lide(fromBottom)">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lide(fromBottom)">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p:bldP spid="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642910" y="3811320"/>
            <a:ext cx="6786610" cy="584775"/>
          </a:xfrm>
          <a:prstGeom prst="rect">
            <a:avLst/>
          </a:prstGeom>
          <a:noFill/>
        </p:spPr>
        <p:txBody>
          <a:bodyPr wrap="square" rtlCol="1">
            <a:spAutoFit/>
          </a:bodyPr>
          <a:lstStyle/>
          <a:p>
            <a:pPr algn="ctr"/>
            <a:r>
              <a:rPr lang="ar-SA" sz="3200" b="1" dirty="0" smtClean="0">
                <a:cs typeface="DecoType Naskh" pitchFamily="2" charset="-78"/>
              </a:rPr>
              <a:t>أملأ الجدول التالي بالتعبيرات المطلوبة على غرار المثال:</a:t>
            </a:r>
          </a:p>
        </p:txBody>
      </p:sp>
      <p:sp>
        <p:nvSpPr>
          <p:cNvPr id="4" name="وسيلة شرح على شكل سحابة 3"/>
          <p:cNvSpPr/>
          <p:nvPr/>
        </p:nvSpPr>
        <p:spPr>
          <a:xfrm>
            <a:off x="6929454" y="381132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graphicFrame>
        <p:nvGraphicFramePr>
          <p:cNvPr id="5" name="جدول 4"/>
          <p:cNvGraphicFramePr>
            <a:graphicFrameLocks noGrp="1"/>
          </p:cNvGraphicFramePr>
          <p:nvPr/>
        </p:nvGraphicFramePr>
        <p:xfrm>
          <a:off x="500033" y="4426583"/>
          <a:ext cx="8072495" cy="1554480"/>
        </p:xfrm>
        <a:graphic>
          <a:graphicData uri="http://schemas.openxmlformats.org/drawingml/2006/table">
            <a:tbl>
              <a:tblPr rtl="1" firstRow="1" bandRow="1">
                <a:tableStyleId>{F5AB1C69-6EDB-4FF4-983F-18BD219EF322}</a:tableStyleId>
              </a:tblPr>
              <a:tblGrid>
                <a:gridCol w="3871941"/>
                <a:gridCol w="4200554"/>
              </a:tblGrid>
              <a:tr h="370840">
                <a:tc>
                  <a:txBody>
                    <a:bodyPr/>
                    <a:lstStyle/>
                    <a:p>
                      <a:pPr algn="ctr" rtl="1"/>
                      <a:r>
                        <a:rPr lang="ar-SA" sz="2200" b="1" dirty="0" smtClean="0">
                          <a:solidFill>
                            <a:schemeClr val="tx1"/>
                          </a:solidFill>
                        </a:rPr>
                        <a:t>التعبيرات الحقيقية</a:t>
                      </a:r>
                      <a:r>
                        <a:rPr lang="ar-SA" sz="2200" b="1" baseline="0" dirty="0" smtClean="0">
                          <a:solidFill>
                            <a:schemeClr val="tx1"/>
                          </a:solidFill>
                        </a:rPr>
                        <a:t> </a:t>
                      </a:r>
                    </a:p>
                    <a:p>
                      <a:pPr algn="ctr" rtl="1"/>
                      <a:r>
                        <a:rPr lang="ar-SA" sz="2200" b="1" baseline="0" dirty="0" smtClean="0">
                          <a:solidFill>
                            <a:schemeClr val="tx1"/>
                          </a:solidFill>
                        </a:rPr>
                        <a:t>العيد شكر الله عن الآئه</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200" b="1" dirty="0" smtClean="0">
                          <a:solidFill>
                            <a:schemeClr val="tx1"/>
                          </a:solidFill>
                        </a:rPr>
                        <a:t>التعبيرات الخيالية</a:t>
                      </a:r>
                    </a:p>
                    <a:p>
                      <a:pPr algn="ctr" rtl="1"/>
                      <a:r>
                        <a:rPr lang="ar-SA" sz="2200" b="1" dirty="0" smtClean="0">
                          <a:solidFill>
                            <a:schemeClr val="tx1"/>
                          </a:solidFill>
                        </a:rPr>
                        <a:t>ولقد لمست الفجر بين صفوفهم معنى الإخاء</a:t>
                      </a:r>
                      <a:endParaRPr lang="ar-SA" sz="2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endParaRPr lang="ar-SA"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مربع نص 5"/>
          <p:cNvSpPr txBox="1"/>
          <p:nvPr/>
        </p:nvSpPr>
        <p:spPr>
          <a:xfrm>
            <a:off x="5214942" y="5148876"/>
            <a:ext cx="2786082" cy="461665"/>
          </a:xfrm>
          <a:prstGeom prst="rect">
            <a:avLst/>
          </a:prstGeom>
          <a:noFill/>
        </p:spPr>
        <p:txBody>
          <a:bodyPr wrap="square" rtlCol="1">
            <a:spAutoFit/>
          </a:bodyPr>
          <a:lstStyle/>
          <a:p>
            <a:pPr algn="ctr"/>
            <a:r>
              <a:rPr lang="ar-SA" sz="2400" b="1" dirty="0" smtClean="0">
                <a:solidFill>
                  <a:srgbClr val="C00000"/>
                </a:solidFill>
              </a:rPr>
              <a:t>العيد إيتاء الفقير زكاته</a:t>
            </a:r>
            <a:endParaRPr lang="ar-SA" sz="2400" b="1" dirty="0">
              <a:solidFill>
                <a:srgbClr val="C00000"/>
              </a:solidFill>
            </a:endParaRPr>
          </a:p>
        </p:txBody>
      </p:sp>
      <p:sp>
        <p:nvSpPr>
          <p:cNvPr id="7" name="مربع نص 6"/>
          <p:cNvSpPr txBox="1"/>
          <p:nvPr/>
        </p:nvSpPr>
        <p:spPr>
          <a:xfrm>
            <a:off x="4714876" y="5539103"/>
            <a:ext cx="3857652" cy="461665"/>
          </a:xfrm>
          <a:prstGeom prst="rect">
            <a:avLst/>
          </a:prstGeom>
          <a:noFill/>
        </p:spPr>
        <p:txBody>
          <a:bodyPr wrap="square" rtlCol="1">
            <a:spAutoFit/>
          </a:bodyPr>
          <a:lstStyle/>
          <a:p>
            <a:pPr algn="ctr"/>
            <a:r>
              <a:rPr lang="ar-SA" sz="2400" b="1" dirty="0" smtClean="0">
                <a:solidFill>
                  <a:srgbClr val="C00000"/>
                </a:solidFill>
              </a:rPr>
              <a:t>إن السعادة في اليقين والتقوى</a:t>
            </a:r>
            <a:endParaRPr lang="ar-SA" sz="2400" b="1" dirty="0">
              <a:solidFill>
                <a:srgbClr val="C00000"/>
              </a:solidFill>
            </a:endParaRPr>
          </a:p>
        </p:txBody>
      </p:sp>
      <p:sp>
        <p:nvSpPr>
          <p:cNvPr id="9" name="مربع نص 8"/>
          <p:cNvSpPr txBox="1"/>
          <p:nvPr/>
        </p:nvSpPr>
        <p:spPr>
          <a:xfrm>
            <a:off x="1142976" y="5148876"/>
            <a:ext cx="2786082" cy="461665"/>
          </a:xfrm>
          <a:prstGeom prst="rect">
            <a:avLst/>
          </a:prstGeom>
          <a:noFill/>
        </p:spPr>
        <p:txBody>
          <a:bodyPr wrap="square" rtlCol="1">
            <a:spAutoFit/>
          </a:bodyPr>
          <a:lstStyle/>
          <a:p>
            <a:pPr algn="ctr"/>
            <a:r>
              <a:rPr lang="ar-SA" sz="2400" b="1" dirty="0" smtClean="0">
                <a:solidFill>
                  <a:srgbClr val="C00000"/>
                </a:solidFill>
              </a:rPr>
              <a:t>العدل أسُّ والكتاب منار</a:t>
            </a:r>
            <a:endParaRPr lang="ar-SA" sz="2400" b="1" dirty="0">
              <a:solidFill>
                <a:srgbClr val="C00000"/>
              </a:solidFill>
            </a:endParaRPr>
          </a:p>
        </p:txBody>
      </p:sp>
      <p:sp>
        <p:nvSpPr>
          <p:cNvPr id="10" name="مربع نص 9"/>
          <p:cNvSpPr txBox="1"/>
          <p:nvPr/>
        </p:nvSpPr>
        <p:spPr>
          <a:xfrm>
            <a:off x="1785918" y="629647"/>
            <a:ext cx="5429288" cy="584775"/>
          </a:xfrm>
          <a:prstGeom prst="rect">
            <a:avLst/>
          </a:prstGeom>
          <a:noFill/>
        </p:spPr>
        <p:txBody>
          <a:bodyPr wrap="square" rtlCol="1">
            <a:spAutoFit/>
          </a:bodyPr>
          <a:lstStyle/>
          <a:p>
            <a:pPr algn="ctr"/>
            <a:r>
              <a:rPr lang="ar-SA" sz="3200" b="1" dirty="0" smtClean="0">
                <a:cs typeface="DecoType Naskh" pitchFamily="2" charset="-78"/>
              </a:rPr>
              <a:t>أي التعبيرين التاليين أجمل؟مع التعليل:</a:t>
            </a:r>
          </a:p>
        </p:txBody>
      </p:sp>
      <p:sp>
        <p:nvSpPr>
          <p:cNvPr id="11" name="وسيلة شرح على شكل سحابة 10"/>
          <p:cNvSpPr/>
          <p:nvPr/>
        </p:nvSpPr>
        <p:spPr>
          <a:xfrm>
            <a:off x="6715140" y="629647"/>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2" name="مربع نص 11"/>
          <p:cNvSpPr txBox="1"/>
          <p:nvPr/>
        </p:nvSpPr>
        <p:spPr>
          <a:xfrm>
            <a:off x="571472" y="1252823"/>
            <a:ext cx="7572428" cy="523220"/>
          </a:xfrm>
          <a:prstGeom prst="rect">
            <a:avLst/>
          </a:prstGeom>
          <a:noFill/>
        </p:spPr>
        <p:txBody>
          <a:bodyPr wrap="square" rtlCol="1">
            <a:spAutoFit/>
          </a:bodyPr>
          <a:lstStyle/>
          <a:p>
            <a:r>
              <a:rPr lang="ar-SA" sz="2800" b="1" dirty="0" smtClean="0">
                <a:solidFill>
                  <a:srgbClr val="C00000"/>
                </a:solidFill>
              </a:rPr>
              <a:t>” والبذل حيث تغلغل الإعسار:    ” والمنح حيث أصبح الإعسار: </a:t>
            </a:r>
            <a:endParaRPr lang="ar-SA" sz="2800" b="1" dirty="0">
              <a:solidFill>
                <a:srgbClr val="C00000"/>
              </a:solidFill>
            </a:endParaRPr>
          </a:p>
        </p:txBody>
      </p:sp>
      <p:sp>
        <p:nvSpPr>
          <p:cNvPr id="13" name="مربع نص 12"/>
          <p:cNvSpPr txBox="1"/>
          <p:nvPr/>
        </p:nvSpPr>
        <p:spPr>
          <a:xfrm>
            <a:off x="357158" y="1859340"/>
            <a:ext cx="8429684" cy="1569660"/>
          </a:xfrm>
          <a:prstGeom prst="rect">
            <a:avLst/>
          </a:prstGeom>
          <a:noFill/>
          <a:ln>
            <a:solidFill>
              <a:srgbClr val="CC441A"/>
            </a:solidFill>
          </a:ln>
        </p:spPr>
        <p:txBody>
          <a:bodyPr wrap="square" rtlCol="1">
            <a:spAutoFit/>
          </a:bodyPr>
          <a:lstStyle/>
          <a:p>
            <a:r>
              <a:rPr lang="ar-SA" sz="2400" b="1" dirty="0" smtClean="0"/>
              <a:t>فالبذل أقوى من المنح في المعنى،إذ معناهما العطاء لكن البذل يكون العطاء فيه عن طيب نفس.</a:t>
            </a:r>
          </a:p>
          <a:p>
            <a:r>
              <a:rPr lang="ar-SA" sz="2400" b="1" dirty="0" smtClean="0"/>
              <a:t>كلمة تغلغل أقوى من أصبح،إذ كلاهما يفيدان الدخول في الشيء والصيرورة فيه لكن التغلغل هنا الدخول في الإعسار بعمق وقوة والحاجة قوية جداً .الأول أقوى من الثاني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000"/>
                                        <p:tgtEl>
                                          <p:spTgt spid="3"/>
                                        </p:tgtEl>
                                      </p:cBhvr>
                                    </p:animEffect>
                                  </p:childTnLst>
                                </p:cTn>
                              </p:par>
                              <p:par>
                                <p:cTn id="11" presetID="15"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to="" calcmode="lin" valueType="num">
                                      <p:cBhvr>
                                        <p:cTn id="21" dur="1" fill="hold"/>
                                        <p:tgtEl>
                                          <p:spTgt spid="6"/>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24"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to="" calcmode="lin" valueType="num">
                                      <p:cBhvr>
                                        <p:cTn id="26" dur="1" fill="hold"/>
                                        <p:tgtEl>
                                          <p:spTgt spid="7"/>
                                        </p:tgtEl>
                                        <p:attrNameLst>
                                          <p:attrName/>
                                        </p:attrNameLst>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to="" calcmode="lin" valueType="num">
                                      <p:cBhvr>
                                        <p:cTn id="31" dur="1" fill="hold"/>
                                        <p:tgtEl>
                                          <p:spTgt spid="9"/>
                                        </p:tgtEl>
                                        <p:attrNameLst>
                                          <p:attrName/>
                                        </p:attrNameLst>
                                      </p:cBhvr>
                                    </p:anim>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2000"/>
                                        <p:tgtEl>
                                          <p:spTgt spid="1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2000"/>
                                        <p:tgtEl>
                                          <p:spTgt spid="10"/>
                                        </p:tgtEl>
                                      </p:cBhvr>
                                    </p:animEffect>
                                  </p:childTnLst>
                                </p:cTn>
                              </p:par>
                              <p:par>
                                <p:cTn id="38" presetID="35"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2000"/>
                                        <p:tgtEl>
                                          <p:spTgt spid="12"/>
                                        </p:tgtEl>
                                      </p:cBhvr>
                                    </p:animEffect>
                                    <p:anim calcmode="lin" valueType="num">
                                      <p:cBhvr>
                                        <p:cTn id="41" dur="2000" fill="hold"/>
                                        <p:tgtEl>
                                          <p:spTgt spid="12"/>
                                        </p:tgtEl>
                                        <p:attrNameLst>
                                          <p:attrName>style.rotation</p:attrName>
                                        </p:attrNameLst>
                                      </p:cBhvr>
                                      <p:tavLst>
                                        <p:tav tm="0">
                                          <p:val>
                                            <p:fltVal val="720"/>
                                          </p:val>
                                        </p:tav>
                                        <p:tav tm="100000">
                                          <p:val>
                                            <p:fltVal val="0"/>
                                          </p:val>
                                        </p:tav>
                                      </p:tavLst>
                                    </p:anim>
                                    <p:anim calcmode="lin" valueType="num">
                                      <p:cBhvr>
                                        <p:cTn id="42" dur="2000" fill="hold"/>
                                        <p:tgtEl>
                                          <p:spTgt spid="12"/>
                                        </p:tgtEl>
                                        <p:attrNameLst>
                                          <p:attrName>ppt_h</p:attrName>
                                        </p:attrNameLst>
                                      </p:cBhvr>
                                      <p:tavLst>
                                        <p:tav tm="0">
                                          <p:val>
                                            <p:fltVal val="0"/>
                                          </p:val>
                                        </p:tav>
                                        <p:tav tm="100000">
                                          <p:val>
                                            <p:strVal val="#ppt_h"/>
                                          </p:val>
                                        </p:tav>
                                      </p:tavLst>
                                    </p:anim>
                                    <p:anim calcmode="lin" valueType="num">
                                      <p:cBhvr>
                                        <p:cTn id="43" dur="2000" fill="hold"/>
                                        <p:tgtEl>
                                          <p:spTgt spid="12"/>
                                        </p:tgtEl>
                                        <p:attrNameLst>
                                          <p:attrName>ppt_w</p:attrName>
                                        </p:attrNameLst>
                                      </p:cBhvr>
                                      <p:tavLst>
                                        <p:tav tm="0">
                                          <p:val>
                                            <p:fltVal val="0"/>
                                          </p:val>
                                        </p:tav>
                                        <p:tav tm="100000">
                                          <p:val>
                                            <p:strVal val="#ppt_w"/>
                                          </p:val>
                                        </p:tav>
                                      </p:tavLst>
                                    </p:anim>
                                  </p:childTnLst>
                                </p:cTn>
                              </p:par>
                            </p:childTnLst>
                          </p:cTn>
                        </p:par>
                      </p:childTnLst>
                    </p:cTn>
                  </p:par>
                  <p:par>
                    <p:cTn id="44" fill="hold">
                      <p:stCondLst>
                        <p:cond delay="indefinite"/>
                      </p:stCondLst>
                      <p:childTnLst>
                        <p:par>
                          <p:cTn id="45" fill="hold">
                            <p:stCondLst>
                              <p:cond delay="0"/>
                            </p:stCondLst>
                            <p:childTnLst>
                              <p:par>
                                <p:cTn id="46" presetID="21"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heel(8)">
                                      <p:cBhvr>
                                        <p:cTn id="4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9" grpId="0"/>
      <p:bldP spid="10" grpId="0"/>
      <p:bldP spid="11" grpId="0" animBg="1"/>
      <p:bldP spid="12" grpId="0"/>
      <p:bldP spid="13"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858148" y="252691"/>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142876" y="310858"/>
            <a:ext cx="7786710" cy="584775"/>
          </a:xfrm>
          <a:prstGeom prst="rect">
            <a:avLst/>
          </a:prstGeom>
          <a:noFill/>
        </p:spPr>
        <p:txBody>
          <a:bodyPr wrap="square" rtlCol="1">
            <a:spAutoFit/>
          </a:bodyPr>
          <a:lstStyle/>
          <a:p>
            <a:pPr algn="ctr"/>
            <a:r>
              <a:rPr lang="ar-SA" sz="3200" b="1" dirty="0" smtClean="0">
                <a:cs typeface="DecoType Naskh" pitchFamily="2" charset="-78"/>
              </a:rPr>
              <a:t>أكتب أمام كل تعبير ذكره الشاعر في الأبيات مما يلي الشعور المصاحب له:</a:t>
            </a:r>
          </a:p>
        </p:txBody>
      </p:sp>
      <p:sp>
        <p:nvSpPr>
          <p:cNvPr id="5" name="مخطط انسيابي: محطة طرفية 4"/>
          <p:cNvSpPr/>
          <p:nvPr/>
        </p:nvSpPr>
        <p:spPr>
          <a:xfrm>
            <a:off x="428596" y="895633"/>
            <a:ext cx="7929618"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r>
              <a:rPr lang="ar-SA" sz="2600" b="1" dirty="0" smtClean="0">
                <a:solidFill>
                  <a:schemeClr val="tx1"/>
                </a:solidFill>
              </a:rPr>
              <a:t>توديع شهر رمضان المبارك.</a:t>
            </a:r>
            <a:endParaRPr lang="ar-SA" sz="2600" b="1" dirty="0">
              <a:solidFill>
                <a:schemeClr val="tx1"/>
              </a:solidFill>
            </a:endParaRPr>
          </a:p>
        </p:txBody>
      </p:sp>
      <p:sp>
        <p:nvSpPr>
          <p:cNvPr id="6" name="مخطط انسيابي: محطة طرفية 5"/>
          <p:cNvSpPr/>
          <p:nvPr/>
        </p:nvSpPr>
        <p:spPr>
          <a:xfrm>
            <a:off x="500034" y="1324261"/>
            <a:ext cx="7929618"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r>
              <a:rPr lang="ar-SA" sz="2600" b="1" dirty="0" smtClean="0">
                <a:solidFill>
                  <a:schemeClr val="tx1"/>
                </a:solidFill>
              </a:rPr>
              <a:t>سماع صوت المآذن فجر العيد</a:t>
            </a:r>
            <a:r>
              <a:rPr lang="ar-SA" sz="2800" b="1" dirty="0" smtClean="0">
                <a:solidFill>
                  <a:schemeClr val="tx1"/>
                </a:solidFill>
              </a:rPr>
              <a:t>.</a:t>
            </a:r>
            <a:endParaRPr lang="ar-SA" sz="2600" b="1" dirty="0" smtClean="0">
              <a:solidFill>
                <a:schemeClr val="tx1"/>
              </a:solidFill>
            </a:endParaRPr>
          </a:p>
        </p:txBody>
      </p:sp>
      <p:sp>
        <p:nvSpPr>
          <p:cNvPr id="7" name="مخطط انسيابي: محطة طرفية 6"/>
          <p:cNvSpPr/>
          <p:nvPr/>
        </p:nvSpPr>
        <p:spPr>
          <a:xfrm>
            <a:off x="428596" y="1752889"/>
            <a:ext cx="7929618"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r>
              <a:rPr lang="ar-SA" sz="2600" b="1" dirty="0" smtClean="0">
                <a:solidFill>
                  <a:schemeClr val="tx1"/>
                </a:solidFill>
              </a:rPr>
              <a:t>عطف الغني على الفقير.</a:t>
            </a:r>
          </a:p>
        </p:txBody>
      </p:sp>
      <p:sp>
        <p:nvSpPr>
          <p:cNvPr id="8" name="مخطط انسيابي: محطة طرفية 7"/>
          <p:cNvSpPr/>
          <p:nvPr/>
        </p:nvSpPr>
        <p:spPr>
          <a:xfrm>
            <a:off x="500034" y="2181517"/>
            <a:ext cx="7929618" cy="428628"/>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1" anchor="ctr"/>
          <a:lstStyle/>
          <a:p>
            <a:r>
              <a:rPr lang="ar-SA" sz="2600" b="1" dirty="0" smtClean="0">
                <a:solidFill>
                  <a:schemeClr val="tx1"/>
                </a:solidFill>
              </a:rPr>
              <a:t>التفاخر باللبس والزينة في العيد.</a:t>
            </a:r>
          </a:p>
        </p:txBody>
      </p:sp>
      <p:sp>
        <p:nvSpPr>
          <p:cNvPr id="9" name="مربع نص 8"/>
          <p:cNvSpPr txBox="1"/>
          <p:nvPr/>
        </p:nvSpPr>
        <p:spPr>
          <a:xfrm>
            <a:off x="571472" y="964812"/>
            <a:ext cx="4500594" cy="430887"/>
          </a:xfrm>
          <a:prstGeom prst="rect">
            <a:avLst/>
          </a:prstGeom>
          <a:noFill/>
        </p:spPr>
        <p:txBody>
          <a:bodyPr wrap="square" rtlCol="1">
            <a:spAutoFit/>
          </a:bodyPr>
          <a:lstStyle/>
          <a:p>
            <a:pPr algn="ctr"/>
            <a:r>
              <a:rPr lang="ar-SA" sz="2200" b="1" dirty="0" smtClean="0">
                <a:solidFill>
                  <a:srgbClr val="C00000"/>
                </a:solidFill>
              </a:rPr>
              <a:t>الحزن لفراق شهر رمضان والرجاء في عودته</a:t>
            </a:r>
            <a:endParaRPr lang="ar-SA" sz="2200" b="1" dirty="0">
              <a:solidFill>
                <a:srgbClr val="C00000"/>
              </a:solidFill>
            </a:endParaRPr>
          </a:p>
        </p:txBody>
      </p:sp>
      <p:sp>
        <p:nvSpPr>
          <p:cNvPr id="10" name="مربع نص 9"/>
          <p:cNvSpPr txBox="1"/>
          <p:nvPr/>
        </p:nvSpPr>
        <p:spPr>
          <a:xfrm>
            <a:off x="785786" y="1324261"/>
            <a:ext cx="4000528" cy="446276"/>
          </a:xfrm>
          <a:prstGeom prst="rect">
            <a:avLst/>
          </a:prstGeom>
          <a:noFill/>
        </p:spPr>
        <p:txBody>
          <a:bodyPr wrap="square" rtlCol="1">
            <a:spAutoFit/>
          </a:bodyPr>
          <a:lstStyle/>
          <a:p>
            <a:pPr algn="ctr"/>
            <a:r>
              <a:rPr lang="ar-SA" sz="2300" b="1" dirty="0" smtClean="0">
                <a:solidFill>
                  <a:srgbClr val="C00000"/>
                </a:solidFill>
              </a:rPr>
              <a:t>الفرح والسعادة</a:t>
            </a:r>
          </a:p>
        </p:txBody>
      </p:sp>
      <p:sp>
        <p:nvSpPr>
          <p:cNvPr id="11" name="مربع نص 10"/>
          <p:cNvSpPr txBox="1"/>
          <p:nvPr/>
        </p:nvSpPr>
        <p:spPr>
          <a:xfrm>
            <a:off x="785786" y="1752889"/>
            <a:ext cx="4000528" cy="446276"/>
          </a:xfrm>
          <a:prstGeom prst="rect">
            <a:avLst/>
          </a:prstGeom>
          <a:noFill/>
        </p:spPr>
        <p:txBody>
          <a:bodyPr wrap="square" rtlCol="1">
            <a:spAutoFit/>
          </a:bodyPr>
          <a:lstStyle/>
          <a:p>
            <a:pPr algn="ctr"/>
            <a:r>
              <a:rPr lang="ar-SA" sz="2300" b="1" dirty="0" smtClean="0">
                <a:solidFill>
                  <a:srgbClr val="C00000"/>
                </a:solidFill>
              </a:rPr>
              <a:t>الرحمة والحنان والكرم بالتصدق عليه</a:t>
            </a:r>
          </a:p>
        </p:txBody>
      </p:sp>
      <p:sp>
        <p:nvSpPr>
          <p:cNvPr id="12" name="مربع نص 11"/>
          <p:cNvSpPr txBox="1"/>
          <p:nvPr/>
        </p:nvSpPr>
        <p:spPr>
          <a:xfrm>
            <a:off x="571472" y="2181517"/>
            <a:ext cx="4214842" cy="461665"/>
          </a:xfrm>
          <a:prstGeom prst="rect">
            <a:avLst/>
          </a:prstGeom>
          <a:noFill/>
        </p:spPr>
        <p:txBody>
          <a:bodyPr wrap="square" rtlCol="1">
            <a:spAutoFit/>
          </a:bodyPr>
          <a:lstStyle/>
          <a:p>
            <a:pPr algn="ctr"/>
            <a:r>
              <a:rPr lang="ar-SA" sz="2300" b="1" dirty="0" smtClean="0">
                <a:solidFill>
                  <a:srgbClr val="C00000"/>
                </a:solidFill>
              </a:rPr>
              <a:t>التعالي والغرور والمباهاة /غير مرغوب</a:t>
            </a:r>
            <a:endParaRPr lang="ar-SA" sz="2300" b="1" dirty="0">
              <a:solidFill>
                <a:srgbClr val="C00000"/>
              </a:solidFill>
            </a:endParaRPr>
          </a:p>
        </p:txBody>
      </p:sp>
      <p:sp>
        <p:nvSpPr>
          <p:cNvPr id="13" name="دمعة 12"/>
          <p:cNvSpPr/>
          <p:nvPr/>
        </p:nvSpPr>
        <p:spPr>
          <a:xfrm>
            <a:off x="7858116" y="264318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14" name="مربع نص 13"/>
          <p:cNvSpPr txBox="1"/>
          <p:nvPr/>
        </p:nvSpPr>
        <p:spPr>
          <a:xfrm>
            <a:off x="2071702" y="2772787"/>
            <a:ext cx="4857752" cy="584775"/>
          </a:xfrm>
          <a:prstGeom prst="rect">
            <a:avLst/>
          </a:prstGeom>
          <a:noFill/>
        </p:spPr>
        <p:txBody>
          <a:bodyPr wrap="square" rtlCol="1">
            <a:spAutoFit/>
          </a:bodyPr>
          <a:lstStyle/>
          <a:p>
            <a:pPr algn="ctr"/>
            <a:r>
              <a:rPr lang="ar-SA" sz="3200" b="1" dirty="0" smtClean="0">
                <a:cs typeface="DecoType Naskh" pitchFamily="2" charset="-78"/>
              </a:rPr>
              <a:t> أملأ حقلي الجدول التالي وفق المطلوب:</a:t>
            </a:r>
          </a:p>
        </p:txBody>
      </p:sp>
      <p:graphicFrame>
        <p:nvGraphicFramePr>
          <p:cNvPr id="15" name="جدول 14"/>
          <p:cNvGraphicFramePr>
            <a:graphicFrameLocks noGrp="1"/>
          </p:cNvGraphicFramePr>
          <p:nvPr/>
        </p:nvGraphicFramePr>
        <p:xfrm>
          <a:off x="642910" y="3503617"/>
          <a:ext cx="8143932" cy="2282837"/>
        </p:xfrm>
        <a:graphic>
          <a:graphicData uri="http://schemas.openxmlformats.org/drawingml/2006/table">
            <a:tbl>
              <a:tblPr rtl="1" firstRow="1" bandRow="1">
                <a:tableStyleId>{69C7853C-536D-4A76-A0AE-DD22124D55A5}</a:tableStyleId>
              </a:tblPr>
              <a:tblGrid>
                <a:gridCol w="4516174"/>
                <a:gridCol w="3627758"/>
              </a:tblGrid>
              <a:tr h="856064">
                <a:tc>
                  <a:txBody>
                    <a:bodyPr/>
                    <a:lstStyle/>
                    <a:p>
                      <a:pPr algn="ctr" rtl="1"/>
                      <a:r>
                        <a:rPr lang="ar-SA" sz="2400" b="1" dirty="0" smtClean="0">
                          <a:solidFill>
                            <a:schemeClr val="tx1"/>
                          </a:solidFill>
                        </a:rPr>
                        <a:t>مظاهر للعيد ذكرت في الأبيات وتنطبق على وقتنا الحاضر</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2400" b="1" dirty="0" smtClean="0">
                          <a:solidFill>
                            <a:schemeClr val="tx1"/>
                          </a:solidFill>
                        </a:rPr>
                        <a:t>مظاهر للعيد في وقتنا الحاضر ولم يرد ذكرها في البيات</a:t>
                      </a:r>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591">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591">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5591">
                <a:tc>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2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6" name="مربع نص 15"/>
          <p:cNvSpPr txBox="1"/>
          <p:nvPr/>
        </p:nvSpPr>
        <p:spPr>
          <a:xfrm>
            <a:off x="4286248" y="4357694"/>
            <a:ext cx="4500594" cy="446276"/>
          </a:xfrm>
          <a:prstGeom prst="rect">
            <a:avLst/>
          </a:prstGeom>
          <a:noFill/>
        </p:spPr>
        <p:txBody>
          <a:bodyPr wrap="square" rtlCol="1">
            <a:spAutoFit/>
          </a:bodyPr>
          <a:lstStyle/>
          <a:p>
            <a:pPr algn="ctr"/>
            <a:r>
              <a:rPr lang="ar-SA" sz="2300" b="1" dirty="0" smtClean="0">
                <a:solidFill>
                  <a:srgbClr val="C00000"/>
                </a:solidFill>
              </a:rPr>
              <a:t>مساعدة الغني للفقير وإخراج الزكاة لليلة العيد</a:t>
            </a:r>
            <a:endParaRPr lang="ar-SA" sz="2300" b="1" dirty="0">
              <a:solidFill>
                <a:srgbClr val="C00000"/>
              </a:solidFill>
            </a:endParaRPr>
          </a:p>
        </p:txBody>
      </p:sp>
      <p:sp>
        <p:nvSpPr>
          <p:cNvPr id="17" name="مربع نص 16"/>
          <p:cNvSpPr txBox="1"/>
          <p:nvPr/>
        </p:nvSpPr>
        <p:spPr>
          <a:xfrm>
            <a:off x="4286248" y="4857760"/>
            <a:ext cx="4500594" cy="446276"/>
          </a:xfrm>
          <a:prstGeom prst="rect">
            <a:avLst/>
          </a:prstGeom>
          <a:noFill/>
        </p:spPr>
        <p:txBody>
          <a:bodyPr wrap="square" rtlCol="1">
            <a:spAutoFit/>
          </a:bodyPr>
          <a:lstStyle/>
          <a:p>
            <a:pPr algn="ctr"/>
            <a:r>
              <a:rPr lang="ar-SA" sz="2300" b="1" dirty="0" smtClean="0">
                <a:solidFill>
                  <a:srgbClr val="C00000"/>
                </a:solidFill>
              </a:rPr>
              <a:t>الخروج لأداء صلاة العيد</a:t>
            </a:r>
            <a:endParaRPr lang="ar-SA" sz="2300" b="1" dirty="0">
              <a:solidFill>
                <a:srgbClr val="C00000"/>
              </a:solidFill>
            </a:endParaRPr>
          </a:p>
        </p:txBody>
      </p:sp>
      <p:sp>
        <p:nvSpPr>
          <p:cNvPr id="18" name="مربع نص 17"/>
          <p:cNvSpPr txBox="1"/>
          <p:nvPr/>
        </p:nvSpPr>
        <p:spPr>
          <a:xfrm>
            <a:off x="4286248" y="5340178"/>
            <a:ext cx="4500594" cy="446276"/>
          </a:xfrm>
          <a:prstGeom prst="rect">
            <a:avLst/>
          </a:prstGeom>
          <a:noFill/>
        </p:spPr>
        <p:txBody>
          <a:bodyPr wrap="square" rtlCol="1">
            <a:spAutoFit/>
          </a:bodyPr>
          <a:lstStyle/>
          <a:p>
            <a:pPr algn="ctr"/>
            <a:r>
              <a:rPr lang="ar-SA" sz="2300" b="1" dirty="0" smtClean="0">
                <a:solidFill>
                  <a:srgbClr val="C00000"/>
                </a:solidFill>
              </a:rPr>
              <a:t>التواصل وزيارة الأهل والأقارب</a:t>
            </a:r>
            <a:endParaRPr lang="ar-SA" sz="2300" b="1" dirty="0">
              <a:solidFill>
                <a:srgbClr val="C00000"/>
              </a:solidFill>
            </a:endParaRPr>
          </a:p>
        </p:txBody>
      </p:sp>
      <p:sp>
        <p:nvSpPr>
          <p:cNvPr id="19" name="مربع نص 18"/>
          <p:cNvSpPr txBox="1"/>
          <p:nvPr/>
        </p:nvSpPr>
        <p:spPr>
          <a:xfrm>
            <a:off x="785786" y="4500570"/>
            <a:ext cx="3429024" cy="1154162"/>
          </a:xfrm>
          <a:prstGeom prst="rect">
            <a:avLst/>
          </a:prstGeom>
          <a:noFill/>
        </p:spPr>
        <p:txBody>
          <a:bodyPr wrap="square" rtlCol="1">
            <a:spAutoFit/>
          </a:bodyPr>
          <a:lstStyle/>
          <a:p>
            <a:pPr algn="ctr"/>
            <a:r>
              <a:rPr lang="ar-SA" sz="2300" b="1" dirty="0" smtClean="0">
                <a:solidFill>
                  <a:srgbClr val="C00000"/>
                </a:solidFill>
              </a:rPr>
              <a:t>السهر إلى وقت متأخر في الليل وعدم الاستيقاظ مبكراًُ للاستمتاع بنهار العيد</a:t>
            </a:r>
            <a:endParaRPr lang="ar-SA" sz="2300" b="1" dirty="0">
              <a:solidFill>
                <a:srgbClr val="C00000"/>
              </a:solidFill>
            </a:endParaRPr>
          </a:p>
        </p:txBody>
      </p:sp>
      <p:sp>
        <p:nvSpPr>
          <p:cNvPr id="20" name="وسيلة شرح على شكل سحابة 19"/>
          <p:cNvSpPr/>
          <p:nvPr/>
        </p:nvSpPr>
        <p:spPr>
          <a:xfrm>
            <a:off x="6715140" y="271462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in)">
                                      <p:cBhvr>
                                        <p:cTn id="13" dur="2000"/>
                                        <p:tgtEl>
                                          <p:spTgt spid="5"/>
                                        </p:tgtEl>
                                      </p:cBhvr>
                                    </p:animEffect>
                                  </p:childTnLst>
                                </p:cTn>
                              </p:par>
                              <p:par>
                                <p:cTn id="14" presetID="1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plus(in)">
                                      <p:cBhvr>
                                        <p:cTn id="16" dur="2000"/>
                                        <p:tgtEl>
                                          <p:spTgt spid="6"/>
                                        </p:tgtEl>
                                      </p:cBhvr>
                                    </p:animEffect>
                                  </p:childTnLst>
                                </p:cTn>
                              </p:par>
                              <p:par>
                                <p:cTn id="17" presetID="13"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plus(in)">
                                      <p:cBhvr>
                                        <p:cTn id="19" dur="2000"/>
                                        <p:tgtEl>
                                          <p:spTgt spid="7"/>
                                        </p:tgtEl>
                                      </p:cBhvr>
                                    </p:animEffect>
                                  </p:childTnLst>
                                </p:cTn>
                              </p:par>
                              <p:par>
                                <p:cTn id="20" presetID="1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plus(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to="" calcmode="lin" valueType="num">
                                      <p:cBhvr>
                                        <p:cTn id="37" dur="1" fill="hold"/>
                                        <p:tgtEl>
                                          <p:spTgt spid="11"/>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to="" calcmode="lin" valueType="num">
                                      <p:cBhvr>
                                        <p:cTn id="42" dur="1" fill="hold"/>
                                        <p:tgtEl>
                                          <p:spTgt spid="12"/>
                                        </p:tgtEl>
                                        <p:attrNameLst>
                                          <p:attrName/>
                                        </p:attrNameLst>
                                      </p:cBhvr>
                                    </p:anim>
                                  </p:childTnLst>
                                </p:cTn>
                              </p:par>
                              <p:par>
                                <p:cTn id="43" presetID="4"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box(in)">
                                      <p:cBhvr>
                                        <p:cTn id="45" dur="1000"/>
                                        <p:tgtEl>
                                          <p:spTgt spid="13"/>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2000"/>
                                        <p:tgtEl>
                                          <p:spTgt spid="14"/>
                                        </p:tgtEl>
                                      </p:cBhvr>
                                    </p:animEffect>
                                  </p:childTnLst>
                                </p:cTn>
                              </p:par>
                              <p:par>
                                <p:cTn id="49" presetID="21" presetClass="entr" presetSubtype="4"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4)">
                                      <p:cBhvr>
                                        <p:cTn id="51" dur="2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4" presetClass="entr" presetSubtype="0"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to="" calcmode="lin" valueType="num">
                                      <p:cBhvr>
                                        <p:cTn id="56" dur="1" fill="hold"/>
                                        <p:tgtEl>
                                          <p:spTgt spid="16"/>
                                        </p:tgtEl>
                                        <p:attrNameLst>
                                          <p:attrName/>
                                        </p:attrNameLst>
                                      </p:cBhvr>
                                    </p:anim>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to="" calcmode="lin" valueType="num">
                                      <p:cBhvr>
                                        <p:cTn id="61" dur="1" fill="hold"/>
                                        <p:tgtEl>
                                          <p:spTgt spid="17"/>
                                        </p:tgtEl>
                                        <p:attrNameLst>
                                          <p:attrName/>
                                        </p:attrNameLst>
                                      </p:cBhvr>
                                    </p:anim>
                                  </p:childTnLst>
                                </p:cTn>
                              </p:par>
                            </p:childTnLst>
                          </p:cTn>
                        </p:par>
                      </p:childTnLst>
                    </p:cTn>
                  </p:par>
                  <p:par>
                    <p:cTn id="62" fill="hold">
                      <p:stCondLst>
                        <p:cond delay="indefinite"/>
                      </p:stCondLst>
                      <p:childTnLst>
                        <p:par>
                          <p:cTn id="63" fill="hold">
                            <p:stCondLst>
                              <p:cond delay="0"/>
                            </p:stCondLst>
                            <p:childTnLst>
                              <p:par>
                                <p:cTn id="64" presetID="24" presetClass="entr" presetSubtype="0"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to="" calcmode="lin" valueType="num">
                                      <p:cBhvr>
                                        <p:cTn id="66" dur="1" fill="hold"/>
                                        <p:tgtEl>
                                          <p:spTgt spid="18"/>
                                        </p:tgtEl>
                                        <p:attrNameLst>
                                          <p:attrName/>
                                        </p:attrNameLst>
                                      </p:cBhvr>
                                    </p:anim>
                                  </p:childTnLst>
                                </p:cTn>
                              </p:par>
                            </p:childTnLst>
                          </p:cTn>
                        </p:par>
                      </p:childTnLst>
                    </p:cTn>
                  </p:par>
                  <p:par>
                    <p:cTn id="67" fill="hold">
                      <p:stCondLst>
                        <p:cond delay="indefinite"/>
                      </p:stCondLst>
                      <p:childTnLst>
                        <p:par>
                          <p:cTn id="68" fill="hold">
                            <p:stCondLst>
                              <p:cond delay="0"/>
                            </p:stCondLst>
                            <p:childTnLst>
                              <p:par>
                                <p:cTn id="69" presetID="24" presetClass="entr" presetSubtype="0"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 to="" calcmode="lin" valueType="num">
                                      <p:cBhvr>
                                        <p:cTn id="71" dur="1" fill="hold"/>
                                        <p:tgtEl>
                                          <p:spTgt spid="19"/>
                                        </p:tgtEl>
                                        <p:attrNameLst>
                                          <p:attrName/>
                                        </p:attrNameLst>
                                      </p:cBhvr>
                                    </p:anim>
                                  </p:childTnLst>
                                </p:cTn>
                              </p:par>
                              <p:par>
                                <p:cTn id="72" presetID="16" presetClass="entr" presetSubtype="2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arn(inVertical)">
                                      <p:cBhvr>
                                        <p:cTn id="74"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p:bldP spid="10" grpId="0"/>
      <p:bldP spid="11" grpId="0"/>
      <p:bldP spid="12" grpId="0"/>
      <p:bldP spid="13" grpId="0" animBg="1"/>
      <p:bldP spid="14" grpId="0"/>
      <p:bldP spid="16" grpId="0"/>
      <p:bldP spid="17" grpId="0"/>
      <p:bldP spid="18" grpId="0"/>
      <p:bldP spid="19" grpId="0"/>
      <p:bldP spid="20"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500958" y="121442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4" name="مربع نص 3"/>
          <p:cNvSpPr txBox="1"/>
          <p:nvPr/>
        </p:nvSpPr>
        <p:spPr>
          <a:xfrm>
            <a:off x="928662" y="201019"/>
            <a:ext cx="6858048" cy="1077218"/>
          </a:xfrm>
          <a:prstGeom prst="rect">
            <a:avLst/>
          </a:prstGeom>
          <a:noFill/>
        </p:spPr>
        <p:txBody>
          <a:bodyPr wrap="square" rtlCol="1">
            <a:spAutoFit/>
          </a:bodyPr>
          <a:lstStyle/>
          <a:p>
            <a:pPr algn="ctr"/>
            <a:r>
              <a:rPr lang="ar-SA" sz="3200" b="1" dirty="0" smtClean="0">
                <a:cs typeface="DecoType Naskh" pitchFamily="2" charset="-78"/>
              </a:rPr>
              <a:t>أكتب في هذه الأسطر ما أوافق فيه رؤية الشاعر لمظاهر العيد ومعانيه:</a:t>
            </a:r>
          </a:p>
        </p:txBody>
      </p:sp>
      <p:sp>
        <p:nvSpPr>
          <p:cNvPr id="5" name="وسيلة شرح على شكل سحابة 4"/>
          <p:cNvSpPr/>
          <p:nvPr/>
        </p:nvSpPr>
        <p:spPr>
          <a:xfrm>
            <a:off x="7643834"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6" name="مربع نص 5"/>
          <p:cNvSpPr txBox="1"/>
          <p:nvPr/>
        </p:nvSpPr>
        <p:spPr>
          <a:xfrm>
            <a:off x="642910" y="1214422"/>
            <a:ext cx="7215238" cy="1077218"/>
          </a:xfrm>
          <a:prstGeom prst="rect">
            <a:avLst/>
          </a:prstGeom>
          <a:noFill/>
        </p:spPr>
        <p:txBody>
          <a:bodyPr wrap="square" rtlCol="1">
            <a:spAutoFit/>
          </a:bodyPr>
          <a:lstStyle/>
          <a:p>
            <a:pPr algn="ctr"/>
            <a:r>
              <a:rPr lang="ar-SA" sz="3200" b="1" dirty="0" smtClean="0">
                <a:cs typeface="DecoType Naskh" pitchFamily="2" charset="-78"/>
              </a:rPr>
              <a:t>أكمل ما يلي بعبارة مناسبة من إنشائي:</a:t>
            </a:r>
          </a:p>
          <a:p>
            <a:pPr algn="ctr"/>
            <a:r>
              <a:rPr lang="ar-SA" sz="3200" b="1" dirty="0" smtClean="0">
                <a:solidFill>
                  <a:srgbClr val="C00000"/>
                </a:solidFill>
                <a:cs typeface="DecoType Naskh" pitchFamily="2" charset="-78"/>
              </a:rPr>
              <a:t>    إذا أردت أن يكون عيدي سعيداً فيجب أن:</a:t>
            </a:r>
          </a:p>
        </p:txBody>
      </p:sp>
      <p:sp>
        <p:nvSpPr>
          <p:cNvPr id="7" name="وسيلة شرح على شكل سحابة 6"/>
          <p:cNvSpPr/>
          <p:nvPr/>
        </p:nvSpPr>
        <p:spPr>
          <a:xfrm>
            <a:off x="6286512" y="114298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8" name="مربع نص 7"/>
          <p:cNvSpPr txBox="1"/>
          <p:nvPr/>
        </p:nvSpPr>
        <p:spPr>
          <a:xfrm>
            <a:off x="785786" y="2423220"/>
            <a:ext cx="6858048" cy="584775"/>
          </a:xfrm>
          <a:prstGeom prst="rect">
            <a:avLst/>
          </a:prstGeom>
          <a:noFill/>
        </p:spPr>
        <p:txBody>
          <a:bodyPr wrap="square" rtlCol="1">
            <a:spAutoFit/>
          </a:bodyPr>
          <a:lstStyle/>
          <a:p>
            <a:pPr algn="ctr"/>
            <a:r>
              <a:rPr lang="ar-SA" sz="3200" b="1" dirty="0" smtClean="0">
                <a:cs typeface="DecoType Naskh" pitchFamily="2" charset="-78"/>
              </a:rPr>
              <a:t>أبين الأثر الذي تتركه الأمور التالية في نفسي وموقفي تجاهها:</a:t>
            </a:r>
          </a:p>
        </p:txBody>
      </p:sp>
      <p:sp>
        <p:nvSpPr>
          <p:cNvPr id="9" name="وسيلة شرح على شكل سحابة 8"/>
          <p:cNvSpPr/>
          <p:nvPr/>
        </p:nvSpPr>
        <p:spPr>
          <a:xfrm>
            <a:off x="7500958" y="2365053"/>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0" name="دمعة 9"/>
          <p:cNvSpPr/>
          <p:nvPr/>
        </p:nvSpPr>
        <p:spPr>
          <a:xfrm>
            <a:off x="6215074" y="3214686"/>
            <a:ext cx="1714512" cy="928694"/>
          </a:xfrm>
          <a:prstGeom prst="teardrop">
            <a:avLst/>
          </a:prstGeom>
          <a:ln w="57150">
            <a:solidFill>
              <a:srgbClr val="993300"/>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نقود العيد</a:t>
            </a:r>
            <a:endParaRPr lang="ar-SA" sz="2400" b="1" dirty="0">
              <a:solidFill>
                <a:schemeClr val="tx1"/>
              </a:solidFill>
            </a:endParaRPr>
          </a:p>
        </p:txBody>
      </p:sp>
      <p:sp>
        <p:nvSpPr>
          <p:cNvPr id="11" name="دمعة 10"/>
          <p:cNvSpPr/>
          <p:nvPr/>
        </p:nvSpPr>
        <p:spPr>
          <a:xfrm>
            <a:off x="4429124" y="4286256"/>
            <a:ext cx="2071702" cy="928694"/>
          </a:xfrm>
          <a:prstGeom prst="teardrop">
            <a:avLst/>
          </a:prstGeom>
          <a:ln w="57150">
            <a:solidFill>
              <a:srgbClr val="993300"/>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بطاقات العيد</a:t>
            </a:r>
            <a:endParaRPr lang="ar-SA" sz="2400" b="1" dirty="0">
              <a:solidFill>
                <a:schemeClr val="tx1"/>
              </a:solidFill>
            </a:endParaRPr>
          </a:p>
        </p:txBody>
      </p:sp>
      <p:sp>
        <p:nvSpPr>
          <p:cNvPr id="12" name="دمعة 11"/>
          <p:cNvSpPr/>
          <p:nvPr/>
        </p:nvSpPr>
        <p:spPr>
          <a:xfrm>
            <a:off x="1142976" y="5000636"/>
            <a:ext cx="3286148" cy="928694"/>
          </a:xfrm>
          <a:prstGeom prst="teardrop">
            <a:avLst/>
          </a:prstGeom>
          <a:ln w="57150">
            <a:solidFill>
              <a:srgbClr val="993300"/>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الثوب الجديد في العيد</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20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20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20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2000"/>
                                        <p:tgtEl>
                                          <p:spTgt spid="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2000"/>
                                        <p:tgtEl>
                                          <p:spTgt spid="9"/>
                                        </p:tgtEl>
                                      </p:cBhvr>
                                    </p:animEffect>
                                  </p:childTnLst>
                                </p:cTn>
                              </p:par>
                              <p:par>
                                <p:cTn id="26" presetID="24"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to="" calcmode="lin" valueType="num">
                                      <p:cBhvr>
                                        <p:cTn id="31" dur="1" fill="hold"/>
                                        <p:tgtEl>
                                          <p:spTgt spid="11"/>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to="" calcmode="lin" valueType="num">
                                      <p:cBhvr>
                                        <p:cTn id="34" dur="1" fill="hold"/>
                                        <p:tgtEl>
                                          <p:spTgt spid="1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6929454" y="64291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642910" y="762640"/>
            <a:ext cx="6215106" cy="523220"/>
          </a:xfrm>
          <a:prstGeom prst="rect">
            <a:avLst/>
          </a:prstGeom>
          <a:noFill/>
        </p:spPr>
        <p:txBody>
          <a:bodyPr wrap="square" rtlCol="1">
            <a:spAutoFit/>
          </a:bodyPr>
          <a:lstStyle/>
          <a:p>
            <a:pPr algn="ctr"/>
            <a:r>
              <a:rPr lang="ar-SA" sz="2800" b="1" dirty="0" smtClean="0">
                <a:cs typeface="DecoType Naskh" pitchFamily="2" charset="-78"/>
              </a:rPr>
              <a:t>أملأ المربعات أفقياً بالأحرف الناقصة لتكون كلمات تدل على....</a:t>
            </a:r>
            <a:endParaRPr lang="ar-SA" sz="2800" b="1" dirty="0">
              <a:cs typeface="DecoType Naskh" pitchFamily="2" charset="-78"/>
            </a:endParaRPr>
          </a:p>
        </p:txBody>
      </p:sp>
      <p:graphicFrame>
        <p:nvGraphicFramePr>
          <p:cNvPr id="5" name="جدول 4"/>
          <p:cNvGraphicFramePr>
            <a:graphicFrameLocks noGrp="1"/>
          </p:cNvGraphicFramePr>
          <p:nvPr/>
        </p:nvGraphicFramePr>
        <p:xfrm>
          <a:off x="571472" y="1714488"/>
          <a:ext cx="5214972" cy="3389320"/>
        </p:xfrm>
        <a:graphic>
          <a:graphicData uri="http://schemas.openxmlformats.org/drawingml/2006/table">
            <a:tbl>
              <a:tblPr rtl="1" firstRow="1" bandRow="1">
                <a:tableStyleId>{616DA210-FB5B-4158-B5E0-FEB733F419BA}</a:tableStyleId>
              </a:tblPr>
              <a:tblGrid>
                <a:gridCol w="869162"/>
                <a:gridCol w="869162"/>
                <a:gridCol w="869162"/>
                <a:gridCol w="869162"/>
                <a:gridCol w="869162"/>
                <a:gridCol w="869162"/>
              </a:tblGrid>
              <a:tr h="677864">
                <a:tc>
                  <a:txBody>
                    <a:bodyPr/>
                    <a:lstStyle/>
                    <a:p>
                      <a:pPr algn="ctr" rtl="1"/>
                      <a:r>
                        <a:rPr lang="ar-SA" sz="2800" b="1" dirty="0" smtClean="0">
                          <a:solidFill>
                            <a:schemeClr val="tx1"/>
                          </a:solidFill>
                        </a:rPr>
                        <a:t>م</a:t>
                      </a:r>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ت</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ظ</a:t>
                      </a:r>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ة</a:t>
                      </a:r>
                      <a:endParaRPr lang="ar-SA" sz="2800" b="1" dirty="0">
                        <a:solidFill>
                          <a:schemeClr val="tx1"/>
                        </a:solidFill>
                      </a:endParaRPr>
                    </a:p>
                  </a:txBody>
                  <a:tcPr>
                    <a:solidFill>
                      <a:schemeClr val="accent3">
                        <a:lumMod val="60000"/>
                        <a:lumOff val="40000"/>
                      </a:schemeClr>
                    </a:solidFill>
                  </a:tcPr>
                </a:tc>
              </a:tr>
              <a:tr h="677864">
                <a:tc>
                  <a:txBody>
                    <a:bodyPr/>
                    <a:lstStyle/>
                    <a:p>
                      <a:pPr algn="ctr" rtl="1"/>
                      <a:r>
                        <a:rPr lang="ar-SA" sz="2800" b="1" dirty="0" smtClean="0">
                          <a:solidFill>
                            <a:schemeClr val="tx1"/>
                          </a:solidFill>
                        </a:rPr>
                        <a:t>ت</a:t>
                      </a:r>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ش</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ك</a:t>
                      </a:r>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ي</a:t>
                      </a:r>
                      <a:endParaRPr lang="ar-SA" sz="2800" b="1" dirty="0">
                        <a:solidFill>
                          <a:schemeClr val="tx1"/>
                        </a:solidFill>
                      </a:endParaRPr>
                    </a:p>
                  </a:txBody>
                  <a:tcPr>
                    <a:solidFill>
                      <a:schemeClr val="accent3">
                        <a:lumMod val="60000"/>
                        <a:lumOff val="40000"/>
                      </a:schemeClr>
                    </a:solidFill>
                  </a:tcPr>
                </a:tc>
              </a:tr>
              <a:tr h="677864">
                <a:tc>
                  <a:txBody>
                    <a:bodyPr/>
                    <a:lstStyle/>
                    <a:p>
                      <a:pPr algn="ctr" rtl="1"/>
                      <a:r>
                        <a:rPr lang="ar-SA" sz="2800" b="1" dirty="0" smtClean="0">
                          <a:solidFill>
                            <a:schemeClr val="tx1"/>
                          </a:solidFill>
                        </a:rPr>
                        <a:t>ا</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ش</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ب</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r>
              <a:tr h="677864">
                <a:tc>
                  <a:txBody>
                    <a:bodyPr/>
                    <a:lstStyle/>
                    <a:p>
                      <a:pPr algn="ctr" rtl="1"/>
                      <a:r>
                        <a:rPr lang="ar-SA" sz="2800" b="1" dirty="0" smtClean="0">
                          <a:solidFill>
                            <a:schemeClr val="tx1"/>
                          </a:solidFill>
                        </a:rPr>
                        <a:t>ا</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ي</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ي</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r>
              <a:tr h="677864">
                <a:tc>
                  <a:txBody>
                    <a:bodyPr/>
                    <a:lstStyle/>
                    <a:p>
                      <a:pPr algn="ctr" rtl="1"/>
                      <a:r>
                        <a:rPr lang="ar-SA" sz="2800" b="1" dirty="0" smtClean="0">
                          <a:solidFill>
                            <a:schemeClr val="tx1"/>
                          </a:solidFill>
                        </a:rPr>
                        <a:t>أ</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ز</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c>
                  <a:txBody>
                    <a:bodyPr/>
                    <a:lstStyle/>
                    <a:p>
                      <a:pPr algn="ctr" rtl="1"/>
                      <a:r>
                        <a:rPr lang="ar-SA" sz="2800" b="1" dirty="0" smtClean="0">
                          <a:solidFill>
                            <a:schemeClr val="tx1"/>
                          </a:solidFill>
                        </a:rPr>
                        <a:t>ن</a:t>
                      </a:r>
                      <a:endParaRPr lang="ar-SA" sz="2800" b="1" dirty="0">
                        <a:solidFill>
                          <a:schemeClr val="tx1"/>
                        </a:solidFill>
                      </a:endParaRPr>
                    </a:p>
                  </a:txBody>
                  <a:tcPr>
                    <a:solidFill>
                      <a:schemeClr val="accent3">
                        <a:lumMod val="60000"/>
                        <a:lumOff val="40000"/>
                      </a:schemeClr>
                    </a:solidFill>
                  </a:tcPr>
                </a:tc>
                <a:tc>
                  <a:txBody>
                    <a:bodyPr/>
                    <a:lstStyle/>
                    <a:p>
                      <a:pPr algn="ctr" rtl="1"/>
                      <a:endParaRPr lang="ar-SA" sz="2800" b="1" dirty="0">
                        <a:solidFill>
                          <a:schemeClr val="tx1"/>
                        </a:solidFill>
                      </a:endParaRPr>
                    </a:p>
                  </a:txBody>
                  <a:tcPr>
                    <a:solidFill>
                      <a:schemeClr val="accent3">
                        <a:lumMod val="60000"/>
                        <a:lumOff val="40000"/>
                      </a:schemeClr>
                    </a:solidFill>
                  </a:tcPr>
                </a:tc>
              </a:tr>
            </a:tbl>
          </a:graphicData>
        </a:graphic>
      </p:graphicFrame>
      <p:sp>
        <p:nvSpPr>
          <p:cNvPr id="6" name="نجمة مكونة من 7 نقاط 5"/>
          <p:cNvSpPr/>
          <p:nvPr/>
        </p:nvSpPr>
        <p:spPr>
          <a:xfrm>
            <a:off x="5857884" y="1357298"/>
            <a:ext cx="3071834" cy="928694"/>
          </a:xfrm>
          <a:prstGeom prst="star7">
            <a:avLst>
              <a:gd name="adj" fmla="val 28658"/>
              <a:gd name="hf" fmla="val 102572"/>
              <a:gd name="vf" fmla="val 10521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100" b="1" dirty="0" smtClean="0"/>
              <a:t>1) ضد غافلة</a:t>
            </a:r>
            <a:endParaRPr lang="ar-SA" sz="2100" b="1" dirty="0"/>
          </a:p>
        </p:txBody>
      </p:sp>
      <p:sp>
        <p:nvSpPr>
          <p:cNvPr id="8" name="نجمة مكونة من 7 نقاط 7"/>
          <p:cNvSpPr/>
          <p:nvPr/>
        </p:nvSpPr>
        <p:spPr>
          <a:xfrm>
            <a:off x="5857884" y="2143116"/>
            <a:ext cx="3071834" cy="928694"/>
          </a:xfrm>
          <a:prstGeom prst="star7">
            <a:avLst>
              <a:gd name="adj" fmla="val 28658"/>
              <a:gd name="hf" fmla="val 102572"/>
              <a:gd name="vf" fmla="val 10521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100" b="1" dirty="0" smtClean="0"/>
              <a:t>2)ضد الحدس</a:t>
            </a:r>
            <a:endParaRPr lang="ar-SA" sz="2100" b="1" dirty="0"/>
          </a:p>
        </p:txBody>
      </p:sp>
      <p:sp>
        <p:nvSpPr>
          <p:cNvPr id="9" name="نجمة مكونة من 7 نقاط 8"/>
          <p:cNvSpPr/>
          <p:nvPr/>
        </p:nvSpPr>
        <p:spPr>
          <a:xfrm>
            <a:off x="5857884" y="2928934"/>
            <a:ext cx="3071834" cy="928694"/>
          </a:xfrm>
          <a:prstGeom prst="star7">
            <a:avLst>
              <a:gd name="adj" fmla="val 28658"/>
              <a:gd name="hf" fmla="val 102572"/>
              <a:gd name="vf" fmla="val 10521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100" b="1" dirty="0" smtClean="0"/>
              <a:t>3) راعني</a:t>
            </a:r>
            <a:endParaRPr lang="ar-SA" sz="2100" b="1" dirty="0"/>
          </a:p>
        </p:txBody>
      </p:sp>
      <p:sp>
        <p:nvSpPr>
          <p:cNvPr id="10" name="نجمة مكونة من 7 نقاط 9"/>
          <p:cNvSpPr/>
          <p:nvPr/>
        </p:nvSpPr>
        <p:spPr>
          <a:xfrm>
            <a:off x="5857884" y="3714752"/>
            <a:ext cx="3071834" cy="928694"/>
          </a:xfrm>
          <a:prstGeom prst="star7">
            <a:avLst>
              <a:gd name="adj" fmla="val 28658"/>
              <a:gd name="hf" fmla="val 102572"/>
              <a:gd name="vf" fmla="val 10521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100" b="1" dirty="0" smtClean="0"/>
              <a:t>4) تُسهمي</a:t>
            </a:r>
            <a:endParaRPr lang="ar-SA" sz="2100" b="1" dirty="0"/>
          </a:p>
        </p:txBody>
      </p:sp>
      <p:sp>
        <p:nvSpPr>
          <p:cNvPr id="11" name="نجمة مكونة من 7 نقاط 10"/>
          <p:cNvSpPr/>
          <p:nvPr/>
        </p:nvSpPr>
        <p:spPr>
          <a:xfrm>
            <a:off x="5857884" y="4500570"/>
            <a:ext cx="3071834" cy="1000132"/>
          </a:xfrm>
          <a:prstGeom prst="star7">
            <a:avLst>
              <a:gd name="adj" fmla="val 35555"/>
              <a:gd name="hf" fmla="val 102572"/>
              <a:gd name="vf" fmla="val 10521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b="1" dirty="0" smtClean="0">
                <a:solidFill>
                  <a:schemeClr val="bg1"/>
                </a:solidFill>
              </a:rPr>
              <a:t>5</a:t>
            </a:r>
          </a:p>
          <a:p>
            <a:pPr algn="ctr"/>
            <a:r>
              <a:rPr lang="ar-SA" sz="2000" b="1" dirty="0" smtClean="0"/>
              <a:t>5)شيء متشابك ومتقاطع</a:t>
            </a:r>
            <a:endParaRPr lang="ar-SA" sz="2000" b="1" dirty="0"/>
          </a:p>
        </p:txBody>
      </p:sp>
      <p:sp>
        <p:nvSpPr>
          <p:cNvPr id="12" name="مربع نص 11"/>
          <p:cNvSpPr txBox="1"/>
          <p:nvPr/>
        </p:nvSpPr>
        <p:spPr>
          <a:xfrm>
            <a:off x="4143372" y="3143248"/>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ل</a:t>
            </a:r>
            <a:endParaRPr lang="ar-SA" sz="2400" b="1" dirty="0">
              <a:solidFill>
                <a:schemeClr val="accent2">
                  <a:lumMod val="75000"/>
                </a:schemeClr>
              </a:solidFill>
            </a:endParaRPr>
          </a:p>
        </p:txBody>
      </p:sp>
      <p:sp>
        <p:nvSpPr>
          <p:cNvPr id="13" name="مربع نص 12"/>
          <p:cNvSpPr txBox="1"/>
          <p:nvPr/>
        </p:nvSpPr>
        <p:spPr>
          <a:xfrm>
            <a:off x="4143372" y="378619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ل</a:t>
            </a:r>
            <a:endParaRPr lang="ar-SA" sz="2400" b="1" dirty="0">
              <a:solidFill>
                <a:schemeClr val="accent2">
                  <a:lumMod val="75000"/>
                </a:schemeClr>
              </a:solidFill>
            </a:endParaRPr>
          </a:p>
        </p:txBody>
      </p:sp>
      <p:sp>
        <p:nvSpPr>
          <p:cNvPr id="14" name="مربع نص 13"/>
          <p:cNvSpPr txBox="1"/>
          <p:nvPr/>
        </p:nvSpPr>
        <p:spPr>
          <a:xfrm>
            <a:off x="4143372" y="450057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ف</a:t>
            </a:r>
            <a:endParaRPr lang="ar-SA" sz="2400" b="1" dirty="0">
              <a:solidFill>
                <a:schemeClr val="accent2">
                  <a:lumMod val="75000"/>
                </a:schemeClr>
              </a:solidFill>
            </a:endParaRPr>
          </a:p>
        </p:txBody>
      </p:sp>
      <p:sp>
        <p:nvSpPr>
          <p:cNvPr id="15" name="مربع نص 14"/>
          <p:cNvSpPr txBox="1"/>
          <p:nvPr/>
        </p:nvSpPr>
        <p:spPr>
          <a:xfrm>
            <a:off x="3286116" y="1785926"/>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ي</a:t>
            </a:r>
            <a:endParaRPr lang="ar-SA" sz="2400" b="1" dirty="0">
              <a:solidFill>
                <a:schemeClr val="accent2">
                  <a:lumMod val="75000"/>
                </a:schemeClr>
              </a:solidFill>
            </a:endParaRPr>
          </a:p>
        </p:txBody>
      </p:sp>
      <p:sp>
        <p:nvSpPr>
          <p:cNvPr id="16" name="مربع نص 15"/>
          <p:cNvSpPr txBox="1"/>
          <p:nvPr/>
        </p:nvSpPr>
        <p:spPr>
          <a:xfrm>
            <a:off x="3214678" y="2428868"/>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ا</a:t>
            </a:r>
            <a:endParaRPr lang="ar-SA" sz="2400" b="1" dirty="0">
              <a:solidFill>
                <a:schemeClr val="accent2">
                  <a:lumMod val="75000"/>
                </a:schemeClr>
              </a:solidFill>
            </a:endParaRPr>
          </a:p>
        </p:txBody>
      </p:sp>
      <p:sp>
        <p:nvSpPr>
          <p:cNvPr id="17" name="مربع نص 16"/>
          <p:cNvSpPr txBox="1"/>
          <p:nvPr/>
        </p:nvSpPr>
        <p:spPr>
          <a:xfrm>
            <a:off x="2357422" y="1785926"/>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ق</a:t>
            </a:r>
            <a:endParaRPr lang="ar-SA" sz="2400" b="1" dirty="0">
              <a:solidFill>
                <a:schemeClr val="accent2">
                  <a:lumMod val="75000"/>
                </a:schemeClr>
              </a:solidFill>
            </a:endParaRPr>
          </a:p>
        </p:txBody>
      </p:sp>
      <p:sp>
        <p:nvSpPr>
          <p:cNvPr id="18" name="مربع نص 17"/>
          <p:cNvSpPr txBox="1"/>
          <p:nvPr/>
        </p:nvSpPr>
        <p:spPr>
          <a:xfrm>
            <a:off x="2428860" y="2428868"/>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ر</a:t>
            </a:r>
            <a:endParaRPr lang="ar-SA" sz="2400" b="1" dirty="0">
              <a:solidFill>
                <a:schemeClr val="accent2">
                  <a:lumMod val="75000"/>
                </a:schemeClr>
              </a:solidFill>
            </a:endParaRPr>
          </a:p>
        </p:txBody>
      </p:sp>
      <p:sp>
        <p:nvSpPr>
          <p:cNvPr id="19" name="مربع نص 18"/>
          <p:cNvSpPr txBox="1"/>
          <p:nvPr/>
        </p:nvSpPr>
        <p:spPr>
          <a:xfrm>
            <a:off x="2357422" y="307181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ش</a:t>
            </a:r>
            <a:endParaRPr lang="ar-SA" sz="2400" b="1" dirty="0">
              <a:solidFill>
                <a:schemeClr val="accent2">
                  <a:lumMod val="75000"/>
                </a:schemeClr>
              </a:solidFill>
            </a:endParaRPr>
          </a:p>
        </p:txBody>
      </p:sp>
      <p:sp>
        <p:nvSpPr>
          <p:cNvPr id="20" name="مربع نص 19"/>
          <p:cNvSpPr txBox="1"/>
          <p:nvPr/>
        </p:nvSpPr>
        <p:spPr>
          <a:xfrm>
            <a:off x="2357422" y="378619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ق</a:t>
            </a:r>
            <a:endParaRPr lang="ar-SA" sz="2400" b="1" dirty="0">
              <a:solidFill>
                <a:schemeClr val="accent2">
                  <a:lumMod val="75000"/>
                </a:schemeClr>
              </a:solidFill>
            </a:endParaRPr>
          </a:p>
        </p:txBody>
      </p:sp>
      <p:sp>
        <p:nvSpPr>
          <p:cNvPr id="21" name="مربع نص 20"/>
          <p:cNvSpPr txBox="1"/>
          <p:nvPr/>
        </p:nvSpPr>
        <p:spPr>
          <a:xfrm>
            <a:off x="2357422" y="450057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ع</a:t>
            </a:r>
            <a:endParaRPr lang="ar-SA" sz="2400" b="1" dirty="0">
              <a:solidFill>
                <a:schemeClr val="accent2">
                  <a:lumMod val="75000"/>
                </a:schemeClr>
              </a:solidFill>
            </a:endParaRPr>
          </a:p>
        </p:txBody>
      </p:sp>
      <p:sp>
        <p:nvSpPr>
          <p:cNvPr id="22" name="مربع نص 21"/>
          <p:cNvSpPr txBox="1"/>
          <p:nvPr/>
        </p:nvSpPr>
        <p:spPr>
          <a:xfrm>
            <a:off x="642910" y="307181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ك</a:t>
            </a:r>
            <a:endParaRPr lang="ar-SA" sz="2400" b="1" dirty="0">
              <a:solidFill>
                <a:schemeClr val="accent2">
                  <a:lumMod val="75000"/>
                </a:schemeClr>
              </a:solidFill>
            </a:endParaRPr>
          </a:p>
        </p:txBody>
      </p:sp>
      <p:sp>
        <p:nvSpPr>
          <p:cNvPr id="23" name="مربع نص 22"/>
          <p:cNvSpPr txBox="1"/>
          <p:nvPr/>
        </p:nvSpPr>
        <p:spPr>
          <a:xfrm>
            <a:off x="642910" y="3786190"/>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ن</a:t>
            </a:r>
            <a:endParaRPr lang="ar-SA" sz="2400" b="1" dirty="0">
              <a:solidFill>
                <a:schemeClr val="accent2">
                  <a:lumMod val="75000"/>
                </a:schemeClr>
              </a:solidFill>
            </a:endParaRPr>
          </a:p>
        </p:txBody>
      </p:sp>
      <p:sp>
        <p:nvSpPr>
          <p:cNvPr id="24" name="مربع نص 23"/>
          <p:cNvSpPr txBox="1"/>
          <p:nvPr/>
        </p:nvSpPr>
        <p:spPr>
          <a:xfrm>
            <a:off x="642910" y="4429132"/>
            <a:ext cx="714380" cy="523220"/>
          </a:xfrm>
          <a:prstGeom prst="rect">
            <a:avLst/>
          </a:prstGeom>
          <a:noFill/>
        </p:spPr>
        <p:txBody>
          <a:bodyPr wrap="square" rtlCol="1">
            <a:spAutoFit/>
          </a:bodyPr>
          <a:lstStyle/>
          <a:p>
            <a:pPr algn="ctr"/>
            <a:r>
              <a:rPr lang="ar-SA" sz="2800" b="1" dirty="0" smtClean="0">
                <a:solidFill>
                  <a:schemeClr val="accent2">
                    <a:lumMod val="75000"/>
                  </a:schemeClr>
                </a:solidFill>
              </a:rPr>
              <a:t>ي</a:t>
            </a:r>
            <a:endParaRPr lang="ar-SA" sz="2400" b="1"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4)">
                                      <p:cBhvr>
                                        <p:cTn id="13" dur="2000"/>
                                        <p:tgtEl>
                                          <p:spTgt spid="6"/>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4)">
                                      <p:cBhvr>
                                        <p:cTn id="16" dur="2000"/>
                                        <p:tgtEl>
                                          <p:spTgt spid="8"/>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4)">
                                      <p:cBhvr>
                                        <p:cTn id="19" dur="2000"/>
                                        <p:tgtEl>
                                          <p:spTgt spid="9"/>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heel(4)">
                                      <p:cBhvr>
                                        <p:cTn id="22" dur="2000"/>
                                        <p:tgtEl>
                                          <p:spTgt spid="10"/>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4)">
                                      <p:cBhvr>
                                        <p:cTn id="25" dur="2000"/>
                                        <p:tgtEl>
                                          <p:spTgt spid="11"/>
                                        </p:tgtEl>
                                      </p:cBhvr>
                                    </p:animEffect>
                                  </p:childTnLst>
                                </p:cTn>
                              </p:par>
                              <p:par>
                                <p:cTn id="26" presetID="54" presetClass="entr" presetSubtype="0" accel="10000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2000" fill="hold"/>
                                        <p:tgtEl>
                                          <p:spTgt spid="5"/>
                                        </p:tgtEl>
                                        <p:attrNameLst>
                                          <p:attrName>ppt_w</p:attrName>
                                        </p:attrNameLst>
                                      </p:cBhvr>
                                      <p:tavLst>
                                        <p:tav tm="0">
                                          <p:val>
                                            <p:strVal val="#ppt_w*0.05"/>
                                          </p:val>
                                        </p:tav>
                                        <p:tav tm="100000">
                                          <p:val>
                                            <p:strVal val="#ppt_w"/>
                                          </p:val>
                                        </p:tav>
                                      </p:tavLst>
                                    </p:anim>
                                    <p:anim calcmode="lin" valueType="num">
                                      <p:cBhvr>
                                        <p:cTn id="29" dur="2000" fill="hold"/>
                                        <p:tgtEl>
                                          <p:spTgt spid="5"/>
                                        </p:tgtEl>
                                        <p:attrNameLst>
                                          <p:attrName>ppt_h</p:attrName>
                                        </p:attrNameLst>
                                      </p:cBhvr>
                                      <p:tavLst>
                                        <p:tav tm="0">
                                          <p:val>
                                            <p:strVal val="#ppt_h"/>
                                          </p:val>
                                        </p:tav>
                                        <p:tav tm="100000">
                                          <p:val>
                                            <p:strVal val="#ppt_h"/>
                                          </p:val>
                                        </p:tav>
                                      </p:tavLst>
                                    </p:anim>
                                    <p:anim calcmode="lin" valueType="num">
                                      <p:cBhvr>
                                        <p:cTn id="30" dur="2000" fill="hold"/>
                                        <p:tgtEl>
                                          <p:spTgt spid="5"/>
                                        </p:tgtEl>
                                        <p:attrNameLst>
                                          <p:attrName>ppt_x</p:attrName>
                                        </p:attrNameLst>
                                      </p:cBhvr>
                                      <p:tavLst>
                                        <p:tav tm="0">
                                          <p:val>
                                            <p:strVal val="#ppt_x-.2"/>
                                          </p:val>
                                        </p:tav>
                                        <p:tav tm="100000">
                                          <p:val>
                                            <p:strVal val="#ppt_x"/>
                                          </p:val>
                                        </p:tav>
                                      </p:tavLst>
                                    </p:anim>
                                    <p:anim calcmode="lin" valueType="num">
                                      <p:cBhvr>
                                        <p:cTn id="31" dur="2000" fill="hold"/>
                                        <p:tgtEl>
                                          <p:spTgt spid="5"/>
                                        </p:tgtEl>
                                        <p:attrNameLst>
                                          <p:attrName>ppt_y</p:attrName>
                                        </p:attrNameLst>
                                      </p:cBhvr>
                                      <p:tavLst>
                                        <p:tav tm="0">
                                          <p:val>
                                            <p:strVal val="#ppt_y"/>
                                          </p:val>
                                        </p:tav>
                                        <p:tav tm="100000">
                                          <p:val>
                                            <p:strVal val="#ppt_y"/>
                                          </p:val>
                                        </p:tav>
                                      </p:tavLst>
                                    </p:anim>
                                    <p:animEffect transition="in" filter="fade">
                                      <p:cBhvr>
                                        <p:cTn id="32" dur="2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to="" calcmode="lin" valueType="num">
                                      <p:cBhvr>
                                        <p:cTn id="37" dur="1" fill="hold"/>
                                        <p:tgtEl>
                                          <p:spTgt spid="12"/>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to="" calcmode="lin" valueType="num">
                                      <p:cBhvr>
                                        <p:cTn id="42" dur="1" fill="hold"/>
                                        <p:tgtEl>
                                          <p:spTgt spid="13"/>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to="" calcmode="lin" valueType="num">
                                      <p:cBhvr>
                                        <p:cTn id="47" dur="1" fill="hold"/>
                                        <p:tgtEl>
                                          <p:spTgt spid="14"/>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 to="" calcmode="lin" valueType="num">
                                      <p:cBhvr>
                                        <p:cTn id="52" dur="1" fill="hold"/>
                                        <p:tgtEl>
                                          <p:spTgt spid="15"/>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 to="" calcmode="lin" valueType="num">
                                      <p:cBhvr>
                                        <p:cTn id="57" dur="1" fill="hold"/>
                                        <p:tgtEl>
                                          <p:spTgt spid="16"/>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 to="" calcmode="lin" valueType="num">
                                      <p:cBhvr>
                                        <p:cTn id="62" dur="1" fill="hold"/>
                                        <p:tgtEl>
                                          <p:spTgt spid="17"/>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to="" calcmode="lin" valueType="num">
                                      <p:cBhvr>
                                        <p:cTn id="67" dur="1" fill="hold"/>
                                        <p:tgtEl>
                                          <p:spTgt spid="18"/>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 to="" calcmode="lin" valueType="num">
                                      <p:cBhvr>
                                        <p:cTn id="72" dur="1" fill="hold"/>
                                        <p:tgtEl>
                                          <p:spTgt spid="19"/>
                                        </p:tgtEl>
                                        <p:attrNameLst>
                                          <p:attrName/>
                                        </p:attrNameLst>
                                      </p:cBhvr>
                                    </p:anim>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 to="" calcmode="lin" valueType="num">
                                      <p:cBhvr>
                                        <p:cTn id="77" dur="1" fill="hold"/>
                                        <p:tgtEl>
                                          <p:spTgt spid="20"/>
                                        </p:tgtEl>
                                        <p:attrNameLst>
                                          <p:attrName/>
                                        </p:attrNameLst>
                                      </p:cBhvr>
                                    </p:anim>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21"/>
                                        </p:tgtEl>
                                        <p:attrNameLst>
                                          <p:attrName>style.visibility</p:attrName>
                                        </p:attrNameLst>
                                      </p:cBhvr>
                                      <p:to>
                                        <p:strVal val="visible"/>
                                      </p:to>
                                    </p:set>
                                    <p:anim to="" calcmode="lin" valueType="num">
                                      <p:cBhvr>
                                        <p:cTn id="82" dur="1" fill="hold"/>
                                        <p:tgtEl>
                                          <p:spTgt spid="21"/>
                                        </p:tgtEl>
                                        <p:attrNameLst>
                                          <p:attrName/>
                                        </p:attrNameLst>
                                      </p:cBhvr>
                                    </p:anim>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 to="" calcmode="lin" valueType="num">
                                      <p:cBhvr>
                                        <p:cTn id="87" dur="1" fill="hold"/>
                                        <p:tgtEl>
                                          <p:spTgt spid="22"/>
                                        </p:tgtEl>
                                        <p:attrNameLst>
                                          <p:attrName/>
                                        </p:attrNameLst>
                                      </p:cBhvr>
                                    </p:anim>
                                  </p:childTnLst>
                                </p:cTn>
                              </p:par>
                            </p:childTnLst>
                          </p:cTn>
                        </p:par>
                      </p:childTnLst>
                    </p:cTn>
                  </p:par>
                  <p:par>
                    <p:cTn id="88" fill="hold">
                      <p:stCondLst>
                        <p:cond delay="indefinite"/>
                      </p:stCondLst>
                      <p:childTnLst>
                        <p:par>
                          <p:cTn id="89" fill="hold">
                            <p:stCondLst>
                              <p:cond delay="0"/>
                            </p:stCondLst>
                            <p:childTnLst>
                              <p:par>
                                <p:cTn id="90" presetID="24" presetClass="entr" presetSubtype="0" fill="hold" grpId="0" nodeType="clickEffect">
                                  <p:stCondLst>
                                    <p:cond delay="0"/>
                                  </p:stCondLst>
                                  <p:childTnLst>
                                    <p:set>
                                      <p:cBhvr>
                                        <p:cTn id="91" dur="1" fill="hold">
                                          <p:stCondLst>
                                            <p:cond delay="0"/>
                                          </p:stCondLst>
                                        </p:cTn>
                                        <p:tgtEl>
                                          <p:spTgt spid="23"/>
                                        </p:tgtEl>
                                        <p:attrNameLst>
                                          <p:attrName>style.visibility</p:attrName>
                                        </p:attrNameLst>
                                      </p:cBhvr>
                                      <p:to>
                                        <p:strVal val="visible"/>
                                      </p:to>
                                    </p:set>
                                    <p:anim to="" calcmode="lin" valueType="num">
                                      <p:cBhvr>
                                        <p:cTn id="92" dur="1" fill="hold"/>
                                        <p:tgtEl>
                                          <p:spTgt spid="23"/>
                                        </p:tgtEl>
                                        <p:attrNameLst>
                                          <p:attrName/>
                                        </p:attrNameLst>
                                      </p:cBhvr>
                                    </p:anim>
                                  </p:childTnLst>
                                </p:cTn>
                              </p:par>
                            </p:childTnLst>
                          </p:cTn>
                        </p:par>
                      </p:childTnLst>
                    </p:cTn>
                  </p:par>
                  <p:par>
                    <p:cTn id="93" fill="hold">
                      <p:stCondLst>
                        <p:cond delay="indefinite"/>
                      </p:stCondLst>
                      <p:childTnLst>
                        <p:par>
                          <p:cTn id="94" fill="hold">
                            <p:stCondLst>
                              <p:cond delay="0"/>
                            </p:stCondLst>
                            <p:childTnLst>
                              <p:par>
                                <p:cTn id="95" presetID="24" presetClass="entr" presetSubtype="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 to="" calcmode="lin" valueType="num">
                                      <p:cBhvr>
                                        <p:cTn id="97" dur="1" fill="hold"/>
                                        <p:tgtEl>
                                          <p:spTgt spid="2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643834"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4</a:t>
            </a:r>
            <a:endParaRPr lang="ar-SA" sz="2000" b="1" dirty="0">
              <a:solidFill>
                <a:schemeClr val="tx1"/>
              </a:solidFill>
            </a:endParaRPr>
          </a:p>
        </p:txBody>
      </p:sp>
      <p:sp>
        <p:nvSpPr>
          <p:cNvPr id="4" name="مربع نص 3"/>
          <p:cNvSpPr txBox="1"/>
          <p:nvPr/>
        </p:nvSpPr>
        <p:spPr>
          <a:xfrm>
            <a:off x="428596" y="142852"/>
            <a:ext cx="7215238" cy="1077218"/>
          </a:xfrm>
          <a:prstGeom prst="rect">
            <a:avLst/>
          </a:prstGeom>
          <a:noFill/>
        </p:spPr>
        <p:txBody>
          <a:bodyPr wrap="square" rtlCol="1">
            <a:spAutoFit/>
          </a:bodyPr>
          <a:lstStyle/>
          <a:p>
            <a:pPr algn="ctr"/>
            <a:r>
              <a:rPr lang="ar-SA" sz="3200" b="1" dirty="0" smtClean="0">
                <a:cs typeface="DecoType Naskh" pitchFamily="2" charset="-78"/>
              </a:rPr>
              <a:t>أشترك مع مجموعتي لأصنف الألفاظ الدالة على أن المعجم الإسلامي هو السائد في الأبيات على غرار التالي:</a:t>
            </a:r>
          </a:p>
        </p:txBody>
      </p:sp>
      <p:sp>
        <p:nvSpPr>
          <p:cNvPr id="5" name="سهم للأسفل 4"/>
          <p:cNvSpPr/>
          <p:nvPr/>
        </p:nvSpPr>
        <p:spPr>
          <a:xfrm>
            <a:off x="5786446" y="1071546"/>
            <a:ext cx="1857388" cy="857256"/>
          </a:xfrm>
          <a:prstGeom prst="downArrow">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اللفظ</a:t>
            </a:r>
            <a:endParaRPr lang="ar-SA" b="1" dirty="0">
              <a:solidFill>
                <a:schemeClr val="tx1"/>
              </a:solidFill>
            </a:endParaRPr>
          </a:p>
        </p:txBody>
      </p:sp>
      <p:sp>
        <p:nvSpPr>
          <p:cNvPr id="8" name="سهم للأسفل 7"/>
          <p:cNvSpPr/>
          <p:nvPr/>
        </p:nvSpPr>
        <p:spPr>
          <a:xfrm>
            <a:off x="3143240" y="1142984"/>
            <a:ext cx="1857388" cy="857256"/>
          </a:xfrm>
          <a:prstGeom prst="downArrow">
            <a:avLst/>
          </a:prstGeom>
          <a:solidFill>
            <a:schemeClr val="accent3">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رقم البيت</a:t>
            </a:r>
            <a:endParaRPr lang="ar-SA" b="1" dirty="0">
              <a:solidFill>
                <a:schemeClr val="tx1"/>
              </a:solidFill>
            </a:endParaRPr>
          </a:p>
        </p:txBody>
      </p:sp>
      <p:sp>
        <p:nvSpPr>
          <p:cNvPr id="9" name="مخطط انسيابي: محطة طرفية 8"/>
          <p:cNvSpPr/>
          <p:nvPr/>
        </p:nvSpPr>
        <p:spPr>
          <a:xfrm>
            <a:off x="5500694" y="200024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chemeClr val="tx1"/>
                </a:solidFill>
              </a:rPr>
              <a:t>الصيام</a:t>
            </a:r>
          </a:p>
        </p:txBody>
      </p:sp>
      <p:sp>
        <p:nvSpPr>
          <p:cNvPr id="10" name="مخطط انسيابي: محطة طرفية 9"/>
          <p:cNvSpPr/>
          <p:nvPr/>
        </p:nvSpPr>
        <p:spPr>
          <a:xfrm>
            <a:off x="5500694" y="271462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1" name="مخطط انسيابي: محطة طرفية 10"/>
          <p:cNvSpPr/>
          <p:nvPr/>
        </p:nvSpPr>
        <p:spPr>
          <a:xfrm>
            <a:off x="5500694" y="342900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chemeClr val="tx1"/>
                </a:solidFill>
              </a:rPr>
              <a:t>الفجر</a:t>
            </a:r>
          </a:p>
        </p:txBody>
      </p:sp>
      <p:sp>
        <p:nvSpPr>
          <p:cNvPr id="12" name="مخطط انسيابي: محطة طرفية 11"/>
          <p:cNvSpPr/>
          <p:nvPr/>
        </p:nvSpPr>
        <p:spPr>
          <a:xfrm>
            <a:off x="5500694" y="485776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3" name="مخطط انسيابي: محطة طرفية 12"/>
          <p:cNvSpPr/>
          <p:nvPr/>
        </p:nvSpPr>
        <p:spPr>
          <a:xfrm>
            <a:off x="5500694" y="414338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4" name="مخطط انسيابي: محطة طرفية 13"/>
          <p:cNvSpPr/>
          <p:nvPr/>
        </p:nvSpPr>
        <p:spPr>
          <a:xfrm>
            <a:off x="2786050" y="200024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chemeClr val="tx1"/>
                </a:solidFill>
              </a:rPr>
              <a:t>(1)</a:t>
            </a:r>
            <a:endParaRPr lang="ar-SA" sz="2800" b="1" dirty="0">
              <a:solidFill>
                <a:schemeClr val="tx1"/>
              </a:solidFill>
            </a:endParaRPr>
          </a:p>
        </p:txBody>
      </p:sp>
      <p:sp>
        <p:nvSpPr>
          <p:cNvPr id="15" name="مخطط انسيابي: محطة طرفية 14"/>
          <p:cNvSpPr/>
          <p:nvPr/>
        </p:nvSpPr>
        <p:spPr>
          <a:xfrm>
            <a:off x="2786050" y="271462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chemeClr val="tx1"/>
                </a:solidFill>
              </a:rPr>
              <a:t>(2)</a:t>
            </a:r>
          </a:p>
        </p:txBody>
      </p:sp>
      <p:sp>
        <p:nvSpPr>
          <p:cNvPr id="16" name="مخطط انسيابي: محطة طرفية 15"/>
          <p:cNvSpPr/>
          <p:nvPr/>
        </p:nvSpPr>
        <p:spPr>
          <a:xfrm>
            <a:off x="2786050" y="342900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7" name="مخطط انسيابي: محطة طرفية 16"/>
          <p:cNvSpPr/>
          <p:nvPr/>
        </p:nvSpPr>
        <p:spPr>
          <a:xfrm>
            <a:off x="2786050" y="485776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8" name="مخطط انسيابي: محطة طرفية 17"/>
          <p:cNvSpPr/>
          <p:nvPr/>
        </p:nvSpPr>
        <p:spPr>
          <a:xfrm>
            <a:off x="2786050" y="414338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dirty="0"/>
          </a:p>
        </p:txBody>
      </p:sp>
      <p:sp>
        <p:nvSpPr>
          <p:cNvPr id="19" name="تمرير أفقي 18"/>
          <p:cNvSpPr/>
          <p:nvPr/>
        </p:nvSpPr>
        <p:spPr>
          <a:xfrm rot="20102286">
            <a:off x="379700" y="1029193"/>
            <a:ext cx="2188190" cy="2716850"/>
          </a:xfrm>
          <a:prstGeom prst="horizontalScroll">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المعجم الإسلامي يطلق على الألفاظ المستمدة من القرآن الكريم أو السنة النبوية أو كتب الشريعة الإسلامية</a:t>
            </a:r>
            <a:endParaRPr lang="ar-SA" b="1" dirty="0">
              <a:solidFill>
                <a:schemeClr val="tx1"/>
              </a:solidFill>
            </a:endParaRPr>
          </a:p>
        </p:txBody>
      </p:sp>
      <p:sp>
        <p:nvSpPr>
          <p:cNvPr id="20" name="مربع نص 19"/>
          <p:cNvSpPr txBox="1"/>
          <p:nvPr/>
        </p:nvSpPr>
        <p:spPr>
          <a:xfrm>
            <a:off x="5857884" y="2786058"/>
            <a:ext cx="1357322" cy="523220"/>
          </a:xfrm>
          <a:prstGeom prst="rect">
            <a:avLst/>
          </a:prstGeom>
          <a:noFill/>
        </p:spPr>
        <p:txBody>
          <a:bodyPr wrap="square" rtlCol="1">
            <a:spAutoFit/>
          </a:bodyPr>
          <a:lstStyle/>
          <a:p>
            <a:r>
              <a:rPr lang="ar-SA" sz="2800" b="1" dirty="0" smtClean="0"/>
              <a:t>مآذن مكة</a:t>
            </a:r>
          </a:p>
        </p:txBody>
      </p:sp>
      <p:sp>
        <p:nvSpPr>
          <p:cNvPr id="21" name="مربع نص 20"/>
          <p:cNvSpPr txBox="1"/>
          <p:nvPr/>
        </p:nvSpPr>
        <p:spPr>
          <a:xfrm>
            <a:off x="5929322" y="4191664"/>
            <a:ext cx="1357322" cy="523220"/>
          </a:xfrm>
          <a:prstGeom prst="rect">
            <a:avLst/>
          </a:prstGeom>
          <a:noFill/>
        </p:spPr>
        <p:txBody>
          <a:bodyPr wrap="square" rtlCol="1">
            <a:spAutoFit/>
          </a:bodyPr>
          <a:lstStyle/>
          <a:p>
            <a:pPr algn="ctr"/>
            <a:r>
              <a:rPr lang="ar-SA" sz="2800" b="1" dirty="0" smtClean="0"/>
              <a:t>تكاثر</a:t>
            </a:r>
          </a:p>
        </p:txBody>
      </p:sp>
      <p:sp>
        <p:nvSpPr>
          <p:cNvPr id="22" name="مربع نص 21"/>
          <p:cNvSpPr txBox="1"/>
          <p:nvPr/>
        </p:nvSpPr>
        <p:spPr>
          <a:xfrm>
            <a:off x="5786446" y="4906044"/>
            <a:ext cx="1571636" cy="523220"/>
          </a:xfrm>
          <a:prstGeom prst="rect">
            <a:avLst/>
          </a:prstGeom>
          <a:noFill/>
        </p:spPr>
        <p:txBody>
          <a:bodyPr wrap="square" rtlCol="1">
            <a:spAutoFit/>
          </a:bodyPr>
          <a:lstStyle/>
          <a:p>
            <a:r>
              <a:rPr lang="ar-SA" sz="2800" b="1" dirty="0" smtClean="0"/>
              <a:t>إيتاء الزكاة</a:t>
            </a:r>
          </a:p>
        </p:txBody>
      </p:sp>
      <p:sp>
        <p:nvSpPr>
          <p:cNvPr id="28" name="مخطط انسيابي: محطة طرفية 27"/>
          <p:cNvSpPr/>
          <p:nvPr/>
        </p:nvSpPr>
        <p:spPr>
          <a:xfrm>
            <a:off x="5500694" y="6215082"/>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sz="2800" b="1" dirty="0" smtClean="0">
              <a:solidFill>
                <a:schemeClr val="tx1"/>
              </a:solidFill>
            </a:endParaRPr>
          </a:p>
        </p:txBody>
      </p:sp>
      <p:sp>
        <p:nvSpPr>
          <p:cNvPr id="29" name="مخطط انسيابي: محطة طرفية 28"/>
          <p:cNvSpPr/>
          <p:nvPr/>
        </p:nvSpPr>
        <p:spPr>
          <a:xfrm>
            <a:off x="5500694" y="557214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sz="2800" b="1" dirty="0" smtClean="0">
              <a:solidFill>
                <a:schemeClr val="tx1"/>
              </a:solidFill>
            </a:endParaRPr>
          </a:p>
        </p:txBody>
      </p:sp>
      <p:sp>
        <p:nvSpPr>
          <p:cNvPr id="30" name="مخطط انسيابي: محطة طرفية 29"/>
          <p:cNvSpPr/>
          <p:nvPr/>
        </p:nvSpPr>
        <p:spPr>
          <a:xfrm>
            <a:off x="2786050" y="5572140"/>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sz="2800" b="1" dirty="0" smtClean="0">
              <a:solidFill>
                <a:schemeClr val="tx1"/>
              </a:solidFill>
            </a:endParaRPr>
          </a:p>
        </p:txBody>
      </p:sp>
      <p:sp>
        <p:nvSpPr>
          <p:cNvPr id="31" name="مخطط انسيابي: محطة طرفية 30"/>
          <p:cNvSpPr/>
          <p:nvPr/>
        </p:nvSpPr>
        <p:spPr>
          <a:xfrm>
            <a:off x="2786050" y="6215082"/>
            <a:ext cx="2357454" cy="571504"/>
          </a:xfrm>
          <a:prstGeom prst="flowChartTerminator">
            <a:avLst/>
          </a:prstGeom>
          <a:ln w="57150">
            <a:solidFill>
              <a:srgbClr val="003300"/>
            </a:solidFill>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endParaRPr lang="ar-SA" sz="2800" b="1" dirty="0" smtClean="0">
              <a:solidFill>
                <a:schemeClr val="tx1"/>
              </a:solidFill>
            </a:endParaRPr>
          </a:p>
        </p:txBody>
      </p:sp>
      <p:sp>
        <p:nvSpPr>
          <p:cNvPr id="32" name="مربع نص 31"/>
          <p:cNvSpPr txBox="1"/>
          <p:nvPr/>
        </p:nvSpPr>
        <p:spPr>
          <a:xfrm>
            <a:off x="5643570" y="5620424"/>
            <a:ext cx="1571636" cy="523220"/>
          </a:xfrm>
          <a:prstGeom prst="rect">
            <a:avLst/>
          </a:prstGeom>
          <a:noFill/>
        </p:spPr>
        <p:txBody>
          <a:bodyPr wrap="square" rtlCol="1">
            <a:spAutoFit/>
          </a:bodyPr>
          <a:lstStyle/>
          <a:p>
            <a:r>
              <a:rPr lang="ar-SA" sz="2800" b="1" dirty="0" smtClean="0"/>
              <a:t>شكر الله</a:t>
            </a:r>
          </a:p>
        </p:txBody>
      </p:sp>
      <p:sp>
        <p:nvSpPr>
          <p:cNvPr id="33" name="مربع نص 32"/>
          <p:cNvSpPr txBox="1"/>
          <p:nvPr/>
        </p:nvSpPr>
        <p:spPr>
          <a:xfrm>
            <a:off x="5786446" y="6263366"/>
            <a:ext cx="1571636" cy="523220"/>
          </a:xfrm>
          <a:prstGeom prst="rect">
            <a:avLst/>
          </a:prstGeom>
          <a:noFill/>
        </p:spPr>
        <p:txBody>
          <a:bodyPr wrap="square" rtlCol="1">
            <a:spAutoFit/>
          </a:bodyPr>
          <a:lstStyle/>
          <a:p>
            <a:r>
              <a:rPr lang="ar-SA" sz="2800" b="1" dirty="0" smtClean="0"/>
              <a:t>أقام فروضه</a:t>
            </a:r>
          </a:p>
        </p:txBody>
      </p:sp>
      <p:sp>
        <p:nvSpPr>
          <p:cNvPr id="34" name="مربع نص 33"/>
          <p:cNvSpPr txBox="1"/>
          <p:nvPr/>
        </p:nvSpPr>
        <p:spPr>
          <a:xfrm>
            <a:off x="3143240" y="3477284"/>
            <a:ext cx="1571636" cy="523220"/>
          </a:xfrm>
          <a:prstGeom prst="rect">
            <a:avLst/>
          </a:prstGeom>
          <a:noFill/>
        </p:spPr>
        <p:txBody>
          <a:bodyPr wrap="square" rtlCol="1">
            <a:spAutoFit/>
          </a:bodyPr>
          <a:lstStyle/>
          <a:p>
            <a:pPr algn="ctr"/>
            <a:r>
              <a:rPr lang="ar-SA" sz="2800" b="1" dirty="0" smtClean="0"/>
              <a:t>(4)</a:t>
            </a:r>
          </a:p>
        </p:txBody>
      </p:sp>
      <p:sp>
        <p:nvSpPr>
          <p:cNvPr id="35" name="مربع نص 34"/>
          <p:cNvSpPr txBox="1"/>
          <p:nvPr/>
        </p:nvSpPr>
        <p:spPr>
          <a:xfrm>
            <a:off x="3143240" y="4143380"/>
            <a:ext cx="1571636" cy="523220"/>
          </a:xfrm>
          <a:prstGeom prst="rect">
            <a:avLst/>
          </a:prstGeom>
          <a:noFill/>
        </p:spPr>
        <p:txBody>
          <a:bodyPr wrap="square" rtlCol="1">
            <a:spAutoFit/>
          </a:bodyPr>
          <a:lstStyle/>
          <a:p>
            <a:pPr algn="ctr"/>
            <a:r>
              <a:rPr lang="ar-SA" sz="2800" b="1" dirty="0" smtClean="0"/>
              <a:t>(5)</a:t>
            </a:r>
          </a:p>
        </p:txBody>
      </p:sp>
      <p:sp>
        <p:nvSpPr>
          <p:cNvPr id="36" name="مربع نص 35"/>
          <p:cNvSpPr txBox="1"/>
          <p:nvPr/>
        </p:nvSpPr>
        <p:spPr>
          <a:xfrm>
            <a:off x="3143240" y="4906044"/>
            <a:ext cx="1571636" cy="523220"/>
          </a:xfrm>
          <a:prstGeom prst="rect">
            <a:avLst/>
          </a:prstGeom>
          <a:noFill/>
        </p:spPr>
        <p:txBody>
          <a:bodyPr wrap="square" rtlCol="1">
            <a:spAutoFit/>
          </a:bodyPr>
          <a:lstStyle/>
          <a:p>
            <a:pPr algn="ctr"/>
            <a:r>
              <a:rPr lang="ar-SA" sz="2800" b="1" dirty="0" smtClean="0"/>
              <a:t>(7)</a:t>
            </a:r>
          </a:p>
        </p:txBody>
      </p:sp>
      <p:sp>
        <p:nvSpPr>
          <p:cNvPr id="37" name="مربع نص 36"/>
          <p:cNvSpPr txBox="1"/>
          <p:nvPr/>
        </p:nvSpPr>
        <p:spPr>
          <a:xfrm>
            <a:off x="3143240" y="5572140"/>
            <a:ext cx="1571636" cy="523220"/>
          </a:xfrm>
          <a:prstGeom prst="rect">
            <a:avLst/>
          </a:prstGeom>
          <a:noFill/>
        </p:spPr>
        <p:txBody>
          <a:bodyPr wrap="square" rtlCol="1">
            <a:spAutoFit/>
          </a:bodyPr>
          <a:lstStyle/>
          <a:p>
            <a:pPr algn="ctr"/>
            <a:r>
              <a:rPr lang="ar-SA" sz="2800" b="1" dirty="0" smtClean="0"/>
              <a:t>(8)</a:t>
            </a:r>
          </a:p>
        </p:txBody>
      </p:sp>
      <p:sp>
        <p:nvSpPr>
          <p:cNvPr id="38" name="مربع نص 37"/>
          <p:cNvSpPr txBox="1"/>
          <p:nvPr/>
        </p:nvSpPr>
        <p:spPr>
          <a:xfrm>
            <a:off x="3143240" y="6263366"/>
            <a:ext cx="1571636" cy="523220"/>
          </a:xfrm>
          <a:prstGeom prst="rect">
            <a:avLst/>
          </a:prstGeom>
          <a:noFill/>
        </p:spPr>
        <p:txBody>
          <a:bodyPr wrap="square" rtlCol="1">
            <a:spAutoFit/>
          </a:bodyPr>
          <a:lstStyle/>
          <a:p>
            <a:pPr algn="ctr"/>
            <a:r>
              <a:rPr lang="ar-SA" sz="2800" b="1" dirty="0" smtClean="0"/>
              <a:t>(9)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1000"/>
                                        <p:tgtEl>
                                          <p:spTgt spid="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lide(fromBottom)">
                                      <p:cBhvr>
                                        <p:cTn id="16" dur="1000"/>
                                        <p:tgtEl>
                                          <p:spTgt spid="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Bottom)">
                                      <p:cBhvr>
                                        <p:cTn id="19" dur="1000"/>
                                        <p:tgtEl>
                                          <p:spTgt spid="9"/>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1000"/>
                                        <p:tgtEl>
                                          <p:spTgt spid="14"/>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slide(fromBottom)">
                                      <p:cBhvr>
                                        <p:cTn id="25" dur="1000"/>
                                        <p:tgtEl>
                                          <p:spTgt spid="10"/>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slide(fromBottom)">
                                      <p:cBhvr>
                                        <p:cTn id="28" dur="1000"/>
                                        <p:tgtEl>
                                          <p:spTgt spid="1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1000"/>
                                        <p:tgtEl>
                                          <p:spTgt spid="11"/>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slide(fromBottom)">
                                      <p:cBhvr>
                                        <p:cTn id="34" dur="1000"/>
                                        <p:tgtEl>
                                          <p:spTgt spid="1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slide(fromBottom)">
                                      <p:cBhvr>
                                        <p:cTn id="37" dur="1000"/>
                                        <p:tgtEl>
                                          <p:spTgt spid="1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slide(fromBottom)">
                                      <p:cBhvr>
                                        <p:cTn id="40" dur="1000"/>
                                        <p:tgtEl>
                                          <p:spTgt spid="18"/>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lide(fromBottom)">
                                      <p:cBhvr>
                                        <p:cTn id="43" dur="1000"/>
                                        <p:tgtEl>
                                          <p:spTgt spid="12"/>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slide(fromBottom)">
                                      <p:cBhvr>
                                        <p:cTn id="46" dur="1000"/>
                                        <p:tgtEl>
                                          <p:spTgt spid="17"/>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slide(fromBottom)">
                                      <p:cBhvr>
                                        <p:cTn id="49" dur="1000"/>
                                        <p:tgtEl>
                                          <p:spTgt spid="19"/>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slide(fromBottom)">
                                      <p:cBhvr>
                                        <p:cTn id="52" dur="1000"/>
                                        <p:tgtEl>
                                          <p:spTgt spid="28"/>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slide(fromBottom)">
                                      <p:cBhvr>
                                        <p:cTn id="55" dur="1000"/>
                                        <p:tgtEl>
                                          <p:spTgt spid="29"/>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slide(fromBottom)">
                                      <p:cBhvr>
                                        <p:cTn id="58" dur="1000"/>
                                        <p:tgtEl>
                                          <p:spTgt spid="30"/>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slide(fromBottom)">
                                      <p:cBhvr>
                                        <p:cTn id="61" dur="10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diamond(in)">
                                      <p:cBhvr>
                                        <p:cTn id="66" dur="1000"/>
                                        <p:tgtEl>
                                          <p:spTgt spid="20"/>
                                        </p:tgtEl>
                                      </p:cBhvr>
                                    </p:animEffect>
                                  </p:childTnLst>
                                </p:cTn>
                              </p:par>
                            </p:childTnLst>
                          </p:cTn>
                        </p:par>
                      </p:childTnLst>
                    </p:cTn>
                  </p:par>
                  <p:par>
                    <p:cTn id="67" fill="hold">
                      <p:stCondLst>
                        <p:cond delay="indefinite"/>
                      </p:stCondLst>
                      <p:childTnLst>
                        <p:par>
                          <p:cTn id="68" fill="hold">
                            <p:stCondLst>
                              <p:cond delay="0"/>
                            </p:stCondLst>
                            <p:childTnLst>
                              <p:par>
                                <p:cTn id="69" presetID="8" presetClass="entr" presetSubtype="16" fill="hold" grpId="0" nodeType="click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diamond(in)">
                                      <p:cBhvr>
                                        <p:cTn id="71" dur="1000"/>
                                        <p:tgtEl>
                                          <p:spTgt spid="34"/>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diamond(in)">
                                      <p:cBhvr>
                                        <p:cTn id="76" dur="1000"/>
                                        <p:tgtEl>
                                          <p:spTgt spid="21"/>
                                        </p:tgtEl>
                                      </p:cBhvr>
                                    </p:animEffect>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diamond(in)">
                                      <p:cBhvr>
                                        <p:cTn id="81" dur="1000"/>
                                        <p:tgtEl>
                                          <p:spTgt spid="35"/>
                                        </p:tgtEl>
                                      </p:cBhvr>
                                    </p:animEffect>
                                  </p:childTnLst>
                                </p:cTn>
                              </p:par>
                            </p:childTnLst>
                          </p:cTn>
                        </p:par>
                      </p:childTnLst>
                    </p:cTn>
                  </p:par>
                  <p:par>
                    <p:cTn id="82" fill="hold">
                      <p:stCondLst>
                        <p:cond delay="indefinite"/>
                      </p:stCondLst>
                      <p:childTnLst>
                        <p:par>
                          <p:cTn id="83" fill="hold">
                            <p:stCondLst>
                              <p:cond delay="0"/>
                            </p:stCondLst>
                            <p:childTnLst>
                              <p:par>
                                <p:cTn id="84" presetID="8" presetClass="entr" presetSubtype="16" fill="hold" grpId="0"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diamond(in)">
                                      <p:cBhvr>
                                        <p:cTn id="86" dur="1000"/>
                                        <p:tgtEl>
                                          <p:spTgt spid="22"/>
                                        </p:tgtEl>
                                      </p:cBhvr>
                                    </p:animEffect>
                                  </p:childTnLst>
                                </p:cTn>
                              </p:par>
                            </p:childTnLst>
                          </p:cTn>
                        </p:par>
                      </p:childTnLst>
                    </p:cTn>
                  </p:par>
                  <p:par>
                    <p:cTn id="87" fill="hold">
                      <p:stCondLst>
                        <p:cond delay="indefinite"/>
                      </p:stCondLst>
                      <p:childTnLst>
                        <p:par>
                          <p:cTn id="88" fill="hold">
                            <p:stCondLst>
                              <p:cond delay="0"/>
                            </p:stCondLst>
                            <p:childTnLst>
                              <p:par>
                                <p:cTn id="89" presetID="8" presetClass="entr" presetSubtype="16" fill="hold" grpId="0" nodeType="click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diamond(in)">
                                      <p:cBhvr>
                                        <p:cTn id="91" dur="1000"/>
                                        <p:tgtEl>
                                          <p:spTgt spid="36"/>
                                        </p:tgtEl>
                                      </p:cBhvr>
                                    </p:animEffect>
                                  </p:childTnLst>
                                </p:cTn>
                              </p:par>
                            </p:childTnLst>
                          </p:cTn>
                        </p:par>
                      </p:childTnLst>
                    </p:cTn>
                  </p:par>
                  <p:par>
                    <p:cTn id="92" fill="hold">
                      <p:stCondLst>
                        <p:cond delay="indefinite"/>
                      </p:stCondLst>
                      <p:childTnLst>
                        <p:par>
                          <p:cTn id="93" fill="hold">
                            <p:stCondLst>
                              <p:cond delay="0"/>
                            </p:stCondLst>
                            <p:childTnLst>
                              <p:par>
                                <p:cTn id="94" presetID="8" presetClass="entr" presetSubtype="16"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diamond(in)">
                                      <p:cBhvr>
                                        <p:cTn id="96" dur="10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8" presetClass="entr" presetSubtype="16" fill="hold" grpId="0" nodeType="click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diamond(in)">
                                      <p:cBhvr>
                                        <p:cTn id="101" dur="1000"/>
                                        <p:tgtEl>
                                          <p:spTgt spid="37"/>
                                        </p:tgtEl>
                                      </p:cBhvr>
                                    </p:animEffect>
                                  </p:childTnLst>
                                </p:cTn>
                              </p:par>
                            </p:childTnLst>
                          </p:cTn>
                        </p:par>
                      </p:childTnLst>
                    </p:cTn>
                  </p:par>
                  <p:par>
                    <p:cTn id="102" fill="hold">
                      <p:stCondLst>
                        <p:cond delay="indefinite"/>
                      </p:stCondLst>
                      <p:childTnLst>
                        <p:par>
                          <p:cTn id="103" fill="hold">
                            <p:stCondLst>
                              <p:cond delay="0"/>
                            </p:stCondLst>
                            <p:childTnLst>
                              <p:par>
                                <p:cTn id="104" presetID="8" presetClass="entr" presetSubtype="16" fill="hold" grpId="0" nodeType="click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diamond(in)">
                                      <p:cBhvr>
                                        <p:cTn id="106" dur="1000"/>
                                        <p:tgtEl>
                                          <p:spTgt spid="33"/>
                                        </p:tgtEl>
                                      </p:cBhvr>
                                    </p:animEffect>
                                  </p:childTnLst>
                                </p:cTn>
                              </p:par>
                            </p:childTnLst>
                          </p:cTn>
                        </p:par>
                      </p:childTnLst>
                    </p:cTn>
                  </p:par>
                  <p:par>
                    <p:cTn id="107" fill="hold">
                      <p:stCondLst>
                        <p:cond delay="indefinite"/>
                      </p:stCondLst>
                      <p:childTnLst>
                        <p:par>
                          <p:cTn id="108" fill="hold">
                            <p:stCondLst>
                              <p:cond delay="0"/>
                            </p:stCondLst>
                            <p:childTnLst>
                              <p:par>
                                <p:cTn id="109" presetID="8" presetClass="entr" presetSubtype="16" fill="hold" grpId="0" nodeType="click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diamond(in)">
                                      <p:cBhvr>
                                        <p:cTn id="11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8" grpId="0" animBg="1"/>
      <p:bldP spid="29" grpId="0" animBg="1"/>
      <p:bldP spid="30" grpId="0" animBg="1"/>
      <p:bldP spid="31" grpId="0" animBg="1"/>
      <p:bldP spid="32" grpId="0"/>
      <p:bldP spid="33" grpId="0"/>
      <p:bldP spid="34" grpId="0"/>
      <p:bldP spid="35" grpId="0"/>
      <p:bldP spid="36" grpId="0"/>
      <p:bldP spid="37" grpId="0"/>
      <p:bldP spid="3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4" name="دمعة 3"/>
          <p:cNvSpPr/>
          <p:nvPr/>
        </p:nvSpPr>
        <p:spPr>
          <a:xfrm>
            <a:off x="7643834" y="14285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5</a:t>
            </a:r>
            <a:endParaRPr lang="ar-SA" sz="2000" b="1" dirty="0">
              <a:solidFill>
                <a:schemeClr val="tx1"/>
              </a:solidFill>
            </a:endParaRPr>
          </a:p>
        </p:txBody>
      </p:sp>
      <p:sp>
        <p:nvSpPr>
          <p:cNvPr id="5" name="مربع نص 4"/>
          <p:cNvSpPr txBox="1"/>
          <p:nvPr/>
        </p:nvSpPr>
        <p:spPr>
          <a:xfrm>
            <a:off x="4500562" y="201019"/>
            <a:ext cx="3286148" cy="584775"/>
          </a:xfrm>
          <a:prstGeom prst="rect">
            <a:avLst/>
          </a:prstGeom>
          <a:noFill/>
        </p:spPr>
        <p:txBody>
          <a:bodyPr wrap="square" rtlCol="1">
            <a:spAutoFit/>
          </a:bodyPr>
          <a:lstStyle/>
          <a:p>
            <a:pPr algn="ctr"/>
            <a:r>
              <a:rPr lang="ar-SA" sz="3200" b="1" dirty="0" smtClean="0">
                <a:cs typeface="DecoType Naskh" pitchFamily="2" charset="-78"/>
              </a:rPr>
              <a:t>أي التعبيرين أجمل.ولماذا؟</a:t>
            </a:r>
          </a:p>
        </p:txBody>
      </p:sp>
      <p:sp>
        <p:nvSpPr>
          <p:cNvPr id="6" name="مخطط انسيابي: محطة طرفية 5"/>
          <p:cNvSpPr/>
          <p:nvPr/>
        </p:nvSpPr>
        <p:spPr>
          <a:xfrm>
            <a:off x="4429124" y="785794"/>
            <a:ext cx="3286148"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العيد إيتاء الفقير زكاته</a:t>
            </a:r>
            <a:endParaRPr lang="ar-SA" sz="2800" b="1" dirty="0">
              <a:solidFill>
                <a:schemeClr val="tx1"/>
              </a:solidFill>
            </a:endParaRPr>
          </a:p>
        </p:txBody>
      </p:sp>
      <p:sp>
        <p:nvSpPr>
          <p:cNvPr id="7" name="مخطط انسيابي: محطة طرفية 6"/>
          <p:cNvSpPr/>
          <p:nvPr/>
        </p:nvSpPr>
        <p:spPr>
          <a:xfrm>
            <a:off x="785786" y="785794"/>
            <a:ext cx="3429024"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العيد إعطاء الفقير زكاته</a:t>
            </a:r>
          </a:p>
        </p:txBody>
      </p:sp>
      <p:sp>
        <p:nvSpPr>
          <p:cNvPr id="8" name="مخطط انسيابي: محطة طرفية 7"/>
          <p:cNvSpPr/>
          <p:nvPr/>
        </p:nvSpPr>
        <p:spPr>
          <a:xfrm>
            <a:off x="4500562" y="2143116"/>
            <a:ext cx="3929090"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فبتلك يجزي الله خير عباده </a:t>
            </a:r>
            <a:endParaRPr lang="ar-SA" sz="2800" b="1" dirty="0">
              <a:solidFill>
                <a:schemeClr val="tx1"/>
              </a:solidFill>
            </a:endParaRPr>
          </a:p>
        </p:txBody>
      </p:sp>
      <p:sp>
        <p:nvSpPr>
          <p:cNvPr id="9" name="مخطط انسيابي: محطة طرفية 8"/>
          <p:cNvSpPr/>
          <p:nvPr/>
        </p:nvSpPr>
        <p:spPr>
          <a:xfrm>
            <a:off x="500034" y="2143116"/>
            <a:ext cx="3786214"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فبتلك يجزي الله بعض عباده</a:t>
            </a:r>
          </a:p>
        </p:txBody>
      </p:sp>
      <p:sp>
        <p:nvSpPr>
          <p:cNvPr id="10" name="مربع نص 9"/>
          <p:cNvSpPr txBox="1"/>
          <p:nvPr/>
        </p:nvSpPr>
        <p:spPr>
          <a:xfrm>
            <a:off x="357158" y="1312119"/>
            <a:ext cx="8001056" cy="830997"/>
          </a:xfrm>
          <a:prstGeom prst="rect">
            <a:avLst/>
          </a:prstGeom>
          <a:noFill/>
        </p:spPr>
        <p:txBody>
          <a:bodyPr wrap="square" rtlCol="1">
            <a:spAutoFit/>
          </a:bodyPr>
          <a:lstStyle/>
          <a:p>
            <a:pPr algn="ctr"/>
            <a:r>
              <a:rPr lang="ar-SA" sz="2400" b="1" dirty="0" smtClean="0"/>
              <a:t>التعبير الأجمل </a:t>
            </a:r>
            <a:r>
              <a:rPr lang="ar-SA" sz="2400" b="1" dirty="0" smtClean="0">
                <a:solidFill>
                  <a:srgbClr val="C00000"/>
                </a:solidFill>
              </a:rPr>
              <a:t>*العيد إيتاء الفقير زكاته*</a:t>
            </a:r>
          </a:p>
          <a:p>
            <a:r>
              <a:rPr lang="ar-SA" sz="2400" b="1" dirty="0" smtClean="0"/>
              <a:t>لأن لفظ إيتاء ملازم الزكاة وقد ورد ذكره في القرآن الكريم فهو أجمل من إعطاء</a:t>
            </a:r>
            <a:endParaRPr lang="ar-SA" sz="2400" b="1" dirty="0"/>
          </a:p>
        </p:txBody>
      </p:sp>
      <p:sp>
        <p:nvSpPr>
          <p:cNvPr id="11" name="مربع نص 10"/>
          <p:cNvSpPr txBox="1"/>
          <p:nvPr/>
        </p:nvSpPr>
        <p:spPr>
          <a:xfrm>
            <a:off x="285720" y="2657299"/>
            <a:ext cx="8001056" cy="1200329"/>
          </a:xfrm>
          <a:prstGeom prst="rect">
            <a:avLst/>
          </a:prstGeom>
          <a:noFill/>
        </p:spPr>
        <p:txBody>
          <a:bodyPr wrap="square" rtlCol="1">
            <a:spAutoFit/>
          </a:bodyPr>
          <a:lstStyle/>
          <a:p>
            <a:pPr algn="ctr"/>
            <a:r>
              <a:rPr lang="ar-SA" sz="2400" b="1" dirty="0" smtClean="0"/>
              <a:t>التعبير الأجمل </a:t>
            </a:r>
            <a:r>
              <a:rPr lang="ar-SA" sz="2400" b="1" dirty="0" smtClean="0">
                <a:solidFill>
                  <a:srgbClr val="C00000"/>
                </a:solidFill>
              </a:rPr>
              <a:t>*فبتلك يجزي الله خير عباده*</a:t>
            </a:r>
          </a:p>
          <a:p>
            <a:pPr algn="ctr"/>
            <a:r>
              <a:rPr lang="ar-SA" sz="2400" b="1" dirty="0" smtClean="0"/>
              <a:t>لأن الجزاء بالجنة لخير العباد والذين هم على استقامة وصلاح أما كلمة بعض فهي لفظ مبهم ويقصد بها بعض العباد</a:t>
            </a:r>
            <a:endParaRPr lang="ar-SA" sz="2400" b="1" dirty="0"/>
          </a:p>
        </p:txBody>
      </p:sp>
      <p:sp>
        <p:nvSpPr>
          <p:cNvPr id="12" name="دمعة 11"/>
          <p:cNvSpPr/>
          <p:nvPr/>
        </p:nvSpPr>
        <p:spPr>
          <a:xfrm>
            <a:off x="7643834" y="3643314"/>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6</a:t>
            </a:r>
            <a:endParaRPr lang="ar-SA" sz="2000" b="1" dirty="0">
              <a:solidFill>
                <a:schemeClr val="tx1"/>
              </a:solidFill>
            </a:endParaRPr>
          </a:p>
        </p:txBody>
      </p:sp>
      <p:sp>
        <p:nvSpPr>
          <p:cNvPr id="13" name="مربع نص 12"/>
          <p:cNvSpPr txBox="1"/>
          <p:nvPr/>
        </p:nvSpPr>
        <p:spPr>
          <a:xfrm>
            <a:off x="1214414" y="3772919"/>
            <a:ext cx="6715172" cy="584775"/>
          </a:xfrm>
          <a:prstGeom prst="rect">
            <a:avLst/>
          </a:prstGeom>
          <a:noFill/>
        </p:spPr>
        <p:txBody>
          <a:bodyPr wrap="square" rtlCol="1">
            <a:spAutoFit/>
          </a:bodyPr>
          <a:lstStyle/>
          <a:p>
            <a:pPr algn="ctr"/>
            <a:r>
              <a:rPr lang="ar-SA" sz="3200" b="1" dirty="0" smtClean="0">
                <a:cs typeface="DecoType Naskh" pitchFamily="2" charset="-78"/>
              </a:rPr>
              <a:t>أبين العلاقة بين الكلمتين اللتين تحتهما خط على غرار التالي:</a:t>
            </a:r>
          </a:p>
        </p:txBody>
      </p:sp>
      <p:sp>
        <p:nvSpPr>
          <p:cNvPr id="14" name="مخطط انسيابي: محطة طرفية 13"/>
          <p:cNvSpPr/>
          <p:nvPr/>
        </p:nvSpPr>
        <p:spPr>
          <a:xfrm>
            <a:off x="5357818" y="4429132"/>
            <a:ext cx="3500462"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600" b="1" dirty="0" smtClean="0">
                <a:solidFill>
                  <a:schemeClr val="tx1"/>
                </a:solidFill>
              </a:rPr>
              <a:t>ودوت مآذن مكة وقلاعها</a:t>
            </a:r>
            <a:endParaRPr lang="ar-SA" sz="2600" b="1" dirty="0">
              <a:solidFill>
                <a:schemeClr val="tx1"/>
              </a:solidFill>
            </a:endParaRPr>
          </a:p>
        </p:txBody>
      </p:sp>
      <p:sp>
        <p:nvSpPr>
          <p:cNvPr id="15" name="مخطط انسيابي: محطة طرفية 14"/>
          <p:cNvSpPr/>
          <p:nvPr/>
        </p:nvSpPr>
        <p:spPr>
          <a:xfrm>
            <a:off x="5357818" y="5143512"/>
            <a:ext cx="3500462"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ولقد لمست الفجر بين صفوفهم</a:t>
            </a:r>
            <a:endParaRPr lang="ar-SA" sz="2200" b="1" dirty="0">
              <a:solidFill>
                <a:schemeClr val="tx1"/>
              </a:solidFill>
            </a:endParaRPr>
          </a:p>
        </p:txBody>
      </p:sp>
      <p:sp>
        <p:nvSpPr>
          <p:cNvPr id="16" name="مخطط انسيابي: محطة طرفية 15"/>
          <p:cNvSpPr/>
          <p:nvPr/>
        </p:nvSpPr>
        <p:spPr>
          <a:xfrm>
            <a:off x="5357818" y="5857892"/>
            <a:ext cx="3500462" cy="500066"/>
          </a:xfrm>
          <a:prstGeom prst="flowChartTerminator">
            <a:avLst/>
          </a:prstGeom>
          <a:solidFill>
            <a:srgbClr val="FFFF66"/>
          </a:soli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600" b="1" dirty="0" smtClean="0">
                <a:solidFill>
                  <a:schemeClr val="tx1"/>
                </a:solidFill>
              </a:rPr>
              <a:t>والعيد شكر الله عن الآئه</a:t>
            </a:r>
            <a:endParaRPr lang="ar-SA" sz="2600" b="1" dirty="0">
              <a:solidFill>
                <a:schemeClr val="tx1"/>
              </a:solidFill>
            </a:endParaRPr>
          </a:p>
        </p:txBody>
      </p:sp>
      <p:sp>
        <p:nvSpPr>
          <p:cNvPr id="17" name="مستطيل مستدير الزوايا 16"/>
          <p:cNvSpPr/>
          <p:nvPr/>
        </p:nvSpPr>
        <p:spPr>
          <a:xfrm>
            <a:off x="214282" y="4357694"/>
            <a:ext cx="5000660" cy="642942"/>
          </a:xfrm>
          <a:prstGeom prst="roundRect">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المآذن ينطلق منها صوت الآذان فيصبح له صدى في قلاع مكة المكرمة</a:t>
            </a:r>
            <a:endParaRPr lang="ar-SA" sz="2000" b="1" dirty="0">
              <a:solidFill>
                <a:schemeClr val="tx1"/>
              </a:solidFill>
            </a:endParaRPr>
          </a:p>
        </p:txBody>
      </p:sp>
      <p:sp>
        <p:nvSpPr>
          <p:cNvPr id="18" name="مستطيل مستدير الزوايا 17"/>
          <p:cNvSpPr/>
          <p:nvPr/>
        </p:nvSpPr>
        <p:spPr>
          <a:xfrm>
            <a:off x="214282" y="5072074"/>
            <a:ext cx="5000660" cy="642942"/>
          </a:xfrm>
          <a:prstGeom prst="roundRect">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الفجر يرتبط بالصلاة والصلاة يقف المسلمون صفوفاً لتأديتها</a:t>
            </a:r>
            <a:endParaRPr lang="ar-SA" sz="2000" b="1" dirty="0">
              <a:solidFill>
                <a:schemeClr val="tx1"/>
              </a:solidFill>
            </a:endParaRPr>
          </a:p>
        </p:txBody>
      </p:sp>
      <p:sp>
        <p:nvSpPr>
          <p:cNvPr id="19" name="مستطيل مستدير الزوايا 18"/>
          <p:cNvSpPr/>
          <p:nvPr/>
        </p:nvSpPr>
        <p:spPr>
          <a:xfrm>
            <a:off x="214282" y="5786454"/>
            <a:ext cx="5000660" cy="642942"/>
          </a:xfrm>
          <a:prstGeom prst="roundRect">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6200000" scaled="1"/>
            <a:tileRect/>
          </a:gradFill>
          <a:ln>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هناك علاقة بين الشكر والآلاء (النعم)فبالشكر تدوم النعم.</a:t>
            </a:r>
            <a:endParaRPr lang="ar-SA" sz="2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in)">
                                      <p:cBhvr>
                                        <p:cTn id="19" dur="2000"/>
                                        <p:tgtEl>
                                          <p:spTgt spid="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to="" calcmode="lin" valueType="num">
                                      <p:cBhvr>
                                        <p:cTn id="27" dur="1" fill="hold"/>
                                        <p:tgtEl>
                                          <p:spTgt spid="10"/>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to="" calcmode="lin" valueType="num">
                                      <p:cBhvr>
                                        <p:cTn id="32" dur="1" fill="hold"/>
                                        <p:tgtEl>
                                          <p:spTgt spid="11"/>
                                        </p:tgtEl>
                                        <p:attrNameLst>
                                          <p:attrName/>
                                        </p:attrNameLst>
                                      </p:cBhvr>
                                    </p:anim>
                                  </p:childTnLst>
                                </p:cTn>
                              </p:par>
                            </p:childTnLst>
                          </p:cTn>
                        </p:par>
                        <p:par>
                          <p:cTn id="33" fill="hold">
                            <p:stCondLst>
                              <p:cond delay="0"/>
                            </p:stCondLst>
                            <p:childTnLst>
                              <p:par>
                                <p:cTn id="34" presetID="4"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ox(in)">
                                      <p:cBhvr>
                                        <p:cTn id="36" dur="1000"/>
                                        <p:tgtEl>
                                          <p:spTgt spid="12"/>
                                        </p:tgtEl>
                                      </p:cBhvr>
                                    </p:animEffect>
                                  </p:childTnLst>
                                </p:cTn>
                              </p:par>
                            </p:childTnLst>
                          </p:cTn>
                        </p:par>
                        <p:par>
                          <p:cTn id="37" fill="hold">
                            <p:stCondLst>
                              <p:cond delay="1000"/>
                            </p:stCondLst>
                            <p:childTnLst>
                              <p:par>
                                <p:cTn id="38" presetID="16" presetClass="entr" presetSubtype="2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2000"/>
                                        <p:tgtEl>
                                          <p:spTgt spid="13"/>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amond(in)">
                                      <p:cBhvr>
                                        <p:cTn id="43" dur="2000"/>
                                        <p:tgtEl>
                                          <p:spTgt spid="14"/>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amond(in)">
                                      <p:cBhvr>
                                        <p:cTn id="46" dur="2000"/>
                                        <p:tgtEl>
                                          <p:spTgt spid="15"/>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amond(in)">
                                      <p:cBhvr>
                                        <p:cTn id="49" dur="2000"/>
                                        <p:tgtEl>
                                          <p:spTgt spid="16"/>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8" presetClass="entr" presetSubtype="16" fill="hold" grpId="0"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diamond(in)">
                                      <p:cBhvr>
                                        <p:cTn id="56" dur="10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8" presetClass="entr" presetSubtype="16"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diamond(in)">
                                      <p:cBhvr>
                                        <p:cTn id="61"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animBg="1"/>
      <p:bldP spid="9" grpId="0" animBg="1"/>
      <p:bldP spid="10" grpId="0"/>
      <p:bldP spid="11" grpId="0"/>
      <p:bldP spid="12" grpId="0" animBg="1"/>
      <p:bldP spid="13" grpId="0"/>
      <p:bldP spid="14" grpId="0" animBg="1"/>
      <p:bldP spid="15" grpId="0" animBg="1"/>
      <p:bldP spid="16" grpId="0" animBg="1"/>
      <p:bldP spid="17" grpId="0" animBg="1"/>
      <p:bldP spid="18" grpId="0" animBg="1"/>
      <p:bldP spid="19"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حابة 2"/>
          <p:cNvSpPr/>
          <p:nvPr/>
        </p:nvSpPr>
        <p:spPr>
          <a:xfrm>
            <a:off x="1428728" y="428604"/>
            <a:ext cx="5929354" cy="1500198"/>
          </a:xfrm>
          <a:prstGeom prst="cloud">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نشاطات الإنتاج اللغوي العام</a:t>
            </a:r>
            <a:endParaRPr lang="ar-SA" sz="3200" b="1" dirty="0">
              <a:solidFill>
                <a:schemeClr val="tx1"/>
              </a:solidFill>
            </a:endParaRPr>
          </a:p>
        </p:txBody>
      </p:sp>
      <p:sp>
        <p:nvSpPr>
          <p:cNvPr id="4" name="دمعة 3"/>
          <p:cNvSpPr/>
          <p:nvPr/>
        </p:nvSpPr>
        <p:spPr>
          <a:xfrm>
            <a:off x="7643834" y="207167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5" name="مربع نص 4"/>
          <p:cNvSpPr txBox="1"/>
          <p:nvPr/>
        </p:nvSpPr>
        <p:spPr>
          <a:xfrm>
            <a:off x="428596" y="2143116"/>
            <a:ext cx="7215238" cy="1077218"/>
          </a:xfrm>
          <a:prstGeom prst="rect">
            <a:avLst/>
          </a:prstGeom>
          <a:noFill/>
        </p:spPr>
        <p:txBody>
          <a:bodyPr wrap="square" rtlCol="1">
            <a:spAutoFit/>
          </a:bodyPr>
          <a:lstStyle/>
          <a:p>
            <a:pPr algn="ctr"/>
            <a:r>
              <a:rPr lang="ar-SA" sz="3200" b="1" dirty="0" smtClean="0">
                <a:cs typeface="DecoType Naskh" pitchFamily="2" charset="-78"/>
              </a:rPr>
              <a:t>أتخيل أن والدتي وجهت إلي رسالة السابقة(رسالة أم)أجيبها برسالة مناسبة.</a:t>
            </a:r>
          </a:p>
        </p:txBody>
      </p:sp>
      <p:sp>
        <p:nvSpPr>
          <p:cNvPr id="6" name="دمعة 5"/>
          <p:cNvSpPr/>
          <p:nvPr/>
        </p:nvSpPr>
        <p:spPr>
          <a:xfrm>
            <a:off x="7500958" y="3378456"/>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7" name="مربع نص 6"/>
          <p:cNvSpPr txBox="1"/>
          <p:nvPr/>
        </p:nvSpPr>
        <p:spPr>
          <a:xfrm>
            <a:off x="428596" y="3143248"/>
            <a:ext cx="7215238" cy="1138773"/>
          </a:xfrm>
          <a:prstGeom prst="rect">
            <a:avLst/>
          </a:prstGeom>
          <a:noFill/>
        </p:spPr>
        <p:txBody>
          <a:bodyPr wrap="square" rtlCol="1">
            <a:spAutoFit/>
          </a:bodyPr>
          <a:lstStyle/>
          <a:p>
            <a:pPr algn="ctr"/>
            <a:r>
              <a:rPr lang="ar-SA" sz="3600" b="1" u="sng" dirty="0" smtClean="0">
                <a:solidFill>
                  <a:srgbClr val="C00000"/>
                </a:solidFill>
                <a:cs typeface="DecoType Naskh" pitchFamily="2" charset="-78"/>
              </a:rPr>
              <a:t>أكتب عن:</a:t>
            </a:r>
          </a:p>
          <a:p>
            <a:pPr algn="ctr"/>
            <a:r>
              <a:rPr lang="ar-SA" sz="3200" b="1" dirty="0" smtClean="0">
                <a:cs typeface="DecoType Naskh" pitchFamily="2" charset="-78"/>
              </a:rPr>
              <a:t>الإجازة موسم نشاط وميدان سباق لا مضمار كسل وخمول.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10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2000"/>
                                        <p:tgtEl>
                                          <p:spTgt spid="5"/>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ox(in)">
                                      <p:cBhvr>
                                        <p:cTn id="16" dur="10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643834" y="34384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571472" y="476888"/>
            <a:ext cx="7072362" cy="523220"/>
          </a:xfrm>
          <a:prstGeom prst="rect">
            <a:avLst/>
          </a:prstGeom>
          <a:noFill/>
        </p:spPr>
        <p:txBody>
          <a:bodyPr wrap="square" rtlCol="1">
            <a:spAutoFit/>
          </a:bodyPr>
          <a:lstStyle/>
          <a:p>
            <a:pPr algn="ctr"/>
            <a:r>
              <a:rPr lang="ar-SA" sz="2800" b="1" dirty="0" smtClean="0">
                <a:cs typeface="DecoType Naskh" pitchFamily="2" charset="-78"/>
              </a:rPr>
              <a:t>أبحث في المعجم الوسيط عن معاني الكلمات التالية،وأبين مواضع استخدامها:</a:t>
            </a:r>
          </a:p>
        </p:txBody>
      </p:sp>
      <p:graphicFrame>
        <p:nvGraphicFramePr>
          <p:cNvPr id="5" name="جدول 4"/>
          <p:cNvGraphicFramePr>
            <a:graphicFrameLocks noGrp="1"/>
          </p:cNvGraphicFramePr>
          <p:nvPr/>
        </p:nvGraphicFramePr>
        <p:xfrm>
          <a:off x="642910" y="1058222"/>
          <a:ext cx="7715304" cy="2286000"/>
        </p:xfrm>
        <a:graphic>
          <a:graphicData uri="http://schemas.openxmlformats.org/drawingml/2006/table">
            <a:tbl>
              <a:tblPr rtl="1" firstRow="1" bandRow="1">
                <a:tableStyleId>{00A15C55-8517-42AA-B614-E9B94910E393}</a:tableStyleId>
              </a:tblPr>
              <a:tblGrid>
                <a:gridCol w="1492813"/>
                <a:gridCol w="6222491"/>
              </a:tblGrid>
              <a:tr h="370840">
                <a:tc>
                  <a:txBody>
                    <a:bodyPr/>
                    <a:lstStyle/>
                    <a:p>
                      <a:pPr algn="ctr" rtl="1"/>
                      <a:r>
                        <a:rPr lang="ar-SA" sz="2400" b="1" dirty="0" smtClean="0">
                          <a:solidFill>
                            <a:schemeClr val="tx1"/>
                          </a:solidFill>
                        </a:rPr>
                        <a:t>الكلمة</a:t>
                      </a:r>
                      <a:endParaRPr lang="ar-SA" sz="2400" b="1" dirty="0">
                        <a:solidFill>
                          <a:schemeClr val="tx1"/>
                        </a:solidFill>
                      </a:endParaRPr>
                    </a:p>
                  </a:txBody>
                  <a:tcPr/>
                </a:tc>
                <a:tc>
                  <a:txBody>
                    <a:bodyPr/>
                    <a:lstStyle/>
                    <a:p>
                      <a:pPr algn="ctr" rtl="1"/>
                      <a:r>
                        <a:rPr lang="ar-SA" sz="2400" b="1" dirty="0" smtClean="0">
                          <a:solidFill>
                            <a:schemeClr val="tx1"/>
                          </a:solidFill>
                        </a:rPr>
                        <a:t>معناها في المعجم الوسيط</a:t>
                      </a:r>
                      <a:endParaRPr lang="ar-SA" sz="2400" b="1" dirty="0">
                        <a:solidFill>
                          <a:schemeClr val="tx1"/>
                        </a:solidFill>
                      </a:endParaRPr>
                    </a:p>
                  </a:txBody>
                  <a:tcPr/>
                </a:tc>
              </a:tr>
              <a:tr h="370840">
                <a:tc>
                  <a:txBody>
                    <a:bodyPr/>
                    <a:lstStyle/>
                    <a:p>
                      <a:pPr algn="ctr" rtl="1"/>
                      <a:r>
                        <a:rPr lang="ar-SA" sz="2400" b="1" dirty="0" smtClean="0">
                          <a:solidFill>
                            <a:schemeClr val="tx1"/>
                          </a:solidFill>
                        </a:rPr>
                        <a:t>الرعاية</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r h="370840">
                <a:tc>
                  <a:txBody>
                    <a:bodyPr/>
                    <a:lstStyle/>
                    <a:p>
                      <a:pPr algn="ctr" rtl="1"/>
                      <a:r>
                        <a:rPr lang="ar-SA" sz="2400" b="1" dirty="0" smtClean="0">
                          <a:solidFill>
                            <a:schemeClr val="tx1"/>
                          </a:solidFill>
                        </a:rPr>
                        <a:t>الحماية</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r h="370840">
                <a:tc>
                  <a:txBody>
                    <a:bodyPr/>
                    <a:lstStyle/>
                    <a:p>
                      <a:pPr algn="ctr" rtl="1"/>
                      <a:r>
                        <a:rPr lang="ar-SA" sz="2400" b="1" dirty="0" smtClean="0">
                          <a:solidFill>
                            <a:schemeClr val="tx1"/>
                          </a:solidFill>
                        </a:rPr>
                        <a:t>التربية</a:t>
                      </a:r>
                    </a:p>
                  </a:txBody>
                  <a:tcPr/>
                </a:tc>
                <a:tc>
                  <a:txBody>
                    <a:bodyPr/>
                    <a:lstStyle/>
                    <a:p>
                      <a:pPr algn="ctr" rtl="1"/>
                      <a:endParaRPr lang="ar-SA" sz="2400" b="1" dirty="0">
                        <a:solidFill>
                          <a:schemeClr val="tx1"/>
                        </a:solidFill>
                      </a:endParaRPr>
                    </a:p>
                  </a:txBody>
                  <a:tcPr/>
                </a:tc>
              </a:tr>
              <a:tr h="370840">
                <a:tc>
                  <a:txBody>
                    <a:bodyPr/>
                    <a:lstStyle/>
                    <a:p>
                      <a:pPr algn="ctr" rtl="1"/>
                      <a:r>
                        <a:rPr lang="ar-SA" sz="2400" b="1" dirty="0" smtClean="0">
                          <a:solidFill>
                            <a:schemeClr val="tx1"/>
                          </a:solidFill>
                        </a:rPr>
                        <a:t>ساهم</a:t>
                      </a:r>
                    </a:p>
                  </a:txBody>
                  <a:tcPr/>
                </a:tc>
                <a:tc>
                  <a:txBody>
                    <a:bodyPr/>
                    <a:lstStyle/>
                    <a:p>
                      <a:pPr algn="ctr" rtl="1"/>
                      <a:endParaRPr lang="ar-SA" sz="2400" b="1" dirty="0">
                        <a:solidFill>
                          <a:schemeClr val="tx1"/>
                        </a:solidFill>
                      </a:endParaRPr>
                    </a:p>
                  </a:txBody>
                  <a:tcPr/>
                </a:tc>
              </a:tr>
            </a:tbl>
          </a:graphicData>
        </a:graphic>
      </p:graphicFrame>
      <p:sp>
        <p:nvSpPr>
          <p:cNvPr id="6" name="دمعة 5"/>
          <p:cNvSpPr/>
          <p:nvPr/>
        </p:nvSpPr>
        <p:spPr>
          <a:xfrm>
            <a:off x="7286644" y="350043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7" name="مربع نص 6"/>
          <p:cNvSpPr txBox="1"/>
          <p:nvPr/>
        </p:nvSpPr>
        <p:spPr>
          <a:xfrm>
            <a:off x="642910" y="3429000"/>
            <a:ext cx="7143800" cy="954107"/>
          </a:xfrm>
          <a:prstGeom prst="rect">
            <a:avLst/>
          </a:prstGeom>
          <a:noFill/>
        </p:spPr>
        <p:txBody>
          <a:bodyPr wrap="square" rtlCol="1">
            <a:spAutoFit/>
          </a:bodyPr>
          <a:lstStyle/>
          <a:p>
            <a:pPr algn="ctr"/>
            <a:r>
              <a:rPr lang="ar-SA" sz="2800" b="1" dirty="0" smtClean="0">
                <a:cs typeface="DecoType Naskh" pitchFamily="2" charset="-78"/>
              </a:rPr>
              <a:t>أبحث عن استخدامات للكلمات التالية</a:t>
            </a:r>
            <a:r>
              <a:rPr lang="ar-SA" sz="2800" b="1" dirty="0" smtClean="0">
                <a:cs typeface="DecoType Naskh" pitchFamily="2" charset="-78"/>
                <a:sym typeface="Wingdings" pitchFamily="2" charset="2"/>
              </a:rPr>
              <a:t>:(الكيان/التأهيل/مسيرة/رائدة/التنمية)ثم أحدد موضع ذلك.</a:t>
            </a:r>
            <a:endParaRPr lang="ar-SA" sz="2800" b="1" dirty="0" smtClean="0">
              <a:cs typeface="DecoType Naskh" pitchFamily="2" charset="-78"/>
            </a:endParaRPr>
          </a:p>
        </p:txBody>
      </p:sp>
      <p:sp>
        <p:nvSpPr>
          <p:cNvPr id="8" name="مربع نص 7"/>
          <p:cNvSpPr txBox="1"/>
          <p:nvPr/>
        </p:nvSpPr>
        <p:spPr>
          <a:xfrm>
            <a:off x="714348" y="1428736"/>
            <a:ext cx="6072230" cy="523220"/>
          </a:xfrm>
          <a:prstGeom prst="rect">
            <a:avLst/>
          </a:prstGeom>
          <a:noFill/>
        </p:spPr>
        <p:txBody>
          <a:bodyPr wrap="square" rtlCol="1">
            <a:spAutoFit/>
          </a:bodyPr>
          <a:lstStyle/>
          <a:p>
            <a:pPr algn="ctr"/>
            <a:r>
              <a:rPr lang="ar-SA" sz="2800" b="1" dirty="0" smtClean="0">
                <a:solidFill>
                  <a:schemeClr val="accent2">
                    <a:lumMod val="75000"/>
                  </a:schemeClr>
                </a:solidFill>
              </a:rPr>
              <a:t>المراقبة والملاحظة(وهو معكم أينما كنتم)</a:t>
            </a:r>
            <a:endParaRPr lang="ar-SA" sz="2400" b="1" dirty="0">
              <a:solidFill>
                <a:schemeClr val="accent2">
                  <a:lumMod val="75000"/>
                </a:schemeClr>
              </a:solidFill>
            </a:endParaRPr>
          </a:p>
        </p:txBody>
      </p:sp>
      <p:sp>
        <p:nvSpPr>
          <p:cNvPr id="9" name="مربع نص 8"/>
          <p:cNvSpPr txBox="1"/>
          <p:nvPr/>
        </p:nvSpPr>
        <p:spPr>
          <a:xfrm>
            <a:off x="785786" y="1928802"/>
            <a:ext cx="6072230" cy="523220"/>
          </a:xfrm>
          <a:prstGeom prst="rect">
            <a:avLst/>
          </a:prstGeom>
          <a:noFill/>
        </p:spPr>
        <p:txBody>
          <a:bodyPr wrap="square" rtlCol="1">
            <a:spAutoFit/>
          </a:bodyPr>
          <a:lstStyle/>
          <a:p>
            <a:pPr algn="ctr"/>
            <a:r>
              <a:rPr lang="ar-SA" sz="2800" b="1" dirty="0" smtClean="0">
                <a:solidFill>
                  <a:schemeClr val="accent2">
                    <a:lumMod val="75000"/>
                  </a:schemeClr>
                </a:solidFill>
              </a:rPr>
              <a:t>المنع والدفاع عنه(قل أعوذ برب الفلق)</a:t>
            </a:r>
            <a:endParaRPr lang="ar-SA" sz="2400" b="1" dirty="0">
              <a:solidFill>
                <a:schemeClr val="accent2">
                  <a:lumMod val="75000"/>
                </a:schemeClr>
              </a:solidFill>
            </a:endParaRPr>
          </a:p>
        </p:txBody>
      </p:sp>
      <p:sp>
        <p:nvSpPr>
          <p:cNvPr id="10" name="مربع نص 9"/>
          <p:cNvSpPr txBox="1"/>
          <p:nvPr/>
        </p:nvSpPr>
        <p:spPr>
          <a:xfrm>
            <a:off x="714348" y="2405714"/>
            <a:ext cx="6072230" cy="523220"/>
          </a:xfrm>
          <a:prstGeom prst="rect">
            <a:avLst/>
          </a:prstGeom>
          <a:noFill/>
        </p:spPr>
        <p:txBody>
          <a:bodyPr wrap="square" rtlCol="1">
            <a:spAutoFit/>
          </a:bodyPr>
          <a:lstStyle/>
          <a:p>
            <a:pPr algn="ctr"/>
            <a:r>
              <a:rPr lang="ar-SA" sz="2800" b="1" dirty="0" smtClean="0">
                <a:solidFill>
                  <a:schemeClr val="accent2">
                    <a:lumMod val="75000"/>
                  </a:schemeClr>
                </a:solidFill>
              </a:rPr>
              <a:t>التغذية والتهذيب(أدبني ربي فأحسن تأديبي)</a:t>
            </a:r>
            <a:endParaRPr lang="ar-SA" sz="2400" b="1" dirty="0">
              <a:solidFill>
                <a:schemeClr val="accent2">
                  <a:lumMod val="75000"/>
                </a:schemeClr>
              </a:solidFill>
            </a:endParaRPr>
          </a:p>
        </p:txBody>
      </p:sp>
      <p:sp>
        <p:nvSpPr>
          <p:cNvPr id="11" name="مربع نص 10"/>
          <p:cNvSpPr txBox="1"/>
          <p:nvPr/>
        </p:nvSpPr>
        <p:spPr>
          <a:xfrm>
            <a:off x="714348" y="2834342"/>
            <a:ext cx="6072230" cy="523220"/>
          </a:xfrm>
          <a:prstGeom prst="rect">
            <a:avLst/>
          </a:prstGeom>
          <a:noFill/>
        </p:spPr>
        <p:txBody>
          <a:bodyPr wrap="square" rtlCol="1">
            <a:spAutoFit/>
          </a:bodyPr>
          <a:lstStyle/>
          <a:p>
            <a:pPr algn="ctr"/>
            <a:r>
              <a:rPr lang="ar-SA" sz="2800" b="1" dirty="0" smtClean="0">
                <a:solidFill>
                  <a:schemeClr val="accent2">
                    <a:lumMod val="75000"/>
                  </a:schemeClr>
                </a:solidFill>
              </a:rPr>
              <a:t>شارك(يأمرون بالمعروف وينهون عن المنكر)</a:t>
            </a:r>
            <a:endParaRPr lang="ar-SA" sz="2400" b="1" dirty="0">
              <a:solidFill>
                <a:schemeClr val="accent2">
                  <a:lumMod val="75000"/>
                </a:schemeClr>
              </a:solidFill>
            </a:endParaRPr>
          </a:p>
        </p:txBody>
      </p:sp>
      <p:sp>
        <p:nvSpPr>
          <p:cNvPr id="12" name="موجة 11"/>
          <p:cNvSpPr/>
          <p:nvPr/>
        </p:nvSpPr>
        <p:spPr>
          <a:xfrm>
            <a:off x="1357290" y="4357694"/>
            <a:ext cx="5929354" cy="2000264"/>
          </a:xfrm>
          <a:prstGeom prst="wave">
            <a:avLst>
              <a:gd name="adj1" fmla="val 12500"/>
              <a:gd name="adj2" fmla="val -302"/>
            </a:avLst>
          </a:prstGeom>
          <a:effectLst>
            <a:glow rad="101600">
              <a:schemeClr val="accent3">
                <a:lumMod val="50000"/>
                <a:alpha val="60000"/>
              </a:schemeClr>
            </a:glow>
            <a:softEdge rad="63500"/>
          </a:effectLst>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endParaRPr lang="ar-SA" sz="2000" b="1" dirty="0" smtClean="0">
              <a:solidFill>
                <a:schemeClr val="tx1"/>
              </a:solidFill>
            </a:endParaRPr>
          </a:p>
          <a:p>
            <a:pPr algn="ctr"/>
            <a:r>
              <a:rPr lang="ar-SA" sz="2400" b="1" dirty="0" smtClean="0">
                <a:solidFill>
                  <a:schemeClr val="tx1"/>
                </a:solidFill>
              </a:rPr>
              <a:t>الرعاية حق من الآباء على الأبناء</a:t>
            </a:r>
          </a:p>
          <a:p>
            <a:pPr algn="ctr"/>
            <a:r>
              <a:rPr lang="ar-SA" sz="2400" b="1" dirty="0" smtClean="0">
                <a:solidFill>
                  <a:schemeClr val="tx1"/>
                </a:solidFill>
              </a:rPr>
              <a:t>واجب الأم تجاه أبنائها الحماية</a:t>
            </a:r>
          </a:p>
          <a:p>
            <a:pPr algn="ctr"/>
            <a:r>
              <a:rPr lang="ar-SA" sz="2400" b="1" dirty="0" smtClean="0">
                <a:solidFill>
                  <a:schemeClr val="tx1"/>
                </a:solidFill>
              </a:rPr>
              <a:t>التربية السليمة من أسس نجاح المجتمع</a:t>
            </a:r>
          </a:p>
          <a:p>
            <a:pPr algn="ctr"/>
            <a:r>
              <a:rPr lang="ar-SA" sz="2400" b="1" dirty="0" smtClean="0">
                <a:solidFill>
                  <a:schemeClr val="tx1"/>
                </a:solidFill>
              </a:rPr>
              <a:t>ساهم محمد في أعمال الخير</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Left)">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to="" calcmode="lin" valueType="num">
                                      <p:cBhvr>
                                        <p:cTn id="18" dur="1" fill="hold"/>
                                        <p:tgtEl>
                                          <p:spTgt spid="8"/>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to="" calcmode="lin" valueType="num">
                                      <p:cBhvr>
                                        <p:cTn id="23" dur="1" fill="hold"/>
                                        <p:tgtEl>
                                          <p:spTgt spid="9"/>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to="" calcmode="lin" valueType="num">
                                      <p:cBhvr>
                                        <p:cTn id="33" dur="1" fill="hold"/>
                                        <p:tgtEl>
                                          <p:spTgt spid="11"/>
                                        </p:tgtEl>
                                        <p:attrNameLst>
                                          <p:attrName/>
                                        </p:attrNameLst>
                                      </p:cBhvr>
                                    </p:anim>
                                  </p:childTnLst>
                                </p:cTn>
                              </p:par>
                              <p:par>
                                <p:cTn id="34" presetID="21" presetClass="entr" presetSubtype="4"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4)">
                                      <p:cBhvr>
                                        <p:cTn id="36" dur="2000"/>
                                        <p:tgtEl>
                                          <p:spTgt spid="6"/>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arn(inVertical)">
                                      <p:cBhvr>
                                        <p:cTn id="39" dur="2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circle(in)">
                                      <p:cBhvr>
                                        <p:cTn id="4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p:bldP spid="9" grpId="0"/>
      <p:bldP spid="10" grpId="0"/>
      <p:bldP spid="11"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952402" y="114386"/>
            <a:ext cx="903734" cy="870826"/>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أجيب</a:t>
            </a:r>
            <a:endParaRPr lang="ar-SA" sz="2000" b="1" dirty="0">
              <a:solidFill>
                <a:schemeClr val="tx1"/>
              </a:solidFill>
            </a:endParaRPr>
          </a:p>
        </p:txBody>
      </p:sp>
      <p:sp>
        <p:nvSpPr>
          <p:cNvPr id="4" name="وسيلة شرح على شكل سحابة 3"/>
          <p:cNvSpPr/>
          <p:nvPr/>
        </p:nvSpPr>
        <p:spPr>
          <a:xfrm>
            <a:off x="6858016"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3428992" y="262574"/>
            <a:ext cx="3500462" cy="523220"/>
          </a:xfrm>
          <a:prstGeom prst="rect">
            <a:avLst/>
          </a:prstGeom>
          <a:noFill/>
        </p:spPr>
        <p:txBody>
          <a:bodyPr wrap="square" rtlCol="1">
            <a:spAutoFit/>
          </a:bodyPr>
          <a:lstStyle/>
          <a:p>
            <a:pPr algn="ctr"/>
            <a:r>
              <a:rPr lang="ar-SA" sz="2800" b="1" dirty="0" smtClean="0">
                <a:cs typeface="DecoType Naskh" pitchFamily="2" charset="-78"/>
              </a:rPr>
              <a:t>بما كانت الأم تتقرب إلى الله تعالى؟</a:t>
            </a:r>
            <a:endParaRPr lang="ar-SA" sz="2800" b="1" dirty="0">
              <a:cs typeface="DecoType Naskh" pitchFamily="2" charset="-78"/>
            </a:endParaRPr>
          </a:p>
        </p:txBody>
      </p:sp>
      <p:sp>
        <p:nvSpPr>
          <p:cNvPr id="6" name="مربع نص 5"/>
          <p:cNvSpPr txBox="1"/>
          <p:nvPr/>
        </p:nvSpPr>
        <p:spPr>
          <a:xfrm>
            <a:off x="3071802" y="714356"/>
            <a:ext cx="4214842" cy="523220"/>
          </a:xfrm>
          <a:prstGeom prst="rect">
            <a:avLst/>
          </a:prstGeom>
          <a:noFill/>
        </p:spPr>
        <p:txBody>
          <a:bodyPr wrap="square" rtlCol="1">
            <a:spAutoFit/>
          </a:bodyPr>
          <a:lstStyle/>
          <a:p>
            <a:pPr algn="ctr"/>
            <a:r>
              <a:rPr lang="ar-SA" sz="2800" b="1" dirty="0" smtClean="0">
                <a:solidFill>
                  <a:srgbClr val="C00000"/>
                </a:solidFill>
              </a:rPr>
              <a:t>برعاية ابنتها</a:t>
            </a:r>
            <a:endParaRPr lang="ar-SA" sz="2800" b="1" dirty="0">
              <a:solidFill>
                <a:srgbClr val="C00000"/>
              </a:solidFill>
            </a:endParaRPr>
          </a:p>
        </p:txBody>
      </p:sp>
      <p:sp>
        <p:nvSpPr>
          <p:cNvPr id="7" name="وسيلة شرح على شكل سحابة 6"/>
          <p:cNvSpPr/>
          <p:nvPr/>
        </p:nvSpPr>
        <p:spPr>
          <a:xfrm>
            <a:off x="6858016" y="111983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8" name="مربع نص 7"/>
          <p:cNvSpPr txBox="1"/>
          <p:nvPr/>
        </p:nvSpPr>
        <p:spPr>
          <a:xfrm>
            <a:off x="2214546" y="1168114"/>
            <a:ext cx="4714908" cy="523220"/>
          </a:xfrm>
          <a:prstGeom prst="rect">
            <a:avLst/>
          </a:prstGeom>
          <a:noFill/>
        </p:spPr>
        <p:txBody>
          <a:bodyPr wrap="square" rtlCol="1">
            <a:spAutoFit/>
          </a:bodyPr>
          <a:lstStyle/>
          <a:p>
            <a:pPr algn="ctr"/>
            <a:r>
              <a:rPr lang="ar-SA" sz="2800" b="1" dirty="0" smtClean="0">
                <a:cs typeface="DecoType Naskh" pitchFamily="2" charset="-78"/>
              </a:rPr>
              <a:t>كيف كانت الأم لابنتها وهي طفلة صغيرة؟</a:t>
            </a:r>
            <a:endParaRPr lang="ar-SA" sz="2800" b="1" dirty="0">
              <a:cs typeface="DecoType Naskh" pitchFamily="2" charset="-78"/>
            </a:endParaRPr>
          </a:p>
        </p:txBody>
      </p:sp>
      <p:sp>
        <p:nvSpPr>
          <p:cNvPr id="9" name="مربع نص 8"/>
          <p:cNvSpPr txBox="1"/>
          <p:nvPr/>
        </p:nvSpPr>
        <p:spPr>
          <a:xfrm>
            <a:off x="142844" y="1619896"/>
            <a:ext cx="8643998" cy="523220"/>
          </a:xfrm>
          <a:prstGeom prst="rect">
            <a:avLst/>
          </a:prstGeom>
          <a:noFill/>
        </p:spPr>
        <p:txBody>
          <a:bodyPr wrap="square" rtlCol="1">
            <a:spAutoFit/>
          </a:bodyPr>
          <a:lstStyle/>
          <a:p>
            <a:pPr algn="ctr"/>
            <a:r>
              <a:rPr lang="ar-SA" sz="2800" b="1" dirty="0" smtClean="0">
                <a:solidFill>
                  <a:srgbClr val="C00000"/>
                </a:solidFill>
              </a:rPr>
              <a:t>العين التي تبصر بها،والأذن التي تسمع بها،والقدم التي تسير بها للخير.</a:t>
            </a:r>
            <a:endParaRPr lang="ar-SA" sz="2800" b="1" dirty="0">
              <a:solidFill>
                <a:srgbClr val="C00000"/>
              </a:solidFill>
            </a:endParaRPr>
          </a:p>
        </p:txBody>
      </p:sp>
      <p:sp>
        <p:nvSpPr>
          <p:cNvPr id="10" name="وسيلة شرح على شكل سحابة 9"/>
          <p:cNvSpPr/>
          <p:nvPr/>
        </p:nvSpPr>
        <p:spPr>
          <a:xfrm>
            <a:off x="6786578" y="214311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11" name="مربع نص 10"/>
          <p:cNvSpPr txBox="1"/>
          <p:nvPr/>
        </p:nvSpPr>
        <p:spPr>
          <a:xfrm>
            <a:off x="3357554" y="2191400"/>
            <a:ext cx="3500462" cy="523220"/>
          </a:xfrm>
          <a:prstGeom prst="rect">
            <a:avLst/>
          </a:prstGeom>
          <a:noFill/>
        </p:spPr>
        <p:txBody>
          <a:bodyPr wrap="square" rtlCol="1">
            <a:spAutoFit/>
          </a:bodyPr>
          <a:lstStyle/>
          <a:p>
            <a:pPr algn="ctr"/>
            <a:r>
              <a:rPr lang="ar-SA" sz="2800" b="1" dirty="0" smtClean="0">
                <a:cs typeface="DecoType Naskh" pitchFamily="2" charset="-78"/>
              </a:rPr>
              <a:t>مم حذرت الأم  ابنتـها؟</a:t>
            </a:r>
            <a:endParaRPr lang="ar-SA" sz="2800" b="1" dirty="0">
              <a:cs typeface="DecoType Naskh" pitchFamily="2" charset="-78"/>
            </a:endParaRPr>
          </a:p>
        </p:txBody>
      </p:sp>
      <p:sp>
        <p:nvSpPr>
          <p:cNvPr id="12" name="مربع نص 11"/>
          <p:cNvSpPr txBox="1"/>
          <p:nvPr/>
        </p:nvSpPr>
        <p:spPr>
          <a:xfrm>
            <a:off x="1571604" y="2571744"/>
            <a:ext cx="5643602" cy="523220"/>
          </a:xfrm>
          <a:prstGeom prst="rect">
            <a:avLst/>
          </a:prstGeom>
          <a:noFill/>
        </p:spPr>
        <p:txBody>
          <a:bodyPr wrap="square" rtlCol="1">
            <a:spAutoFit/>
          </a:bodyPr>
          <a:lstStyle/>
          <a:p>
            <a:pPr algn="ctr"/>
            <a:r>
              <a:rPr lang="ar-SA" sz="2800" b="1" dirty="0" smtClean="0">
                <a:solidFill>
                  <a:srgbClr val="C00000"/>
                </a:solidFill>
              </a:rPr>
              <a:t>من الخوض فيما لا ينبغي للفتاة الخوض فيه.</a:t>
            </a:r>
            <a:endParaRPr lang="ar-SA" sz="2800" b="1" dirty="0">
              <a:solidFill>
                <a:srgbClr val="C00000"/>
              </a:solidFill>
            </a:endParaRPr>
          </a:p>
        </p:txBody>
      </p:sp>
      <p:sp>
        <p:nvSpPr>
          <p:cNvPr id="13" name="وسيلة شرح على شكل سحابة 12"/>
          <p:cNvSpPr/>
          <p:nvPr/>
        </p:nvSpPr>
        <p:spPr>
          <a:xfrm>
            <a:off x="6786578" y="307181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14" name="مربع نص 13"/>
          <p:cNvSpPr txBox="1"/>
          <p:nvPr/>
        </p:nvSpPr>
        <p:spPr>
          <a:xfrm>
            <a:off x="1500166" y="3120094"/>
            <a:ext cx="5357850" cy="523220"/>
          </a:xfrm>
          <a:prstGeom prst="rect">
            <a:avLst/>
          </a:prstGeom>
          <a:noFill/>
        </p:spPr>
        <p:txBody>
          <a:bodyPr wrap="square" rtlCol="1">
            <a:spAutoFit/>
          </a:bodyPr>
          <a:lstStyle/>
          <a:p>
            <a:pPr algn="ctr"/>
            <a:r>
              <a:rPr lang="ar-SA" sz="2800" b="1" dirty="0" smtClean="0">
                <a:cs typeface="DecoType Naskh" pitchFamily="2" charset="-78"/>
              </a:rPr>
              <a:t>لمَ لم تعد الأم قادرة على ترك ابنتها بمفردها؟</a:t>
            </a:r>
            <a:endParaRPr lang="ar-SA" sz="2800" b="1" dirty="0">
              <a:cs typeface="DecoType Naskh" pitchFamily="2" charset="-78"/>
            </a:endParaRPr>
          </a:p>
        </p:txBody>
      </p:sp>
      <p:sp>
        <p:nvSpPr>
          <p:cNvPr id="15" name="مربع نص 14"/>
          <p:cNvSpPr txBox="1"/>
          <p:nvPr/>
        </p:nvSpPr>
        <p:spPr>
          <a:xfrm>
            <a:off x="1214414" y="3571876"/>
            <a:ext cx="6000792" cy="523220"/>
          </a:xfrm>
          <a:prstGeom prst="rect">
            <a:avLst/>
          </a:prstGeom>
          <a:noFill/>
        </p:spPr>
        <p:txBody>
          <a:bodyPr wrap="square" rtlCol="1">
            <a:spAutoFit/>
          </a:bodyPr>
          <a:lstStyle/>
          <a:p>
            <a:pPr algn="ctr"/>
            <a:r>
              <a:rPr lang="ar-SA" sz="2800" b="1" dirty="0" smtClean="0">
                <a:solidFill>
                  <a:srgbClr val="C00000"/>
                </a:solidFill>
              </a:rPr>
              <a:t>لما لاحظت ابنتها بدأت تميل نحو طريق الزلل.</a:t>
            </a:r>
            <a:endParaRPr lang="ar-SA" sz="2800" b="1" dirty="0">
              <a:solidFill>
                <a:srgbClr val="C00000"/>
              </a:solidFill>
            </a:endParaRPr>
          </a:p>
        </p:txBody>
      </p:sp>
      <p:sp>
        <p:nvSpPr>
          <p:cNvPr id="16" name="وسيلة شرح على شكل سحابة 15"/>
          <p:cNvSpPr/>
          <p:nvPr/>
        </p:nvSpPr>
        <p:spPr>
          <a:xfrm>
            <a:off x="7643834" y="392906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خامساً</a:t>
            </a:r>
            <a:endParaRPr lang="ar-SA" sz="2000" b="1" dirty="0">
              <a:solidFill>
                <a:schemeClr val="tx1"/>
              </a:solidFill>
            </a:endParaRPr>
          </a:p>
        </p:txBody>
      </p:sp>
      <p:sp>
        <p:nvSpPr>
          <p:cNvPr id="17" name="مربع نص 16"/>
          <p:cNvSpPr txBox="1"/>
          <p:nvPr/>
        </p:nvSpPr>
        <p:spPr>
          <a:xfrm>
            <a:off x="928662" y="3975091"/>
            <a:ext cx="6715172" cy="954107"/>
          </a:xfrm>
          <a:prstGeom prst="rect">
            <a:avLst/>
          </a:prstGeom>
          <a:noFill/>
        </p:spPr>
        <p:txBody>
          <a:bodyPr wrap="square" rtlCol="1">
            <a:spAutoFit/>
          </a:bodyPr>
          <a:lstStyle/>
          <a:p>
            <a:pPr algn="ctr"/>
            <a:r>
              <a:rPr lang="ar-SA" sz="2800" b="1" dirty="0" smtClean="0">
                <a:cs typeface="DecoType Naskh" pitchFamily="2" charset="-78"/>
              </a:rPr>
              <a:t>أتعاون ومن بجواري؛لإعداد قائمة بالعوامل التي دفعت الأم إلى كتابة رسالة لابنتها،حسب ما ورد في النص:  </a:t>
            </a:r>
            <a:endParaRPr lang="ar-SA" sz="2800" b="1" dirty="0">
              <a:cs typeface="DecoType Naskh" pitchFamily="2" charset="-78"/>
            </a:endParaRPr>
          </a:p>
        </p:txBody>
      </p:sp>
      <p:sp>
        <p:nvSpPr>
          <p:cNvPr id="18" name="مربع نص 17"/>
          <p:cNvSpPr txBox="1"/>
          <p:nvPr/>
        </p:nvSpPr>
        <p:spPr>
          <a:xfrm>
            <a:off x="357158" y="4786322"/>
            <a:ext cx="8072494" cy="954107"/>
          </a:xfrm>
          <a:prstGeom prst="rect">
            <a:avLst/>
          </a:prstGeom>
          <a:noFill/>
        </p:spPr>
        <p:txBody>
          <a:bodyPr wrap="square" rtlCol="1">
            <a:spAutoFit/>
          </a:bodyPr>
          <a:lstStyle/>
          <a:p>
            <a:pPr algn="ctr"/>
            <a:r>
              <a:rPr lang="ar-SA" sz="2800" b="1" dirty="0" smtClean="0">
                <a:solidFill>
                  <a:srgbClr val="C00000"/>
                </a:solidFill>
              </a:rPr>
              <a:t>خروج البنت من تحت مظلة أمها،خوف الأم وقلقها،الحرية في استخدام الإنترنت،ملاحظة الأم أن ابنتها بدأت تميل نحو طريق الزلل.</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2000" fill="hold"/>
                                        <p:tgtEl>
                                          <p:spTgt spid="6"/>
                                        </p:tgtEl>
                                        <p:attrNameLst>
                                          <p:attrName>ppt_x</p:attrName>
                                        </p:attrNameLst>
                                      </p:cBhvr>
                                      <p:tavLst>
                                        <p:tav tm="0">
                                          <p:val>
                                            <p:strVal val="#ppt_x"/>
                                          </p:val>
                                        </p:tav>
                                        <p:tav tm="100000">
                                          <p:val>
                                            <p:strVal val="#ppt_x"/>
                                          </p:val>
                                        </p:tav>
                                      </p:tavLst>
                                    </p:anim>
                                    <p:anim calcmode="lin" valueType="num">
                                      <p:cBhvr additive="base">
                                        <p:cTn id="16" dur="20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6" presetClass="entr" presetSubtype="2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2000"/>
                                        <p:tgtEl>
                                          <p:spTgt spid="7"/>
                                        </p:tgtEl>
                                      </p:cBhvr>
                                    </p:animEffect>
                                  </p:childTnLst>
                                </p:cTn>
                              </p:par>
                            </p:childTnLst>
                          </p:cTn>
                        </p:par>
                        <p:par>
                          <p:cTn id="21" fill="hold">
                            <p:stCondLst>
                              <p:cond delay="4000"/>
                            </p:stCondLst>
                            <p:childTnLst>
                              <p:par>
                                <p:cTn id="22" presetID="16" presetClass="entr" presetSubtype="2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7"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000" fill="hold"/>
                                        <p:tgtEl>
                                          <p:spTgt spid="9"/>
                                        </p:tgtEl>
                                        <p:attrNameLst>
                                          <p:attrName>ppt_x</p:attrName>
                                        </p:attrNameLst>
                                      </p:cBhvr>
                                      <p:tavLst>
                                        <p:tav tm="0">
                                          <p:val>
                                            <p:strVal val="#ppt_x"/>
                                          </p:val>
                                        </p:tav>
                                        <p:tav tm="100000">
                                          <p:val>
                                            <p:strVal val="#ppt_x"/>
                                          </p:val>
                                        </p:tav>
                                      </p:tavLst>
                                    </p:anim>
                                    <p:anim calcmode="lin" valueType="num">
                                      <p:cBhvr additive="base">
                                        <p:cTn id="30" dur="2000" fill="hold"/>
                                        <p:tgtEl>
                                          <p:spTgt spid="9"/>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16" presetClass="entr" presetSubtype="2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2000"/>
                                        <p:tgtEl>
                                          <p:spTgt spid="10"/>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2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7"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000" fill="hold"/>
                                        <p:tgtEl>
                                          <p:spTgt spid="12"/>
                                        </p:tgtEl>
                                        <p:attrNameLst>
                                          <p:attrName>ppt_x</p:attrName>
                                        </p:attrNameLst>
                                      </p:cBhvr>
                                      <p:tavLst>
                                        <p:tav tm="0">
                                          <p:val>
                                            <p:strVal val="#ppt_x"/>
                                          </p:val>
                                        </p:tav>
                                        <p:tav tm="100000">
                                          <p:val>
                                            <p:strVal val="#ppt_x"/>
                                          </p:val>
                                        </p:tav>
                                      </p:tavLst>
                                    </p:anim>
                                    <p:anim calcmode="lin" valueType="num">
                                      <p:cBhvr additive="base">
                                        <p:cTn id="44" dur="20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6" presetClass="entr" presetSubtype="2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2000"/>
                                        <p:tgtEl>
                                          <p:spTgt spid="13"/>
                                        </p:tgtEl>
                                      </p:cBhvr>
                                    </p:animEffect>
                                  </p:childTnLst>
                                </p:cTn>
                              </p:par>
                            </p:childTnLst>
                          </p:cTn>
                        </p:par>
                        <p:par>
                          <p:cTn id="49" fill="hold">
                            <p:stCondLst>
                              <p:cond delay="4000"/>
                            </p:stCondLst>
                            <p:childTnLst>
                              <p:par>
                                <p:cTn id="50" presetID="16" presetClass="entr" presetSubtype="2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inVertical)">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7"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2000" fill="hold"/>
                                        <p:tgtEl>
                                          <p:spTgt spid="15"/>
                                        </p:tgtEl>
                                        <p:attrNameLst>
                                          <p:attrName>ppt_x</p:attrName>
                                        </p:attrNameLst>
                                      </p:cBhvr>
                                      <p:tavLst>
                                        <p:tav tm="0">
                                          <p:val>
                                            <p:strVal val="#ppt_x"/>
                                          </p:val>
                                        </p:tav>
                                        <p:tav tm="100000">
                                          <p:val>
                                            <p:strVal val="#ppt_x"/>
                                          </p:val>
                                        </p:tav>
                                      </p:tavLst>
                                    </p:anim>
                                    <p:anim calcmode="lin" valueType="num">
                                      <p:cBhvr additive="base">
                                        <p:cTn id="58" dur="20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2000"/>
                            </p:stCondLst>
                            <p:childTnLst>
                              <p:par>
                                <p:cTn id="60" presetID="16" presetClass="entr" presetSubtype="21"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2000"/>
                                        <p:tgtEl>
                                          <p:spTgt spid="16"/>
                                        </p:tgtEl>
                                      </p:cBhvr>
                                    </p:animEffect>
                                  </p:childTnLst>
                                </p:cTn>
                              </p:par>
                            </p:childTnLst>
                          </p:cTn>
                        </p:par>
                        <p:par>
                          <p:cTn id="63" fill="hold">
                            <p:stCondLst>
                              <p:cond delay="4000"/>
                            </p:stCondLst>
                            <p:childTnLst>
                              <p:par>
                                <p:cTn id="64" presetID="16" presetClass="entr" presetSubtype="21"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inVertical)">
                                      <p:cBhvr>
                                        <p:cTn id="66" dur="20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7" presetClass="entr" presetSubtype="4"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2000" fill="hold"/>
                                        <p:tgtEl>
                                          <p:spTgt spid="18"/>
                                        </p:tgtEl>
                                        <p:attrNameLst>
                                          <p:attrName>ppt_x</p:attrName>
                                        </p:attrNameLst>
                                      </p:cBhvr>
                                      <p:tavLst>
                                        <p:tav tm="0">
                                          <p:val>
                                            <p:strVal val="#ppt_x"/>
                                          </p:val>
                                        </p:tav>
                                        <p:tav tm="100000">
                                          <p:val>
                                            <p:strVal val="#ppt_x"/>
                                          </p:val>
                                        </p:tav>
                                      </p:tavLst>
                                    </p:anim>
                                    <p:anim calcmode="lin" valueType="num">
                                      <p:cBhvr additive="base">
                                        <p:cTn id="72" dur="2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P spid="10" grpId="0" animBg="1"/>
      <p:bldP spid="11" grpId="0"/>
      <p:bldP spid="12" grpId="0"/>
      <p:bldP spid="13" grpId="0" animBg="1"/>
      <p:bldP spid="14" grpId="0"/>
      <p:bldP spid="15" grpId="0"/>
      <p:bldP spid="16" grpId="0" animBg="1"/>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309460" y="372062"/>
            <a:ext cx="903734" cy="870826"/>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أفكر</a:t>
            </a:r>
            <a:endParaRPr lang="ar-SA" sz="2000" b="1" dirty="0">
              <a:solidFill>
                <a:schemeClr val="tx1"/>
              </a:solidFill>
            </a:endParaRPr>
          </a:p>
        </p:txBody>
      </p:sp>
      <p:sp>
        <p:nvSpPr>
          <p:cNvPr id="4" name="وسيلة شرح على شكل سحابة 3"/>
          <p:cNvSpPr/>
          <p:nvPr/>
        </p:nvSpPr>
        <p:spPr>
          <a:xfrm>
            <a:off x="6215074" y="47196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3143240" y="520250"/>
            <a:ext cx="3500462" cy="523220"/>
          </a:xfrm>
          <a:prstGeom prst="rect">
            <a:avLst/>
          </a:prstGeom>
          <a:noFill/>
        </p:spPr>
        <p:txBody>
          <a:bodyPr wrap="square" rtlCol="1">
            <a:spAutoFit/>
          </a:bodyPr>
          <a:lstStyle/>
          <a:p>
            <a:pPr algn="ctr"/>
            <a:r>
              <a:rPr lang="ar-SA" sz="2800" b="1" dirty="0" smtClean="0">
                <a:cs typeface="DecoType Naskh" pitchFamily="2" charset="-78"/>
              </a:rPr>
              <a:t>أكمل الفراغات فيما يأتي:</a:t>
            </a:r>
            <a:endParaRPr lang="ar-SA" sz="2800" b="1" dirty="0">
              <a:cs typeface="DecoType Naskh" pitchFamily="2" charset="-78"/>
            </a:endParaRPr>
          </a:p>
        </p:txBody>
      </p:sp>
      <p:graphicFrame>
        <p:nvGraphicFramePr>
          <p:cNvPr id="6" name="جدول 5"/>
          <p:cNvGraphicFramePr>
            <a:graphicFrameLocks noGrp="1"/>
          </p:cNvGraphicFramePr>
          <p:nvPr/>
        </p:nvGraphicFramePr>
        <p:xfrm>
          <a:off x="1357290" y="1962478"/>
          <a:ext cx="6096000" cy="3743952"/>
        </p:xfrm>
        <a:graphic>
          <a:graphicData uri="http://schemas.openxmlformats.org/drawingml/2006/table">
            <a:tbl>
              <a:tblPr rtl="1" firstRow="1" bandRow="1">
                <a:tableStyleId>{306799F8-075E-4A3A-A7F6-7FBC6576F1A4}</a:tableStyleId>
              </a:tblPr>
              <a:tblGrid>
                <a:gridCol w="3048000"/>
                <a:gridCol w="3048000"/>
              </a:tblGrid>
              <a:tr h="1823712">
                <a:tc>
                  <a:txBody>
                    <a:bodyPr/>
                    <a:lstStyle/>
                    <a:p>
                      <a:pPr algn="ctr" rtl="1"/>
                      <a:endParaRPr lang="ar-SA" sz="2400" dirty="0" smtClean="0">
                        <a:solidFill>
                          <a:schemeClr val="tx1"/>
                        </a:solidFill>
                        <a:effectLst>
                          <a:glow rad="228600">
                            <a:schemeClr val="accent6">
                              <a:satMod val="175000"/>
                              <a:alpha val="40000"/>
                            </a:schemeClr>
                          </a:glow>
                        </a:effectLst>
                      </a:endParaRPr>
                    </a:p>
                    <a:p>
                      <a:pPr algn="ctr" rtl="1"/>
                      <a:endParaRPr lang="ar-SA" sz="2400" b="1" baseline="0" dirty="0" smtClean="0">
                        <a:solidFill>
                          <a:schemeClr val="tx1"/>
                        </a:solidFill>
                        <a:effectLst>
                          <a:glow rad="228600">
                            <a:schemeClr val="accent6">
                              <a:satMod val="175000"/>
                              <a:alpha val="40000"/>
                            </a:schemeClr>
                          </a:glow>
                        </a:effectLst>
                      </a:endParaRPr>
                    </a:p>
                  </a:txBody>
                  <a:tcPr/>
                </a:tc>
                <a:tc>
                  <a:txBody>
                    <a:bodyPr/>
                    <a:lstStyle/>
                    <a:p>
                      <a:pPr algn="ctr" rtl="1"/>
                      <a:endParaRPr lang="ar-SA" sz="2400" dirty="0" smtClean="0">
                        <a:solidFill>
                          <a:schemeClr val="tx1"/>
                        </a:solidFill>
                        <a:effectLst>
                          <a:glow rad="228600">
                            <a:schemeClr val="accent6">
                              <a:satMod val="175000"/>
                              <a:alpha val="40000"/>
                            </a:schemeClr>
                          </a:glow>
                        </a:effectLst>
                      </a:endParaRPr>
                    </a:p>
                    <a:p>
                      <a:pPr algn="ctr" rtl="1"/>
                      <a:endParaRPr lang="ar-SA" sz="2400" dirty="0" smtClean="0">
                        <a:solidFill>
                          <a:schemeClr val="tx1"/>
                        </a:solidFill>
                        <a:effectLst>
                          <a:glow rad="228600">
                            <a:schemeClr val="accent6">
                              <a:satMod val="175000"/>
                              <a:alpha val="40000"/>
                            </a:schemeClr>
                          </a:glow>
                        </a:effectLst>
                      </a:endParaRPr>
                    </a:p>
                    <a:p>
                      <a:pPr algn="ctr" rtl="1"/>
                      <a:endParaRPr lang="ar-SA" sz="2400" b="1" dirty="0" smtClean="0">
                        <a:solidFill>
                          <a:schemeClr val="tx1"/>
                        </a:solidFill>
                        <a:effectLst>
                          <a:glow rad="228600">
                            <a:schemeClr val="accent6">
                              <a:satMod val="175000"/>
                              <a:alpha val="40000"/>
                            </a:schemeClr>
                          </a:glow>
                        </a:effectLst>
                      </a:endParaRPr>
                    </a:p>
                    <a:p>
                      <a:pPr algn="ctr" rtl="1"/>
                      <a:endParaRPr lang="ar-SA" sz="2400" b="1" dirty="0">
                        <a:solidFill>
                          <a:schemeClr val="tx1"/>
                        </a:solidFill>
                        <a:effectLst>
                          <a:glow rad="228600">
                            <a:schemeClr val="accent6">
                              <a:satMod val="175000"/>
                              <a:alpha val="40000"/>
                            </a:schemeClr>
                          </a:glow>
                        </a:effectLst>
                      </a:endParaRPr>
                    </a:p>
                  </a:txBody>
                  <a:tcPr/>
                </a:tc>
              </a:tr>
              <a:tr h="627783">
                <a:tc>
                  <a:txBody>
                    <a:bodyPr/>
                    <a:lstStyle/>
                    <a:p>
                      <a:pPr algn="ctr" rtl="1"/>
                      <a:endParaRPr lang="ar-SA" sz="2400" b="1" kern="1200" dirty="0" smtClean="0">
                        <a:solidFill>
                          <a:schemeClr val="tx1"/>
                        </a:solidFill>
                        <a:effectLst>
                          <a:glow rad="228600">
                            <a:schemeClr val="accent6">
                              <a:satMod val="175000"/>
                              <a:alpha val="40000"/>
                            </a:schemeClr>
                          </a:glow>
                        </a:effectLst>
                        <a:latin typeface="+mn-lt"/>
                        <a:ea typeface="+mn-ea"/>
                        <a:cs typeface="+mn-cs"/>
                      </a:endParaRPr>
                    </a:p>
                    <a:p>
                      <a:pPr algn="ctr" rtl="1"/>
                      <a:endParaRPr lang="ar-SA" sz="2400" b="1" kern="1200" dirty="0" smtClean="0">
                        <a:solidFill>
                          <a:schemeClr val="tx1"/>
                        </a:solidFill>
                        <a:effectLst>
                          <a:glow rad="228600">
                            <a:schemeClr val="accent6">
                              <a:satMod val="175000"/>
                              <a:alpha val="40000"/>
                            </a:schemeClr>
                          </a:glow>
                        </a:effectLst>
                        <a:latin typeface="+mn-lt"/>
                        <a:ea typeface="+mn-ea"/>
                        <a:cs typeface="+mn-cs"/>
                      </a:endParaRPr>
                    </a:p>
                    <a:p>
                      <a:pPr algn="ctr" rtl="1"/>
                      <a:endParaRPr lang="ar-SA" sz="2400" b="1" kern="1200" dirty="0" smtClean="0">
                        <a:solidFill>
                          <a:schemeClr val="tx1"/>
                        </a:solidFill>
                        <a:effectLst>
                          <a:glow rad="228600">
                            <a:schemeClr val="accent6">
                              <a:satMod val="175000"/>
                              <a:alpha val="40000"/>
                            </a:schemeClr>
                          </a:glow>
                        </a:effectLst>
                        <a:latin typeface="+mn-lt"/>
                        <a:ea typeface="+mn-ea"/>
                        <a:cs typeface="+mn-cs"/>
                      </a:endParaRPr>
                    </a:p>
                    <a:p>
                      <a:pPr algn="ctr" rtl="1"/>
                      <a:endParaRPr lang="ar-SA" sz="2400" b="1" kern="1200" dirty="0" smtClean="0">
                        <a:solidFill>
                          <a:schemeClr val="tx1"/>
                        </a:solidFill>
                        <a:effectLst>
                          <a:glow rad="228600">
                            <a:schemeClr val="accent6">
                              <a:satMod val="175000"/>
                              <a:alpha val="40000"/>
                            </a:schemeClr>
                          </a:glow>
                        </a:effectLst>
                        <a:latin typeface="+mn-lt"/>
                        <a:ea typeface="+mn-ea"/>
                        <a:cs typeface="+mn-cs"/>
                      </a:endParaRPr>
                    </a:p>
                    <a:p>
                      <a:pPr algn="ctr" rtl="1"/>
                      <a:endParaRPr lang="ar-SA" sz="2400" b="1" kern="1200" dirty="0" smtClean="0">
                        <a:solidFill>
                          <a:schemeClr val="tx1"/>
                        </a:solidFill>
                        <a:effectLst>
                          <a:glow rad="228600">
                            <a:schemeClr val="accent6">
                              <a:satMod val="175000"/>
                              <a:alpha val="40000"/>
                            </a:schemeClr>
                          </a:glow>
                        </a:effectLst>
                        <a:latin typeface="+mn-lt"/>
                        <a:ea typeface="+mn-ea"/>
                        <a:cs typeface="+mn-cs"/>
                      </a:endParaRPr>
                    </a:p>
                  </a:txBody>
                  <a:tcPr>
                    <a:solidFill>
                      <a:schemeClr val="accent3">
                        <a:lumMod val="75000"/>
                        <a:alpha val="2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ar-SA" sz="2400" b="1" kern="1200" dirty="0" smtClean="0">
                        <a:solidFill>
                          <a:schemeClr val="tx1"/>
                        </a:solidFill>
                        <a:effectLst>
                          <a:glow rad="228600">
                            <a:schemeClr val="accent6">
                              <a:satMod val="175000"/>
                              <a:alpha val="40000"/>
                            </a:schemeClr>
                          </a:glow>
                        </a:effectLst>
                        <a:latin typeface="+mn-lt"/>
                        <a:ea typeface="+mn-ea"/>
                        <a:cs typeface="+mn-cs"/>
                      </a:endParaRPr>
                    </a:p>
                    <a:p>
                      <a:pPr algn="ctr" rtl="1"/>
                      <a:r>
                        <a:rPr lang="ar-SA" sz="2400" b="1" kern="1200" dirty="0" smtClean="0">
                          <a:solidFill>
                            <a:schemeClr val="tx1"/>
                          </a:solidFill>
                          <a:effectLst>
                            <a:glow rad="228600">
                              <a:schemeClr val="accent6">
                                <a:satMod val="175000"/>
                                <a:alpha val="40000"/>
                              </a:schemeClr>
                            </a:glow>
                          </a:effectLst>
                          <a:latin typeface="+mn-lt"/>
                          <a:ea typeface="+mn-ea"/>
                          <a:cs typeface="+mn-cs"/>
                        </a:rPr>
                        <a:t> </a:t>
                      </a:r>
                      <a:endParaRPr lang="ar-SA" sz="2400" b="1" kern="1200" dirty="0">
                        <a:solidFill>
                          <a:schemeClr val="tx1"/>
                        </a:solidFill>
                        <a:effectLst>
                          <a:glow rad="228600">
                            <a:schemeClr val="accent6">
                              <a:satMod val="175000"/>
                              <a:alpha val="40000"/>
                            </a:schemeClr>
                          </a:glow>
                        </a:effectLst>
                        <a:latin typeface="+mn-lt"/>
                        <a:ea typeface="+mn-ea"/>
                        <a:cs typeface="+mn-cs"/>
                      </a:endParaRPr>
                    </a:p>
                  </a:txBody>
                  <a:tcPr>
                    <a:solidFill>
                      <a:schemeClr val="accent3">
                        <a:lumMod val="75000"/>
                        <a:alpha val="20000"/>
                      </a:schemeClr>
                    </a:solidFill>
                  </a:tcPr>
                </a:tc>
              </a:tr>
            </a:tbl>
          </a:graphicData>
        </a:graphic>
      </p:graphicFrame>
      <p:sp>
        <p:nvSpPr>
          <p:cNvPr id="7" name="مستطيل 6"/>
          <p:cNvSpPr/>
          <p:nvPr/>
        </p:nvSpPr>
        <p:spPr>
          <a:xfrm>
            <a:off x="5000628" y="1214422"/>
            <a:ext cx="1785950" cy="500066"/>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600" b="1" dirty="0" smtClean="0">
                <a:solidFill>
                  <a:srgbClr val="C00000"/>
                </a:solidFill>
              </a:rPr>
              <a:t>الأم</a:t>
            </a:r>
            <a:endParaRPr lang="ar-SA" b="1" dirty="0">
              <a:solidFill>
                <a:srgbClr val="C00000"/>
              </a:solidFill>
            </a:endParaRPr>
          </a:p>
        </p:txBody>
      </p:sp>
      <p:sp>
        <p:nvSpPr>
          <p:cNvPr id="8" name="مستطيل 7"/>
          <p:cNvSpPr/>
          <p:nvPr/>
        </p:nvSpPr>
        <p:spPr>
          <a:xfrm rot="5400000">
            <a:off x="7036611" y="4679165"/>
            <a:ext cx="1571636" cy="500066"/>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rgbClr val="C00000"/>
                </a:solidFill>
              </a:rPr>
              <a:t>لم يعجبني في</a:t>
            </a:r>
            <a:endParaRPr lang="ar-SA" sz="1200" b="1" dirty="0">
              <a:solidFill>
                <a:srgbClr val="C00000"/>
              </a:solidFill>
            </a:endParaRPr>
          </a:p>
        </p:txBody>
      </p:sp>
      <p:sp>
        <p:nvSpPr>
          <p:cNvPr id="9" name="مستطيل 8"/>
          <p:cNvSpPr/>
          <p:nvPr/>
        </p:nvSpPr>
        <p:spPr>
          <a:xfrm rot="5400000">
            <a:off x="7081854" y="2652706"/>
            <a:ext cx="1481150" cy="500066"/>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rgbClr val="C00000"/>
                </a:solidFill>
              </a:rPr>
              <a:t>أعجبني في</a:t>
            </a:r>
          </a:p>
        </p:txBody>
      </p:sp>
      <p:sp>
        <p:nvSpPr>
          <p:cNvPr id="10" name="مستطيل 9"/>
          <p:cNvSpPr/>
          <p:nvPr/>
        </p:nvSpPr>
        <p:spPr>
          <a:xfrm>
            <a:off x="2285984" y="1214422"/>
            <a:ext cx="1785950" cy="500066"/>
          </a:xfrm>
          <a:prstGeom prst="rect">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600" b="1" dirty="0" smtClean="0">
                <a:solidFill>
                  <a:srgbClr val="C00000"/>
                </a:solidFill>
              </a:rPr>
              <a:t>البنت</a:t>
            </a:r>
            <a:endParaRPr lang="ar-SA" b="1" dirty="0">
              <a:solidFill>
                <a:srgbClr val="C00000"/>
              </a:solidFill>
            </a:endParaRPr>
          </a:p>
        </p:txBody>
      </p:sp>
      <p:cxnSp>
        <p:nvCxnSpPr>
          <p:cNvPr id="12" name="رابط مستقيم 11"/>
          <p:cNvCxnSpPr/>
          <p:nvPr/>
        </p:nvCxnSpPr>
        <p:spPr>
          <a:xfrm rot="5400000">
            <a:off x="2679687" y="3821909"/>
            <a:ext cx="3499668" cy="794"/>
          </a:xfrm>
          <a:prstGeom prst="line">
            <a:avLst/>
          </a:prstGeom>
          <a:effectLst>
            <a:glow rad="228600">
              <a:schemeClr val="accent6">
                <a:satMod val="175000"/>
                <a:alpha val="40000"/>
              </a:schemeClr>
            </a:glow>
            <a:outerShdw blurRad="40000" dist="23000" dir="5400000" rotWithShape="0">
              <a:srgbClr val="000000">
                <a:alpha val="35000"/>
              </a:srgbClr>
            </a:outerShdw>
          </a:effectLst>
        </p:spPr>
        <p:style>
          <a:lnRef idx="3">
            <a:schemeClr val="accent2"/>
          </a:lnRef>
          <a:fillRef idx="0">
            <a:schemeClr val="accent2"/>
          </a:fillRef>
          <a:effectRef idx="2">
            <a:schemeClr val="accent2"/>
          </a:effectRef>
          <a:fontRef idx="minor">
            <a:schemeClr val="tx1"/>
          </a:fontRef>
        </p:style>
      </p:cxnSp>
      <p:sp>
        <p:nvSpPr>
          <p:cNvPr id="17" name="مربع نص 16"/>
          <p:cNvSpPr txBox="1"/>
          <p:nvPr/>
        </p:nvSpPr>
        <p:spPr>
          <a:xfrm>
            <a:off x="4357686" y="2143116"/>
            <a:ext cx="3071834" cy="1384995"/>
          </a:xfrm>
          <a:prstGeom prst="rect">
            <a:avLst/>
          </a:prstGeom>
          <a:noFill/>
        </p:spPr>
        <p:txBody>
          <a:bodyPr wrap="square" rtlCol="1">
            <a:spAutoFit/>
          </a:bodyPr>
          <a:lstStyle/>
          <a:p>
            <a:pPr algn="ctr"/>
            <a:r>
              <a:rPr lang="ar-SA" sz="2800" b="1" dirty="0" smtClean="0">
                <a:effectLst>
                  <a:glow rad="228600">
                    <a:schemeClr val="accent6">
                      <a:satMod val="175000"/>
                      <a:alpha val="40000"/>
                    </a:schemeClr>
                  </a:glow>
                </a:effectLst>
              </a:rPr>
              <a:t>حبها لابنتها وحرصها وخوفها عليها،المراقبة،التوجيه. </a:t>
            </a:r>
          </a:p>
        </p:txBody>
      </p:sp>
      <p:sp>
        <p:nvSpPr>
          <p:cNvPr id="18" name="مربع نص 17"/>
          <p:cNvSpPr txBox="1"/>
          <p:nvPr/>
        </p:nvSpPr>
        <p:spPr>
          <a:xfrm>
            <a:off x="4572000" y="4214818"/>
            <a:ext cx="2500330" cy="584775"/>
          </a:xfrm>
          <a:prstGeom prst="rect">
            <a:avLst/>
          </a:prstGeom>
          <a:noFill/>
        </p:spPr>
        <p:txBody>
          <a:bodyPr wrap="square" rtlCol="1">
            <a:spAutoFit/>
          </a:bodyPr>
          <a:lstStyle/>
          <a:p>
            <a:pPr algn="ctr"/>
            <a:r>
              <a:rPr lang="ar-SA" sz="3200" b="1" dirty="0" smtClean="0">
                <a:effectLst>
                  <a:glow rad="228600">
                    <a:schemeClr val="accent6">
                      <a:satMod val="175000"/>
                      <a:alpha val="40000"/>
                    </a:schemeClr>
                  </a:glow>
                </a:effectLst>
              </a:rPr>
              <a:t>الرضوخ لابنتها</a:t>
            </a:r>
            <a:endParaRPr lang="ar-SA" sz="3200" b="1" dirty="0">
              <a:effectLst>
                <a:glow rad="228600">
                  <a:schemeClr val="accent6">
                    <a:satMod val="175000"/>
                    <a:alpha val="40000"/>
                  </a:schemeClr>
                </a:glow>
              </a:effectLst>
            </a:endParaRPr>
          </a:p>
        </p:txBody>
      </p:sp>
      <p:sp>
        <p:nvSpPr>
          <p:cNvPr id="19" name="مربع نص 18"/>
          <p:cNvSpPr txBox="1"/>
          <p:nvPr/>
        </p:nvSpPr>
        <p:spPr>
          <a:xfrm>
            <a:off x="1643042" y="3714752"/>
            <a:ext cx="2500330" cy="1815882"/>
          </a:xfrm>
          <a:prstGeom prst="rect">
            <a:avLst/>
          </a:prstGeom>
          <a:noFill/>
        </p:spPr>
        <p:txBody>
          <a:bodyPr wrap="square" rtlCol="1">
            <a:spAutoFit/>
          </a:bodyPr>
          <a:lstStyle/>
          <a:p>
            <a:pPr algn="ctr">
              <a:defRPr/>
            </a:pPr>
            <a:r>
              <a:rPr lang="ar-SA" sz="2800" b="1" dirty="0" smtClean="0">
                <a:effectLst>
                  <a:glow rad="228600">
                    <a:schemeClr val="accent6">
                      <a:satMod val="175000"/>
                      <a:alpha val="40000"/>
                    </a:schemeClr>
                  </a:glow>
                </a:effectLst>
              </a:rPr>
              <a:t>إصرارها على استخدام الانترنت بحرية مطلقة، ميلها نحو طريق الزلل.</a:t>
            </a:r>
          </a:p>
        </p:txBody>
      </p:sp>
      <p:sp>
        <p:nvSpPr>
          <p:cNvPr id="20" name="مربع نص 19"/>
          <p:cNvSpPr txBox="1"/>
          <p:nvPr/>
        </p:nvSpPr>
        <p:spPr>
          <a:xfrm>
            <a:off x="1643042" y="2571744"/>
            <a:ext cx="2500330" cy="523220"/>
          </a:xfrm>
          <a:prstGeom prst="rect">
            <a:avLst/>
          </a:prstGeom>
          <a:noFill/>
        </p:spPr>
        <p:txBody>
          <a:bodyPr wrap="square" rtlCol="1">
            <a:spAutoFit/>
          </a:bodyPr>
          <a:lstStyle/>
          <a:p>
            <a:pPr algn="ctr"/>
            <a:r>
              <a:rPr lang="ar-SA" sz="2800" b="1" dirty="0" smtClean="0">
                <a:effectLst>
                  <a:glow rad="228600">
                    <a:schemeClr val="accent6">
                      <a:satMod val="175000"/>
                      <a:alpha val="40000"/>
                    </a:schemeClr>
                  </a:glow>
                </a:effectLst>
              </a:rPr>
              <a:t>استنجادها بأمها.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to="" calcmode="lin" valueType="num">
                                      <p:cBhvr>
                                        <p:cTn id="13" dur="1" fill="hold"/>
                                        <p:tgtEl>
                                          <p:spTgt spid="7"/>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to="" calcmode="lin" valueType="num">
                                      <p:cBhvr>
                                        <p:cTn id="16" dur="1" fill="hold"/>
                                        <p:tgtEl>
                                          <p:spTgt spid="8"/>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to="" calcmode="lin" valueType="num">
                                      <p:cBhvr>
                                        <p:cTn id="19" dur="1" fill="hold"/>
                                        <p:tgtEl>
                                          <p:spTgt spid="9"/>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to="" calcmode="lin" valueType="num">
                                      <p:cBhvr>
                                        <p:cTn id="25" dur="1" fill="hold"/>
                                        <p:tgtEl>
                                          <p:spTgt spid="6"/>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to="" calcmode="lin" valueType="num">
                                      <p:cBhvr>
                                        <p:cTn id="30" dur="1" fill="hold"/>
                                        <p:tgtEl>
                                          <p:spTgt spid="17"/>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to="" calcmode="lin" valueType="num">
                                      <p:cBhvr>
                                        <p:cTn id="35" dur="1" fill="hold"/>
                                        <p:tgtEl>
                                          <p:spTgt spid="20"/>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to="" calcmode="lin" valueType="num">
                                      <p:cBhvr>
                                        <p:cTn id="40" dur="1" fill="hold"/>
                                        <p:tgtEl>
                                          <p:spTgt spid="18"/>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to="" calcmode="lin" valueType="num">
                                      <p:cBhvr>
                                        <p:cTn id="45" dur="1" fill="hold"/>
                                        <p:tgtEl>
                                          <p:spTgt spid="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7" grpId="0"/>
      <p:bldP spid="18"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6786578" y="35716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3929058" y="405450"/>
            <a:ext cx="3500462" cy="523220"/>
          </a:xfrm>
          <a:prstGeom prst="rect">
            <a:avLst/>
          </a:prstGeom>
          <a:noFill/>
        </p:spPr>
        <p:txBody>
          <a:bodyPr wrap="square" rtlCol="1">
            <a:spAutoFit/>
          </a:bodyPr>
          <a:lstStyle/>
          <a:p>
            <a:pPr algn="ctr"/>
            <a:r>
              <a:rPr lang="ar-SA" sz="2800" b="1" dirty="0" smtClean="0">
                <a:cs typeface="DecoType Naskh" pitchFamily="2" charset="-78"/>
              </a:rPr>
              <a:t>1)أبحث في النص عن:</a:t>
            </a:r>
            <a:endParaRPr lang="ar-SA" sz="2800" b="1" dirty="0">
              <a:cs typeface="DecoType Naskh" pitchFamily="2" charset="-78"/>
            </a:endParaRPr>
          </a:p>
        </p:txBody>
      </p:sp>
      <p:sp>
        <p:nvSpPr>
          <p:cNvPr id="5" name="سهم إلى اليسار 4"/>
          <p:cNvSpPr/>
          <p:nvPr/>
        </p:nvSpPr>
        <p:spPr>
          <a:xfrm>
            <a:off x="5715008" y="785794"/>
            <a:ext cx="2786082" cy="1428760"/>
          </a:xfrm>
          <a:prstGeom prst="leftArrow">
            <a:avLst/>
          </a:prstGeom>
          <a:ln w="762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800" b="1" u="sng" dirty="0" smtClean="0">
                <a:solidFill>
                  <a:schemeClr val="accent2">
                    <a:lumMod val="50000"/>
                  </a:schemeClr>
                </a:solidFill>
              </a:rPr>
              <a:t>واجبات الأم:</a:t>
            </a:r>
            <a:endParaRPr lang="ar-SA" sz="2800" b="1" u="sng" dirty="0">
              <a:solidFill>
                <a:schemeClr val="accent2">
                  <a:lumMod val="50000"/>
                </a:schemeClr>
              </a:solidFill>
            </a:endParaRPr>
          </a:p>
        </p:txBody>
      </p:sp>
      <p:sp>
        <p:nvSpPr>
          <p:cNvPr id="6" name="سهم إلى اليسار 5"/>
          <p:cNvSpPr/>
          <p:nvPr/>
        </p:nvSpPr>
        <p:spPr>
          <a:xfrm>
            <a:off x="5643570" y="2357430"/>
            <a:ext cx="2786082" cy="1571636"/>
          </a:xfrm>
          <a:prstGeom prst="leftArrow">
            <a:avLst/>
          </a:prstGeom>
          <a:ln w="762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u="sng" dirty="0" smtClean="0">
                <a:solidFill>
                  <a:schemeClr val="accent2">
                    <a:lumMod val="50000"/>
                  </a:schemeClr>
                </a:solidFill>
              </a:rPr>
              <a:t>حقوق الأطفال في الأسرة:</a:t>
            </a:r>
            <a:endParaRPr lang="ar-SA" sz="2400" b="1" u="sng" dirty="0">
              <a:solidFill>
                <a:schemeClr val="accent2">
                  <a:lumMod val="50000"/>
                </a:schemeClr>
              </a:solidFill>
            </a:endParaRPr>
          </a:p>
        </p:txBody>
      </p:sp>
      <p:sp>
        <p:nvSpPr>
          <p:cNvPr id="7" name="مربع نص 6"/>
          <p:cNvSpPr txBox="1"/>
          <p:nvPr/>
        </p:nvSpPr>
        <p:spPr>
          <a:xfrm>
            <a:off x="857224" y="1262706"/>
            <a:ext cx="4643470" cy="954107"/>
          </a:xfrm>
          <a:prstGeom prst="rect">
            <a:avLst/>
          </a:prstGeom>
          <a:ln w="57150"/>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800" b="1" dirty="0" smtClean="0"/>
              <a:t>الرعاية،الحماية،التربية الحسنة للأبناء.</a:t>
            </a:r>
            <a:endParaRPr lang="ar-SA" sz="2800" b="1" dirty="0"/>
          </a:p>
        </p:txBody>
      </p:sp>
      <p:sp>
        <p:nvSpPr>
          <p:cNvPr id="8" name="مربع نص 7"/>
          <p:cNvSpPr txBox="1"/>
          <p:nvPr/>
        </p:nvSpPr>
        <p:spPr>
          <a:xfrm>
            <a:off x="857224" y="2714620"/>
            <a:ext cx="4643470" cy="954107"/>
          </a:xfrm>
          <a:prstGeom prst="rect">
            <a:avLst/>
          </a:prstGeom>
          <a:ln w="57150"/>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800" b="1" dirty="0" smtClean="0"/>
              <a:t>الرعاية،الحماية،التربية الحسنة للأبناء،الحوار،التفاهم.</a:t>
            </a:r>
            <a:endParaRPr lang="ar-SA" sz="2800" b="1" dirty="0"/>
          </a:p>
        </p:txBody>
      </p:sp>
      <p:sp>
        <p:nvSpPr>
          <p:cNvPr id="9" name="مربع نص 8"/>
          <p:cNvSpPr txBox="1"/>
          <p:nvPr/>
        </p:nvSpPr>
        <p:spPr>
          <a:xfrm>
            <a:off x="4714876" y="4071942"/>
            <a:ext cx="3500462" cy="523220"/>
          </a:xfrm>
          <a:prstGeom prst="rect">
            <a:avLst/>
          </a:prstGeom>
          <a:noFill/>
        </p:spPr>
        <p:txBody>
          <a:bodyPr wrap="square" rtlCol="1">
            <a:spAutoFit/>
          </a:bodyPr>
          <a:lstStyle/>
          <a:p>
            <a:pPr algn="ctr"/>
            <a:r>
              <a:rPr lang="ar-SA" sz="2800" b="1" dirty="0" smtClean="0">
                <a:cs typeface="DecoType Naskh" pitchFamily="2" charset="-78"/>
              </a:rPr>
              <a:t>2) أكتب تعريفاً ميسر عن:</a:t>
            </a:r>
            <a:endParaRPr lang="ar-SA" sz="2800" b="1" dirty="0">
              <a:cs typeface="DecoType Naskh" pitchFamily="2" charset="-78"/>
            </a:endParaRPr>
          </a:p>
        </p:txBody>
      </p:sp>
      <p:sp>
        <p:nvSpPr>
          <p:cNvPr id="10" name="نجمة مكونة من 7 نقاط 9"/>
          <p:cNvSpPr/>
          <p:nvPr/>
        </p:nvSpPr>
        <p:spPr>
          <a:xfrm>
            <a:off x="6072198" y="4572008"/>
            <a:ext cx="2428892" cy="642942"/>
          </a:xfrm>
          <a:prstGeom prst="star7">
            <a:avLst>
              <a:gd name="adj" fmla="val 28658"/>
              <a:gd name="hf" fmla="val 102572"/>
              <a:gd name="vf" fmla="val 105210"/>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ar-SA" sz="2100" b="1" dirty="0" smtClean="0"/>
              <a:t>الحق:</a:t>
            </a:r>
            <a:endParaRPr lang="ar-SA" sz="2100" b="1" dirty="0"/>
          </a:p>
        </p:txBody>
      </p:sp>
      <p:sp>
        <p:nvSpPr>
          <p:cNvPr id="12" name="نجمة مكونة من 7 نقاط 11"/>
          <p:cNvSpPr/>
          <p:nvPr/>
        </p:nvSpPr>
        <p:spPr>
          <a:xfrm>
            <a:off x="6072198" y="5357826"/>
            <a:ext cx="2428892" cy="642942"/>
          </a:xfrm>
          <a:prstGeom prst="star7">
            <a:avLst>
              <a:gd name="adj" fmla="val 28658"/>
              <a:gd name="hf" fmla="val 102572"/>
              <a:gd name="vf" fmla="val 105210"/>
            </a:avLst>
          </a:prstGeom>
          <a:ln w="38100"/>
        </p:spPr>
        <p:style>
          <a:lnRef idx="2">
            <a:schemeClr val="accent2"/>
          </a:lnRef>
          <a:fillRef idx="1">
            <a:schemeClr val="lt1"/>
          </a:fillRef>
          <a:effectRef idx="0">
            <a:schemeClr val="accent2"/>
          </a:effectRef>
          <a:fontRef idx="minor">
            <a:schemeClr val="dk1"/>
          </a:fontRef>
        </p:style>
        <p:txBody>
          <a:bodyPr rtlCol="1" anchor="ctr"/>
          <a:lstStyle/>
          <a:p>
            <a:pPr algn="ctr"/>
            <a:r>
              <a:rPr lang="ar-SA" sz="2100" b="1" dirty="0" smtClean="0"/>
              <a:t>الواجب:</a:t>
            </a:r>
            <a:endParaRPr lang="ar-SA" sz="2100" b="1" dirty="0"/>
          </a:p>
        </p:txBody>
      </p:sp>
      <p:sp>
        <p:nvSpPr>
          <p:cNvPr id="13" name="مربع نص 12"/>
          <p:cNvSpPr txBox="1"/>
          <p:nvPr/>
        </p:nvSpPr>
        <p:spPr>
          <a:xfrm>
            <a:off x="1714480" y="4572008"/>
            <a:ext cx="3786214" cy="523220"/>
          </a:xfrm>
          <a:prstGeom prst="rect">
            <a:avLst/>
          </a:prstGeom>
          <a:ln w="57150"/>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النصيب الواجب للطفل</a:t>
            </a:r>
            <a:endParaRPr lang="ar-SA" sz="2800" b="1" dirty="0"/>
          </a:p>
        </p:txBody>
      </p:sp>
      <p:sp>
        <p:nvSpPr>
          <p:cNvPr id="14" name="مربع نص 13"/>
          <p:cNvSpPr txBox="1"/>
          <p:nvPr/>
        </p:nvSpPr>
        <p:spPr>
          <a:xfrm>
            <a:off x="1714480" y="5406110"/>
            <a:ext cx="3786214" cy="523220"/>
          </a:xfrm>
          <a:prstGeom prst="rect">
            <a:avLst/>
          </a:prstGeom>
          <a:ln w="57150"/>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الأمور الواجبة على الأبناء</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4" dur="10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5" dur="1000" accel="50000" fill="hold">
                                          <p:stCondLst>
                                            <p:cond delay="1000"/>
                                          </p:stCondLst>
                                        </p:cTn>
                                        <p:tgtEl>
                                          <p:spTgt spid="5"/>
                                        </p:tgtEl>
                                        <p:attrNameLst>
                                          <p:attrName>ppt_w</p:attrName>
                                        </p:attrNameLst>
                                      </p:cBhvr>
                                      <p:tavLst>
                                        <p:tav tm="0">
                                          <p:val>
                                            <p:strVal val="#ppt_w*.05"/>
                                          </p:val>
                                        </p:tav>
                                        <p:tav tm="100000">
                                          <p:val>
                                            <p:strVal val="#ppt_w"/>
                                          </p:val>
                                        </p:tav>
                                      </p:tavLst>
                                    </p:anim>
                                    <p:anim calcmode="lin" valueType="num">
                                      <p:cBhvr>
                                        <p:cTn id="16" dur="2000" fill="hold"/>
                                        <p:tgtEl>
                                          <p:spTgt spid="5"/>
                                        </p:tgtEl>
                                        <p:attrNameLst>
                                          <p:attrName>ppt_h</p:attrName>
                                        </p:attrNameLst>
                                      </p:cBhvr>
                                      <p:tavLst>
                                        <p:tav tm="0">
                                          <p:val>
                                            <p:strVal val="#ppt_h"/>
                                          </p:val>
                                        </p:tav>
                                        <p:tav tm="100000">
                                          <p:val>
                                            <p:strVal val="#ppt_h"/>
                                          </p:val>
                                        </p:tav>
                                      </p:tavLst>
                                    </p:anim>
                                    <p:anim calcmode="lin" valueType="num">
                                      <p:cBhvr>
                                        <p:cTn id="17" dur="10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8" dur="10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9" dur="1000" accel="50000" fill="hold">
                                          <p:stCondLst>
                                            <p:cond delay="1000"/>
                                          </p:stCondLst>
                                        </p:cTn>
                                        <p:tgtEl>
                                          <p:spTgt spid="5"/>
                                        </p:tgtEl>
                                        <p:attrNameLst>
                                          <p:attrName>ppt_y</p:attrName>
                                        </p:attrNameLst>
                                      </p:cBhvr>
                                      <p:tavLst>
                                        <p:tav tm="0">
                                          <p:val>
                                            <p:strVal val="#ppt_y+.1"/>
                                          </p:val>
                                        </p:tav>
                                        <p:tav tm="100000">
                                          <p:val>
                                            <p:strVal val="#ppt_y"/>
                                          </p:val>
                                        </p:tav>
                                      </p:tavLst>
                                    </p:anim>
                                    <p:animEffect transition="in" filter="fade">
                                      <p:cBhvr>
                                        <p:cTn id="20" dur="2000" decel="50000">
                                          <p:stCondLst>
                                            <p:cond delay="0"/>
                                          </p:stCondLst>
                                        </p:cTn>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to="" calcmode="lin" valueType="num">
                                      <p:cBhvr>
                                        <p:cTn id="25" dur="1" fill="hold"/>
                                        <p:tgtEl>
                                          <p:spTgt spid="7"/>
                                        </p:tgtEl>
                                        <p:attrNameLst>
                                          <p:attrName/>
                                        </p:attrNameLst>
                                      </p:cBhvr>
                                    </p:anim>
                                  </p:childTnLst>
                                </p:cTn>
                              </p:par>
                            </p:childTnLst>
                          </p:cTn>
                        </p:par>
                        <p:par>
                          <p:cTn id="26" fill="hold">
                            <p:stCondLst>
                              <p:cond delay="0"/>
                            </p:stCondLst>
                            <p:childTnLst>
                              <p:par>
                                <p:cTn id="27" presetID="25"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10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1000" accel="50000" fill="hold">
                                          <p:stCondLst>
                                            <p:cond delay="1000"/>
                                          </p:stCondLst>
                                        </p:cTn>
                                        <p:tgtEl>
                                          <p:spTgt spid="6"/>
                                        </p:tgtEl>
                                        <p:attrNameLst>
                                          <p:attrName>ppt_w</p:attrName>
                                        </p:attrNameLst>
                                      </p:cBhvr>
                                      <p:tavLst>
                                        <p:tav tm="0">
                                          <p:val>
                                            <p:strVal val="#ppt_w*.05"/>
                                          </p:val>
                                        </p:tav>
                                        <p:tav tm="100000">
                                          <p:val>
                                            <p:strVal val="#ppt_w"/>
                                          </p:val>
                                        </p:tav>
                                      </p:tavLst>
                                    </p:anim>
                                    <p:anim calcmode="lin" valueType="num">
                                      <p:cBhvr>
                                        <p:cTn id="32" dur="2000" fill="hold"/>
                                        <p:tgtEl>
                                          <p:spTgt spid="6"/>
                                        </p:tgtEl>
                                        <p:attrNameLst>
                                          <p:attrName>ppt_h</p:attrName>
                                        </p:attrNameLst>
                                      </p:cBhvr>
                                      <p:tavLst>
                                        <p:tav tm="0">
                                          <p:val>
                                            <p:strVal val="#ppt_h"/>
                                          </p:val>
                                        </p:tav>
                                        <p:tav tm="100000">
                                          <p:val>
                                            <p:strVal val="#ppt_h"/>
                                          </p:val>
                                        </p:tav>
                                      </p:tavLst>
                                    </p:anim>
                                    <p:anim calcmode="lin" valueType="num">
                                      <p:cBhvr>
                                        <p:cTn id="33" dur="10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10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1000" accel="50000" fill="hold">
                                          <p:stCondLst>
                                            <p:cond delay="1000"/>
                                          </p:stCondLst>
                                        </p:cTn>
                                        <p:tgtEl>
                                          <p:spTgt spid="6"/>
                                        </p:tgtEl>
                                        <p:attrNameLst>
                                          <p:attrName>ppt_y</p:attrName>
                                        </p:attrNameLst>
                                      </p:cBhvr>
                                      <p:tavLst>
                                        <p:tav tm="0">
                                          <p:val>
                                            <p:strVal val="#ppt_y+.1"/>
                                          </p:val>
                                        </p:tav>
                                        <p:tav tm="100000">
                                          <p:val>
                                            <p:strVal val="#ppt_y"/>
                                          </p:val>
                                        </p:tav>
                                      </p:tavLst>
                                    </p:anim>
                                    <p:animEffect transition="in" filter="fade">
                                      <p:cBhvr>
                                        <p:cTn id="36" dur="2000" decel="50000">
                                          <p:stCondLst>
                                            <p:cond delay="0"/>
                                          </p:stCondLst>
                                        </p:cTn>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to="" calcmode="lin" valueType="num">
                                      <p:cBhvr>
                                        <p:cTn id="41" dur="1" fill="hold"/>
                                        <p:tgtEl>
                                          <p:spTgt spid="8"/>
                                        </p:tgtEl>
                                        <p:attrNameLst>
                                          <p:attrName/>
                                        </p:attrNameLst>
                                      </p:cBhvr>
                                    </p:anim>
                                  </p:childTnLst>
                                </p:cTn>
                              </p:par>
                              <p:par>
                                <p:cTn id="42" presetID="16" presetClass="entr" presetSubtype="21"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inVertical)">
                                      <p:cBhvr>
                                        <p:cTn id="44" dur="2000"/>
                                        <p:tgtEl>
                                          <p:spTgt spid="9"/>
                                        </p:tgtEl>
                                      </p:cBhvr>
                                    </p:animEffect>
                                  </p:childTnLst>
                                </p:cTn>
                              </p:par>
                              <p:par>
                                <p:cTn id="45" presetID="21"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4)">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to="" calcmode="lin" valueType="num">
                                      <p:cBhvr>
                                        <p:cTn id="52" dur="1" fill="hold"/>
                                        <p:tgtEl>
                                          <p:spTgt spid="13"/>
                                        </p:tgtEl>
                                        <p:attrNameLst>
                                          <p:attrName/>
                                        </p:attrNameLst>
                                      </p:cBhvr>
                                    </p:anim>
                                  </p:childTnLst>
                                </p:cTn>
                              </p:par>
                            </p:childTnLst>
                          </p:cTn>
                        </p:par>
                        <p:par>
                          <p:cTn id="53" fill="hold">
                            <p:stCondLst>
                              <p:cond delay="0"/>
                            </p:stCondLst>
                            <p:childTnLst>
                              <p:par>
                                <p:cTn id="54" presetID="21" presetClass="entr" presetSubtype="4"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heel(4)">
                                      <p:cBhvr>
                                        <p:cTn id="56" dur="20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24"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to="" calcmode="lin" valueType="num">
                                      <p:cBhvr>
                                        <p:cTn id="61"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p:bldP spid="10"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500958" y="428604"/>
            <a:ext cx="1071570" cy="571504"/>
          </a:xfrm>
          <a:prstGeom prst="cloudCallout">
            <a:avLst>
              <a:gd name="adj1" fmla="val -62041"/>
              <a:gd name="adj2" fmla="val -5002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500034" y="142852"/>
            <a:ext cx="7000924" cy="1815882"/>
          </a:xfrm>
          <a:prstGeom prst="rect">
            <a:avLst/>
          </a:prstGeom>
          <a:noFill/>
        </p:spPr>
        <p:txBody>
          <a:bodyPr wrap="square" rtlCol="1">
            <a:spAutoFit/>
          </a:bodyPr>
          <a:lstStyle/>
          <a:p>
            <a:pPr algn="ctr"/>
            <a:r>
              <a:rPr lang="ar-SA" sz="2800" b="1" dirty="0" smtClean="0">
                <a:cs typeface="DecoType Naskh" pitchFamily="2" charset="-78"/>
              </a:rPr>
              <a:t>شهد ميدان التقنية في الآونة الأخيرة تطوراً مدهشاً فاق كل التصورات،غير أننا نلاحظ في بعض الأحيان سوء استخدام لهذا التطور.</a:t>
            </a:r>
          </a:p>
          <a:p>
            <a:pPr algn="ctr"/>
            <a:r>
              <a:rPr lang="ar-SA" sz="2800" b="1" u="sng" dirty="0" smtClean="0">
                <a:solidFill>
                  <a:srgbClr val="003300"/>
                </a:solidFill>
                <a:effectLst>
                  <a:glow rad="63500">
                    <a:schemeClr val="accent2">
                      <a:satMod val="175000"/>
                      <a:alpha val="40000"/>
                    </a:schemeClr>
                  </a:glow>
                </a:effectLst>
                <a:cs typeface="DecoType Naskh" pitchFamily="2" charset="-78"/>
              </a:rPr>
              <a:t>أتعاون مع من بجواري؛في تصميم جدول لإبراز ما يلي:</a:t>
            </a:r>
          </a:p>
          <a:p>
            <a:pPr algn="ctr"/>
            <a:r>
              <a:rPr lang="ar-SA" sz="2800" b="1" u="sng" dirty="0" smtClean="0">
                <a:solidFill>
                  <a:schemeClr val="accent2">
                    <a:lumMod val="50000"/>
                  </a:schemeClr>
                </a:solidFill>
                <a:effectLst>
                  <a:glow rad="139700">
                    <a:schemeClr val="accent6">
                      <a:satMod val="175000"/>
                      <a:alpha val="40000"/>
                    </a:schemeClr>
                  </a:glow>
                </a:effectLst>
                <a:cs typeface="DecoType Naskh" pitchFamily="2" charset="-78"/>
              </a:rPr>
              <a:t>التقنية/صور التطور/كيفية الإفادة/سوء الاستخدام/حلول مقترحة </a:t>
            </a:r>
            <a:endParaRPr lang="ar-SA" sz="2800" b="1" u="sng" dirty="0">
              <a:solidFill>
                <a:schemeClr val="accent2">
                  <a:lumMod val="50000"/>
                </a:schemeClr>
              </a:solidFill>
              <a:effectLst>
                <a:glow rad="139700">
                  <a:schemeClr val="accent6">
                    <a:satMod val="175000"/>
                    <a:alpha val="40000"/>
                  </a:schemeClr>
                </a:glow>
              </a:effectLst>
              <a:cs typeface="DecoType Naskh" pitchFamily="2" charset="-78"/>
            </a:endParaRPr>
          </a:p>
        </p:txBody>
      </p:sp>
      <p:graphicFrame>
        <p:nvGraphicFramePr>
          <p:cNvPr id="6" name="جدول 5"/>
          <p:cNvGraphicFramePr>
            <a:graphicFrameLocks noGrp="1"/>
          </p:cNvGraphicFramePr>
          <p:nvPr/>
        </p:nvGraphicFramePr>
        <p:xfrm>
          <a:off x="571472" y="1946659"/>
          <a:ext cx="8001055" cy="4554175"/>
        </p:xfrm>
        <a:graphic>
          <a:graphicData uri="http://schemas.openxmlformats.org/drawingml/2006/table">
            <a:tbl>
              <a:tblPr rtl="1" firstRow="1" bandRow="1">
                <a:tableStyleId>{08FB837D-C827-4EFA-A057-4D05807E0F7C}</a:tableStyleId>
              </a:tblPr>
              <a:tblGrid>
                <a:gridCol w="1172446"/>
                <a:gridCol w="1697789"/>
                <a:gridCol w="1836783"/>
                <a:gridCol w="1375824"/>
                <a:gridCol w="1918213"/>
              </a:tblGrid>
              <a:tr h="910835">
                <a:tc>
                  <a:txBody>
                    <a:bodyPr/>
                    <a:lstStyle/>
                    <a:p>
                      <a:pPr algn="ctr" rtl="1"/>
                      <a:r>
                        <a:rPr lang="ar-SA" sz="2800" b="1" dirty="0" smtClean="0">
                          <a:solidFill>
                            <a:schemeClr val="tx1"/>
                          </a:solidFill>
                        </a:rPr>
                        <a:t>التقنية</a:t>
                      </a:r>
                      <a:endParaRPr lang="ar-SA" sz="2400" b="1" dirty="0">
                        <a:solidFill>
                          <a:schemeClr val="tx1"/>
                        </a:solidFill>
                      </a:endParaRPr>
                    </a:p>
                  </a:txBody>
                  <a:tcPr/>
                </a:tc>
                <a:tc>
                  <a:txBody>
                    <a:bodyPr/>
                    <a:lstStyle/>
                    <a:p>
                      <a:pPr algn="ctr" rtl="1"/>
                      <a:r>
                        <a:rPr lang="ar-SA" sz="2400" b="1" dirty="0" smtClean="0">
                          <a:solidFill>
                            <a:schemeClr val="tx1"/>
                          </a:solidFill>
                        </a:rPr>
                        <a:t>صور</a:t>
                      </a:r>
                    </a:p>
                    <a:p>
                      <a:pPr algn="ctr" rtl="1"/>
                      <a:r>
                        <a:rPr lang="ar-SA" sz="2400" b="1" dirty="0" smtClean="0">
                          <a:solidFill>
                            <a:schemeClr val="tx1"/>
                          </a:solidFill>
                        </a:rPr>
                        <a:t> التطور</a:t>
                      </a:r>
                      <a:endParaRPr lang="ar-SA" sz="2400" b="1" dirty="0">
                        <a:solidFill>
                          <a:schemeClr val="tx1"/>
                        </a:solidFill>
                      </a:endParaRPr>
                    </a:p>
                  </a:txBody>
                  <a:tcPr/>
                </a:tc>
                <a:tc>
                  <a:txBody>
                    <a:bodyPr/>
                    <a:lstStyle/>
                    <a:p>
                      <a:pPr algn="ctr" rtl="1"/>
                      <a:r>
                        <a:rPr lang="ar-SA" sz="2400" b="1" dirty="0" smtClean="0">
                          <a:solidFill>
                            <a:schemeClr val="tx1"/>
                          </a:solidFill>
                        </a:rPr>
                        <a:t>كيفية </a:t>
                      </a:r>
                    </a:p>
                    <a:p>
                      <a:pPr algn="ctr" rtl="1"/>
                      <a:r>
                        <a:rPr lang="ar-SA" sz="2400" b="1" dirty="0" smtClean="0">
                          <a:solidFill>
                            <a:schemeClr val="tx1"/>
                          </a:solidFill>
                        </a:rPr>
                        <a:t>الإفادة</a:t>
                      </a:r>
                      <a:endParaRPr lang="ar-SA" sz="2400" b="1" dirty="0">
                        <a:solidFill>
                          <a:schemeClr val="tx1"/>
                        </a:solidFill>
                      </a:endParaRPr>
                    </a:p>
                  </a:txBody>
                  <a:tcPr/>
                </a:tc>
                <a:tc>
                  <a:txBody>
                    <a:bodyPr/>
                    <a:lstStyle/>
                    <a:p>
                      <a:pPr algn="ctr" rtl="1"/>
                      <a:r>
                        <a:rPr lang="ar-SA" sz="2400" b="1" dirty="0" smtClean="0">
                          <a:solidFill>
                            <a:schemeClr val="tx1"/>
                          </a:solidFill>
                        </a:rPr>
                        <a:t>سوء الاستخدام</a:t>
                      </a:r>
                      <a:endParaRPr lang="ar-SA" sz="2400" b="1" dirty="0">
                        <a:solidFill>
                          <a:schemeClr val="tx1"/>
                        </a:solidFill>
                      </a:endParaRPr>
                    </a:p>
                  </a:txBody>
                  <a:tcPr/>
                </a:tc>
                <a:tc>
                  <a:txBody>
                    <a:bodyPr/>
                    <a:lstStyle/>
                    <a:p>
                      <a:pPr algn="ctr" rtl="1"/>
                      <a:r>
                        <a:rPr lang="ar-SA" sz="2400" b="1" dirty="0" smtClean="0">
                          <a:solidFill>
                            <a:schemeClr val="tx1"/>
                          </a:solidFill>
                        </a:rPr>
                        <a:t>حلول</a:t>
                      </a:r>
                    </a:p>
                    <a:p>
                      <a:pPr algn="ctr" rtl="1"/>
                      <a:r>
                        <a:rPr lang="ar-SA" sz="2400" b="1" dirty="0" smtClean="0">
                          <a:solidFill>
                            <a:schemeClr val="tx1"/>
                          </a:solidFill>
                        </a:rPr>
                        <a:t> مقترحة</a:t>
                      </a:r>
                      <a:endParaRPr lang="ar-SA" sz="2400" b="1" dirty="0">
                        <a:solidFill>
                          <a:schemeClr val="tx1"/>
                        </a:solidFill>
                      </a:endParaRPr>
                    </a:p>
                  </a:txBody>
                  <a:tcPr/>
                </a:tc>
              </a:tr>
              <a:tr h="910835">
                <a:tc>
                  <a:txBody>
                    <a:bodyPr/>
                    <a:lstStyle/>
                    <a:p>
                      <a:pPr algn="ctr" rtl="1"/>
                      <a:r>
                        <a:rPr lang="ar-SA" sz="2400" b="1" dirty="0" smtClean="0">
                          <a:solidFill>
                            <a:schemeClr val="tx1"/>
                          </a:solidFill>
                        </a:rPr>
                        <a:t>الحاسب الآلي</a:t>
                      </a:r>
                      <a:endParaRPr lang="ar-SA" sz="2400" b="1" dirty="0">
                        <a:solidFill>
                          <a:schemeClr val="tx1"/>
                        </a:solidFill>
                      </a:endParaRPr>
                    </a:p>
                  </a:txBody>
                  <a:tcPr/>
                </a:tc>
                <a:tc>
                  <a:txBody>
                    <a:bodyPr/>
                    <a:lstStyle/>
                    <a:p>
                      <a:pPr algn="ctr" rtl="1"/>
                      <a:r>
                        <a:rPr lang="ar-SA" sz="2400" b="1" dirty="0" smtClean="0">
                          <a:solidFill>
                            <a:schemeClr val="tx1"/>
                          </a:solidFill>
                        </a:rPr>
                        <a:t>السرعة التطبيقات</a:t>
                      </a:r>
                      <a:endParaRPr lang="ar-SA" sz="2400" b="1" dirty="0">
                        <a:solidFill>
                          <a:schemeClr val="tx1"/>
                        </a:solidFill>
                      </a:endParaRPr>
                    </a:p>
                  </a:txBody>
                  <a:tcPr/>
                </a:tc>
                <a:tc>
                  <a:txBody>
                    <a:bodyPr/>
                    <a:lstStyle/>
                    <a:p>
                      <a:pPr algn="ctr" rtl="1"/>
                      <a:r>
                        <a:rPr lang="ar-SA" sz="2400" b="1" dirty="0" smtClean="0">
                          <a:solidFill>
                            <a:schemeClr val="tx1"/>
                          </a:solidFill>
                        </a:rPr>
                        <a:t>التعلم/التصميم/</a:t>
                      </a:r>
                    </a:p>
                    <a:p>
                      <a:pPr algn="ctr" rtl="1"/>
                      <a:r>
                        <a:rPr lang="ar-SA" sz="2400" b="1" dirty="0" smtClean="0">
                          <a:solidFill>
                            <a:schemeClr val="tx1"/>
                          </a:solidFill>
                        </a:rPr>
                        <a:t>التمرين</a:t>
                      </a:r>
                      <a:endParaRPr lang="ar-SA" sz="2400" b="1" dirty="0">
                        <a:solidFill>
                          <a:schemeClr val="tx1"/>
                        </a:solidFill>
                      </a:endParaRPr>
                    </a:p>
                  </a:txBody>
                  <a:tcPr/>
                </a:tc>
                <a:tc>
                  <a:txBody>
                    <a:bodyPr/>
                    <a:lstStyle/>
                    <a:p>
                      <a:pPr algn="ctr" rtl="1"/>
                      <a:r>
                        <a:rPr lang="ar-SA" sz="2400" b="1" dirty="0" smtClean="0">
                          <a:solidFill>
                            <a:schemeClr val="tx1"/>
                          </a:solidFill>
                        </a:rPr>
                        <a:t>العاب</a:t>
                      </a:r>
                      <a:endParaRPr lang="ar-SA" sz="2400" b="1" dirty="0">
                        <a:solidFill>
                          <a:schemeClr val="tx1"/>
                        </a:solidFill>
                      </a:endParaRPr>
                    </a:p>
                  </a:txBody>
                  <a:tcPr/>
                </a:tc>
                <a:tc>
                  <a:txBody>
                    <a:bodyPr/>
                    <a:lstStyle/>
                    <a:p>
                      <a:pPr algn="ctr" rtl="1"/>
                      <a:r>
                        <a:rPr lang="ar-SA" sz="2400" b="1" dirty="0" smtClean="0">
                          <a:solidFill>
                            <a:schemeClr val="tx1"/>
                          </a:solidFill>
                        </a:rPr>
                        <a:t>الحصانة</a:t>
                      </a:r>
                      <a:endParaRPr lang="ar-SA" sz="2400" b="1" dirty="0">
                        <a:solidFill>
                          <a:schemeClr val="tx1"/>
                        </a:solidFill>
                      </a:endParaRPr>
                    </a:p>
                  </a:txBody>
                  <a:tcPr/>
                </a:tc>
              </a:tr>
              <a:tr h="910835">
                <a:tc>
                  <a:txBody>
                    <a:bodyPr/>
                    <a:lstStyle/>
                    <a:p>
                      <a:pPr algn="ctr" rtl="1"/>
                      <a:r>
                        <a:rPr lang="ar-SA" sz="2400" b="1" dirty="0" smtClean="0">
                          <a:solidFill>
                            <a:schemeClr val="tx1"/>
                          </a:solidFill>
                        </a:rPr>
                        <a:t>الإنترنت</a:t>
                      </a:r>
                      <a:endParaRPr lang="ar-SA" sz="2400" b="1" dirty="0">
                        <a:solidFill>
                          <a:schemeClr val="tx1"/>
                        </a:solidFill>
                      </a:endParaRPr>
                    </a:p>
                  </a:txBody>
                  <a:tcPr/>
                </a:tc>
                <a:tc>
                  <a:txBody>
                    <a:bodyPr/>
                    <a:lstStyle/>
                    <a:p>
                      <a:pPr algn="ctr" rtl="1"/>
                      <a:r>
                        <a:rPr lang="ar-SA" sz="2400" b="1" dirty="0" smtClean="0">
                          <a:solidFill>
                            <a:schemeClr val="tx1"/>
                          </a:solidFill>
                        </a:rPr>
                        <a:t>السرعة</a:t>
                      </a:r>
                    </a:p>
                    <a:p>
                      <a:pPr algn="ctr" rtl="1"/>
                      <a:r>
                        <a:rPr lang="ar-SA" sz="2400" b="1" dirty="0" smtClean="0">
                          <a:solidFill>
                            <a:schemeClr val="tx1"/>
                          </a:solidFill>
                        </a:rPr>
                        <a:t>الانفتاح</a:t>
                      </a:r>
                      <a:endParaRPr lang="ar-SA" sz="2400" b="1" dirty="0">
                        <a:solidFill>
                          <a:schemeClr val="tx1"/>
                        </a:solidFill>
                      </a:endParaRPr>
                    </a:p>
                  </a:txBody>
                  <a:tcPr/>
                </a:tc>
                <a:tc>
                  <a:txBody>
                    <a:bodyPr/>
                    <a:lstStyle/>
                    <a:p>
                      <a:pPr algn="ctr" rtl="1"/>
                      <a:r>
                        <a:rPr lang="ar-SA" sz="2400" b="1" dirty="0" smtClean="0">
                          <a:solidFill>
                            <a:schemeClr val="tx1"/>
                          </a:solidFill>
                        </a:rPr>
                        <a:t>التعلم البحت</a:t>
                      </a:r>
                      <a:endParaRPr lang="ar-SA" sz="2400" b="1" dirty="0">
                        <a:solidFill>
                          <a:schemeClr val="tx1"/>
                        </a:solidFill>
                      </a:endParaRPr>
                    </a:p>
                  </a:txBody>
                  <a:tcPr/>
                </a:tc>
                <a:tc>
                  <a:txBody>
                    <a:bodyPr/>
                    <a:lstStyle/>
                    <a:p>
                      <a:pPr algn="ctr" rtl="1"/>
                      <a:r>
                        <a:rPr lang="ar-SA" sz="2400" b="1" dirty="0" smtClean="0">
                          <a:solidFill>
                            <a:schemeClr val="tx1"/>
                          </a:solidFill>
                        </a:rPr>
                        <a:t>المواقع الهابطة</a:t>
                      </a:r>
                      <a:endParaRPr lang="ar-SA" sz="2400" b="1" dirty="0">
                        <a:solidFill>
                          <a:schemeClr val="tx1"/>
                        </a:solidFill>
                      </a:endParaRPr>
                    </a:p>
                  </a:txBody>
                  <a:tcPr/>
                </a:tc>
                <a:tc>
                  <a:txBody>
                    <a:bodyPr/>
                    <a:lstStyle/>
                    <a:p>
                      <a:pPr algn="ctr" rtl="1"/>
                      <a:r>
                        <a:rPr lang="ar-SA" sz="2400" b="1" dirty="0" smtClean="0">
                          <a:solidFill>
                            <a:schemeClr val="tx1"/>
                          </a:solidFill>
                        </a:rPr>
                        <a:t>الحصانة</a:t>
                      </a:r>
                      <a:endParaRPr lang="ar-SA" sz="2400" b="1" dirty="0">
                        <a:solidFill>
                          <a:schemeClr val="tx1"/>
                        </a:solidFill>
                      </a:endParaRPr>
                    </a:p>
                  </a:txBody>
                  <a:tcPr/>
                </a:tc>
              </a:tr>
              <a:tr h="910835">
                <a:tc>
                  <a:txBody>
                    <a:bodyPr/>
                    <a:lstStyle/>
                    <a:p>
                      <a:pPr algn="ctr" rtl="1"/>
                      <a:r>
                        <a:rPr lang="ar-SA" sz="2400" b="1" dirty="0" smtClean="0">
                          <a:solidFill>
                            <a:schemeClr val="tx1"/>
                          </a:solidFill>
                        </a:rPr>
                        <a:t>البث المباشر</a:t>
                      </a:r>
                      <a:endParaRPr lang="ar-SA" sz="2400" b="1" dirty="0">
                        <a:solidFill>
                          <a:schemeClr val="tx1"/>
                        </a:solidFill>
                      </a:endParaRPr>
                    </a:p>
                  </a:txBody>
                  <a:tcPr/>
                </a:tc>
                <a:tc>
                  <a:txBody>
                    <a:bodyPr/>
                    <a:lstStyle/>
                    <a:p>
                      <a:pPr algn="ctr" rtl="1"/>
                      <a:r>
                        <a:rPr lang="ar-SA" sz="2400" b="1" dirty="0" smtClean="0">
                          <a:solidFill>
                            <a:schemeClr val="tx1"/>
                          </a:solidFill>
                        </a:rPr>
                        <a:t>القنوات الرقمية</a:t>
                      </a:r>
                      <a:endParaRPr lang="ar-SA" sz="2400" b="1" dirty="0">
                        <a:solidFill>
                          <a:schemeClr val="tx1"/>
                        </a:solidFill>
                      </a:endParaRPr>
                    </a:p>
                  </a:txBody>
                  <a:tcPr/>
                </a:tc>
                <a:tc>
                  <a:txBody>
                    <a:bodyPr/>
                    <a:lstStyle/>
                    <a:p>
                      <a:pPr algn="ctr" rtl="1"/>
                      <a:r>
                        <a:rPr lang="ar-SA" sz="2400" b="1" dirty="0" smtClean="0">
                          <a:solidFill>
                            <a:schemeClr val="tx1"/>
                          </a:solidFill>
                        </a:rPr>
                        <a:t>البرامج المفيدة</a:t>
                      </a:r>
                      <a:endParaRPr lang="ar-SA" sz="2400" b="1" dirty="0">
                        <a:solidFill>
                          <a:schemeClr val="tx1"/>
                        </a:solidFill>
                      </a:endParaRPr>
                    </a:p>
                  </a:txBody>
                  <a:tcPr/>
                </a:tc>
                <a:tc>
                  <a:txBody>
                    <a:bodyPr/>
                    <a:lstStyle/>
                    <a:p>
                      <a:pPr algn="ctr" rtl="1"/>
                      <a:r>
                        <a:rPr lang="ar-SA" sz="2400" b="1" dirty="0" smtClean="0">
                          <a:solidFill>
                            <a:schemeClr val="tx1"/>
                          </a:solidFill>
                        </a:rPr>
                        <a:t>القنوات الهابطة</a:t>
                      </a:r>
                      <a:endParaRPr lang="ar-SA" sz="2400" b="1" dirty="0">
                        <a:solidFill>
                          <a:schemeClr val="tx1"/>
                        </a:solidFill>
                      </a:endParaRPr>
                    </a:p>
                  </a:txBody>
                  <a:tcPr/>
                </a:tc>
                <a:tc>
                  <a:txBody>
                    <a:bodyPr/>
                    <a:lstStyle/>
                    <a:p>
                      <a:pPr algn="ctr" rtl="1"/>
                      <a:r>
                        <a:rPr lang="ar-SA" sz="2400" b="1" dirty="0" smtClean="0">
                          <a:solidFill>
                            <a:schemeClr val="tx1"/>
                          </a:solidFill>
                        </a:rPr>
                        <a:t>المراقبة</a:t>
                      </a:r>
                      <a:endParaRPr lang="ar-SA" sz="2400" b="1" dirty="0">
                        <a:solidFill>
                          <a:schemeClr val="tx1"/>
                        </a:solidFill>
                      </a:endParaRPr>
                    </a:p>
                  </a:txBody>
                  <a:tcPr/>
                </a:tc>
              </a:tr>
              <a:tr h="910835">
                <a:tc>
                  <a:txBody>
                    <a:bodyPr/>
                    <a:lstStyle/>
                    <a:p>
                      <a:pPr algn="ctr" rtl="1"/>
                      <a:r>
                        <a:rPr lang="ar-SA" sz="2400" b="1" dirty="0" smtClean="0">
                          <a:solidFill>
                            <a:schemeClr val="tx1"/>
                          </a:solidFill>
                        </a:rPr>
                        <a:t>وسائل الاتصال</a:t>
                      </a:r>
                      <a:endParaRPr lang="ar-SA" sz="2400" b="1" dirty="0">
                        <a:solidFill>
                          <a:schemeClr val="tx1"/>
                        </a:solidFill>
                      </a:endParaRPr>
                    </a:p>
                  </a:txBody>
                  <a:tcPr/>
                </a:tc>
                <a:tc>
                  <a:txBody>
                    <a:bodyPr/>
                    <a:lstStyle/>
                    <a:p>
                      <a:pPr algn="ctr" rtl="1"/>
                      <a:r>
                        <a:rPr lang="ar-SA" sz="2400" b="1" dirty="0" smtClean="0">
                          <a:solidFill>
                            <a:schemeClr val="tx1"/>
                          </a:solidFill>
                        </a:rPr>
                        <a:t>الجوال</a:t>
                      </a:r>
                    </a:p>
                    <a:p>
                      <a:pPr algn="ctr" rtl="1"/>
                      <a:r>
                        <a:rPr lang="ar-SA" sz="2400" b="1" dirty="0" smtClean="0">
                          <a:solidFill>
                            <a:schemeClr val="tx1"/>
                          </a:solidFill>
                        </a:rPr>
                        <a:t>البلوتوث</a:t>
                      </a:r>
                      <a:endParaRPr lang="ar-SA" sz="2400" b="1" dirty="0">
                        <a:solidFill>
                          <a:schemeClr val="tx1"/>
                        </a:solidFill>
                      </a:endParaRPr>
                    </a:p>
                  </a:txBody>
                  <a:tcPr/>
                </a:tc>
                <a:tc>
                  <a:txBody>
                    <a:bodyPr/>
                    <a:lstStyle/>
                    <a:p>
                      <a:pPr algn="ctr" rtl="1"/>
                      <a:r>
                        <a:rPr lang="ar-SA" sz="2400" b="1" dirty="0" smtClean="0">
                          <a:solidFill>
                            <a:schemeClr val="tx1"/>
                          </a:solidFill>
                        </a:rPr>
                        <a:t>التواصل</a:t>
                      </a:r>
                    </a:p>
                    <a:p>
                      <a:pPr algn="ctr" rtl="1"/>
                      <a:r>
                        <a:rPr lang="ar-SA" sz="2400" b="1" dirty="0" smtClean="0">
                          <a:solidFill>
                            <a:schemeClr val="tx1"/>
                          </a:solidFill>
                        </a:rPr>
                        <a:t>الملفات المفيدة</a:t>
                      </a:r>
                      <a:endParaRPr lang="ar-SA" sz="2400" b="1" dirty="0">
                        <a:solidFill>
                          <a:schemeClr val="tx1"/>
                        </a:solidFill>
                      </a:endParaRPr>
                    </a:p>
                  </a:txBody>
                  <a:tcPr/>
                </a:tc>
                <a:tc>
                  <a:txBody>
                    <a:bodyPr/>
                    <a:lstStyle/>
                    <a:p>
                      <a:pPr algn="ctr" rtl="1"/>
                      <a:r>
                        <a:rPr lang="ar-SA" sz="2400" b="1" dirty="0" smtClean="0">
                          <a:solidFill>
                            <a:schemeClr val="tx1"/>
                          </a:solidFill>
                        </a:rPr>
                        <a:t>إرسال</a:t>
                      </a:r>
                    </a:p>
                    <a:p>
                      <a:pPr algn="ctr" rtl="1"/>
                      <a:r>
                        <a:rPr lang="ar-SA" sz="2400" b="1" dirty="0" smtClean="0">
                          <a:solidFill>
                            <a:schemeClr val="tx1"/>
                          </a:solidFill>
                        </a:rPr>
                        <a:t>استقبال</a:t>
                      </a:r>
                      <a:endParaRPr lang="ar-SA" sz="2400" b="1" dirty="0">
                        <a:solidFill>
                          <a:schemeClr val="tx1"/>
                        </a:solidFill>
                      </a:endParaRPr>
                    </a:p>
                  </a:txBody>
                  <a:tcPr/>
                </a:tc>
                <a:tc>
                  <a:txBody>
                    <a:bodyPr/>
                    <a:lstStyle/>
                    <a:p>
                      <a:pPr algn="ctr" rtl="1"/>
                      <a:r>
                        <a:rPr lang="ar-SA" sz="2400" b="1" dirty="0" smtClean="0">
                          <a:solidFill>
                            <a:schemeClr val="tx1"/>
                          </a:solidFill>
                        </a:rPr>
                        <a:t>النفس الرادعة</a:t>
                      </a:r>
                    </a:p>
                    <a:p>
                      <a:pPr algn="ctr" rtl="1"/>
                      <a:r>
                        <a:rPr lang="ar-SA" sz="2400" b="1" dirty="0" smtClean="0">
                          <a:solidFill>
                            <a:schemeClr val="tx1"/>
                          </a:solidFill>
                        </a:rPr>
                        <a:t>المراقبة/التربية</a:t>
                      </a:r>
                      <a:endParaRPr lang="ar-SA" sz="2400" b="1" dirty="0">
                        <a:solidFill>
                          <a:schemeClr val="tx1"/>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to="" calcmode="lin" valueType="num">
                                      <p:cBhvr>
                                        <p:cTn id="15"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309460" y="372062"/>
            <a:ext cx="903734" cy="870826"/>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000" b="1" dirty="0" smtClean="0">
                <a:solidFill>
                  <a:schemeClr val="tx1"/>
                </a:solidFill>
              </a:rPr>
              <a:t>ألخص</a:t>
            </a:r>
            <a:endParaRPr lang="ar-SA" b="1" dirty="0">
              <a:solidFill>
                <a:schemeClr val="tx1"/>
              </a:solidFill>
            </a:endParaRPr>
          </a:p>
        </p:txBody>
      </p:sp>
      <p:sp>
        <p:nvSpPr>
          <p:cNvPr id="4" name="وسيلة شرح على شكل سحابة 3"/>
          <p:cNvSpPr/>
          <p:nvPr/>
        </p:nvSpPr>
        <p:spPr>
          <a:xfrm>
            <a:off x="6215074" y="28572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571472" y="357166"/>
            <a:ext cx="5857916" cy="954107"/>
          </a:xfrm>
          <a:prstGeom prst="rect">
            <a:avLst/>
          </a:prstGeom>
          <a:noFill/>
        </p:spPr>
        <p:txBody>
          <a:bodyPr wrap="square" rtlCol="1">
            <a:spAutoFit/>
          </a:bodyPr>
          <a:lstStyle/>
          <a:p>
            <a:pPr algn="ctr"/>
            <a:r>
              <a:rPr lang="ar-SA" sz="2800" b="1" dirty="0" smtClean="0">
                <a:cs typeface="DecoType Naskh" pitchFamily="2" charset="-78"/>
              </a:rPr>
              <a:t>أعود إلى النص لأضع عنواناً لكل فقرة من فقرات النص يمثل فكرتها الرئيسية على غرار المثال المعطى:</a:t>
            </a:r>
            <a:endParaRPr lang="ar-SA" sz="2800" b="1" dirty="0">
              <a:cs typeface="DecoType Naskh" pitchFamily="2" charset="-78"/>
            </a:endParaRPr>
          </a:p>
        </p:txBody>
      </p:sp>
      <p:sp>
        <p:nvSpPr>
          <p:cNvPr id="8" name="مستطيل 7"/>
          <p:cNvSpPr/>
          <p:nvPr/>
        </p:nvSpPr>
        <p:spPr>
          <a:xfrm>
            <a:off x="5072066" y="1571612"/>
            <a:ext cx="3286148" cy="785818"/>
          </a:xfrm>
          <a:prstGeom prst="rect">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رعاية الأم ابنتها تقرباً إلى الله</a:t>
            </a:r>
            <a:endParaRPr lang="ar-SA" sz="2400" b="1" dirty="0">
              <a:solidFill>
                <a:schemeClr val="tx1"/>
              </a:solidFill>
            </a:endParaRPr>
          </a:p>
        </p:txBody>
      </p:sp>
      <p:sp>
        <p:nvSpPr>
          <p:cNvPr id="9" name="مستطيل 8"/>
          <p:cNvSpPr/>
          <p:nvPr/>
        </p:nvSpPr>
        <p:spPr>
          <a:xfrm>
            <a:off x="3286116" y="2357430"/>
            <a:ext cx="3286148" cy="785818"/>
          </a:xfrm>
          <a:prstGeom prst="rect">
            <a:avLst/>
          </a:prstGeom>
          <a:ln w="38100"/>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2400" b="1" dirty="0" smtClean="0">
                <a:solidFill>
                  <a:schemeClr val="tx1"/>
                </a:solidFill>
              </a:rPr>
              <a:t>خروج البنت من تحت مظلة أمها</a:t>
            </a:r>
            <a:endParaRPr lang="ar-SA" sz="2400" b="1" dirty="0">
              <a:solidFill>
                <a:schemeClr val="tx1"/>
              </a:solidFill>
            </a:endParaRPr>
          </a:p>
        </p:txBody>
      </p:sp>
      <p:sp>
        <p:nvSpPr>
          <p:cNvPr id="10" name="مستطيل 9"/>
          <p:cNvSpPr/>
          <p:nvPr/>
        </p:nvSpPr>
        <p:spPr>
          <a:xfrm>
            <a:off x="3357554" y="3929066"/>
            <a:ext cx="3286148" cy="785818"/>
          </a:xfrm>
          <a:prstGeom prst="rect">
            <a:avLst/>
          </a:prstGeom>
          <a:ln w="38100"/>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tx1"/>
                </a:solidFill>
              </a:rPr>
              <a:t>اقتراب البنت من طريق الزلل</a:t>
            </a:r>
            <a:endParaRPr lang="ar-SA" sz="2400" b="1" dirty="0">
              <a:solidFill>
                <a:schemeClr val="tx1"/>
              </a:solidFill>
            </a:endParaRPr>
          </a:p>
        </p:txBody>
      </p:sp>
      <p:sp>
        <p:nvSpPr>
          <p:cNvPr id="11" name="مستطيل 10"/>
          <p:cNvSpPr/>
          <p:nvPr/>
        </p:nvSpPr>
        <p:spPr>
          <a:xfrm>
            <a:off x="1357290" y="3143248"/>
            <a:ext cx="3286148" cy="785818"/>
          </a:xfrm>
          <a:prstGeom prst="rect">
            <a:avLst/>
          </a:prstGeom>
          <a:ln w="38100"/>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solidFill>
                  <a:schemeClr val="tx1"/>
                </a:solidFill>
              </a:rPr>
              <a:t>طلب البنت استخدام الانترنت</a:t>
            </a:r>
            <a:endParaRPr lang="ar-SA" sz="2400" b="1" dirty="0">
              <a:solidFill>
                <a:schemeClr val="tx1"/>
              </a:solidFill>
            </a:endParaRPr>
          </a:p>
        </p:txBody>
      </p:sp>
      <p:sp>
        <p:nvSpPr>
          <p:cNvPr id="13" name="مستطيل 12"/>
          <p:cNvSpPr/>
          <p:nvPr/>
        </p:nvSpPr>
        <p:spPr>
          <a:xfrm>
            <a:off x="3357554" y="5500702"/>
            <a:ext cx="3286148" cy="785818"/>
          </a:xfrm>
          <a:prstGeom prst="rect">
            <a:avLst/>
          </a:prstGeom>
          <a:ln w="38100"/>
        </p:spPr>
        <p:style>
          <a:lnRef idx="1">
            <a:schemeClr val="dk1"/>
          </a:lnRef>
          <a:fillRef idx="2">
            <a:schemeClr val="dk1"/>
          </a:fillRef>
          <a:effectRef idx="1">
            <a:schemeClr val="dk1"/>
          </a:effectRef>
          <a:fontRef idx="minor">
            <a:schemeClr val="dk1"/>
          </a:fontRef>
        </p:style>
        <p:txBody>
          <a:bodyPr rtlCol="1" anchor="ctr"/>
          <a:lstStyle/>
          <a:p>
            <a:pPr algn="ctr"/>
            <a:r>
              <a:rPr lang="ar-SA" sz="2400" b="1" dirty="0" smtClean="0">
                <a:solidFill>
                  <a:schemeClr val="tx1"/>
                </a:solidFill>
              </a:rPr>
              <a:t>موقف الأم</a:t>
            </a:r>
            <a:endParaRPr lang="ar-SA" sz="2400" b="1" dirty="0">
              <a:solidFill>
                <a:schemeClr val="tx1"/>
              </a:solidFill>
            </a:endParaRPr>
          </a:p>
        </p:txBody>
      </p:sp>
      <p:sp>
        <p:nvSpPr>
          <p:cNvPr id="14" name="مستطيل 13"/>
          <p:cNvSpPr/>
          <p:nvPr/>
        </p:nvSpPr>
        <p:spPr>
          <a:xfrm>
            <a:off x="1357290" y="4714884"/>
            <a:ext cx="3286148" cy="785818"/>
          </a:xfrm>
          <a:prstGeom prst="rect">
            <a:avLst/>
          </a:prstGeom>
          <a:ln w="38100"/>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400" b="1" dirty="0" smtClean="0">
                <a:solidFill>
                  <a:schemeClr val="tx1"/>
                </a:solidFill>
              </a:rPr>
              <a:t>تحذير الأم لابنتها</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to="" calcmode="lin" valueType="num">
                                      <p:cBhvr>
                                        <p:cTn id="23" dur="1" fill="hold"/>
                                        <p:tgtEl>
                                          <p:spTgt spid="11"/>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to="" calcmode="lin" valueType="num">
                                      <p:cBhvr>
                                        <p:cTn id="28" dur="1" fill="hold"/>
                                        <p:tgtEl>
                                          <p:spTgt spid="10"/>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to="" calcmode="lin" valueType="num">
                                      <p:cBhvr>
                                        <p:cTn id="33" dur="1" fill="hold"/>
                                        <p:tgtEl>
                                          <p:spTgt spid="14"/>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to="" calcmode="lin" valueType="num">
                                      <p:cBhvr>
                                        <p:cTn id="38" dur="1" fill="hold"/>
                                        <p:tgtEl>
                                          <p:spTgt spid="1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animBg="1"/>
      <p:bldP spid="10" grpId="0" animBg="1"/>
      <p:bldP spid="11"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562821" y="1093339"/>
            <a:ext cx="7672293"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الدروس اللغوية</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321350">
            <a:off x="902940" y="2986508"/>
            <a:ext cx="7136890"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المعرب والمبني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5" name="عنوان 2"/>
          <p:cNvSpPr txBox="1">
            <a:spLocks/>
          </p:cNvSpPr>
          <p:nvPr/>
        </p:nvSpPr>
        <p:spPr>
          <a:xfrm>
            <a:off x="685800" y="1500174"/>
            <a:ext cx="7772400" cy="1470025"/>
          </a:xfrm>
          <a:prstGeom prst="rect">
            <a:avLst/>
          </a:prstGeom>
        </p:spPr>
        <p:txBody>
          <a:bodyP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7200" b="1" i="0" u="sng" strike="noStrike" kern="1200" cap="none" spc="0" normalizeH="0" baseline="0" noProof="0" dirty="0" smtClean="0">
                <a:ln>
                  <a:noFill/>
                </a:ln>
                <a:solidFill>
                  <a:schemeClr val="tx1"/>
                </a:solidFill>
                <a:effectLst>
                  <a:glow rad="101600">
                    <a:schemeClr val="accent3">
                      <a:satMod val="175000"/>
                      <a:alpha val="40000"/>
                    </a:schemeClr>
                  </a:glow>
                </a:effectLst>
                <a:uLnTx/>
                <a:uFillTx/>
                <a:latin typeface="+mj-lt"/>
                <a:ea typeface="+mj-ea"/>
                <a:cs typeface="+mj-cs"/>
              </a:rPr>
              <a:t>الإنجاز:</a:t>
            </a:r>
            <a:endParaRPr kumimoji="0" lang="ar-SA" sz="7200" b="1" i="0" u="sng" strike="noStrike" kern="1200" cap="none" spc="0" normalizeH="0" baseline="0" noProof="0" dirty="0">
              <a:ln>
                <a:noFill/>
              </a:ln>
              <a:solidFill>
                <a:schemeClr val="tx1"/>
              </a:solidFill>
              <a:effectLst>
                <a:glow rad="101600">
                  <a:schemeClr val="accent3">
                    <a:satMod val="175000"/>
                    <a:alpha val="40000"/>
                  </a:schemeClr>
                </a:glow>
              </a:effectLst>
              <a:uLnTx/>
              <a:uFillTx/>
              <a:latin typeface="+mj-lt"/>
              <a:ea typeface="+mj-ea"/>
              <a:cs typeface="+mj-cs"/>
            </a:endParaRPr>
          </a:p>
        </p:txBody>
      </p:sp>
      <p:sp>
        <p:nvSpPr>
          <p:cNvPr id="6" name="عنوان فرعي 3"/>
          <p:cNvSpPr txBox="1">
            <a:spLocks/>
          </p:cNvSpPr>
          <p:nvPr/>
        </p:nvSpPr>
        <p:spPr>
          <a:xfrm>
            <a:off x="885844" y="2643182"/>
            <a:ext cx="7329494" cy="2357454"/>
          </a:xfrm>
          <a:prstGeom prst="rect">
            <a:avLst/>
          </a:prstGeom>
        </p:spPr>
        <p:txBody>
          <a:bodyPr>
            <a:noAutofit/>
          </a:bodyPr>
          <a:lstStyle/>
          <a:p>
            <a:pPr marL="342900" marR="0" lvl="0" indent="-342900" algn="ctr" defTabSz="914400" rtl="1" eaLnBrk="1" fontAlgn="auto" latinLnBrk="0" hangingPunct="1">
              <a:lnSpc>
                <a:spcPct val="100000"/>
              </a:lnSpc>
              <a:spcBef>
                <a:spcPct val="20000"/>
              </a:spcBef>
              <a:spcAft>
                <a:spcPts val="0"/>
              </a:spcAft>
              <a:buClrTx/>
              <a:buSzTx/>
              <a:buFont typeface="Arial" pitchFamily="34" charset="0"/>
              <a:buChar char="•"/>
              <a:tabLst/>
              <a:defRPr/>
            </a:pPr>
            <a:r>
              <a:rPr lang="ar-SA" sz="4000" b="1" dirty="0" smtClean="0">
                <a:solidFill>
                  <a:schemeClr val="accent3">
                    <a:lumMod val="50000"/>
                  </a:schemeClr>
                </a:solidFill>
                <a:effectLst>
                  <a:glow rad="101600">
                    <a:schemeClr val="accent6">
                      <a:satMod val="175000"/>
                      <a:alpha val="40000"/>
                    </a:schemeClr>
                  </a:glow>
                </a:effectLst>
              </a:rPr>
              <a:t>البحث عن صور ومقالات حول الحياة الاجتماعية.</a:t>
            </a:r>
          </a:p>
          <a:p>
            <a:pPr marL="342900" marR="0" lvl="0" indent="-342900" algn="ctr" defTabSz="914400" rtl="1" eaLnBrk="1" fontAlgn="auto" latinLnBrk="0" hangingPunct="1">
              <a:lnSpc>
                <a:spcPct val="100000"/>
              </a:lnSpc>
              <a:spcBef>
                <a:spcPct val="20000"/>
              </a:spcBef>
              <a:spcAft>
                <a:spcPts val="0"/>
              </a:spcAft>
              <a:buClrTx/>
              <a:buSzTx/>
              <a:buFont typeface="Arial" pitchFamily="34" charset="0"/>
              <a:buChar char="•"/>
              <a:tabLst/>
              <a:defRPr/>
            </a:pPr>
            <a:r>
              <a:rPr lang="ar-SA" sz="4000" b="1" dirty="0" smtClean="0">
                <a:solidFill>
                  <a:schemeClr val="accent3">
                    <a:lumMod val="50000"/>
                  </a:schemeClr>
                </a:solidFill>
                <a:effectLst>
                  <a:glow rad="101600">
                    <a:schemeClr val="accent6">
                      <a:satMod val="175000"/>
                      <a:alpha val="40000"/>
                    </a:schemeClr>
                  </a:glow>
                </a:effectLst>
              </a:rPr>
              <a:t>البحث عن رسائل إخوانية. </a:t>
            </a:r>
            <a:endParaRPr kumimoji="0" lang="ar-SA" sz="4000" b="1" i="0" u="none" strike="noStrike" kern="1200" cap="none" spc="0" normalizeH="0" baseline="0" noProof="0" dirty="0">
              <a:ln>
                <a:noFill/>
              </a:ln>
              <a:solidFill>
                <a:schemeClr val="accent3">
                  <a:lumMod val="50000"/>
                </a:schemeClr>
              </a:solidFill>
              <a:effectLst>
                <a:glow rad="101600">
                  <a:schemeClr val="accent6">
                    <a:satMod val="175000"/>
                    <a:alpha val="40000"/>
                  </a:schemeClr>
                </a:glow>
              </a:effectLst>
              <a:uLnTx/>
              <a:uFillTx/>
              <a:latin typeface="+mn-lt"/>
              <a:ea typeface="+mn-ea"/>
              <a:cs typeface="+mn-cs"/>
            </a:endParaRPr>
          </a:p>
        </p:txBody>
      </p:sp>
      <p:sp>
        <p:nvSpPr>
          <p:cNvPr id="7" name="سحابة 6"/>
          <p:cNvSpPr/>
          <p:nvPr/>
        </p:nvSpPr>
        <p:spPr>
          <a:xfrm rot="20603291">
            <a:off x="404201" y="556338"/>
            <a:ext cx="2643206" cy="1714512"/>
          </a:xfrm>
          <a:prstGeom prst="cloud">
            <a:avLst/>
          </a:prstGeom>
        </p:spPr>
        <p:style>
          <a:lnRef idx="0">
            <a:schemeClr val="accent3"/>
          </a:lnRef>
          <a:fillRef idx="3">
            <a:schemeClr val="accent3"/>
          </a:fillRef>
          <a:effectRef idx="3">
            <a:schemeClr val="accent3"/>
          </a:effectRef>
          <a:fontRef idx="minor">
            <a:schemeClr val="lt1"/>
          </a:fontRef>
        </p:style>
        <p:txBody>
          <a:bodyPr rtlCol="1" anchor="ctr"/>
          <a:lstStyle/>
          <a:p>
            <a:pPr algn="ctr"/>
            <a:r>
              <a:rPr lang="ar-SA" sz="3200" b="1" dirty="0" smtClean="0">
                <a:solidFill>
                  <a:schemeClr val="accent2">
                    <a:lumMod val="50000"/>
                  </a:schemeClr>
                </a:solidFill>
                <a:effectLst>
                  <a:glow rad="63500">
                    <a:schemeClr val="accent3">
                      <a:satMod val="175000"/>
                      <a:alpha val="40000"/>
                    </a:schemeClr>
                  </a:glow>
                </a:effectLst>
              </a:rPr>
              <a:t>مشروع الوحدة</a:t>
            </a:r>
            <a:endParaRPr lang="ar-SA" sz="3200" b="1" dirty="0">
              <a:solidFill>
                <a:schemeClr val="accent2">
                  <a:lumMod val="50000"/>
                </a:schemeClr>
              </a:solidFill>
              <a:effectLst>
                <a:glow rad="63500">
                  <a:schemeClr val="accent3">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par>
                                <p:cTn id="8" presetID="1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lide(fromBottom)">
                                      <p:cBhvr>
                                        <p:cTn id="10" dur="20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checkerboard(across)">
                                      <p:cBhvr>
                                        <p:cTn id="13" dur="2000"/>
                                        <p:tgtEl>
                                          <p:spTgt spid="6">
                                            <p:txEl>
                                              <p:pRg st="0" end="0"/>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checkerboard(across)">
                                      <p:cBhvr>
                                        <p:cTn id="16"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716407" y="41396"/>
            <a:ext cx="1105514" cy="1273008"/>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000" b="1" dirty="0" smtClean="0">
                <a:solidFill>
                  <a:schemeClr val="tx1"/>
                </a:solidFill>
              </a:rPr>
              <a:t>أقرأ وأتأمل</a:t>
            </a:r>
            <a:endParaRPr lang="ar-SA" b="1" dirty="0">
              <a:solidFill>
                <a:schemeClr val="tx1"/>
              </a:solidFill>
            </a:endParaRPr>
          </a:p>
        </p:txBody>
      </p:sp>
      <p:sp>
        <p:nvSpPr>
          <p:cNvPr id="4" name="تمرير عمودي 3"/>
          <p:cNvSpPr/>
          <p:nvPr/>
        </p:nvSpPr>
        <p:spPr>
          <a:xfrm rot="887697">
            <a:off x="4768049" y="1452009"/>
            <a:ext cx="3930348" cy="4000528"/>
          </a:xfrm>
          <a:prstGeom prst="verticalScroll">
            <a:avLst/>
          </a:prstGeom>
        </p:spPr>
        <p:style>
          <a:lnRef idx="3">
            <a:schemeClr val="lt1"/>
          </a:lnRef>
          <a:fillRef idx="1">
            <a:schemeClr val="accent4"/>
          </a:fillRef>
          <a:effectRef idx="1">
            <a:schemeClr val="accent4"/>
          </a:effectRef>
          <a:fontRef idx="minor">
            <a:schemeClr val="lt1"/>
          </a:fontRef>
        </p:style>
        <p:txBody>
          <a:bodyPr rtlCol="1" anchor="ctr"/>
          <a:lstStyle/>
          <a:p>
            <a:pPr algn="ctr">
              <a:buFont typeface="Arial" pitchFamily="34" charset="0"/>
              <a:buChar char="•"/>
            </a:pPr>
            <a:r>
              <a:rPr lang="ar-SA" sz="3200" dirty="0" smtClean="0">
                <a:solidFill>
                  <a:schemeClr val="tx1"/>
                </a:solidFill>
                <a:cs typeface="DecoType Naskh Variants" pitchFamily="2" charset="-78"/>
              </a:rPr>
              <a:t>أراقبك بكل الخوف أن تزل </a:t>
            </a:r>
            <a:r>
              <a:rPr lang="ar-SA" sz="3200" dirty="0" smtClean="0">
                <a:solidFill>
                  <a:srgbClr val="C00000"/>
                </a:solidFill>
                <a:cs typeface="DecoType Naskh Variants" pitchFamily="2" charset="-78"/>
              </a:rPr>
              <a:t>قدم</a:t>
            </a:r>
            <a:r>
              <a:rPr lang="ar-SA" sz="3200" dirty="0" smtClean="0">
                <a:solidFill>
                  <a:schemeClr val="tx1"/>
                </a:solidFill>
                <a:cs typeface="DecoType Naskh Variants" pitchFamily="2" charset="-78"/>
              </a:rPr>
              <a:t>ك.</a:t>
            </a:r>
            <a:endParaRPr lang="ar-SA" sz="3200" dirty="0">
              <a:solidFill>
                <a:schemeClr val="tx1"/>
              </a:solidFill>
              <a:cs typeface="DecoType Naskh Variants" pitchFamily="2" charset="-78"/>
            </a:endParaRPr>
          </a:p>
          <a:p>
            <a:pPr algn="ctr">
              <a:buFont typeface="Arial" pitchFamily="34" charset="0"/>
              <a:buChar char="•"/>
            </a:pPr>
            <a:r>
              <a:rPr lang="ar-SA" sz="3200" dirty="0" smtClean="0">
                <a:solidFill>
                  <a:schemeClr val="tx1"/>
                </a:solidFill>
                <a:cs typeface="DecoType Naskh Variants" pitchFamily="2" charset="-78"/>
              </a:rPr>
              <a:t>صُدمت عندما وجدت أن </a:t>
            </a:r>
            <a:r>
              <a:rPr lang="ar-SA" sz="3200" dirty="0" smtClean="0">
                <a:solidFill>
                  <a:srgbClr val="C00000"/>
                </a:solidFill>
                <a:cs typeface="DecoType Naskh Variants" pitchFamily="2" charset="-78"/>
              </a:rPr>
              <a:t>قدم</a:t>
            </a:r>
            <a:r>
              <a:rPr lang="ar-SA" sz="3200" dirty="0" smtClean="0">
                <a:solidFill>
                  <a:schemeClr val="tx1"/>
                </a:solidFill>
                <a:cs typeface="DecoType Naskh Variants" pitchFamily="2" charset="-78"/>
              </a:rPr>
              <a:t>ها كادت تزل.</a:t>
            </a:r>
          </a:p>
        </p:txBody>
      </p:sp>
      <p:sp>
        <p:nvSpPr>
          <p:cNvPr id="5" name="شمس 4"/>
          <p:cNvSpPr/>
          <p:nvPr/>
        </p:nvSpPr>
        <p:spPr>
          <a:xfrm>
            <a:off x="6085990" y="974891"/>
            <a:ext cx="1571636" cy="1000132"/>
          </a:xfrm>
          <a:prstGeom prst="sun">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solidFill>
                  <a:schemeClr val="tx1"/>
                </a:solidFill>
              </a:rPr>
              <a:t>أ</a:t>
            </a:r>
            <a:endParaRPr lang="ar-SA" b="1" dirty="0">
              <a:solidFill>
                <a:schemeClr val="tx1"/>
              </a:solidFill>
            </a:endParaRPr>
          </a:p>
        </p:txBody>
      </p:sp>
      <p:sp>
        <p:nvSpPr>
          <p:cNvPr id="7" name="تمرير عمودي 6"/>
          <p:cNvSpPr/>
          <p:nvPr/>
        </p:nvSpPr>
        <p:spPr>
          <a:xfrm rot="21294666">
            <a:off x="324579" y="1774710"/>
            <a:ext cx="4443381" cy="4295129"/>
          </a:xfrm>
          <a:prstGeom prst="verticalScroll">
            <a:avLst/>
          </a:prstGeom>
        </p:spPr>
        <p:style>
          <a:lnRef idx="3">
            <a:schemeClr val="lt1"/>
          </a:lnRef>
          <a:fillRef idx="1">
            <a:schemeClr val="accent4"/>
          </a:fillRef>
          <a:effectRef idx="1">
            <a:schemeClr val="accent4"/>
          </a:effectRef>
          <a:fontRef idx="minor">
            <a:schemeClr val="lt1"/>
          </a:fontRef>
        </p:style>
        <p:txBody>
          <a:bodyPr rtlCol="1" anchor="ctr"/>
          <a:lstStyle/>
          <a:p>
            <a:pPr algn="ctr">
              <a:buFont typeface="Arial" pitchFamily="34" charset="0"/>
              <a:buChar char="•"/>
            </a:pPr>
            <a:r>
              <a:rPr lang="ar-SA" sz="2800" dirty="0" smtClean="0">
                <a:solidFill>
                  <a:schemeClr val="tx1"/>
                </a:solidFill>
                <a:cs typeface="DecoType Naskh Variants" pitchFamily="2" charset="-78"/>
              </a:rPr>
              <a:t>أكتب لك  </a:t>
            </a:r>
            <a:r>
              <a:rPr lang="ar-SA" sz="2800" dirty="0" smtClean="0">
                <a:solidFill>
                  <a:srgbClr val="C00000"/>
                </a:solidFill>
                <a:cs typeface="DecoType Naskh Variants" pitchFamily="2" charset="-78"/>
              </a:rPr>
              <a:t>هذه </a:t>
            </a:r>
            <a:r>
              <a:rPr lang="ar-SA" sz="2800" dirty="0" smtClean="0">
                <a:solidFill>
                  <a:schemeClr val="tx1"/>
                </a:solidFill>
                <a:cs typeface="DecoType Naskh Variants" pitchFamily="2" charset="-78"/>
              </a:rPr>
              <a:t>الرسالة.</a:t>
            </a:r>
          </a:p>
          <a:p>
            <a:pPr algn="ctr">
              <a:buFont typeface="Arial" pitchFamily="34" charset="0"/>
              <a:buChar char="•"/>
            </a:pPr>
            <a:r>
              <a:rPr lang="ar-SA" sz="2800" dirty="0" smtClean="0">
                <a:solidFill>
                  <a:schemeClr val="tx1"/>
                </a:solidFill>
                <a:cs typeface="DecoType Naskh Variants" pitchFamily="2" charset="-78"/>
              </a:rPr>
              <a:t>يا </a:t>
            </a:r>
            <a:r>
              <a:rPr lang="ar-SA" sz="2800" dirty="0" smtClean="0">
                <a:solidFill>
                  <a:srgbClr val="C00000"/>
                </a:solidFill>
                <a:cs typeface="DecoType Naskh Variants" pitchFamily="2" charset="-78"/>
              </a:rPr>
              <a:t>من </a:t>
            </a:r>
            <a:r>
              <a:rPr lang="ar-SA" sz="2800" dirty="0" smtClean="0">
                <a:solidFill>
                  <a:schemeClr val="tx1"/>
                </a:solidFill>
                <a:cs typeface="DecoType Naskh Variants" pitchFamily="2" charset="-78"/>
              </a:rPr>
              <a:t>عش</a:t>
            </a:r>
            <a:r>
              <a:rPr lang="ar-SA" sz="2800" dirty="0" smtClean="0">
                <a:solidFill>
                  <a:srgbClr val="C00000"/>
                </a:solidFill>
                <a:cs typeface="DecoType Naskh Variants" pitchFamily="2" charset="-78"/>
              </a:rPr>
              <a:t>ت</a:t>
            </a:r>
            <a:r>
              <a:rPr lang="ar-SA" sz="2800" dirty="0" smtClean="0">
                <a:solidFill>
                  <a:schemeClr val="tx1"/>
                </a:solidFill>
                <a:cs typeface="DecoType Naskh Variants" pitchFamily="2" charset="-78"/>
              </a:rPr>
              <a:t> سنيّ حياتي أتقرب لله ـ  تعالى ـ  برعايت</a:t>
            </a:r>
            <a:r>
              <a:rPr lang="ar-SA" sz="2800" dirty="0" smtClean="0">
                <a:solidFill>
                  <a:srgbClr val="C00000"/>
                </a:solidFill>
                <a:cs typeface="DecoType Naskh Variants" pitchFamily="2" charset="-78"/>
              </a:rPr>
              <a:t>ك</a:t>
            </a:r>
            <a:r>
              <a:rPr lang="ar-SA" sz="2800" dirty="0" smtClean="0">
                <a:solidFill>
                  <a:schemeClr val="tx1"/>
                </a:solidFill>
                <a:cs typeface="DecoType Naskh Variants" pitchFamily="2" charset="-78"/>
              </a:rPr>
              <a:t>.</a:t>
            </a:r>
          </a:p>
          <a:p>
            <a:pPr algn="ctr">
              <a:buFont typeface="Arial" pitchFamily="34" charset="0"/>
              <a:buChar char="•"/>
            </a:pPr>
            <a:r>
              <a:rPr lang="ar-SA" sz="2800" dirty="0" smtClean="0">
                <a:solidFill>
                  <a:schemeClr val="tx1"/>
                </a:solidFill>
                <a:cs typeface="DecoType Naskh Variants" pitchFamily="2" charset="-78"/>
              </a:rPr>
              <a:t>كنت لك و</a:t>
            </a:r>
            <a:r>
              <a:rPr lang="ar-SA" sz="2800" dirty="0" smtClean="0">
                <a:solidFill>
                  <a:srgbClr val="C00000"/>
                </a:solidFill>
                <a:cs typeface="DecoType Naskh Variants" pitchFamily="2" charset="-78"/>
              </a:rPr>
              <a:t>أنت</a:t>
            </a:r>
            <a:r>
              <a:rPr lang="ar-SA" sz="2800" dirty="0" smtClean="0">
                <a:solidFill>
                  <a:schemeClr val="tx1"/>
                </a:solidFill>
                <a:cs typeface="DecoType Naskh Variants" pitchFamily="2" charset="-78"/>
              </a:rPr>
              <a:t> طفلة صغيرة.</a:t>
            </a:r>
          </a:p>
          <a:p>
            <a:pPr algn="ctr">
              <a:buFont typeface="Arial" pitchFamily="34" charset="0"/>
              <a:buChar char="•"/>
            </a:pPr>
            <a:r>
              <a:rPr lang="ar-SA" sz="2800" dirty="0" smtClean="0">
                <a:solidFill>
                  <a:schemeClr val="tx1"/>
                </a:solidFill>
                <a:cs typeface="DecoType Naskh Variants" pitchFamily="2" charset="-78"/>
              </a:rPr>
              <a:t>العين </a:t>
            </a:r>
            <a:r>
              <a:rPr lang="ar-SA" sz="2800" dirty="0" smtClean="0">
                <a:solidFill>
                  <a:srgbClr val="C00000"/>
                </a:solidFill>
                <a:cs typeface="DecoType Naskh Variants" pitchFamily="2" charset="-78"/>
              </a:rPr>
              <a:t>التي</a:t>
            </a:r>
            <a:r>
              <a:rPr lang="ar-SA" sz="2800" dirty="0" smtClean="0">
                <a:solidFill>
                  <a:schemeClr val="tx1"/>
                </a:solidFill>
                <a:cs typeface="DecoType Naskh Variants" pitchFamily="2" charset="-78"/>
              </a:rPr>
              <a:t> تبصرين.</a:t>
            </a:r>
          </a:p>
          <a:p>
            <a:pPr algn="ctr">
              <a:buFont typeface="Arial" pitchFamily="34" charset="0"/>
              <a:buChar char="•"/>
            </a:pPr>
            <a:r>
              <a:rPr lang="ar-SA" sz="2800" dirty="0" smtClean="0">
                <a:solidFill>
                  <a:schemeClr val="tx1"/>
                </a:solidFill>
                <a:cs typeface="DecoType Naskh Variants" pitchFamily="2" charset="-78"/>
              </a:rPr>
              <a:t>رأيت أن هذا لن ينفعك </a:t>
            </a:r>
            <a:r>
              <a:rPr lang="ar-SA" sz="2800" dirty="0" smtClean="0">
                <a:solidFill>
                  <a:srgbClr val="C00000"/>
                </a:solidFill>
                <a:cs typeface="DecoType Naskh Variants" pitchFamily="2" charset="-78"/>
              </a:rPr>
              <a:t>الآن</a:t>
            </a:r>
            <a:r>
              <a:rPr lang="ar-SA" sz="2800" dirty="0" smtClean="0">
                <a:solidFill>
                  <a:schemeClr val="tx1"/>
                </a:solidFill>
                <a:cs typeface="DecoType Naskh Variants" pitchFamily="2" charset="-78"/>
              </a:rPr>
              <a:t>.</a:t>
            </a:r>
          </a:p>
          <a:p>
            <a:pPr algn="ctr">
              <a:buFont typeface="Arial" pitchFamily="34" charset="0"/>
              <a:buChar char="•"/>
            </a:pPr>
            <a:r>
              <a:rPr lang="ar-SA" sz="2800" dirty="0" smtClean="0">
                <a:solidFill>
                  <a:schemeClr val="tx1"/>
                </a:solidFill>
                <a:cs typeface="DecoType Naskh Variants" pitchFamily="2" charset="-78"/>
              </a:rPr>
              <a:t> </a:t>
            </a:r>
            <a:r>
              <a:rPr lang="ar-SA" sz="2800" dirty="0" smtClean="0">
                <a:solidFill>
                  <a:srgbClr val="C00000"/>
                </a:solidFill>
                <a:cs typeface="DecoType Naskh Variants" pitchFamily="2" charset="-78"/>
              </a:rPr>
              <a:t>كيف</a:t>
            </a:r>
            <a:r>
              <a:rPr lang="ar-SA" sz="2800" dirty="0" smtClean="0">
                <a:solidFill>
                  <a:schemeClr val="tx1"/>
                </a:solidFill>
                <a:cs typeface="DecoType Naskh Variants" pitchFamily="2" charset="-78"/>
              </a:rPr>
              <a:t> حدث هذا؟</a:t>
            </a:r>
            <a:endParaRPr lang="ar-SA" sz="2800" dirty="0">
              <a:solidFill>
                <a:schemeClr val="tx1"/>
              </a:solidFill>
              <a:cs typeface="DecoType Naskh Variants" pitchFamily="2" charset="-78"/>
            </a:endParaRPr>
          </a:p>
        </p:txBody>
      </p:sp>
      <p:sp>
        <p:nvSpPr>
          <p:cNvPr id="8" name="شمس 7"/>
          <p:cNvSpPr/>
          <p:nvPr/>
        </p:nvSpPr>
        <p:spPr>
          <a:xfrm rot="20406969">
            <a:off x="1337646" y="1309002"/>
            <a:ext cx="1571636" cy="1000132"/>
          </a:xfrm>
          <a:prstGeom prst="sun">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smtClean="0">
                <a:solidFill>
                  <a:schemeClr val="tx1"/>
                </a:solidFill>
              </a:rPr>
              <a:t>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0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2000"/>
                                        <p:tgtEl>
                                          <p:spTgt spid="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vertical)">
                                      <p:cBhvr>
                                        <p:cTn id="13" dur="2000"/>
                                        <p:tgtEl>
                                          <p:spTgt spid="8"/>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vertical)">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803300" y="85818"/>
            <a:ext cx="1105514" cy="105861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000" b="1" dirty="0" smtClean="0">
                <a:solidFill>
                  <a:schemeClr val="tx1"/>
                </a:solidFill>
              </a:rPr>
              <a:t>أحلل</a:t>
            </a:r>
            <a:endParaRPr lang="ar-SA" b="1" dirty="0">
              <a:solidFill>
                <a:schemeClr val="tx1"/>
              </a:solidFill>
            </a:endParaRPr>
          </a:p>
        </p:txBody>
      </p:sp>
      <p:sp>
        <p:nvSpPr>
          <p:cNvPr id="4" name="وسيلة شرح على شكل سحابة 3"/>
          <p:cNvSpPr/>
          <p:nvPr/>
        </p:nvSpPr>
        <p:spPr>
          <a:xfrm>
            <a:off x="6858016"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3000364" y="500042"/>
            <a:ext cx="4071966" cy="523220"/>
          </a:xfrm>
          <a:prstGeom prst="rect">
            <a:avLst/>
          </a:prstGeom>
          <a:noFill/>
        </p:spPr>
        <p:txBody>
          <a:bodyPr wrap="square" rtlCol="1">
            <a:spAutoFit/>
          </a:bodyPr>
          <a:lstStyle/>
          <a:p>
            <a:pPr algn="ctr"/>
            <a:r>
              <a:rPr lang="ar-SA" sz="2800" b="1" dirty="0" smtClean="0">
                <a:cs typeface="DecoType Naskh" pitchFamily="2" charset="-78"/>
              </a:rPr>
              <a:t>1) أتأمل كلمة (قدم)في الجملتين السابقتين:</a:t>
            </a:r>
            <a:endParaRPr lang="ar-SA" sz="2800" b="1" dirty="0">
              <a:cs typeface="DecoType Naskh" pitchFamily="2" charset="-78"/>
            </a:endParaRPr>
          </a:p>
        </p:txBody>
      </p:sp>
      <p:sp>
        <p:nvSpPr>
          <p:cNvPr id="6" name="مربع نص 5"/>
          <p:cNvSpPr txBox="1"/>
          <p:nvPr/>
        </p:nvSpPr>
        <p:spPr>
          <a:xfrm>
            <a:off x="357158" y="905516"/>
            <a:ext cx="7429552" cy="954107"/>
          </a:xfrm>
          <a:prstGeom prst="rect">
            <a:avLst/>
          </a:prstGeom>
          <a:noFill/>
        </p:spPr>
        <p:txBody>
          <a:bodyPr wrap="square" rtlCol="1">
            <a:spAutoFit/>
          </a:bodyPr>
          <a:lstStyle/>
          <a:p>
            <a:pPr algn="ctr"/>
            <a:r>
              <a:rPr lang="ar-SA" sz="2800" b="1" dirty="0" smtClean="0">
                <a:cs typeface="DecoType Naskh" pitchFamily="2" charset="-78"/>
              </a:rPr>
              <a:t>2) أستخدم حرف الجر(ب)ليسبق كلمة قدم في إتمام هذه الجملة</a:t>
            </a:r>
          </a:p>
          <a:p>
            <a:pPr algn="ctr"/>
            <a:r>
              <a:rPr lang="ar-SA" sz="2800" b="1" dirty="0" smtClean="0">
                <a:cs typeface="DecoType Naskh" pitchFamily="2" charset="-78"/>
              </a:rPr>
              <a:t>(لا تسيري بـــ           في مكان لا تأمنين عاقبته)</a:t>
            </a:r>
            <a:endParaRPr lang="ar-SA" sz="2800" b="1" dirty="0">
              <a:cs typeface="DecoType Naskh" pitchFamily="2" charset="-78"/>
            </a:endParaRPr>
          </a:p>
        </p:txBody>
      </p:sp>
      <p:sp>
        <p:nvSpPr>
          <p:cNvPr id="7" name="مربع نص 6"/>
          <p:cNvSpPr txBox="1"/>
          <p:nvPr/>
        </p:nvSpPr>
        <p:spPr>
          <a:xfrm>
            <a:off x="4357686" y="1334144"/>
            <a:ext cx="857256" cy="523220"/>
          </a:xfrm>
          <a:prstGeom prst="rect">
            <a:avLst/>
          </a:prstGeom>
          <a:noFill/>
        </p:spPr>
        <p:txBody>
          <a:bodyPr wrap="square" rtlCol="1">
            <a:spAutoFit/>
          </a:bodyPr>
          <a:lstStyle/>
          <a:p>
            <a:pPr algn="ctr"/>
            <a:r>
              <a:rPr lang="ar-SA" sz="2800" b="1" dirty="0" smtClean="0">
                <a:solidFill>
                  <a:srgbClr val="C00000"/>
                </a:solidFill>
              </a:rPr>
              <a:t>قدمك</a:t>
            </a:r>
            <a:endParaRPr lang="ar-SA" sz="2800" b="1" dirty="0">
              <a:solidFill>
                <a:srgbClr val="C00000"/>
              </a:solidFill>
            </a:endParaRPr>
          </a:p>
        </p:txBody>
      </p:sp>
      <p:sp>
        <p:nvSpPr>
          <p:cNvPr id="8" name="مربع نص 7"/>
          <p:cNvSpPr txBox="1"/>
          <p:nvPr/>
        </p:nvSpPr>
        <p:spPr>
          <a:xfrm>
            <a:off x="3214678" y="1834210"/>
            <a:ext cx="4071966" cy="523220"/>
          </a:xfrm>
          <a:prstGeom prst="rect">
            <a:avLst/>
          </a:prstGeom>
          <a:noFill/>
        </p:spPr>
        <p:txBody>
          <a:bodyPr wrap="square" rtlCol="1">
            <a:spAutoFit/>
          </a:bodyPr>
          <a:lstStyle/>
          <a:p>
            <a:pPr algn="ctr"/>
            <a:r>
              <a:rPr lang="ar-SA" sz="2800" b="1" dirty="0" smtClean="0">
                <a:cs typeface="DecoType Naskh" pitchFamily="2" charset="-78"/>
              </a:rPr>
              <a:t>3) أملأ الجدول التالي وفق المطلوب.</a:t>
            </a:r>
            <a:endParaRPr lang="ar-SA" sz="2800" b="1" dirty="0">
              <a:cs typeface="DecoType Naskh" pitchFamily="2" charset="-78"/>
            </a:endParaRPr>
          </a:p>
        </p:txBody>
      </p:sp>
      <p:graphicFrame>
        <p:nvGraphicFramePr>
          <p:cNvPr id="9" name="جدول 8"/>
          <p:cNvGraphicFramePr>
            <a:graphicFrameLocks noGrp="1"/>
          </p:cNvGraphicFramePr>
          <p:nvPr/>
        </p:nvGraphicFramePr>
        <p:xfrm>
          <a:off x="1214414" y="2357430"/>
          <a:ext cx="6096000" cy="1737360"/>
        </p:xfrm>
        <a:graphic>
          <a:graphicData uri="http://schemas.openxmlformats.org/drawingml/2006/table">
            <a:tbl>
              <a:tblPr rtl="1" firstRow="1" bandRow="1">
                <a:tableStyleId>{1E171933-4619-4E11-9A3F-F7608DF75F80}</a:tableStyleId>
              </a:tblPr>
              <a:tblGrid>
                <a:gridCol w="2032000"/>
                <a:gridCol w="2032000"/>
                <a:gridCol w="2032000"/>
              </a:tblGrid>
              <a:tr h="370840">
                <a:tc rowSpan="3">
                  <a:txBody>
                    <a:bodyPr/>
                    <a:lstStyle/>
                    <a:p>
                      <a:pPr algn="ctr" rtl="1"/>
                      <a:endParaRPr lang="ar-SA" sz="2000" b="1" dirty="0" smtClean="0">
                        <a:solidFill>
                          <a:schemeClr val="tx1"/>
                        </a:solidFill>
                        <a:cs typeface="DecoType Naskh Variants" pitchFamily="2" charset="-78"/>
                      </a:endParaRPr>
                    </a:p>
                    <a:p>
                      <a:pPr algn="ctr" rtl="1"/>
                      <a:endParaRPr lang="ar-SA" sz="2400" b="1" dirty="0" smtClean="0">
                        <a:solidFill>
                          <a:schemeClr val="tx1"/>
                        </a:solidFill>
                        <a:cs typeface="Akhbar MT" pitchFamily="2" charset="-78"/>
                      </a:endParaRPr>
                    </a:p>
                    <a:p>
                      <a:pPr algn="ctr" rtl="1"/>
                      <a:r>
                        <a:rPr lang="ar-SA" sz="2400" b="1" dirty="0" smtClean="0">
                          <a:solidFill>
                            <a:schemeClr val="tx1"/>
                          </a:solidFill>
                          <a:cs typeface="Akhbar MT" pitchFamily="2" charset="-78"/>
                        </a:rPr>
                        <a:t>موقع الكلمة الإعرابي</a:t>
                      </a:r>
                      <a:endParaRPr lang="ar-SA" sz="2400" b="1" dirty="0">
                        <a:solidFill>
                          <a:schemeClr val="tx1"/>
                        </a:solidFill>
                        <a:cs typeface="Akhbar MT" pitchFamily="2" charset="-78"/>
                      </a:endParaRPr>
                    </a:p>
                  </a:txBody>
                  <a:tcPr/>
                </a:tc>
                <a:tc gridSpan="2">
                  <a:txBody>
                    <a:bodyPr/>
                    <a:lstStyle/>
                    <a:p>
                      <a:pPr algn="ctr" rtl="1"/>
                      <a:r>
                        <a:rPr lang="ar-SA" sz="2800" b="1" dirty="0" smtClean="0">
                          <a:solidFill>
                            <a:schemeClr val="tx1"/>
                          </a:solidFill>
                          <a:cs typeface="DecoType Naskh Variants" pitchFamily="2" charset="-78"/>
                        </a:rPr>
                        <a:t>الـــــــــــقــــــــــــدم</a:t>
                      </a:r>
                      <a:endParaRPr lang="ar-SA" sz="2800" b="1" dirty="0">
                        <a:solidFill>
                          <a:schemeClr val="tx1"/>
                        </a:solidFill>
                        <a:cs typeface="DecoType Naskh Variants" pitchFamily="2" charset="-78"/>
                      </a:endParaRPr>
                    </a:p>
                  </a:txBody>
                  <a:tcPr/>
                </a:tc>
                <a:tc hMerge="1">
                  <a:txBody>
                    <a:bodyPr/>
                    <a:lstStyle/>
                    <a:p>
                      <a:pPr rtl="1"/>
                      <a:endParaRPr lang="ar-SA"/>
                    </a:p>
                  </a:txBody>
                  <a:tcPr/>
                </a:tc>
              </a:tr>
              <a:tr h="370840">
                <a:tc vMerge="1">
                  <a:txBody>
                    <a:bodyPr/>
                    <a:lstStyle/>
                    <a:p>
                      <a:pPr rtl="1"/>
                      <a:endParaRPr lang="ar-SA" dirty="0"/>
                    </a:p>
                  </a:txBody>
                  <a:tcPr/>
                </a:tc>
                <a:tc>
                  <a:txBody>
                    <a:bodyPr/>
                    <a:lstStyle/>
                    <a:p>
                      <a:pPr marL="0" algn="ctr" defTabSz="914400" rtl="1" eaLnBrk="1" latinLnBrk="0" hangingPunct="1"/>
                      <a:r>
                        <a:rPr lang="ar-SA" sz="2800" b="1" kern="1200" dirty="0" smtClean="0">
                          <a:solidFill>
                            <a:schemeClr val="tx1"/>
                          </a:solidFill>
                          <a:latin typeface="+mn-lt"/>
                          <a:ea typeface="+mn-ea"/>
                          <a:cs typeface="DecoType Naskh Variants" pitchFamily="2" charset="-78"/>
                        </a:rPr>
                        <a:t>المثال الأول</a:t>
                      </a:r>
                    </a:p>
                  </a:txBody>
                  <a:tcPr/>
                </a:tc>
                <a:tc>
                  <a:txBody>
                    <a:bodyPr/>
                    <a:lstStyle/>
                    <a:p>
                      <a:pPr algn="ctr" rtl="1"/>
                      <a:r>
                        <a:rPr lang="ar-SA" sz="2800" b="1" kern="1200" dirty="0" smtClean="0">
                          <a:solidFill>
                            <a:schemeClr val="tx1"/>
                          </a:solidFill>
                          <a:latin typeface="+mn-lt"/>
                          <a:ea typeface="+mn-ea"/>
                          <a:cs typeface="DecoType Naskh Variants" pitchFamily="2" charset="-78"/>
                        </a:rPr>
                        <a:t>المثال الثاني</a:t>
                      </a:r>
                    </a:p>
                  </a:txBody>
                  <a:tcPr/>
                </a:tc>
              </a:tr>
              <a:tr h="370840">
                <a:tc vMerge="1">
                  <a:txBody>
                    <a:bodyPr/>
                    <a:lstStyle/>
                    <a:p>
                      <a:pPr rtl="1"/>
                      <a:endParaRPr lang="ar-SA"/>
                    </a:p>
                  </a:txBody>
                  <a:tcPr/>
                </a:tc>
                <a:tc>
                  <a:txBody>
                    <a:bodyPr/>
                    <a:lstStyle/>
                    <a:p>
                      <a:pPr algn="ctr" rtl="1"/>
                      <a:endParaRPr lang="ar-SA" sz="2000" b="1" dirty="0" smtClean="0">
                        <a:solidFill>
                          <a:schemeClr val="tx1"/>
                        </a:solidFill>
                        <a:cs typeface="DecoType Naskh Variants" pitchFamily="2" charset="-78"/>
                      </a:endParaRPr>
                    </a:p>
                    <a:p>
                      <a:pPr algn="ctr" rtl="1"/>
                      <a:endParaRPr lang="ar-SA" sz="2000" b="1" dirty="0">
                        <a:solidFill>
                          <a:schemeClr val="tx1"/>
                        </a:solidFill>
                        <a:cs typeface="DecoType Naskh Variants" pitchFamily="2" charset="-78"/>
                      </a:endParaRPr>
                    </a:p>
                  </a:txBody>
                  <a:tcPr/>
                </a:tc>
                <a:tc>
                  <a:txBody>
                    <a:bodyPr/>
                    <a:lstStyle/>
                    <a:p>
                      <a:pPr algn="ctr" rtl="1"/>
                      <a:endParaRPr lang="ar-SA" sz="2000" b="1" dirty="0">
                        <a:solidFill>
                          <a:schemeClr val="tx1"/>
                        </a:solidFill>
                        <a:cs typeface="DecoType Naskh Variants" pitchFamily="2" charset="-78"/>
                      </a:endParaRPr>
                    </a:p>
                  </a:txBody>
                  <a:tcPr/>
                </a:tc>
              </a:tr>
            </a:tbl>
          </a:graphicData>
        </a:graphic>
      </p:graphicFrame>
      <p:sp>
        <p:nvSpPr>
          <p:cNvPr id="15" name="مربع نص 14"/>
          <p:cNvSpPr txBox="1"/>
          <p:nvPr/>
        </p:nvSpPr>
        <p:spPr>
          <a:xfrm>
            <a:off x="3214678" y="3571876"/>
            <a:ext cx="2071702" cy="461665"/>
          </a:xfrm>
          <a:prstGeom prst="rect">
            <a:avLst/>
          </a:prstGeom>
          <a:noFill/>
        </p:spPr>
        <p:txBody>
          <a:bodyPr wrap="square" rtlCol="1">
            <a:spAutoFit/>
          </a:bodyPr>
          <a:lstStyle/>
          <a:p>
            <a:pPr algn="ctr"/>
            <a:r>
              <a:rPr lang="ar-SA" sz="2400" b="1" dirty="0" smtClean="0">
                <a:solidFill>
                  <a:srgbClr val="C00000"/>
                </a:solidFill>
              </a:rPr>
              <a:t>اسم إن منصوب</a:t>
            </a:r>
            <a:endParaRPr lang="ar-SA" sz="2400" b="1" dirty="0">
              <a:solidFill>
                <a:srgbClr val="C00000"/>
              </a:solidFill>
            </a:endParaRPr>
          </a:p>
        </p:txBody>
      </p:sp>
      <p:sp>
        <p:nvSpPr>
          <p:cNvPr id="16" name="مربع نص 15"/>
          <p:cNvSpPr txBox="1"/>
          <p:nvPr/>
        </p:nvSpPr>
        <p:spPr>
          <a:xfrm>
            <a:off x="1214414" y="3571876"/>
            <a:ext cx="2071702" cy="461665"/>
          </a:xfrm>
          <a:prstGeom prst="rect">
            <a:avLst/>
          </a:prstGeom>
          <a:noFill/>
        </p:spPr>
        <p:txBody>
          <a:bodyPr wrap="square" rtlCol="1">
            <a:spAutoFit/>
          </a:bodyPr>
          <a:lstStyle/>
          <a:p>
            <a:pPr algn="ctr"/>
            <a:r>
              <a:rPr lang="ar-SA" sz="2400" b="1" dirty="0" smtClean="0">
                <a:solidFill>
                  <a:srgbClr val="C00000"/>
                </a:solidFill>
              </a:rPr>
              <a:t>فاعل مرفوع</a:t>
            </a:r>
            <a:endParaRPr lang="ar-SA" sz="2400" b="1" dirty="0">
              <a:solidFill>
                <a:srgbClr val="C00000"/>
              </a:solidFill>
            </a:endParaRPr>
          </a:p>
        </p:txBody>
      </p:sp>
      <p:sp>
        <p:nvSpPr>
          <p:cNvPr id="17" name="مربع نص 16"/>
          <p:cNvSpPr txBox="1"/>
          <p:nvPr/>
        </p:nvSpPr>
        <p:spPr>
          <a:xfrm>
            <a:off x="1285852" y="4286256"/>
            <a:ext cx="5715040" cy="523220"/>
          </a:xfrm>
          <a:prstGeom prst="rect">
            <a:avLst/>
          </a:prstGeom>
          <a:noFill/>
        </p:spPr>
        <p:txBody>
          <a:bodyPr wrap="square" rtlCol="1">
            <a:spAutoFit/>
          </a:bodyPr>
          <a:lstStyle/>
          <a:p>
            <a:r>
              <a:rPr lang="ar-SA" sz="2800" b="1" dirty="0" smtClean="0">
                <a:cs typeface="DecoType Naskh" pitchFamily="2" charset="-78"/>
              </a:rPr>
              <a:t>4) ألاحظ الضبط الإعرابي في آخر كلمة(القدم).</a:t>
            </a:r>
            <a:endParaRPr lang="ar-SA" sz="2800" b="1" dirty="0">
              <a:cs typeface="DecoType Naskh" pitchFamily="2" charset="-78"/>
            </a:endParaRPr>
          </a:p>
        </p:txBody>
      </p:sp>
      <p:sp>
        <p:nvSpPr>
          <p:cNvPr id="19" name="مربع نص 18"/>
          <p:cNvSpPr txBox="1"/>
          <p:nvPr/>
        </p:nvSpPr>
        <p:spPr>
          <a:xfrm>
            <a:off x="2928926" y="4714884"/>
            <a:ext cx="4071966" cy="523220"/>
          </a:xfrm>
          <a:prstGeom prst="rect">
            <a:avLst/>
          </a:prstGeom>
          <a:noFill/>
        </p:spPr>
        <p:txBody>
          <a:bodyPr wrap="square" rtlCol="1">
            <a:spAutoFit/>
          </a:bodyPr>
          <a:lstStyle/>
          <a:p>
            <a:r>
              <a:rPr lang="ar-SA" sz="2800" b="1" dirty="0" smtClean="0">
                <a:cs typeface="DecoType Naskh" pitchFamily="2" charset="-78"/>
              </a:rPr>
              <a:t>5) أبين سبب تغيير الضبط الإعرابي؟</a:t>
            </a:r>
            <a:endParaRPr lang="ar-SA" sz="2800" b="1" dirty="0">
              <a:cs typeface="DecoType Naskh" pitchFamily="2" charset="-78"/>
            </a:endParaRPr>
          </a:p>
        </p:txBody>
      </p:sp>
      <p:sp>
        <p:nvSpPr>
          <p:cNvPr id="20" name="مربع نص 19"/>
          <p:cNvSpPr txBox="1"/>
          <p:nvPr/>
        </p:nvSpPr>
        <p:spPr>
          <a:xfrm>
            <a:off x="1071538" y="5548986"/>
            <a:ext cx="5929354" cy="523220"/>
          </a:xfrm>
          <a:prstGeom prst="rect">
            <a:avLst/>
          </a:prstGeom>
          <a:noFill/>
        </p:spPr>
        <p:txBody>
          <a:bodyPr wrap="square" rtlCol="1">
            <a:spAutoFit/>
          </a:bodyPr>
          <a:lstStyle/>
          <a:p>
            <a:r>
              <a:rPr lang="ar-SA" sz="2800" b="1" dirty="0" smtClean="0">
                <a:cs typeface="DecoType Naskh" pitchFamily="2" charset="-78"/>
              </a:rPr>
              <a:t>6) الأسماء التي يتغير ضبط آخرها؟نسميها أسماء</a:t>
            </a:r>
            <a:endParaRPr lang="ar-SA" sz="2800" b="1" dirty="0">
              <a:cs typeface="DecoType Naskh" pitchFamily="2" charset="-78"/>
            </a:endParaRPr>
          </a:p>
        </p:txBody>
      </p:sp>
      <p:sp>
        <p:nvSpPr>
          <p:cNvPr id="21" name="مربع نص 20"/>
          <p:cNvSpPr txBox="1"/>
          <p:nvPr/>
        </p:nvSpPr>
        <p:spPr>
          <a:xfrm>
            <a:off x="2071670" y="5072074"/>
            <a:ext cx="4786346" cy="523220"/>
          </a:xfrm>
          <a:prstGeom prst="rect">
            <a:avLst/>
          </a:prstGeom>
          <a:noFill/>
        </p:spPr>
        <p:txBody>
          <a:bodyPr wrap="square" rtlCol="1">
            <a:spAutoFit/>
          </a:bodyPr>
          <a:lstStyle/>
          <a:p>
            <a:pPr algn="ctr"/>
            <a:r>
              <a:rPr lang="ar-SA" sz="2800" b="1" dirty="0" smtClean="0">
                <a:solidFill>
                  <a:srgbClr val="C00000"/>
                </a:solidFill>
              </a:rPr>
              <a:t>السبب تغيير الموقع الإعرابي للكلمة</a:t>
            </a:r>
            <a:endParaRPr lang="ar-SA" sz="2800" b="1" dirty="0">
              <a:solidFill>
                <a:srgbClr val="C00000"/>
              </a:solidFill>
            </a:endParaRPr>
          </a:p>
        </p:txBody>
      </p:sp>
      <p:sp>
        <p:nvSpPr>
          <p:cNvPr id="22" name="مربع نص 21"/>
          <p:cNvSpPr txBox="1"/>
          <p:nvPr/>
        </p:nvSpPr>
        <p:spPr>
          <a:xfrm>
            <a:off x="1500166" y="5500702"/>
            <a:ext cx="1071570" cy="523220"/>
          </a:xfrm>
          <a:prstGeom prst="rect">
            <a:avLst/>
          </a:prstGeom>
          <a:noFill/>
        </p:spPr>
        <p:txBody>
          <a:bodyPr wrap="square" rtlCol="1">
            <a:spAutoFit/>
          </a:bodyPr>
          <a:lstStyle/>
          <a:p>
            <a:pPr algn="ctr"/>
            <a:r>
              <a:rPr lang="ar-SA" sz="2800" b="1" dirty="0" smtClean="0">
                <a:solidFill>
                  <a:srgbClr val="C00000"/>
                </a:solidFill>
              </a:rPr>
              <a:t>معربة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19" dur="10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0" dur="1000" accel="50000" fill="hold">
                                          <p:stCondLst>
                                            <p:cond delay="1000"/>
                                          </p:stCondLst>
                                        </p:cTn>
                                        <p:tgtEl>
                                          <p:spTgt spid="7"/>
                                        </p:tgtEl>
                                        <p:attrNameLst>
                                          <p:attrName>ppt_w</p:attrName>
                                        </p:attrNameLst>
                                      </p:cBhvr>
                                      <p:tavLst>
                                        <p:tav tm="0">
                                          <p:val>
                                            <p:strVal val="#ppt_w*.05"/>
                                          </p:val>
                                        </p:tav>
                                        <p:tav tm="100000">
                                          <p:val>
                                            <p:strVal val="#ppt_w"/>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anim calcmode="lin" valueType="num">
                                      <p:cBhvr>
                                        <p:cTn id="22" dur="10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3" dur="10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4" dur="1000" accel="50000" fill="hold">
                                          <p:stCondLst>
                                            <p:cond delay="1000"/>
                                          </p:stCondLst>
                                        </p:cTn>
                                        <p:tgtEl>
                                          <p:spTgt spid="7"/>
                                        </p:tgtEl>
                                        <p:attrNameLst>
                                          <p:attrName>ppt_y</p:attrName>
                                        </p:attrNameLst>
                                      </p:cBhvr>
                                      <p:tavLst>
                                        <p:tav tm="0">
                                          <p:val>
                                            <p:strVal val="#ppt_y+.1"/>
                                          </p:val>
                                        </p:tav>
                                        <p:tav tm="100000">
                                          <p:val>
                                            <p:strVal val="#ppt_y"/>
                                          </p:val>
                                        </p:tav>
                                      </p:tavLst>
                                    </p:anim>
                                    <p:animEffect transition="in" filter="fade">
                                      <p:cBhvr>
                                        <p:cTn id="25" dur="2000" decel="50000">
                                          <p:stCondLst>
                                            <p:cond delay="0"/>
                                          </p:stCondLst>
                                        </p:cTn>
                                        <p:tgtEl>
                                          <p:spTgt spid="7"/>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2000"/>
                                        <p:tgtEl>
                                          <p:spTgt spid="8"/>
                                        </p:tgtEl>
                                      </p:cBhvr>
                                    </p:animEffect>
                                  </p:childTnLst>
                                </p:cTn>
                              </p:par>
                              <p:par>
                                <p:cTn id="30" presetID="8"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 calcmode="lin" valueType="num">
                                      <p:cBhvr>
                                        <p:cTn id="37" dur="500" decel="50000" fill="hold">
                                          <p:stCondLst>
                                            <p:cond delay="0"/>
                                          </p:stCondLst>
                                        </p:cTn>
                                        <p:tgtEl>
                                          <p:spTgt spid="15">
                                            <p:txEl>
                                              <p:pRg st="0" end="0"/>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5">
                                            <p:txEl>
                                              <p:pRg st="0" end="0"/>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5">
                                            <p:txEl>
                                              <p:pRg st="0" end="0"/>
                                            </p:txEl>
                                          </p:spTgt>
                                        </p:tgtEl>
                                        <p:attrNameLst>
                                          <p:attrName>ppt_w</p:attrName>
                                        </p:attrNameLst>
                                      </p:cBhvr>
                                      <p:tavLst>
                                        <p:tav tm="0">
                                          <p:val>
                                            <p:strVal val="#ppt_w*.05"/>
                                          </p:val>
                                        </p:tav>
                                        <p:tav tm="100000">
                                          <p:val>
                                            <p:strVal val="#ppt_w"/>
                                          </p:val>
                                        </p:tav>
                                      </p:tavLst>
                                    </p:anim>
                                    <p:anim calcmode="lin" valueType="num">
                                      <p:cBhvr>
                                        <p:cTn id="40" dur="1000" fill="hold"/>
                                        <p:tgtEl>
                                          <p:spTgt spid="15">
                                            <p:txEl>
                                              <p:pRg st="0" end="0"/>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5">
                                            <p:txEl>
                                              <p:pRg st="0" end="0"/>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5">
                                            <p:txEl>
                                              <p:pRg st="0" end="0"/>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5">
                                            <p:txEl>
                                              <p:pRg st="0" end="0"/>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5">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nodeType="clickEffect">
                                  <p:stCondLst>
                                    <p:cond delay="0"/>
                                  </p:stCondLst>
                                  <p:childTnLst>
                                    <p:set>
                                      <p:cBhvr>
                                        <p:cTn id="48" dur="1" fill="hold">
                                          <p:stCondLst>
                                            <p:cond delay="0"/>
                                          </p:stCondLst>
                                        </p:cTn>
                                        <p:tgtEl>
                                          <p:spTgt spid="16">
                                            <p:txEl>
                                              <p:pRg st="0" end="0"/>
                                            </p:txEl>
                                          </p:spTgt>
                                        </p:tgtEl>
                                        <p:attrNameLst>
                                          <p:attrName>style.visibility</p:attrName>
                                        </p:attrNameLst>
                                      </p:cBhvr>
                                      <p:to>
                                        <p:strVal val="visible"/>
                                      </p:to>
                                    </p:set>
                                    <p:anim calcmode="lin" valueType="num">
                                      <p:cBhvr>
                                        <p:cTn id="49" dur="500" decel="50000" fill="hold">
                                          <p:stCondLst>
                                            <p:cond delay="0"/>
                                          </p:stCondLst>
                                        </p:cTn>
                                        <p:tgtEl>
                                          <p:spTgt spid="16">
                                            <p:txEl>
                                              <p:pRg st="0" end="0"/>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16">
                                            <p:txEl>
                                              <p:pRg st="0" end="0"/>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16">
                                            <p:txEl>
                                              <p:pRg st="0" end="0"/>
                                            </p:txEl>
                                          </p:spTgt>
                                        </p:tgtEl>
                                        <p:attrNameLst>
                                          <p:attrName>ppt_w</p:attrName>
                                        </p:attrNameLst>
                                      </p:cBhvr>
                                      <p:tavLst>
                                        <p:tav tm="0">
                                          <p:val>
                                            <p:strVal val="#ppt_w*.05"/>
                                          </p:val>
                                        </p:tav>
                                        <p:tav tm="100000">
                                          <p:val>
                                            <p:strVal val="#ppt_w"/>
                                          </p:val>
                                        </p:tav>
                                      </p:tavLst>
                                    </p:anim>
                                    <p:anim calcmode="lin" valueType="num">
                                      <p:cBhvr>
                                        <p:cTn id="52" dur="1000" fill="hold"/>
                                        <p:tgtEl>
                                          <p:spTgt spid="16">
                                            <p:txEl>
                                              <p:pRg st="0" end="0"/>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16">
                                            <p:txEl>
                                              <p:pRg st="0" end="0"/>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16">
                                            <p:txEl>
                                              <p:pRg st="0" end="0"/>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16">
                                            <p:txEl>
                                              <p:pRg st="0" end="0"/>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16">
                                            <p:txEl>
                                              <p:pRg st="0" end="0"/>
                                            </p:txEl>
                                          </p:spTgt>
                                        </p:tgtEl>
                                      </p:cBhvr>
                                    </p:animEffect>
                                  </p:childTnLst>
                                </p:cTn>
                              </p:par>
                            </p:childTnLst>
                          </p:cTn>
                        </p:par>
                        <p:par>
                          <p:cTn id="57" fill="hold">
                            <p:stCondLst>
                              <p:cond delay="1000"/>
                            </p:stCondLst>
                            <p:childTnLst>
                              <p:par>
                                <p:cTn id="58" presetID="16" presetClass="entr" presetSubtype="2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barn(inVertical)">
                                      <p:cBhvr>
                                        <p:cTn id="60" dur="2000"/>
                                        <p:tgtEl>
                                          <p:spTgt spid="17"/>
                                        </p:tgtEl>
                                      </p:cBhvr>
                                    </p:animEffect>
                                  </p:childTnLst>
                                </p:cTn>
                              </p:par>
                            </p:childTnLst>
                          </p:cTn>
                        </p:par>
                        <p:par>
                          <p:cTn id="61" fill="hold">
                            <p:stCondLst>
                              <p:cond delay="3000"/>
                            </p:stCondLst>
                            <p:childTnLst>
                              <p:par>
                                <p:cTn id="62" presetID="16" presetClass="entr" presetSubtype="2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barn(inVertical)">
                                      <p:cBhvr>
                                        <p:cTn id="64" dur="20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25"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10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70" dur="10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71" dur="1000" accel="50000" fill="hold">
                                          <p:stCondLst>
                                            <p:cond delay="1000"/>
                                          </p:stCondLst>
                                        </p:cTn>
                                        <p:tgtEl>
                                          <p:spTgt spid="21"/>
                                        </p:tgtEl>
                                        <p:attrNameLst>
                                          <p:attrName>ppt_w</p:attrName>
                                        </p:attrNameLst>
                                      </p:cBhvr>
                                      <p:tavLst>
                                        <p:tav tm="0">
                                          <p:val>
                                            <p:strVal val="#ppt_w*.05"/>
                                          </p:val>
                                        </p:tav>
                                        <p:tav tm="100000">
                                          <p:val>
                                            <p:strVal val="#ppt_w"/>
                                          </p:val>
                                        </p:tav>
                                      </p:tavLst>
                                    </p:anim>
                                    <p:anim calcmode="lin" valueType="num">
                                      <p:cBhvr>
                                        <p:cTn id="72" dur="2000" fill="hold"/>
                                        <p:tgtEl>
                                          <p:spTgt spid="21"/>
                                        </p:tgtEl>
                                        <p:attrNameLst>
                                          <p:attrName>ppt_h</p:attrName>
                                        </p:attrNameLst>
                                      </p:cBhvr>
                                      <p:tavLst>
                                        <p:tav tm="0">
                                          <p:val>
                                            <p:strVal val="#ppt_h"/>
                                          </p:val>
                                        </p:tav>
                                        <p:tav tm="100000">
                                          <p:val>
                                            <p:strVal val="#ppt_h"/>
                                          </p:val>
                                        </p:tav>
                                      </p:tavLst>
                                    </p:anim>
                                    <p:anim calcmode="lin" valueType="num">
                                      <p:cBhvr>
                                        <p:cTn id="73" dur="10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74" dur="10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75" dur="1000" accel="50000" fill="hold">
                                          <p:stCondLst>
                                            <p:cond delay="1000"/>
                                          </p:stCondLst>
                                        </p:cTn>
                                        <p:tgtEl>
                                          <p:spTgt spid="21"/>
                                        </p:tgtEl>
                                        <p:attrNameLst>
                                          <p:attrName>ppt_y</p:attrName>
                                        </p:attrNameLst>
                                      </p:cBhvr>
                                      <p:tavLst>
                                        <p:tav tm="0">
                                          <p:val>
                                            <p:strVal val="#ppt_y+.1"/>
                                          </p:val>
                                        </p:tav>
                                        <p:tav tm="100000">
                                          <p:val>
                                            <p:strVal val="#ppt_y"/>
                                          </p:val>
                                        </p:tav>
                                      </p:tavLst>
                                    </p:anim>
                                    <p:animEffect transition="in" filter="fade">
                                      <p:cBhvr>
                                        <p:cTn id="76" dur="2000" decel="50000">
                                          <p:stCondLst>
                                            <p:cond delay="0"/>
                                          </p:stCondLst>
                                        </p:cTn>
                                        <p:tgtEl>
                                          <p:spTgt spid="21"/>
                                        </p:tgtEl>
                                      </p:cBhvr>
                                    </p:animEffect>
                                  </p:childTnLst>
                                </p:cTn>
                              </p:par>
                            </p:childTnLst>
                          </p:cTn>
                        </p:par>
                        <p:par>
                          <p:cTn id="77" fill="hold">
                            <p:stCondLst>
                              <p:cond delay="2000"/>
                            </p:stCondLst>
                            <p:childTnLst>
                              <p:par>
                                <p:cTn id="78" presetID="16" presetClass="entr" presetSubtype="21"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barn(inVertical)">
                                      <p:cBhvr>
                                        <p:cTn id="80" dur="2000"/>
                                        <p:tgtEl>
                                          <p:spTgt spid="20"/>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10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86" dur="10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87" dur="1000" accel="50000" fill="hold">
                                          <p:stCondLst>
                                            <p:cond delay="1000"/>
                                          </p:stCondLst>
                                        </p:cTn>
                                        <p:tgtEl>
                                          <p:spTgt spid="22"/>
                                        </p:tgtEl>
                                        <p:attrNameLst>
                                          <p:attrName>ppt_w</p:attrName>
                                        </p:attrNameLst>
                                      </p:cBhvr>
                                      <p:tavLst>
                                        <p:tav tm="0">
                                          <p:val>
                                            <p:strVal val="#ppt_w*.05"/>
                                          </p:val>
                                        </p:tav>
                                        <p:tav tm="100000">
                                          <p:val>
                                            <p:strVal val="#ppt_w"/>
                                          </p:val>
                                        </p:tav>
                                      </p:tavLst>
                                    </p:anim>
                                    <p:anim calcmode="lin" valueType="num">
                                      <p:cBhvr>
                                        <p:cTn id="88" dur="2000" fill="hold"/>
                                        <p:tgtEl>
                                          <p:spTgt spid="22"/>
                                        </p:tgtEl>
                                        <p:attrNameLst>
                                          <p:attrName>ppt_h</p:attrName>
                                        </p:attrNameLst>
                                      </p:cBhvr>
                                      <p:tavLst>
                                        <p:tav tm="0">
                                          <p:val>
                                            <p:strVal val="#ppt_h"/>
                                          </p:val>
                                        </p:tav>
                                        <p:tav tm="100000">
                                          <p:val>
                                            <p:strVal val="#ppt_h"/>
                                          </p:val>
                                        </p:tav>
                                      </p:tavLst>
                                    </p:anim>
                                    <p:anim calcmode="lin" valueType="num">
                                      <p:cBhvr>
                                        <p:cTn id="89" dur="10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90" dur="10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91" dur="1000" accel="50000" fill="hold">
                                          <p:stCondLst>
                                            <p:cond delay="1000"/>
                                          </p:stCondLst>
                                        </p:cTn>
                                        <p:tgtEl>
                                          <p:spTgt spid="22"/>
                                        </p:tgtEl>
                                        <p:attrNameLst>
                                          <p:attrName>ppt_y</p:attrName>
                                        </p:attrNameLst>
                                      </p:cBhvr>
                                      <p:tavLst>
                                        <p:tav tm="0">
                                          <p:val>
                                            <p:strVal val="#ppt_y+.1"/>
                                          </p:val>
                                        </p:tav>
                                        <p:tav tm="100000">
                                          <p:val>
                                            <p:strVal val="#ppt_y"/>
                                          </p:val>
                                        </p:tav>
                                      </p:tavLst>
                                    </p:anim>
                                    <p:animEffect transition="in" filter="fade">
                                      <p:cBhvr>
                                        <p:cTn id="92" dur="2000" decel="50000">
                                          <p:stCondLst>
                                            <p:cond delay="0"/>
                                          </p:stCondLst>
                                        </p:cTn>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17" grpId="0"/>
      <p:bldP spid="19" grpId="0"/>
      <p:bldP spid="20"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1372319" y="566790"/>
            <a:ext cx="6643734"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3200" b="1" u="sng" dirty="0" smtClean="0">
                <a:solidFill>
                  <a:srgbClr val="003300"/>
                </a:solidFill>
              </a:rPr>
              <a:t>أعلم أن للاسم حالتين:</a:t>
            </a:r>
          </a:p>
          <a:p>
            <a:pPr marL="342900" indent="-342900" algn="ctr">
              <a:buAutoNum type="arabicParenR"/>
            </a:pPr>
            <a:r>
              <a:rPr lang="ar-SA" sz="3200" b="1" dirty="0" smtClean="0">
                <a:solidFill>
                  <a:srgbClr val="C00000"/>
                </a:solidFill>
              </a:rPr>
              <a:t>معرب:</a:t>
            </a:r>
          </a:p>
          <a:p>
            <a:pPr marL="342900" indent="-342900" algn="ctr"/>
            <a:r>
              <a:rPr lang="ar-SA" sz="3200" b="1" dirty="0" smtClean="0">
                <a:solidFill>
                  <a:schemeClr val="tx1"/>
                </a:solidFill>
                <a:effectLst>
                  <a:glow rad="139700">
                    <a:schemeClr val="accent6">
                      <a:satMod val="175000"/>
                      <a:alpha val="40000"/>
                    </a:schemeClr>
                  </a:glow>
                </a:effectLst>
              </a:rPr>
              <a:t>وهو الذي يتغير شكل آخره بتغير موقعه الإعرابي في الجملة.</a:t>
            </a:r>
          </a:p>
          <a:p>
            <a:pPr marL="342900" indent="-342900" algn="ctr"/>
            <a:r>
              <a:rPr lang="ar-SA" sz="3200" b="1" dirty="0" smtClean="0">
                <a:solidFill>
                  <a:srgbClr val="C00000"/>
                </a:solidFill>
              </a:rPr>
              <a:t>2) مبني:</a:t>
            </a:r>
          </a:p>
          <a:p>
            <a:pPr marL="342900" indent="-342900" algn="ctr"/>
            <a:r>
              <a:rPr lang="ar-SA" sz="3200" b="1" dirty="0" smtClean="0">
                <a:solidFill>
                  <a:schemeClr val="tx1"/>
                </a:solidFill>
                <a:effectLst>
                  <a:glow rad="139700">
                    <a:schemeClr val="accent6">
                      <a:satMod val="175000"/>
                      <a:alpha val="40000"/>
                    </a:schemeClr>
                  </a:glow>
                </a:effectLst>
              </a:rPr>
              <a:t>وهو الذي لا يتغير شكل آخره مهما تغير موقعه الإعرابي في الجملة(يلزم حركة)واحدة.</a:t>
            </a:r>
            <a:endParaRPr lang="ar-SA" sz="3200" b="1" dirty="0">
              <a:solidFill>
                <a:schemeClr val="tx1"/>
              </a:solidFill>
              <a:effectLst>
                <a:glow rad="139700">
                  <a:schemeClr val="accent6">
                    <a:satMod val="175000"/>
                    <a:alpha val="40000"/>
                  </a:schemeClr>
                </a:glow>
              </a:effectLst>
            </a:endParaRPr>
          </a:p>
        </p:txBody>
      </p:sp>
      <p:sp>
        <p:nvSpPr>
          <p:cNvPr id="4" name="دمعة 3"/>
          <p:cNvSpPr/>
          <p:nvPr/>
        </p:nvSpPr>
        <p:spPr>
          <a:xfrm rot="20731239">
            <a:off x="857224" y="714356"/>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أتذكر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715272" y="502301"/>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214282" y="502301"/>
            <a:ext cx="7500990" cy="523220"/>
          </a:xfrm>
          <a:prstGeom prst="rect">
            <a:avLst/>
          </a:prstGeom>
          <a:noFill/>
        </p:spPr>
        <p:txBody>
          <a:bodyPr wrap="square" rtlCol="1">
            <a:spAutoFit/>
          </a:bodyPr>
          <a:lstStyle/>
          <a:p>
            <a:r>
              <a:rPr lang="ar-SA" sz="2800" b="1" dirty="0" smtClean="0">
                <a:cs typeface="DecoType Naskh" pitchFamily="2" charset="-78"/>
              </a:rPr>
              <a:t>1)أبحث في الأمثلة عن كلمات أخرى أكمل بها لتصنيف التالي على غرار الأنموذج:</a:t>
            </a:r>
            <a:endParaRPr lang="ar-SA" sz="2800" b="1" dirty="0">
              <a:cs typeface="DecoType Naskh" pitchFamily="2" charset="-78"/>
            </a:endParaRPr>
          </a:p>
        </p:txBody>
      </p:sp>
      <p:graphicFrame>
        <p:nvGraphicFramePr>
          <p:cNvPr id="5" name="جدول 4"/>
          <p:cNvGraphicFramePr>
            <a:graphicFrameLocks noGrp="1"/>
          </p:cNvGraphicFramePr>
          <p:nvPr/>
        </p:nvGraphicFramePr>
        <p:xfrm>
          <a:off x="1428728" y="1126211"/>
          <a:ext cx="6096000" cy="2590800"/>
        </p:xfrm>
        <a:graphic>
          <a:graphicData uri="http://schemas.openxmlformats.org/drawingml/2006/table">
            <a:tbl>
              <a:tblPr rtl="1" firstRow="1" bandRow="1">
                <a:tableStyleId>{21E4AEA4-8DFA-4A89-87EB-49C32662AFE0}</a:tableStyleId>
              </a:tblPr>
              <a:tblGrid>
                <a:gridCol w="3048000"/>
                <a:gridCol w="3048000"/>
              </a:tblGrid>
              <a:tr h="370840">
                <a:tc>
                  <a:txBody>
                    <a:bodyPr/>
                    <a:lstStyle/>
                    <a:p>
                      <a:pPr marL="0" algn="ctr" defTabSz="914400" rtl="1" eaLnBrk="1" latinLnBrk="0" hangingPunct="1"/>
                      <a:r>
                        <a:rPr lang="ar-SA" sz="2800" b="1" kern="1200" dirty="0" smtClean="0">
                          <a:solidFill>
                            <a:schemeClr val="tx1"/>
                          </a:solidFill>
                          <a:latin typeface="+mn-lt"/>
                          <a:ea typeface="+mn-ea"/>
                          <a:cs typeface="+mn-cs"/>
                        </a:rPr>
                        <a:t>أسماء الإشارة </a:t>
                      </a:r>
                    </a:p>
                  </a:txBody>
                  <a:tcPr/>
                </a:tc>
                <a:tc>
                  <a:txBody>
                    <a:bodyPr/>
                    <a:lstStyle/>
                    <a:p>
                      <a:pPr marL="0" algn="ctr" defTabSz="914400" rtl="1" eaLnBrk="1" latinLnBrk="0" hangingPunct="1"/>
                      <a:r>
                        <a:rPr lang="ar-SA" sz="2800" b="1" kern="1200" dirty="0" smtClean="0">
                          <a:solidFill>
                            <a:schemeClr val="tx1"/>
                          </a:solidFill>
                          <a:latin typeface="+mn-lt"/>
                          <a:ea typeface="+mn-ea"/>
                          <a:cs typeface="+mn-cs"/>
                        </a:rPr>
                        <a:t>هذه،</a:t>
                      </a:r>
                    </a:p>
                  </a:txBody>
                  <a:tcPr/>
                </a:tc>
              </a:tr>
              <a:tr h="370840">
                <a:tc>
                  <a:txBody>
                    <a:bodyPr/>
                    <a:lstStyle/>
                    <a:p>
                      <a:pPr marL="0" algn="ctr" defTabSz="914400" rtl="1" eaLnBrk="1" latinLnBrk="0" hangingPunct="1"/>
                      <a:r>
                        <a:rPr lang="ar-SA" sz="2800" b="1" kern="1200" dirty="0" smtClean="0">
                          <a:solidFill>
                            <a:schemeClr val="tx1"/>
                          </a:solidFill>
                          <a:latin typeface="+mn-lt"/>
                          <a:ea typeface="+mn-ea"/>
                          <a:cs typeface="+mn-cs"/>
                        </a:rPr>
                        <a:t>الأسماء الموصولة</a:t>
                      </a:r>
                    </a:p>
                  </a:txBody>
                  <a:tcPr/>
                </a:tc>
                <a:tc>
                  <a:txBody>
                    <a:bodyPr/>
                    <a:lstStyle/>
                    <a:p>
                      <a:pPr marL="0" algn="ctr" defTabSz="914400" rtl="1" eaLnBrk="1" latinLnBrk="0" hangingPunct="1"/>
                      <a:r>
                        <a:rPr lang="ar-SA" sz="2800" b="1" kern="1200" dirty="0" smtClean="0">
                          <a:solidFill>
                            <a:schemeClr val="tx1"/>
                          </a:solidFill>
                          <a:latin typeface="+mn-lt"/>
                          <a:ea typeface="+mn-ea"/>
                          <a:cs typeface="+mn-cs"/>
                        </a:rPr>
                        <a:t>التي،</a:t>
                      </a:r>
                    </a:p>
                  </a:txBody>
                  <a:tcPr/>
                </a:tc>
              </a:tr>
              <a:tr h="370840">
                <a:tc>
                  <a:txBody>
                    <a:bodyPr/>
                    <a:lstStyle/>
                    <a:p>
                      <a:pPr marL="0" algn="ctr" defTabSz="914400" rtl="1" eaLnBrk="1" latinLnBrk="0" hangingPunct="1"/>
                      <a:r>
                        <a:rPr lang="ar-SA" sz="2800" b="1" kern="1200" dirty="0" smtClean="0">
                          <a:solidFill>
                            <a:schemeClr val="tx1"/>
                          </a:solidFill>
                          <a:latin typeface="+mn-lt"/>
                          <a:ea typeface="+mn-ea"/>
                          <a:cs typeface="+mn-cs"/>
                        </a:rPr>
                        <a:t>أسماء الاستفهام</a:t>
                      </a:r>
                    </a:p>
                  </a:txBody>
                  <a:tcPr/>
                </a:tc>
                <a:tc>
                  <a:txBody>
                    <a:bodyPr/>
                    <a:lstStyle/>
                    <a:p>
                      <a:pPr marL="0" algn="ctr" defTabSz="914400" rtl="1" eaLnBrk="1" latinLnBrk="0" hangingPunct="1"/>
                      <a:endParaRPr lang="ar-SA" sz="2800" b="1" kern="1200" dirty="0" smtClean="0">
                        <a:solidFill>
                          <a:schemeClr val="tx1"/>
                        </a:solidFill>
                        <a:latin typeface="+mn-lt"/>
                        <a:ea typeface="+mn-ea"/>
                        <a:cs typeface="+mn-cs"/>
                      </a:endParaRPr>
                    </a:p>
                  </a:txBody>
                  <a:tcPr/>
                </a:tc>
              </a:tr>
              <a:tr h="370840">
                <a:tc>
                  <a:txBody>
                    <a:bodyPr/>
                    <a:lstStyle/>
                    <a:p>
                      <a:pPr marL="0" algn="ctr" defTabSz="914400" rtl="1" eaLnBrk="1" latinLnBrk="0" hangingPunct="1"/>
                      <a:r>
                        <a:rPr lang="ar-SA" sz="2800" b="1" kern="1200" dirty="0" smtClean="0">
                          <a:solidFill>
                            <a:schemeClr val="tx1"/>
                          </a:solidFill>
                          <a:latin typeface="+mn-lt"/>
                          <a:ea typeface="+mn-ea"/>
                          <a:cs typeface="+mn-cs"/>
                        </a:rPr>
                        <a:t>الضمائر</a:t>
                      </a:r>
                    </a:p>
                  </a:txBody>
                  <a:tcPr/>
                </a:tc>
                <a:tc>
                  <a:txBody>
                    <a:bodyPr/>
                    <a:lstStyle/>
                    <a:p>
                      <a:pPr marL="0" algn="r" defTabSz="914400" rtl="1" eaLnBrk="1" latinLnBrk="0" hangingPunct="1"/>
                      <a:r>
                        <a:rPr lang="ar-SA" sz="2800" b="1" kern="1200" dirty="0" smtClean="0">
                          <a:solidFill>
                            <a:schemeClr val="tx1"/>
                          </a:solidFill>
                          <a:latin typeface="+mn-lt"/>
                          <a:ea typeface="+mn-ea"/>
                          <a:cs typeface="+mn-cs"/>
                        </a:rPr>
                        <a:t>أنت،</a:t>
                      </a:r>
                    </a:p>
                  </a:txBody>
                  <a:tcPr/>
                </a:tc>
              </a:tr>
              <a:tr h="370840">
                <a:tc>
                  <a:txBody>
                    <a:bodyPr/>
                    <a:lstStyle/>
                    <a:p>
                      <a:pPr marL="0" algn="ctr" defTabSz="914400" rtl="1" eaLnBrk="1" latinLnBrk="0" hangingPunct="1"/>
                      <a:r>
                        <a:rPr lang="ar-SA" sz="2800" b="1" kern="1200" dirty="0" smtClean="0">
                          <a:solidFill>
                            <a:schemeClr val="tx1"/>
                          </a:solidFill>
                          <a:latin typeface="+mn-lt"/>
                          <a:ea typeface="+mn-ea"/>
                          <a:cs typeface="+mn-cs"/>
                        </a:rPr>
                        <a:t>ظرف الزمان</a:t>
                      </a:r>
                    </a:p>
                  </a:txBody>
                  <a:tcPr/>
                </a:tc>
                <a:tc>
                  <a:txBody>
                    <a:bodyPr/>
                    <a:lstStyle/>
                    <a:p>
                      <a:pPr marL="0" algn="ctr" defTabSz="914400" rtl="1" eaLnBrk="1" latinLnBrk="0" hangingPunct="1"/>
                      <a:endParaRPr lang="ar-SA" sz="2800" b="1" kern="1200" dirty="0" smtClean="0">
                        <a:solidFill>
                          <a:schemeClr val="tx1"/>
                        </a:solidFill>
                        <a:latin typeface="+mn-lt"/>
                        <a:ea typeface="+mn-ea"/>
                        <a:cs typeface="+mn-cs"/>
                      </a:endParaRPr>
                    </a:p>
                  </a:txBody>
                  <a:tcPr/>
                </a:tc>
              </a:tr>
            </a:tbl>
          </a:graphicData>
        </a:graphic>
      </p:graphicFrame>
      <p:sp>
        <p:nvSpPr>
          <p:cNvPr id="6" name="مربع نص 5"/>
          <p:cNvSpPr txBox="1"/>
          <p:nvPr/>
        </p:nvSpPr>
        <p:spPr>
          <a:xfrm>
            <a:off x="1928794" y="1122089"/>
            <a:ext cx="928694" cy="523220"/>
          </a:xfrm>
          <a:prstGeom prst="rect">
            <a:avLst/>
          </a:prstGeom>
          <a:noFill/>
        </p:spPr>
        <p:txBody>
          <a:bodyPr wrap="square" rtlCol="1">
            <a:spAutoFit/>
          </a:bodyPr>
          <a:lstStyle/>
          <a:p>
            <a:r>
              <a:rPr lang="ar-SA" sz="2800" b="1" dirty="0" smtClean="0"/>
              <a:t> هـذا</a:t>
            </a:r>
            <a:endParaRPr lang="ar-SA" sz="2800" b="1" dirty="0"/>
          </a:p>
        </p:txBody>
      </p:sp>
      <p:sp>
        <p:nvSpPr>
          <p:cNvPr id="7" name="مربع نص 6"/>
          <p:cNvSpPr txBox="1"/>
          <p:nvPr/>
        </p:nvSpPr>
        <p:spPr>
          <a:xfrm>
            <a:off x="1785918" y="1645309"/>
            <a:ext cx="928694" cy="523220"/>
          </a:xfrm>
          <a:prstGeom prst="rect">
            <a:avLst/>
          </a:prstGeom>
          <a:noFill/>
        </p:spPr>
        <p:txBody>
          <a:bodyPr wrap="square" rtlCol="1">
            <a:spAutoFit/>
          </a:bodyPr>
          <a:lstStyle/>
          <a:p>
            <a:r>
              <a:rPr lang="ar-SA" sz="2800" b="1" dirty="0" smtClean="0"/>
              <a:t>من</a:t>
            </a:r>
            <a:endParaRPr lang="ar-SA" sz="2800" b="1" dirty="0"/>
          </a:p>
        </p:txBody>
      </p:sp>
      <p:sp>
        <p:nvSpPr>
          <p:cNvPr id="8" name="مربع نص 7"/>
          <p:cNvSpPr txBox="1"/>
          <p:nvPr/>
        </p:nvSpPr>
        <p:spPr>
          <a:xfrm>
            <a:off x="2571736" y="2145375"/>
            <a:ext cx="928694" cy="523220"/>
          </a:xfrm>
          <a:prstGeom prst="rect">
            <a:avLst/>
          </a:prstGeom>
          <a:noFill/>
        </p:spPr>
        <p:txBody>
          <a:bodyPr wrap="square" rtlCol="1">
            <a:spAutoFit/>
          </a:bodyPr>
          <a:lstStyle/>
          <a:p>
            <a:r>
              <a:rPr lang="ar-SA" sz="2800" b="1" dirty="0" smtClean="0"/>
              <a:t>كيف</a:t>
            </a:r>
            <a:endParaRPr lang="ar-SA" sz="2800" b="1" dirty="0"/>
          </a:p>
        </p:txBody>
      </p:sp>
      <p:sp>
        <p:nvSpPr>
          <p:cNvPr id="9" name="مربع نص 8"/>
          <p:cNvSpPr txBox="1"/>
          <p:nvPr/>
        </p:nvSpPr>
        <p:spPr>
          <a:xfrm>
            <a:off x="1857356" y="2716879"/>
            <a:ext cx="2214578" cy="523220"/>
          </a:xfrm>
          <a:prstGeom prst="rect">
            <a:avLst/>
          </a:prstGeom>
          <a:noFill/>
        </p:spPr>
        <p:txBody>
          <a:bodyPr wrap="square" rtlCol="1">
            <a:spAutoFit/>
          </a:bodyPr>
          <a:lstStyle/>
          <a:p>
            <a:r>
              <a:rPr lang="ar-SA" sz="2800" b="1" dirty="0" smtClean="0"/>
              <a:t> نحن،لك،كنت،</a:t>
            </a:r>
            <a:endParaRPr lang="ar-SA" sz="2800" b="1" dirty="0"/>
          </a:p>
        </p:txBody>
      </p:sp>
      <p:sp>
        <p:nvSpPr>
          <p:cNvPr id="10" name="مربع نص 9"/>
          <p:cNvSpPr txBox="1"/>
          <p:nvPr/>
        </p:nvSpPr>
        <p:spPr>
          <a:xfrm>
            <a:off x="2428860" y="3216945"/>
            <a:ext cx="928694" cy="523220"/>
          </a:xfrm>
          <a:prstGeom prst="rect">
            <a:avLst/>
          </a:prstGeom>
          <a:noFill/>
        </p:spPr>
        <p:txBody>
          <a:bodyPr wrap="square" rtlCol="1">
            <a:spAutoFit/>
          </a:bodyPr>
          <a:lstStyle/>
          <a:p>
            <a:r>
              <a:rPr lang="ar-SA" sz="2800" b="1" dirty="0" smtClean="0"/>
              <a:t>الآن</a:t>
            </a:r>
            <a:endParaRPr lang="ar-SA" sz="2800" b="1" dirty="0"/>
          </a:p>
        </p:txBody>
      </p:sp>
      <p:sp>
        <p:nvSpPr>
          <p:cNvPr id="12" name="مربع نص 11"/>
          <p:cNvSpPr txBox="1"/>
          <p:nvPr/>
        </p:nvSpPr>
        <p:spPr>
          <a:xfrm>
            <a:off x="642910" y="3832215"/>
            <a:ext cx="7500990" cy="954107"/>
          </a:xfrm>
          <a:prstGeom prst="rect">
            <a:avLst/>
          </a:prstGeom>
          <a:noFill/>
        </p:spPr>
        <p:txBody>
          <a:bodyPr wrap="square" rtlCol="1">
            <a:spAutoFit/>
          </a:bodyPr>
          <a:lstStyle/>
          <a:p>
            <a:pPr algn="ctr"/>
            <a:r>
              <a:rPr lang="ar-SA" sz="2800" b="1" dirty="0" smtClean="0">
                <a:cs typeface="DecoType Naskh" pitchFamily="2" charset="-78"/>
              </a:rPr>
              <a:t>2) أستخدم مع مجموعتي الكلمات الملونة في ثلاث جمل بحيث تكون مرفوعة ومنصوبة ومجرورة.</a:t>
            </a:r>
            <a:endParaRPr lang="ar-SA" sz="2800" b="1" dirty="0">
              <a:cs typeface="DecoType Naskh" pitchFamily="2" charset="-78"/>
            </a:endParaRPr>
          </a:p>
        </p:txBody>
      </p:sp>
      <p:sp>
        <p:nvSpPr>
          <p:cNvPr id="15" name="مربع نص 14"/>
          <p:cNvSpPr txBox="1"/>
          <p:nvPr/>
        </p:nvSpPr>
        <p:spPr>
          <a:xfrm>
            <a:off x="642910" y="4691730"/>
            <a:ext cx="7500990" cy="523220"/>
          </a:xfrm>
          <a:prstGeom prst="rect">
            <a:avLst/>
          </a:prstGeom>
          <a:noFill/>
        </p:spPr>
        <p:txBody>
          <a:bodyPr wrap="square" rtlCol="1">
            <a:spAutoFit/>
          </a:bodyPr>
          <a:lstStyle/>
          <a:p>
            <a:pPr algn="ctr"/>
            <a:r>
              <a:rPr lang="ar-SA" sz="2800" b="1" dirty="0" smtClean="0">
                <a:cs typeface="DecoType Naskh" pitchFamily="2" charset="-78"/>
              </a:rPr>
              <a:t>3) ألاحظ الضبط الإعرابي في أواخر هذه الكلمات.</a:t>
            </a:r>
            <a:endParaRPr lang="ar-SA" sz="2800" b="1" dirty="0">
              <a:cs typeface="DecoType Naskh" pitchFamily="2" charset="-78"/>
            </a:endParaRPr>
          </a:p>
        </p:txBody>
      </p:sp>
      <p:sp>
        <p:nvSpPr>
          <p:cNvPr id="16" name="مربع نص 15"/>
          <p:cNvSpPr txBox="1"/>
          <p:nvPr/>
        </p:nvSpPr>
        <p:spPr>
          <a:xfrm>
            <a:off x="795310" y="5263234"/>
            <a:ext cx="7500990" cy="523220"/>
          </a:xfrm>
          <a:prstGeom prst="rect">
            <a:avLst/>
          </a:prstGeom>
          <a:noFill/>
        </p:spPr>
        <p:txBody>
          <a:bodyPr wrap="square" rtlCol="1">
            <a:spAutoFit/>
          </a:bodyPr>
          <a:lstStyle/>
          <a:p>
            <a:pPr algn="ctr"/>
            <a:r>
              <a:rPr lang="ar-SA" sz="2800" b="1" dirty="0" smtClean="0">
                <a:cs typeface="DecoType Naskh" pitchFamily="2" charset="-78"/>
              </a:rPr>
              <a:t>4) ماذا نسمي الأسماء التي لا يتغير ضبط آخرها؟</a:t>
            </a:r>
            <a:endParaRPr lang="ar-SA" sz="2800" b="1" dirty="0">
              <a:cs typeface="DecoType Naskh" pitchFamily="2" charset="-78"/>
            </a:endParaRPr>
          </a:p>
        </p:txBody>
      </p:sp>
      <p:sp>
        <p:nvSpPr>
          <p:cNvPr id="17" name="مربع نص 16"/>
          <p:cNvSpPr txBox="1"/>
          <p:nvPr/>
        </p:nvSpPr>
        <p:spPr>
          <a:xfrm>
            <a:off x="1214414" y="5217209"/>
            <a:ext cx="1071570" cy="523220"/>
          </a:xfrm>
          <a:prstGeom prst="rect">
            <a:avLst/>
          </a:prstGeom>
          <a:noFill/>
        </p:spPr>
        <p:txBody>
          <a:bodyPr wrap="square" rtlCol="1">
            <a:spAutoFit/>
          </a:bodyPr>
          <a:lstStyle/>
          <a:p>
            <a:pPr algn="ctr"/>
            <a:r>
              <a:rPr lang="ar-SA" sz="2800" b="1" dirty="0" smtClean="0">
                <a:solidFill>
                  <a:srgbClr val="C00000"/>
                </a:solidFill>
              </a:rPr>
              <a:t>مبنية</a:t>
            </a:r>
            <a:endParaRPr lang="ar-SA"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54" presetClass="entr" presetSubtype="0" ac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strVal val="#ppt_w*0.05"/>
                                          </p:val>
                                        </p:tav>
                                        <p:tav tm="100000">
                                          <p:val>
                                            <p:strVal val="#ppt_w"/>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anim calcmode="lin" valueType="num">
                                      <p:cBhvr>
                                        <p:cTn id="15" dur="2000" fill="hold"/>
                                        <p:tgtEl>
                                          <p:spTgt spid="5"/>
                                        </p:tgtEl>
                                        <p:attrNameLst>
                                          <p:attrName>ppt_x</p:attrName>
                                        </p:attrNameLst>
                                      </p:cBhvr>
                                      <p:tavLst>
                                        <p:tav tm="0">
                                          <p:val>
                                            <p:strVal val="#ppt_x-.2"/>
                                          </p:val>
                                        </p:tav>
                                        <p:tav tm="100000">
                                          <p:val>
                                            <p:strVal val="#ppt_x"/>
                                          </p:val>
                                        </p:tav>
                                      </p:tavLst>
                                    </p:anim>
                                    <p:anim calcmode="lin" valueType="num">
                                      <p:cBhvr>
                                        <p:cTn id="16" dur="2000" fill="hold"/>
                                        <p:tgtEl>
                                          <p:spTgt spid="5"/>
                                        </p:tgtEl>
                                        <p:attrNameLst>
                                          <p:attrName>ppt_y</p:attrName>
                                        </p:attrNameLst>
                                      </p:cBhvr>
                                      <p:tavLst>
                                        <p:tav tm="0">
                                          <p:val>
                                            <p:strVal val="#ppt_y"/>
                                          </p:val>
                                        </p:tav>
                                        <p:tav tm="100000">
                                          <p:val>
                                            <p:strVal val="#ppt_y"/>
                                          </p:val>
                                        </p:tav>
                                      </p:tavLst>
                                    </p:anim>
                                    <p:animEffect transition="in" filter="fad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3" dur="10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4" dur="1000" accel="50000" fill="hold">
                                          <p:stCondLst>
                                            <p:cond delay="1000"/>
                                          </p:stCondLst>
                                        </p:cTn>
                                        <p:tgtEl>
                                          <p:spTgt spid="6"/>
                                        </p:tgtEl>
                                        <p:attrNameLst>
                                          <p:attrName>ppt_w</p:attrName>
                                        </p:attrNameLst>
                                      </p:cBhvr>
                                      <p:tavLst>
                                        <p:tav tm="0">
                                          <p:val>
                                            <p:strVal val="#ppt_w*.05"/>
                                          </p:val>
                                        </p:tav>
                                        <p:tav tm="100000">
                                          <p:val>
                                            <p:strVal val="#ppt_w"/>
                                          </p:val>
                                        </p:tav>
                                      </p:tavLst>
                                    </p:anim>
                                    <p:anim calcmode="lin" valueType="num">
                                      <p:cBhvr>
                                        <p:cTn id="25" dur="2000" fill="hold"/>
                                        <p:tgtEl>
                                          <p:spTgt spid="6"/>
                                        </p:tgtEl>
                                        <p:attrNameLst>
                                          <p:attrName>ppt_h</p:attrName>
                                        </p:attrNameLst>
                                      </p:cBhvr>
                                      <p:tavLst>
                                        <p:tav tm="0">
                                          <p:val>
                                            <p:strVal val="#ppt_h"/>
                                          </p:val>
                                        </p:tav>
                                        <p:tav tm="100000">
                                          <p:val>
                                            <p:strVal val="#ppt_h"/>
                                          </p:val>
                                        </p:tav>
                                      </p:tavLst>
                                    </p:anim>
                                    <p:anim calcmode="lin" valueType="num">
                                      <p:cBhvr>
                                        <p:cTn id="26" dur="10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7" dur="10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8" dur="1000" accel="50000" fill="hold">
                                          <p:stCondLst>
                                            <p:cond delay="1000"/>
                                          </p:stCondLst>
                                        </p:cTn>
                                        <p:tgtEl>
                                          <p:spTgt spid="6"/>
                                        </p:tgtEl>
                                        <p:attrNameLst>
                                          <p:attrName>ppt_y</p:attrName>
                                        </p:attrNameLst>
                                      </p:cBhvr>
                                      <p:tavLst>
                                        <p:tav tm="0">
                                          <p:val>
                                            <p:strVal val="#ppt_y+.1"/>
                                          </p:val>
                                        </p:tav>
                                        <p:tav tm="100000">
                                          <p:val>
                                            <p:strVal val="#ppt_y"/>
                                          </p:val>
                                        </p:tav>
                                      </p:tavLst>
                                    </p:anim>
                                    <p:animEffect transition="in" filter="fade">
                                      <p:cBhvr>
                                        <p:cTn id="29" dur="2000" decel="50000">
                                          <p:stCondLst>
                                            <p:cond delay="0"/>
                                          </p:stCondLst>
                                        </p:cTn>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10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1000" accel="50000" fill="hold">
                                          <p:stCondLst>
                                            <p:cond delay="1000"/>
                                          </p:stCondLst>
                                        </p:cTn>
                                        <p:tgtEl>
                                          <p:spTgt spid="7"/>
                                        </p:tgtEl>
                                        <p:attrNameLst>
                                          <p:attrName>ppt_w</p:attrName>
                                        </p:attrNameLst>
                                      </p:cBhvr>
                                      <p:tavLst>
                                        <p:tav tm="0">
                                          <p:val>
                                            <p:strVal val="#ppt_w*.05"/>
                                          </p:val>
                                        </p:tav>
                                        <p:tav tm="100000">
                                          <p:val>
                                            <p:strVal val="#ppt_w"/>
                                          </p:val>
                                        </p:tav>
                                      </p:tavLst>
                                    </p:anim>
                                    <p:anim calcmode="lin" valueType="num">
                                      <p:cBhvr>
                                        <p:cTn id="37" dur="2000" fill="hold"/>
                                        <p:tgtEl>
                                          <p:spTgt spid="7"/>
                                        </p:tgtEl>
                                        <p:attrNameLst>
                                          <p:attrName>ppt_h</p:attrName>
                                        </p:attrNameLst>
                                      </p:cBhvr>
                                      <p:tavLst>
                                        <p:tav tm="0">
                                          <p:val>
                                            <p:strVal val="#ppt_h"/>
                                          </p:val>
                                        </p:tav>
                                        <p:tav tm="100000">
                                          <p:val>
                                            <p:strVal val="#ppt_h"/>
                                          </p:val>
                                        </p:tav>
                                      </p:tavLst>
                                    </p:anim>
                                    <p:anim calcmode="lin" valueType="num">
                                      <p:cBhvr>
                                        <p:cTn id="38" dur="10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10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1000" accel="50000" fill="hold">
                                          <p:stCondLst>
                                            <p:cond delay="1000"/>
                                          </p:stCondLst>
                                        </p:cTn>
                                        <p:tgtEl>
                                          <p:spTgt spid="7"/>
                                        </p:tgtEl>
                                        <p:attrNameLst>
                                          <p:attrName>ppt_y</p:attrName>
                                        </p:attrNameLst>
                                      </p:cBhvr>
                                      <p:tavLst>
                                        <p:tav tm="0">
                                          <p:val>
                                            <p:strVal val="#ppt_y+.1"/>
                                          </p:val>
                                        </p:tav>
                                        <p:tav tm="100000">
                                          <p:val>
                                            <p:strVal val="#ppt_y"/>
                                          </p:val>
                                        </p:tav>
                                      </p:tavLst>
                                    </p:anim>
                                    <p:animEffect transition="in" filter="fade">
                                      <p:cBhvr>
                                        <p:cTn id="41" dur="2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7" dur="10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8" dur="1000" accel="50000" fill="hold">
                                          <p:stCondLst>
                                            <p:cond delay="1000"/>
                                          </p:stCondLst>
                                        </p:cTn>
                                        <p:tgtEl>
                                          <p:spTgt spid="8"/>
                                        </p:tgtEl>
                                        <p:attrNameLst>
                                          <p:attrName>ppt_w</p:attrName>
                                        </p:attrNameLst>
                                      </p:cBhvr>
                                      <p:tavLst>
                                        <p:tav tm="0">
                                          <p:val>
                                            <p:strVal val="#ppt_w*.05"/>
                                          </p:val>
                                        </p:tav>
                                        <p:tav tm="100000">
                                          <p:val>
                                            <p:strVal val="#ppt_w"/>
                                          </p:val>
                                        </p:tav>
                                      </p:tavLst>
                                    </p:anim>
                                    <p:anim calcmode="lin" valueType="num">
                                      <p:cBhvr>
                                        <p:cTn id="49" dur="2000" fill="hold"/>
                                        <p:tgtEl>
                                          <p:spTgt spid="8"/>
                                        </p:tgtEl>
                                        <p:attrNameLst>
                                          <p:attrName>ppt_h</p:attrName>
                                        </p:attrNameLst>
                                      </p:cBhvr>
                                      <p:tavLst>
                                        <p:tav tm="0">
                                          <p:val>
                                            <p:strVal val="#ppt_h"/>
                                          </p:val>
                                        </p:tav>
                                        <p:tav tm="100000">
                                          <p:val>
                                            <p:strVal val="#ppt_h"/>
                                          </p:val>
                                        </p:tav>
                                      </p:tavLst>
                                    </p:anim>
                                    <p:anim calcmode="lin" valueType="num">
                                      <p:cBhvr>
                                        <p:cTn id="50" dur="10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1" dur="10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2" dur="1000" accel="50000" fill="hold">
                                          <p:stCondLst>
                                            <p:cond delay="1000"/>
                                          </p:stCondLst>
                                        </p:cTn>
                                        <p:tgtEl>
                                          <p:spTgt spid="8"/>
                                        </p:tgtEl>
                                        <p:attrNameLst>
                                          <p:attrName>ppt_y</p:attrName>
                                        </p:attrNameLst>
                                      </p:cBhvr>
                                      <p:tavLst>
                                        <p:tav tm="0">
                                          <p:val>
                                            <p:strVal val="#ppt_y+.1"/>
                                          </p:val>
                                        </p:tav>
                                        <p:tav tm="100000">
                                          <p:val>
                                            <p:strVal val="#ppt_y"/>
                                          </p:val>
                                        </p:tav>
                                      </p:tavLst>
                                    </p:anim>
                                    <p:animEffect transition="in" filter="fade">
                                      <p:cBhvr>
                                        <p:cTn id="53" dur="2000" decel="50000">
                                          <p:stCondLst>
                                            <p:cond delay="0"/>
                                          </p:stCondLst>
                                        </p:cTn>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p:cTn id="58" dur="10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9" dur="10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0" dur="1000" accel="50000" fill="hold">
                                          <p:stCondLst>
                                            <p:cond delay="1000"/>
                                          </p:stCondLst>
                                        </p:cTn>
                                        <p:tgtEl>
                                          <p:spTgt spid="9"/>
                                        </p:tgtEl>
                                        <p:attrNameLst>
                                          <p:attrName>ppt_w</p:attrName>
                                        </p:attrNameLst>
                                      </p:cBhvr>
                                      <p:tavLst>
                                        <p:tav tm="0">
                                          <p:val>
                                            <p:strVal val="#ppt_w*.05"/>
                                          </p:val>
                                        </p:tav>
                                        <p:tav tm="100000">
                                          <p:val>
                                            <p:strVal val="#ppt_w"/>
                                          </p:val>
                                        </p:tav>
                                      </p:tavLst>
                                    </p:anim>
                                    <p:anim calcmode="lin" valueType="num">
                                      <p:cBhvr>
                                        <p:cTn id="61" dur="2000" fill="hold"/>
                                        <p:tgtEl>
                                          <p:spTgt spid="9"/>
                                        </p:tgtEl>
                                        <p:attrNameLst>
                                          <p:attrName>ppt_h</p:attrName>
                                        </p:attrNameLst>
                                      </p:cBhvr>
                                      <p:tavLst>
                                        <p:tav tm="0">
                                          <p:val>
                                            <p:strVal val="#ppt_h"/>
                                          </p:val>
                                        </p:tav>
                                        <p:tav tm="100000">
                                          <p:val>
                                            <p:strVal val="#ppt_h"/>
                                          </p:val>
                                        </p:tav>
                                      </p:tavLst>
                                    </p:anim>
                                    <p:anim calcmode="lin" valueType="num">
                                      <p:cBhvr>
                                        <p:cTn id="62" dur="10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3" dur="10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4" dur="1000" accel="50000" fill="hold">
                                          <p:stCondLst>
                                            <p:cond delay="1000"/>
                                          </p:stCondLst>
                                        </p:cTn>
                                        <p:tgtEl>
                                          <p:spTgt spid="9"/>
                                        </p:tgtEl>
                                        <p:attrNameLst>
                                          <p:attrName>ppt_y</p:attrName>
                                        </p:attrNameLst>
                                      </p:cBhvr>
                                      <p:tavLst>
                                        <p:tav tm="0">
                                          <p:val>
                                            <p:strVal val="#ppt_y+.1"/>
                                          </p:val>
                                        </p:tav>
                                        <p:tav tm="100000">
                                          <p:val>
                                            <p:strVal val="#ppt_y"/>
                                          </p:val>
                                        </p:tav>
                                      </p:tavLst>
                                    </p:anim>
                                    <p:animEffect transition="in" filter="fade">
                                      <p:cBhvr>
                                        <p:cTn id="65" dur="2000" decel="50000">
                                          <p:stCondLst>
                                            <p:cond delay="0"/>
                                          </p:stCondLst>
                                        </p:cTn>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25" presetClass="entr" presetSubtype="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10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1" dur="10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2" dur="1000" accel="50000" fill="hold">
                                          <p:stCondLst>
                                            <p:cond delay="1000"/>
                                          </p:stCondLst>
                                        </p:cTn>
                                        <p:tgtEl>
                                          <p:spTgt spid="10"/>
                                        </p:tgtEl>
                                        <p:attrNameLst>
                                          <p:attrName>ppt_w</p:attrName>
                                        </p:attrNameLst>
                                      </p:cBhvr>
                                      <p:tavLst>
                                        <p:tav tm="0">
                                          <p:val>
                                            <p:strVal val="#ppt_w*.05"/>
                                          </p:val>
                                        </p:tav>
                                        <p:tav tm="100000">
                                          <p:val>
                                            <p:strVal val="#ppt_w"/>
                                          </p:val>
                                        </p:tav>
                                      </p:tavLst>
                                    </p:anim>
                                    <p:anim calcmode="lin" valueType="num">
                                      <p:cBhvr>
                                        <p:cTn id="73" dur="2000" fill="hold"/>
                                        <p:tgtEl>
                                          <p:spTgt spid="10"/>
                                        </p:tgtEl>
                                        <p:attrNameLst>
                                          <p:attrName>ppt_h</p:attrName>
                                        </p:attrNameLst>
                                      </p:cBhvr>
                                      <p:tavLst>
                                        <p:tav tm="0">
                                          <p:val>
                                            <p:strVal val="#ppt_h"/>
                                          </p:val>
                                        </p:tav>
                                        <p:tav tm="100000">
                                          <p:val>
                                            <p:strVal val="#ppt_h"/>
                                          </p:val>
                                        </p:tav>
                                      </p:tavLst>
                                    </p:anim>
                                    <p:anim calcmode="lin" valueType="num">
                                      <p:cBhvr>
                                        <p:cTn id="74" dur="10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5" dur="10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6" dur="1000" accel="50000" fill="hold">
                                          <p:stCondLst>
                                            <p:cond delay="1000"/>
                                          </p:stCondLst>
                                        </p:cTn>
                                        <p:tgtEl>
                                          <p:spTgt spid="10"/>
                                        </p:tgtEl>
                                        <p:attrNameLst>
                                          <p:attrName>ppt_y</p:attrName>
                                        </p:attrNameLst>
                                      </p:cBhvr>
                                      <p:tavLst>
                                        <p:tav tm="0">
                                          <p:val>
                                            <p:strVal val="#ppt_y+.1"/>
                                          </p:val>
                                        </p:tav>
                                        <p:tav tm="100000">
                                          <p:val>
                                            <p:strVal val="#ppt_y"/>
                                          </p:val>
                                        </p:tav>
                                      </p:tavLst>
                                    </p:anim>
                                    <p:animEffect transition="in" filter="fade">
                                      <p:cBhvr>
                                        <p:cTn id="77" dur="2000" decel="50000">
                                          <p:stCondLst>
                                            <p:cond delay="0"/>
                                          </p:stCondLst>
                                        </p:cTn>
                                        <p:tgtEl>
                                          <p:spTgt spid="10"/>
                                        </p:tgtEl>
                                      </p:cBhvr>
                                    </p:animEffect>
                                  </p:childTnLst>
                                </p:cTn>
                              </p:par>
                            </p:childTnLst>
                          </p:cTn>
                        </p:par>
                        <p:par>
                          <p:cTn id="78" fill="hold">
                            <p:stCondLst>
                              <p:cond delay="2000"/>
                            </p:stCondLst>
                            <p:childTnLst>
                              <p:par>
                                <p:cTn id="79" presetID="16" presetClass="entr" presetSubtype="21"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barn(inVertical)">
                                      <p:cBhvr>
                                        <p:cTn id="81" dur="2000"/>
                                        <p:tgtEl>
                                          <p:spTgt spid="12"/>
                                        </p:tgtEl>
                                      </p:cBhvr>
                                    </p:animEffect>
                                  </p:childTnLst>
                                </p:cTn>
                              </p:par>
                            </p:childTnLst>
                          </p:cTn>
                        </p:par>
                        <p:par>
                          <p:cTn id="82" fill="hold">
                            <p:stCondLst>
                              <p:cond delay="4000"/>
                            </p:stCondLst>
                            <p:childTnLst>
                              <p:par>
                                <p:cTn id="83" presetID="16" presetClass="entr" presetSubtype="21"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barn(inVertical)">
                                      <p:cBhvr>
                                        <p:cTn id="85" dur="2000"/>
                                        <p:tgtEl>
                                          <p:spTgt spid="15"/>
                                        </p:tgtEl>
                                      </p:cBhvr>
                                    </p:animEffect>
                                  </p:childTnLst>
                                </p:cTn>
                              </p:par>
                            </p:childTnLst>
                          </p:cTn>
                        </p:par>
                        <p:par>
                          <p:cTn id="86" fill="hold">
                            <p:stCondLst>
                              <p:cond delay="6000"/>
                            </p:stCondLst>
                            <p:childTnLst>
                              <p:par>
                                <p:cTn id="87" presetID="16" presetClass="entr" presetSubtype="21"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barn(inVertical)">
                                      <p:cBhvr>
                                        <p:cTn id="89" dur="2000"/>
                                        <p:tgtEl>
                                          <p:spTgt spid="16"/>
                                        </p:tgtEl>
                                      </p:cBhvr>
                                    </p:animEffect>
                                  </p:childTnLst>
                                </p:cTn>
                              </p:par>
                            </p:childTnLst>
                          </p:cTn>
                        </p:par>
                      </p:childTnLst>
                    </p:cTn>
                  </p:par>
                  <p:par>
                    <p:cTn id="90" fill="hold">
                      <p:stCondLst>
                        <p:cond delay="indefinite"/>
                      </p:stCondLst>
                      <p:childTnLst>
                        <p:par>
                          <p:cTn id="91" fill="hold">
                            <p:stCondLst>
                              <p:cond delay="0"/>
                            </p:stCondLst>
                            <p:childTnLst>
                              <p:par>
                                <p:cTn id="92" presetID="25" presetClass="entr" presetSubtype="0" fill="hold" grpId="0" nodeType="click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10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5" dur="10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6" dur="1000" accel="50000" fill="hold">
                                          <p:stCondLst>
                                            <p:cond delay="1000"/>
                                          </p:stCondLst>
                                        </p:cTn>
                                        <p:tgtEl>
                                          <p:spTgt spid="17"/>
                                        </p:tgtEl>
                                        <p:attrNameLst>
                                          <p:attrName>ppt_w</p:attrName>
                                        </p:attrNameLst>
                                      </p:cBhvr>
                                      <p:tavLst>
                                        <p:tav tm="0">
                                          <p:val>
                                            <p:strVal val="#ppt_w*.05"/>
                                          </p:val>
                                        </p:tav>
                                        <p:tav tm="100000">
                                          <p:val>
                                            <p:strVal val="#ppt_w"/>
                                          </p:val>
                                        </p:tav>
                                      </p:tavLst>
                                    </p:anim>
                                    <p:anim calcmode="lin" valueType="num">
                                      <p:cBhvr>
                                        <p:cTn id="97" dur="2000" fill="hold"/>
                                        <p:tgtEl>
                                          <p:spTgt spid="17"/>
                                        </p:tgtEl>
                                        <p:attrNameLst>
                                          <p:attrName>ppt_h</p:attrName>
                                        </p:attrNameLst>
                                      </p:cBhvr>
                                      <p:tavLst>
                                        <p:tav tm="0">
                                          <p:val>
                                            <p:strVal val="#ppt_h"/>
                                          </p:val>
                                        </p:tav>
                                        <p:tav tm="100000">
                                          <p:val>
                                            <p:strVal val="#ppt_h"/>
                                          </p:val>
                                        </p:tav>
                                      </p:tavLst>
                                    </p:anim>
                                    <p:anim calcmode="lin" valueType="num">
                                      <p:cBhvr>
                                        <p:cTn id="98" dur="10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9" dur="10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00" dur="1000" accel="50000" fill="hold">
                                          <p:stCondLst>
                                            <p:cond delay="1000"/>
                                          </p:stCondLst>
                                        </p:cTn>
                                        <p:tgtEl>
                                          <p:spTgt spid="17"/>
                                        </p:tgtEl>
                                        <p:attrNameLst>
                                          <p:attrName>ppt_y</p:attrName>
                                        </p:attrNameLst>
                                      </p:cBhvr>
                                      <p:tavLst>
                                        <p:tav tm="0">
                                          <p:val>
                                            <p:strVal val="#ppt_y+.1"/>
                                          </p:val>
                                        </p:tav>
                                        <p:tav tm="100000">
                                          <p:val>
                                            <p:strVal val="#ppt_y"/>
                                          </p:val>
                                        </p:tav>
                                      </p:tavLst>
                                    </p:anim>
                                    <p:animEffect transition="in" filter="fade">
                                      <p:cBhvr>
                                        <p:cTn id="101" dur="2000" decel="50000">
                                          <p:stCondLst>
                                            <p:cond delay="0"/>
                                          </p:stCondLst>
                                        </p:cTn>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2"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716407" y="41396"/>
            <a:ext cx="1105514" cy="1273008"/>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800" b="1" dirty="0" smtClean="0">
                <a:solidFill>
                  <a:schemeClr val="tx1"/>
                </a:solidFill>
              </a:rPr>
              <a:t>أستنتج</a:t>
            </a:r>
            <a:endParaRPr lang="ar-SA" sz="2400" b="1" dirty="0">
              <a:solidFill>
                <a:schemeClr val="tx1"/>
              </a:solidFill>
            </a:endParaRPr>
          </a:p>
        </p:txBody>
      </p:sp>
      <p:sp>
        <p:nvSpPr>
          <p:cNvPr id="4" name="مستطيل ذو زوايا قطرية مخدوشة 3"/>
          <p:cNvSpPr/>
          <p:nvPr/>
        </p:nvSpPr>
        <p:spPr>
          <a:xfrm rot="21289381">
            <a:off x="2756449" y="372754"/>
            <a:ext cx="2857520" cy="1056500"/>
          </a:xfrm>
          <a:prstGeom prst="snip2DiagRect">
            <a:avLst>
              <a:gd name="adj1" fmla="val 0"/>
              <a:gd name="adj2" fmla="val 43974"/>
            </a:avLst>
          </a:prstGeom>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أحوال الاسم</a:t>
            </a:r>
            <a:endParaRPr lang="ar-SA"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مستطيل ذو زوايا قطرية مخدوشة 4"/>
          <p:cNvSpPr/>
          <p:nvPr/>
        </p:nvSpPr>
        <p:spPr>
          <a:xfrm rot="21289381">
            <a:off x="4750947" y="1373147"/>
            <a:ext cx="2857520" cy="928694"/>
          </a:xfrm>
          <a:prstGeom prst="snip2DiagRect">
            <a:avLst>
              <a:gd name="adj1" fmla="val 0"/>
              <a:gd name="adj2" fmla="val 43974"/>
            </a:avLst>
          </a:prstGeom>
          <a:solidFill>
            <a:schemeClr val="accent2">
              <a:lumMod val="60000"/>
              <a:lumOff val="40000"/>
            </a:schemeClr>
          </a:solidFill>
          <a:ln>
            <a:solidFill>
              <a:schemeClr val="accent2">
                <a:lumMod val="75000"/>
              </a:schemeClr>
            </a:solidFill>
            <a:prstDash val="sysDot"/>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sz="3600" dirty="0">
              <a:solidFill>
                <a:schemeClr val="tx1"/>
              </a:solidFill>
            </a:endParaRPr>
          </a:p>
        </p:txBody>
      </p:sp>
      <p:sp>
        <p:nvSpPr>
          <p:cNvPr id="6" name="مستطيل ذو زوايا قطرية مخدوشة 5"/>
          <p:cNvSpPr/>
          <p:nvPr/>
        </p:nvSpPr>
        <p:spPr>
          <a:xfrm rot="21289381">
            <a:off x="1107610" y="1698639"/>
            <a:ext cx="2857520" cy="928694"/>
          </a:xfrm>
          <a:prstGeom prst="snip2DiagRect">
            <a:avLst>
              <a:gd name="adj1" fmla="val 0"/>
              <a:gd name="adj2" fmla="val 43974"/>
            </a:avLst>
          </a:prstGeom>
          <a:solidFill>
            <a:schemeClr val="accent2">
              <a:lumMod val="60000"/>
              <a:lumOff val="40000"/>
            </a:schemeClr>
          </a:solidFill>
          <a:ln>
            <a:solidFill>
              <a:schemeClr val="accent2">
                <a:lumMod val="75000"/>
              </a:schemeClr>
            </a:solidFill>
            <a:prstDash val="sysDot"/>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sz="3600" dirty="0">
              <a:solidFill>
                <a:schemeClr val="tx1"/>
              </a:solidFill>
            </a:endParaRPr>
          </a:p>
        </p:txBody>
      </p:sp>
      <p:sp>
        <p:nvSpPr>
          <p:cNvPr id="7" name="مربع نص 6"/>
          <p:cNvSpPr txBox="1"/>
          <p:nvPr/>
        </p:nvSpPr>
        <p:spPr>
          <a:xfrm rot="21323046">
            <a:off x="5276178" y="1358621"/>
            <a:ext cx="1796658" cy="830997"/>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معرب</a:t>
            </a:r>
            <a:endParaRPr lang="ar-SA"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مربع نص 7"/>
          <p:cNvSpPr txBox="1"/>
          <p:nvPr/>
        </p:nvSpPr>
        <p:spPr>
          <a:xfrm rot="21315804">
            <a:off x="1602845" y="1771603"/>
            <a:ext cx="1796658" cy="830997"/>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مبني</a:t>
            </a:r>
            <a:endParaRPr lang="ar-SA"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مستطيل ذو زوايا قطرية مخدوشة 8"/>
          <p:cNvSpPr/>
          <p:nvPr/>
        </p:nvSpPr>
        <p:spPr>
          <a:xfrm rot="21289381">
            <a:off x="5919536" y="2945875"/>
            <a:ext cx="2373622" cy="928694"/>
          </a:xfrm>
          <a:prstGeom prst="snip2DiagRect">
            <a:avLst>
              <a:gd name="adj1" fmla="val 0"/>
              <a:gd name="adj2" fmla="val 43974"/>
            </a:avLst>
          </a:prstGeom>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3600" dirty="0">
              <a:solidFill>
                <a:schemeClr val="tx1"/>
              </a:solidFill>
            </a:endParaRPr>
          </a:p>
        </p:txBody>
      </p:sp>
      <p:sp>
        <p:nvSpPr>
          <p:cNvPr id="10" name="مستطيل ذو زوايا قطرية مخدوشة 9"/>
          <p:cNvSpPr/>
          <p:nvPr/>
        </p:nvSpPr>
        <p:spPr>
          <a:xfrm rot="21289381">
            <a:off x="3323114" y="5392934"/>
            <a:ext cx="2403574" cy="928694"/>
          </a:xfrm>
          <a:prstGeom prst="snip2DiagRect">
            <a:avLst>
              <a:gd name="adj1" fmla="val 0"/>
              <a:gd name="adj2" fmla="val 43974"/>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600" dirty="0">
              <a:solidFill>
                <a:schemeClr val="tx1"/>
              </a:solidFill>
            </a:endParaRPr>
          </a:p>
        </p:txBody>
      </p:sp>
      <p:sp>
        <p:nvSpPr>
          <p:cNvPr id="11" name="مستطيل ذو زوايا قطرية مخدوشة 10"/>
          <p:cNvSpPr/>
          <p:nvPr/>
        </p:nvSpPr>
        <p:spPr>
          <a:xfrm rot="21289381">
            <a:off x="2917247" y="4392803"/>
            <a:ext cx="2403574" cy="928694"/>
          </a:xfrm>
          <a:prstGeom prst="snip2DiagRect">
            <a:avLst>
              <a:gd name="adj1" fmla="val 0"/>
              <a:gd name="adj2" fmla="val 43974"/>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600" dirty="0">
              <a:solidFill>
                <a:schemeClr val="tx1"/>
              </a:solidFill>
            </a:endParaRPr>
          </a:p>
        </p:txBody>
      </p:sp>
      <p:sp>
        <p:nvSpPr>
          <p:cNvPr id="12" name="مستطيل ذو زوايا قطرية مخدوشة 11"/>
          <p:cNvSpPr/>
          <p:nvPr/>
        </p:nvSpPr>
        <p:spPr>
          <a:xfrm rot="21289381">
            <a:off x="751345" y="5321496"/>
            <a:ext cx="2403574" cy="928694"/>
          </a:xfrm>
          <a:prstGeom prst="snip2DiagRect">
            <a:avLst>
              <a:gd name="adj1" fmla="val 0"/>
              <a:gd name="adj2" fmla="val 43974"/>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600" dirty="0">
              <a:solidFill>
                <a:schemeClr val="tx1"/>
              </a:solidFill>
            </a:endParaRPr>
          </a:p>
        </p:txBody>
      </p:sp>
      <p:sp>
        <p:nvSpPr>
          <p:cNvPr id="13" name="مستطيل ذو زوايا قطرية مخدوشة 12"/>
          <p:cNvSpPr/>
          <p:nvPr/>
        </p:nvSpPr>
        <p:spPr>
          <a:xfrm rot="21289381">
            <a:off x="394156" y="4321365"/>
            <a:ext cx="2403574" cy="928694"/>
          </a:xfrm>
          <a:prstGeom prst="snip2DiagRect">
            <a:avLst>
              <a:gd name="adj1" fmla="val 0"/>
              <a:gd name="adj2" fmla="val 43974"/>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600" dirty="0">
              <a:solidFill>
                <a:schemeClr val="tx1"/>
              </a:solidFill>
            </a:endParaRPr>
          </a:p>
        </p:txBody>
      </p:sp>
      <p:sp>
        <p:nvSpPr>
          <p:cNvPr id="14" name="مستطيل ذو زوايا قطرية مخدوشة 13"/>
          <p:cNvSpPr/>
          <p:nvPr/>
        </p:nvSpPr>
        <p:spPr>
          <a:xfrm rot="21289381">
            <a:off x="1251410" y="3249793"/>
            <a:ext cx="2403574" cy="928694"/>
          </a:xfrm>
          <a:prstGeom prst="snip2DiagRect">
            <a:avLst>
              <a:gd name="adj1" fmla="val 0"/>
              <a:gd name="adj2" fmla="val 43974"/>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3600" dirty="0">
              <a:solidFill>
                <a:schemeClr val="tx1"/>
              </a:solidFill>
            </a:endParaRPr>
          </a:p>
        </p:txBody>
      </p:sp>
      <p:sp>
        <p:nvSpPr>
          <p:cNvPr id="15" name="مستطيل ذو زوايا قطرية مخدوشة 14"/>
          <p:cNvSpPr/>
          <p:nvPr/>
        </p:nvSpPr>
        <p:spPr>
          <a:xfrm rot="21289381">
            <a:off x="6354795" y="5167227"/>
            <a:ext cx="2151073" cy="928694"/>
          </a:xfrm>
          <a:prstGeom prst="snip2DiagRect">
            <a:avLst>
              <a:gd name="adj1" fmla="val 0"/>
              <a:gd name="adj2" fmla="val 43974"/>
            </a:avLst>
          </a:prstGeom>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3600" dirty="0">
              <a:solidFill>
                <a:schemeClr val="tx1"/>
              </a:solidFill>
            </a:endParaRPr>
          </a:p>
        </p:txBody>
      </p:sp>
      <p:sp>
        <p:nvSpPr>
          <p:cNvPr id="16" name="مستطيل ذو زوايا قطرية مخدوشة 15"/>
          <p:cNvSpPr/>
          <p:nvPr/>
        </p:nvSpPr>
        <p:spPr>
          <a:xfrm rot="21289381">
            <a:off x="6609572" y="4100176"/>
            <a:ext cx="2251216" cy="928694"/>
          </a:xfrm>
          <a:prstGeom prst="snip2DiagRect">
            <a:avLst>
              <a:gd name="adj1" fmla="val 0"/>
              <a:gd name="adj2" fmla="val 43974"/>
            </a:avLst>
          </a:prstGeom>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3600" dirty="0">
              <a:solidFill>
                <a:schemeClr val="tx1"/>
              </a:solidFill>
            </a:endParaRPr>
          </a:p>
        </p:txBody>
      </p:sp>
      <p:sp>
        <p:nvSpPr>
          <p:cNvPr id="17" name="مربع نص 16"/>
          <p:cNvSpPr txBox="1"/>
          <p:nvPr/>
        </p:nvSpPr>
        <p:spPr>
          <a:xfrm rot="21315804">
            <a:off x="6174878" y="3001695"/>
            <a:ext cx="1796658" cy="830997"/>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2">
                    <a:lumMod val="75000"/>
                  </a:schemeClr>
                </a:solidFill>
                <a:effectLst>
                  <a:outerShdw blurRad="76200" dist="50800" dir="5400000" algn="tl" rotWithShape="0">
                    <a:srgbClr val="000000">
                      <a:alpha val="65000"/>
                    </a:srgbClr>
                  </a:outerShdw>
                </a:effectLst>
              </a:rPr>
              <a:t>مرفوعاً</a:t>
            </a:r>
            <a:endParaRPr lang="ar-SA" sz="4800" b="1" spc="50" dirty="0">
              <a:ln w="11430"/>
              <a:solidFill>
                <a:schemeClr val="tx2">
                  <a:lumMod val="75000"/>
                </a:schemeClr>
              </a:solidFill>
              <a:effectLst>
                <a:outerShdw blurRad="76200" dist="50800" dir="5400000" algn="tl" rotWithShape="0">
                  <a:srgbClr val="000000">
                    <a:alpha val="65000"/>
                  </a:srgbClr>
                </a:outerShdw>
              </a:effectLst>
            </a:endParaRPr>
          </a:p>
        </p:txBody>
      </p:sp>
      <p:sp>
        <p:nvSpPr>
          <p:cNvPr id="18" name="مربع نص 17"/>
          <p:cNvSpPr txBox="1"/>
          <p:nvPr/>
        </p:nvSpPr>
        <p:spPr>
          <a:xfrm rot="21315804">
            <a:off x="6460630" y="5216273"/>
            <a:ext cx="1796658" cy="830997"/>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2">
                    <a:lumMod val="75000"/>
                  </a:schemeClr>
                </a:solidFill>
                <a:effectLst>
                  <a:outerShdw blurRad="76200" dist="50800" dir="5400000" algn="tl" rotWithShape="0">
                    <a:srgbClr val="000000">
                      <a:alpha val="65000"/>
                    </a:srgbClr>
                  </a:outerShdw>
                </a:effectLst>
              </a:rPr>
              <a:t>مجروراً</a:t>
            </a:r>
            <a:endParaRPr lang="ar-SA" sz="4800" b="1" spc="50" dirty="0">
              <a:ln w="11430"/>
              <a:solidFill>
                <a:schemeClr val="tx2">
                  <a:lumMod val="75000"/>
                </a:schemeClr>
              </a:solidFill>
              <a:effectLst>
                <a:outerShdw blurRad="76200" dist="50800" dir="5400000" algn="tl" rotWithShape="0">
                  <a:srgbClr val="000000">
                    <a:alpha val="65000"/>
                  </a:srgbClr>
                </a:outerShdw>
              </a:effectLst>
            </a:endParaRPr>
          </a:p>
        </p:txBody>
      </p:sp>
      <p:sp>
        <p:nvSpPr>
          <p:cNvPr id="19" name="مربع نص 18"/>
          <p:cNvSpPr txBox="1"/>
          <p:nvPr/>
        </p:nvSpPr>
        <p:spPr>
          <a:xfrm rot="21315804">
            <a:off x="6817820" y="4144703"/>
            <a:ext cx="1796658" cy="830997"/>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800" b="1" spc="50" dirty="0" smtClean="0">
                <a:ln w="11430"/>
                <a:solidFill>
                  <a:schemeClr val="tx2">
                    <a:lumMod val="75000"/>
                  </a:schemeClr>
                </a:solidFill>
                <a:effectLst>
                  <a:outerShdw blurRad="76200" dist="50800" dir="5400000" algn="tl" rotWithShape="0">
                    <a:srgbClr val="000000">
                      <a:alpha val="65000"/>
                    </a:srgbClr>
                  </a:outerShdw>
                </a:effectLst>
              </a:rPr>
              <a:t>منصوباً</a:t>
            </a:r>
            <a:endParaRPr lang="ar-SA" sz="4800" b="1" spc="50" dirty="0">
              <a:ln w="11430"/>
              <a:solidFill>
                <a:schemeClr val="tx2">
                  <a:lumMod val="75000"/>
                </a:schemeClr>
              </a:solidFill>
              <a:effectLst>
                <a:outerShdw blurRad="76200" dist="50800" dir="5400000" algn="tl" rotWithShape="0">
                  <a:srgbClr val="000000">
                    <a:alpha val="65000"/>
                  </a:srgbClr>
                </a:outerShdw>
              </a:effectLst>
            </a:endParaRPr>
          </a:p>
        </p:txBody>
      </p:sp>
      <p:sp>
        <p:nvSpPr>
          <p:cNvPr id="20" name="مربع نص 19"/>
          <p:cNvSpPr txBox="1"/>
          <p:nvPr/>
        </p:nvSpPr>
        <p:spPr>
          <a:xfrm rot="21315804">
            <a:off x="1354196" y="3167184"/>
            <a:ext cx="2082323" cy="1077218"/>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أسماء الإشارة</a:t>
            </a:r>
          </a:p>
        </p:txBody>
      </p:sp>
      <p:sp>
        <p:nvSpPr>
          <p:cNvPr id="21" name="مربع نص 20"/>
          <p:cNvSpPr txBox="1"/>
          <p:nvPr/>
        </p:nvSpPr>
        <p:spPr>
          <a:xfrm rot="21315804">
            <a:off x="3245920" y="4553565"/>
            <a:ext cx="1796658" cy="584775"/>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الضمائر</a:t>
            </a:r>
          </a:p>
        </p:txBody>
      </p:sp>
      <p:sp>
        <p:nvSpPr>
          <p:cNvPr id="22" name="مربع نص 21"/>
          <p:cNvSpPr txBox="1"/>
          <p:nvPr/>
        </p:nvSpPr>
        <p:spPr>
          <a:xfrm rot="21315804">
            <a:off x="3603111" y="5307477"/>
            <a:ext cx="1796658" cy="1077218"/>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أسماء الاستفهام</a:t>
            </a:r>
          </a:p>
        </p:txBody>
      </p:sp>
      <p:sp>
        <p:nvSpPr>
          <p:cNvPr id="23" name="مربع نص 22"/>
          <p:cNvSpPr txBox="1"/>
          <p:nvPr/>
        </p:nvSpPr>
        <p:spPr>
          <a:xfrm rot="21315804">
            <a:off x="745590" y="4235906"/>
            <a:ext cx="1796658" cy="1077218"/>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الأسماء الموصولة</a:t>
            </a:r>
          </a:p>
        </p:txBody>
      </p:sp>
      <p:sp>
        <p:nvSpPr>
          <p:cNvPr id="24" name="مربع نص 23"/>
          <p:cNvSpPr txBox="1"/>
          <p:nvPr/>
        </p:nvSpPr>
        <p:spPr>
          <a:xfrm rot="21315804">
            <a:off x="854020" y="5482411"/>
            <a:ext cx="2147618" cy="584775"/>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بعض الظروف</a:t>
            </a:r>
            <a:endParaRPr lang="ar-SA"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5" name="مربع نص 24"/>
          <p:cNvSpPr txBox="1"/>
          <p:nvPr/>
        </p:nvSpPr>
        <p:spPr>
          <a:xfrm rot="21241674">
            <a:off x="5963760" y="2352159"/>
            <a:ext cx="1299190" cy="523220"/>
          </a:xfrm>
          <a:prstGeom prst="rect">
            <a:avLst/>
          </a:prstGeom>
          <a:noFill/>
        </p:spPr>
        <p:txBody>
          <a:bodyPr wrap="square" rtlCol="1">
            <a:spAutoFit/>
          </a:bodyPr>
          <a:lstStyle/>
          <a:p>
            <a:pPr algn="ctr"/>
            <a:r>
              <a:rPr lang="ar-SA" sz="2800" b="1" u="sng" dirty="0" smtClean="0"/>
              <a:t>يأتي</a:t>
            </a:r>
            <a:endParaRPr lang="ar-SA" b="1" u="sng" dirty="0"/>
          </a:p>
        </p:txBody>
      </p:sp>
      <p:sp>
        <p:nvSpPr>
          <p:cNvPr id="26" name="مربع نص 25"/>
          <p:cNvSpPr txBox="1"/>
          <p:nvPr/>
        </p:nvSpPr>
        <p:spPr>
          <a:xfrm rot="21237765">
            <a:off x="1519690" y="2660626"/>
            <a:ext cx="1714512" cy="461665"/>
          </a:xfrm>
          <a:prstGeom prst="rect">
            <a:avLst/>
          </a:prstGeom>
          <a:noFill/>
        </p:spPr>
        <p:txBody>
          <a:bodyPr wrap="square" rtlCol="1">
            <a:spAutoFit/>
          </a:bodyPr>
          <a:lstStyle/>
          <a:p>
            <a:pPr algn="ctr"/>
            <a:r>
              <a:rPr lang="ar-SA" sz="2400" b="1" u="sng" dirty="0" smtClean="0"/>
              <a:t>من أنواعه</a:t>
            </a:r>
            <a:endParaRPr lang="ar-SA" b="1"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par>
                                <p:cTn id="8" presetID="24"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to="" calcmode="lin" valueType="num">
                                      <p:cBhvr>
                                        <p:cTn id="10" dur="1" fill="hold"/>
                                        <p:tgtEl>
                                          <p:spTgt spid="6"/>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childTnLst>
                          </p:cTn>
                        </p:par>
                        <p:par>
                          <p:cTn id="14" fill="hold">
                            <p:stCondLst>
                              <p:cond delay="0"/>
                            </p:stCondLst>
                            <p:childTnLst>
                              <p:par>
                                <p:cTn id="15" presetID="8"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par>
                          <p:cTn id="18" fill="hold">
                            <p:stCondLst>
                              <p:cond delay="2000"/>
                            </p:stCondLst>
                            <p:childTnLst>
                              <p:par>
                                <p:cTn id="19" presetID="8"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amond(in)">
                                      <p:cBhvr>
                                        <p:cTn id="21" dur="2000"/>
                                        <p:tgtEl>
                                          <p:spTgt spid="8"/>
                                        </p:tgtEl>
                                      </p:cBhvr>
                                    </p:animEffect>
                                  </p:childTnLst>
                                </p:cTn>
                              </p:par>
                              <p:par>
                                <p:cTn id="22" presetID="24"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to="" calcmode="lin" valueType="num">
                                      <p:cBhvr>
                                        <p:cTn id="24" dur="1" fill="hold"/>
                                        <p:tgtEl>
                                          <p:spTgt spid="9"/>
                                        </p:tgtEl>
                                        <p:attrNameLst>
                                          <p:attrName/>
                                        </p:attrNameLst>
                                      </p:cBhvr>
                                    </p:anim>
                                  </p:childTnLst>
                                </p:cTn>
                              </p:par>
                              <p:par>
                                <p:cTn id="25" presetID="24"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to="" calcmode="lin" valueType="num">
                                      <p:cBhvr>
                                        <p:cTn id="27" dur="1" fill="hold"/>
                                        <p:tgtEl>
                                          <p:spTgt spid="16"/>
                                        </p:tgtEl>
                                        <p:attrNameLst>
                                          <p:attrName/>
                                        </p:attrNameLst>
                                      </p:cBhvr>
                                    </p:anim>
                                  </p:childTnLst>
                                </p:cTn>
                              </p:par>
                              <p:par>
                                <p:cTn id="28" presetID="24"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to="" calcmode="lin" valueType="num">
                                      <p:cBhvr>
                                        <p:cTn id="30" dur="1" fill="hold"/>
                                        <p:tgtEl>
                                          <p:spTgt spid="15"/>
                                        </p:tgtEl>
                                        <p:attrNameLst>
                                          <p:attrName/>
                                        </p:attrNameLst>
                                      </p:cBhvr>
                                    </p:anim>
                                  </p:childTnLst>
                                </p:cTn>
                              </p:par>
                              <p:par>
                                <p:cTn id="31" presetID="24"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to="" calcmode="lin" valueType="num">
                                      <p:cBhvr>
                                        <p:cTn id="33" dur="1" fill="hold"/>
                                        <p:tgtEl>
                                          <p:spTgt spid="14"/>
                                        </p:tgtEl>
                                        <p:attrNameLst>
                                          <p:attrName/>
                                        </p:attrNameLst>
                                      </p:cBhvr>
                                    </p:anim>
                                  </p:childTnLst>
                                </p:cTn>
                              </p:par>
                              <p:par>
                                <p:cTn id="34" presetID="24"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to="" calcmode="lin" valueType="num">
                                      <p:cBhvr>
                                        <p:cTn id="36" dur="1" fill="hold"/>
                                        <p:tgtEl>
                                          <p:spTgt spid="13"/>
                                        </p:tgtEl>
                                        <p:attrNameLst>
                                          <p:attrName/>
                                        </p:attrNameLst>
                                      </p:cBhvr>
                                    </p:anim>
                                  </p:childTnLst>
                                </p:cTn>
                              </p:par>
                              <p:par>
                                <p:cTn id="37" presetID="24"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to="" calcmode="lin" valueType="num">
                                      <p:cBhvr>
                                        <p:cTn id="39" dur="1" fill="hold"/>
                                        <p:tgtEl>
                                          <p:spTgt spid="11"/>
                                        </p:tgtEl>
                                        <p:attrNameLst>
                                          <p:attrName/>
                                        </p:attrNameLst>
                                      </p:cBhvr>
                                    </p:anim>
                                  </p:childTnLst>
                                </p:cTn>
                              </p:par>
                              <p:par>
                                <p:cTn id="40" presetID="24"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attrNameLst>
                                          <p:attrName/>
                                        </p:attrNameLst>
                                      </p:cBhvr>
                                    </p:anim>
                                  </p:childTnLst>
                                </p:cTn>
                              </p:par>
                              <p:par>
                                <p:cTn id="43" presetID="24"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to="" calcmode="lin" valueType="num">
                                      <p:cBhvr>
                                        <p:cTn id="45" dur="1" fill="hold"/>
                                        <p:tgtEl>
                                          <p:spTgt spid="12"/>
                                        </p:tgtEl>
                                        <p:attrNameLst>
                                          <p:attrName/>
                                        </p:attrNameLst>
                                      </p:cBhvr>
                                    </p:anim>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box(in)">
                                      <p:cBhvr>
                                        <p:cTn id="50" dur="20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ox(in)">
                                      <p:cBhvr>
                                        <p:cTn id="55" dur="20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ox(in)">
                                      <p:cBhvr>
                                        <p:cTn id="60" dur="20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ntr" presetSubtype="16"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box(in)">
                                      <p:cBhvr>
                                        <p:cTn id="65" dur="20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4" presetClass="entr" presetSubtype="16"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ox(in)">
                                      <p:cBhvr>
                                        <p:cTn id="70" dur="20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box(in)">
                                      <p:cBhvr>
                                        <p:cTn id="75" dur="20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4" presetClass="entr" presetSubtype="16" fill="hold" grpId="0"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box(in)">
                                      <p:cBhvr>
                                        <p:cTn id="80" dur="20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ntr" presetSubtype="16"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box(in)">
                                      <p:cBhvr>
                                        <p:cTn id="85"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908859" y="564960"/>
            <a:ext cx="7612181"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3200" b="1" u="sng" dirty="0" smtClean="0">
              <a:solidFill>
                <a:srgbClr val="003300"/>
              </a:solidFill>
            </a:endParaRPr>
          </a:p>
          <a:p>
            <a:pPr algn="ctr"/>
            <a:r>
              <a:rPr lang="ar-SA" sz="3200" b="1" u="sng" dirty="0" smtClean="0">
                <a:solidFill>
                  <a:srgbClr val="003300"/>
                </a:solidFill>
                <a:effectLst>
                  <a:glow rad="228600">
                    <a:schemeClr val="accent6">
                      <a:satMod val="175000"/>
                      <a:alpha val="40000"/>
                    </a:schemeClr>
                  </a:glow>
                </a:effectLst>
              </a:rPr>
              <a:t>الأصل في الأسماء أنها معربة،ومنها ما هو مبني: </a:t>
            </a:r>
          </a:p>
          <a:p>
            <a:pPr algn="ctr"/>
            <a:r>
              <a:rPr lang="ar-SA" sz="3200" b="1" dirty="0" smtClean="0">
                <a:solidFill>
                  <a:srgbClr val="003300"/>
                </a:solidFill>
                <a:effectLst>
                  <a:glow rad="228600">
                    <a:schemeClr val="accent6">
                      <a:satMod val="175000"/>
                      <a:alpha val="40000"/>
                    </a:schemeClr>
                  </a:glow>
                </a:effectLst>
              </a:rPr>
              <a:t>ـ أسماء الإشارة عدا</a:t>
            </a:r>
            <a:r>
              <a:rPr lang="ar-SA" sz="3200" b="1" dirty="0" smtClean="0">
                <a:solidFill>
                  <a:srgbClr val="C00000"/>
                </a:solidFill>
                <a:effectLst>
                  <a:glow rad="228600">
                    <a:schemeClr val="accent6">
                      <a:satMod val="175000"/>
                      <a:alpha val="40000"/>
                    </a:schemeClr>
                  </a:glow>
                </a:effectLst>
              </a:rPr>
              <a:t>(هذان،هاتان)</a:t>
            </a:r>
            <a:r>
              <a:rPr lang="ar-SA" sz="3200" b="1" dirty="0" smtClean="0">
                <a:solidFill>
                  <a:srgbClr val="003300"/>
                </a:solidFill>
                <a:effectLst>
                  <a:glow rad="228600">
                    <a:schemeClr val="accent6">
                      <a:satMod val="175000"/>
                      <a:alpha val="40000"/>
                    </a:schemeClr>
                  </a:glow>
                </a:effectLst>
              </a:rPr>
              <a:t>لأنهما دلتا على المثنى.</a:t>
            </a:r>
          </a:p>
          <a:p>
            <a:pPr algn="ctr"/>
            <a:r>
              <a:rPr lang="ar-SA" sz="3200" b="1" dirty="0" smtClean="0">
                <a:solidFill>
                  <a:srgbClr val="003300"/>
                </a:solidFill>
                <a:effectLst>
                  <a:glow rad="228600">
                    <a:schemeClr val="accent6">
                      <a:satMod val="175000"/>
                      <a:alpha val="40000"/>
                    </a:schemeClr>
                  </a:glow>
                </a:effectLst>
              </a:rPr>
              <a:t>ـ الأسماء الموصولة عدا</a:t>
            </a:r>
            <a:r>
              <a:rPr lang="ar-SA" sz="3200" b="1" dirty="0" smtClean="0">
                <a:solidFill>
                  <a:srgbClr val="C00000"/>
                </a:solidFill>
                <a:effectLst>
                  <a:glow rad="228600">
                    <a:schemeClr val="accent6">
                      <a:satMod val="175000"/>
                      <a:alpha val="40000"/>
                    </a:schemeClr>
                  </a:glow>
                </a:effectLst>
              </a:rPr>
              <a:t>(اللذان،اللتان)</a:t>
            </a:r>
            <a:r>
              <a:rPr lang="ar-SA" sz="3200" b="1" dirty="0" smtClean="0">
                <a:solidFill>
                  <a:srgbClr val="003300"/>
                </a:solidFill>
                <a:effectLst>
                  <a:glow rad="228600">
                    <a:schemeClr val="accent6">
                      <a:satMod val="175000"/>
                      <a:alpha val="40000"/>
                    </a:schemeClr>
                  </a:glow>
                </a:effectLst>
              </a:rPr>
              <a:t>أنهما دلتا على المثنى.</a:t>
            </a:r>
          </a:p>
          <a:p>
            <a:pPr algn="ctr"/>
            <a:r>
              <a:rPr lang="ar-SA" sz="3200" b="1" dirty="0" smtClean="0">
                <a:solidFill>
                  <a:srgbClr val="003300"/>
                </a:solidFill>
                <a:effectLst>
                  <a:glow rad="228600">
                    <a:schemeClr val="accent6">
                      <a:satMod val="175000"/>
                      <a:alpha val="40000"/>
                    </a:schemeClr>
                  </a:glow>
                </a:effectLst>
              </a:rPr>
              <a:t>ـ أسماء الاستفهام كلها.</a:t>
            </a:r>
          </a:p>
          <a:p>
            <a:pPr algn="ctr"/>
            <a:r>
              <a:rPr lang="ar-SA" sz="3200" b="1" dirty="0" smtClean="0">
                <a:solidFill>
                  <a:srgbClr val="003300"/>
                </a:solidFill>
                <a:effectLst>
                  <a:glow rad="228600">
                    <a:schemeClr val="accent6">
                      <a:satMod val="175000"/>
                      <a:alpha val="40000"/>
                    </a:schemeClr>
                  </a:glow>
                </a:effectLst>
              </a:rPr>
              <a:t>ـ الضمائر كلها.</a:t>
            </a:r>
          </a:p>
          <a:p>
            <a:pPr algn="ctr"/>
            <a:r>
              <a:rPr lang="ar-SA" sz="3200" b="1" dirty="0" smtClean="0">
                <a:solidFill>
                  <a:srgbClr val="003300"/>
                </a:solidFill>
                <a:effectLst>
                  <a:glow rad="228600">
                    <a:schemeClr val="accent6">
                      <a:satMod val="175000"/>
                      <a:alpha val="40000"/>
                    </a:schemeClr>
                  </a:glow>
                </a:effectLst>
              </a:rPr>
              <a:t>ـ بعض الظروف مثل الآن،أمس،حيث </a:t>
            </a:r>
          </a:p>
        </p:txBody>
      </p:sp>
      <p:sp>
        <p:nvSpPr>
          <p:cNvPr id="4" name="دمعة 3"/>
          <p:cNvSpPr/>
          <p:nvPr/>
        </p:nvSpPr>
        <p:spPr>
          <a:xfrm rot="20731239">
            <a:off x="351068" y="451730"/>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أتذكر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0" dur="2000" fill="hold"/>
                                        <p:tgtEl>
                                          <p:spTgt spid="3"/>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3"/>
                                        </p:tgtEl>
                                      </p:cBhvr>
                                    </p:animEffect>
                                  </p:childTnLst>
                                </p:cTn>
                              </p:par>
                              <p:par>
                                <p:cTn id="15" presetID="54" presetClass="entr" presetSubtype="0" accel="10000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strVal val="#ppt_w*0.05"/>
                                          </p:val>
                                        </p:tav>
                                        <p:tav tm="100000">
                                          <p:val>
                                            <p:strVal val="#ppt_w"/>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anim calcmode="lin" valueType="num">
                                      <p:cBhvr>
                                        <p:cTn id="19" dur="2000" fill="hold"/>
                                        <p:tgtEl>
                                          <p:spTgt spid="4"/>
                                        </p:tgtEl>
                                        <p:attrNameLst>
                                          <p:attrName>ppt_x</p:attrName>
                                        </p:attrNameLst>
                                      </p:cBhvr>
                                      <p:tavLst>
                                        <p:tav tm="0">
                                          <p:val>
                                            <p:strVal val="#ppt_x-.2"/>
                                          </p:val>
                                        </p:tav>
                                        <p:tav tm="100000">
                                          <p:val>
                                            <p:strVal val="#ppt_x"/>
                                          </p:val>
                                        </p:tav>
                                      </p:tavLst>
                                    </p:anim>
                                    <p:anim calcmode="lin" valueType="num">
                                      <p:cBhvr>
                                        <p:cTn id="20" dur="2000" fill="hold"/>
                                        <p:tgtEl>
                                          <p:spTgt spid="4"/>
                                        </p:tgtEl>
                                        <p:attrNameLst>
                                          <p:attrName>ppt_y</p:attrName>
                                        </p:attrNameLst>
                                      </p:cBhvr>
                                      <p:tavLst>
                                        <p:tav tm="0">
                                          <p:val>
                                            <p:strVal val="#ppt_y"/>
                                          </p:val>
                                        </p:tav>
                                        <p:tav tm="100000">
                                          <p:val>
                                            <p:strVal val="#ppt_y"/>
                                          </p:val>
                                        </p:tav>
                                      </p:tavLst>
                                    </p:anim>
                                    <p:animEffect transition="in" filter="fade">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1372319" y="566790"/>
            <a:ext cx="6643734"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r>
              <a:rPr lang="ar-SA" sz="3600" b="1" u="sng" dirty="0" smtClean="0">
                <a:solidFill>
                  <a:srgbClr val="003300"/>
                </a:solidFill>
              </a:rPr>
              <a:t>من الأسماء المبنية:</a:t>
            </a:r>
          </a:p>
          <a:p>
            <a:pPr marL="342900" indent="-342900" algn="ctr"/>
            <a:r>
              <a:rPr lang="ar-SA" sz="3600" b="1" dirty="0" smtClean="0">
                <a:solidFill>
                  <a:schemeClr val="tx1"/>
                </a:solidFill>
                <a:effectLst>
                  <a:glow rad="139700">
                    <a:schemeClr val="accent6">
                      <a:satMod val="175000"/>
                      <a:alpha val="40000"/>
                    </a:schemeClr>
                  </a:glow>
                </a:effectLst>
              </a:rPr>
              <a:t>هذا  هؤلاء  هذه  التي  الذين  الذي  اللاتي   كيف   متى  </a:t>
            </a:r>
          </a:p>
          <a:p>
            <a:pPr marL="342900" indent="-342900" algn="ctr"/>
            <a:r>
              <a:rPr lang="ar-SA" sz="3600" b="1" dirty="0" smtClean="0">
                <a:solidFill>
                  <a:schemeClr val="tx1"/>
                </a:solidFill>
                <a:effectLst>
                  <a:glow rad="139700">
                    <a:schemeClr val="accent6">
                      <a:satMod val="175000"/>
                      <a:alpha val="40000"/>
                    </a:schemeClr>
                  </a:glow>
                </a:effectLst>
              </a:rPr>
              <a:t> أين   كم   أنا </a:t>
            </a:r>
          </a:p>
          <a:p>
            <a:pPr marL="342900" indent="-342900" algn="ctr"/>
            <a:r>
              <a:rPr lang="ar-SA" sz="3600" b="1" dirty="0" smtClean="0">
                <a:solidFill>
                  <a:schemeClr val="tx1"/>
                </a:solidFill>
                <a:effectLst>
                  <a:glow rad="139700">
                    <a:schemeClr val="accent6">
                      <a:satMod val="175000"/>
                      <a:alpha val="40000"/>
                    </a:schemeClr>
                  </a:glow>
                </a:effectLst>
              </a:rPr>
              <a:t>أنتما   هم   هن   الآن    حيث  </a:t>
            </a:r>
          </a:p>
          <a:p>
            <a:pPr marL="342900" indent="-342900" algn="ctr"/>
            <a:r>
              <a:rPr lang="ar-SA" sz="3600" b="1" u="sng" dirty="0" smtClean="0">
                <a:solidFill>
                  <a:srgbClr val="C00000"/>
                </a:solidFill>
              </a:rPr>
              <a:t>من الأسماء المعربة:</a:t>
            </a:r>
          </a:p>
          <a:p>
            <a:pPr marL="342900" indent="-342900" algn="ctr"/>
            <a:r>
              <a:rPr lang="ar-SA" sz="3600" b="1" dirty="0" smtClean="0">
                <a:solidFill>
                  <a:schemeClr val="tx1"/>
                </a:solidFill>
                <a:effectLst>
                  <a:glow rad="139700">
                    <a:schemeClr val="accent6">
                      <a:satMod val="175000"/>
                      <a:alpha val="40000"/>
                    </a:schemeClr>
                  </a:glow>
                </a:effectLst>
              </a:rPr>
              <a:t>هاتان     هذان  </a:t>
            </a:r>
          </a:p>
          <a:p>
            <a:pPr marL="342900" indent="-342900" algn="ctr"/>
            <a:r>
              <a:rPr lang="ar-SA" sz="3600" b="1" dirty="0" smtClean="0">
                <a:solidFill>
                  <a:schemeClr val="tx1"/>
                </a:solidFill>
                <a:effectLst>
                  <a:glow rad="139700">
                    <a:schemeClr val="accent6">
                      <a:satMod val="175000"/>
                      <a:alpha val="40000"/>
                    </a:schemeClr>
                  </a:glow>
                </a:effectLst>
              </a:rPr>
              <a:t>اللتان    اللذان</a:t>
            </a:r>
            <a:endParaRPr lang="ar-SA" sz="3600" b="1" dirty="0">
              <a:solidFill>
                <a:schemeClr val="tx1"/>
              </a:solidFill>
              <a:effectLst>
                <a:glow rad="139700">
                  <a:schemeClr val="accent6">
                    <a:satMod val="175000"/>
                    <a:alpha val="40000"/>
                  </a:schemeClr>
                </a:glow>
              </a:effectLst>
            </a:endParaRPr>
          </a:p>
        </p:txBody>
      </p:sp>
      <p:sp>
        <p:nvSpPr>
          <p:cNvPr id="4" name="دمعة 3"/>
          <p:cNvSpPr/>
          <p:nvPr/>
        </p:nvSpPr>
        <p:spPr>
          <a:xfrm rot="20731239">
            <a:off x="857224" y="714356"/>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أتذكر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786710"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214314" y="285728"/>
            <a:ext cx="7715272" cy="2492990"/>
          </a:xfrm>
          <a:prstGeom prst="rect">
            <a:avLst/>
          </a:prstGeom>
          <a:noFill/>
        </p:spPr>
        <p:txBody>
          <a:bodyPr wrap="square" rtlCol="1">
            <a:spAutoFit/>
          </a:bodyPr>
          <a:lstStyle/>
          <a:p>
            <a:pPr algn="ctr"/>
            <a:r>
              <a:rPr lang="ar-SA" sz="2800" b="1" dirty="0" smtClean="0">
                <a:cs typeface="DecoType Naskh" pitchFamily="2" charset="-78"/>
              </a:rPr>
              <a:t>أقرأ القطعة التالية،وأستخرج منها الأسماء المبنية،وأصفها حسب الجدول التالي:</a:t>
            </a:r>
          </a:p>
          <a:p>
            <a:pPr algn="ctr"/>
            <a:r>
              <a:rPr lang="ar-SA" sz="3200" b="1" dirty="0" smtClean="0">
                <a:effectLst>
                  <a:glow rad="228600">
                    <a:schemeClr val="accent3">
                      <a:satMod val="175000"/>
                      <a:alpha val="40000"/>
                    </a:schemeClr>
                  </a:glow>
                </a:effectLst>
                <a:cs typeface="DecoType Naskh" pitchFamily="2" charset="-78"/>
              </a:rPr>
              <a:t>العلم سلاح ذو حدين،وله غاية عظيمة في خدمة الإنسان والمجتمع،وهذه الغاية لا تتحقق قط،إلا إذا اقترن العلم بالأخلاق،فالذرة التي تستطيع تدمير مدينة بكاملها،هي نفسها يمكننا استخدامها في شق قناة أو نفق،فالمهم إذاً هو كيف نستطيع أن نوظف العلم لخير البشرية لا لدمارها. </a:t>
            </a:r>
          </a:p>
        </p:txBody>
      </p:sp>
      <p:graphicFrame>
        <p:nvGraphicFramePr>
          <p:cNvPr id="5" name="جدول 4"/>
          <p:cNvGraphicFramePr>
            <a:graphicFrameLocks noGrp="1"/>
          </p:cNvGraphicFramePr>
          <p:nvPr/>
        </p:nvGraphicFramePr>
        <p:xfrm>
          <a:off x="785786" y="2932122"/>
          <a:ext cx="7667638" cy="3017520"/>
        </p:xfrm>
        <a:graphic>
          <a:graphicData uri="http://schemas.openxmlformats.org/drawingml/2006/table">
            <a:tbl>
              <a:tblPr rtl="1" firstRow="1" bandRow="1">
                <a:tableStyleId>{69C7853C-536D-4A76-A0AE-DD22124D55A5}</a:tableStyleId>
              </a:tblPr>
              <a:tblGrid>
                <a:gridCol w="2052184"/>
                <a:gridCol w="1342334"/>
                <a:gridCol w="1489746"/>
                <a:gridCol w="1430555"/>
                <a:gridCol w="1352819"/>
              </a:tblGrid>
              <a:tr h="370840">
                <a:tc>
                  <a:txBody>
                    <a:bodyPr/>
                    <a:lstStyle/>
                    <a:p>
                      <a:pPr algn="ctr" rtl="1"/>
                      <a:r>
                        <a:rPr lang="ar-SA" sz="2800" b="1" dirty="0" smtClean="0">
                          <a:solidFill>
                            <a:schemeClr val="tx1"/>
                          </a:solidFill>
                        </a:rPr>
                        <a:t>الضمير</a:t>
                      </a:r>
                      <a:endParaRPr lang="ar-SA" sz="2800" b="1" dirty="0">
                        <a:solidFill>
                          <a:schemeClr val="tx1"/>
                        </a:solidFill>
                      </a:endParaRPr>
                    </a:p>
                  </a:txBody>
                  <a:tcPr/>
                </a:tc>
                <a:tc>
                  <a:txBody>
                    <a:bodyPr/>
                    <a:lstStyle/>
                    <a:p>
                      <a:pPr algn="ctr" rtl="1"/>
                      <a:r>
                        <a:rPr lang="ar-SA" sz="2800" b="1" dirty="0" smtClean="0">
                          <a:solidFill>
                            <a:schemeClr val="tx1"/>
                          </a:solidFill>
                        </a:rPr>
                        <a:t>اسم الإشارة</a:t>
                      </a:r>
                      <a:endParaRPr lang="ar-SA" sz="2800" b="1" dirty="0">
                        <a:solidFill>
                          <a:schemeClr val="tx1"/>
                        </a:solidFill>
                      </a:endParaRPr>
                    </a:p>
                  </a:txBody>
                  <a:tcPr/>
                </a:tc>
                <a:tc>
                  <a:txBody>
                    <a:bodyPr/>
                    <a:lstStyle/>
                    <a:p>
                      <a:pPr algn="ctr" rtl="1"/>
                      <a:r>
                        <a:rPr lang="ar-SA" sz="2800" b="1" dirty="0" smtClean="0">
                          <a:solidFill>
                            <a:schemeClr val="tx1"/>
                          </a:solidFill>
                        </a:rPr>
                        <a:t>الاسم الموصول</a:t>
                      </a:r>
                      <a:endParaRPr lang="ar-SA" sz="2800" b="1" dirty="0">
                        <a:solidFill>
                          <a:schemeClr val="tx1"/>
                        </a:solidFill>
                      </a:endParaRPr>
                    </a:p>
                  </a:txBody>
                  <a:tcPr/>
                </a:tc>
                <a:tc>
                  <a:txBody>
                    <a:bodyPr/>
                    <a:lstStyle/>
                    <a:p>
                      <a:pPr algn="ctr" rtl="1"/>
                      <a:r>
                        <a:rPr lang="ar-SA" sz="2800" b="1" dirty="0" smtClean="0">
                          <a:solidFill>
                            <a:schemeClr val="tx1"/>
                          </a:solidFill>
                        </a:rPr>
                        <a:t>اسم الاستفهام</a:t>
                      </a:r>
                      <a:endParaRPr lang="ar-SA" sz="2800" b="1" dirty="0">
                        <a:solidFill>
                          <a:schemeClr val="tx1"/>
                        </a:solidFill>
                      </a:endParaRPr>
                    </a:p>
                  </a:txBody>
                  <a:tcPr/>
                </a:tc>
                <a:tc>
                  <a:txBody>
                    <a:bodyPr/>
                    <a:lstStyle/>
                    <a:p>
                      <a:pPr algn="ctr" rtl="1"/>
                      <a:r>
                        <a:rPr lang="ar-SA" sz="2800" b="1" dirty="0" smtClean="0">
                          <a:solidFill>
                            <a:schemeClr val="tx1"/>
                          </a:solidFill>
                        </a:rPr>
                        <a:t>الظرف</a:t>
                      </a:r>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r h="370840">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c>
                  <a:txBody>
                    <a:bodyPr/>
                    <a:lstStyle/>
                    <a:p>
                      <a:pPr algn="ctr" rtl="1"/>
                      <a:endParaRPr lang="ar-SA" sz="2800" b="1" dirty="0">
                        <a:solidFill>
                          <a:schemeClr val="tx1"/>
                        </a:solidFill>
                      </a:endParaRPr>
                    </a:p>
                  </a:txBody>
                  <a:tcPr/>
                </a:tc>
              </a:tr>
            </a:tbl>
          </a:graphicData>
        </a:graphic>
      </p:graphicFrame>
      <p:sp>
        <p:nvSpPr>
          <p:cNvPr id="6" name="مربع نص 5"/>
          <p:cNvSpPr txBox="1"/>
          <p:nvPr/>
        </p:nvSpPr>
        <p:spPr>
          <a:xfrm>
            <a:off x="6572264" y="3857628"/>
            <a:ext cx="1785950" cy="461665"/>
          </a:xfrm>
          <a:prstGeom prst="rect">
            <a:avLst/>
          </a:prstGeom>
          <a:noFill/>
        </p:spPr>
        <p:txBody>
          <a:bodyPr wrap="square" rtlCol="1">
            <a:spAutoFit/>
          </a:bodyPr>
          <a:lstStyle/>
          <a:p>
            <a:r>
              <a:rPr lang="ar-SA" sz="2400" b="1" dirty="0" smtClean="0">
                <a:solidFill>
                  <a:srgbClr val="C00000"/>
                </a:solidFill>
              </a:rPr>
              <a:t>هاء الغائب(له)</a:t>
            </a:r>
            <a:endParaRPr lang="ar-SA" sz="2400" b="1" dirty="0">
              <a:solidFill>
                <a:srgbClr val="C00000"/>
              </a:solidFill>
            </a:endParaRPr>
          </a:p>
        </p:txBody>
      </p:sp>
      <p:sp>
        <p:nvSpPr>
          <p:cNvPr id="7" name="مربع نص 6"/>
          <p:cNvSpPr txBox="1"/>
          <p:nvPr/>
        </p:nvSpPr>
        <p:spPr>
          <a:xfrm>
            <a:off x="6786578" y="4405978"/>
            <a:ext cx="1428760" cy="461665"/>
          </a:xfrm>
          <a:prstGeom prst="rect">
            <a:avLst/>
          </a:prstGeom>
          <a:noFill/>
        </p:spPr>
        <p:txBody>
          <a:bodyPr wrap="square" rtlCol="1">
            <a:spAutoFit/>
          </a:bodyPr>
          <a:lstStyle/>
          <a:p>
            <a:pPr algn="ctr"/>
            <a:r>
              <a:rPr lang="ar-SA" sz="2400" b="1" dirty="0" smtClean="0">
                <a:solidFill>
                  <a:srgbClr val="C00000"/>
                </a:solidFill>
              </a:rPr>
              <a:t>هي ـ ها ـ نا</a:t>
            </a:r>
            <a:endParaRPr lang="ar-SA" sz="2400" b="1" dirty="0">
              <a:solidFill>
                <a:srgbClr val="C00000"/>
              </a:solidFill>
            </a:endParaRPr>
          </a:p>
        </p:txBody>
      </p:sp>
      <p:sp>
        <p:nvSpPr>
          <p:cNvPr id="8" name="مربع نص 7"/>
          <p:cNvSpPr txBox="1"/>
          <p:nvPr/>
        </p:nvSpPr>
        <p:spPr>
          <a:xfrm>
            <a:off x="6786578" y="4929198"/>
            <a:ext cx="1357322" cy="461665"/>
          </a:xfrm>
          <a:prstGeom prst="rect">
            <a:avLst/>
          </a:prstGeom>
          <a:noFill/>
        </p:spPr>
        <p:txBody>
          <a:bodyPr wrap="square" rtlCol="1">
            <a:spAutoFit/>
          </a:bodyPr>
          <a:lstStyle/>
          <a:p>
            <a:pPr algn="ctr"/>
            <a:r>
              <a:rPr lang="ar-SA" sz="2400" b="1" dirty="0" smtClean="0">
                <a:solidFill>
                  <a:srgbClr val="C00000"/>
                </a:solidFill>
              </a:rPr>
              <a:t>هو</a:t>
            </a:r>
            <a:endParaRPr lang="ar-SA" sz="2400" b="1" dirty="0">
              <a:solidFill>
                <a:srgbClr val="C00000"/>
              </a:solidFill>
            </a:endParaRPr>
          </a:p>
        </p:txBody>
      </p:sp>
      <p:sp>
        <p:nvSpPr>
          <p:cNvPr id="9" name="مربع نص 8"/>
          <p:cNvSpPr txBox="1"/>
          <p:nvPr/>
        </p:nvSpPr>
        <p:spPr>
          <a:xfrm>
            <a:off x="6357950" y="5429264"/>
            <a:ext cx="2143140" cy="461665"/>
          </a:xfrm>
          <a:prstGeom prst="rect">
            <a:avLst/>
          </a:prstGeom>
          <a:noFill/>
        </p:spPr>
        <p:txBody>
          <a:bodyPr wrap="square" rtlCol="1">
            <a:spAutoFit/>
          </a:bodyPr>
          <a:lstStyle/>
          <a:p>
            <a:pPr algn="ctr"/>
            <a:r>
              <a:rPr lang="ar-SA" sz="2400" b="1" dirty="0" smtClean="0">
                <a:solidFill>
                  <a:srgbClr val="C00000"/>
                </a:solidFill>
              </a:rPr>
              <a:t>نا المتكلمين(يمكننا)</a:t>
            </a:r>
          </a:p>
        </p:txBody>
      </p:sp>
      <p:sp>
        <p:nvSpPr>
          <p:cNvPr id="10" name="مربع نص 9"/>
          <p:cNvSpPr txBox="1"/>
          <p:nvPr/>
        </p:nvSpPr>
        <p:spPr>
          <a:xfrm>
            <a:off x="5143504" y="3929066"/>
            <a:ext cx="1285884" cy="461665"/>
          </a:xfrm>
          <a:prstGeom prst="rect">
            <a:avLst/>
          </a:prstGeom>
          <a:noFill/>
        </p:spPr>
        <p:txBody>
          <a:bodyPr wrap="square" rtlCol="1">
            <a:spAutoFit/>
          </a:bodyPr>
          <a:lstStyle/>
          <a:p>
            <a:pPr algn="ctr"/>
            <a:r>
              <a:rPr lang="ar-SA" sz="2400" b="1" dirty="0" smtClean="0">
                <a:solidFill>
                  <a:srgbClr val="C00000"/>
                </a:solidFill>
              </a:rPr>
              <a:t>هذه</a:t>
            </a:r>
          </a:p>
        </p:txBody>
      </p:sp>
      <p:sp>
        <p:nvSpPr>
          <p:cNvPr id="11" name="مربع نص 10"/>
          <p:cNvSpPr txBox="1"/>
          <p:nvPr/>
        </p:nvSpPr>
        <p:spPr>
          <a:xfrm>
            <a:off x="3929058" y="3929066"/>
            <a:ext cx="857256" cy="461665"/>
          </a:xfrm>
          <a:prstGeom prst="rect">
            <a:avLst/>
          </a:prstGeom>
          <a:noFill/>
        </p:spPr>
        <p:txBody>
          <a:bodyPr wrap="square" rtlCol="1">
            <a:spAutoFit/>
          </a:bodyPr>
          <a:lstStyle/>
          <a:p>
            <a:pPr algn="ctr"/>
            <a:r>
              <a:rPr lang="ar-SA" sz="2400" b="1" dirty="0" smtClean="0">
                <a:solidFill>
                  <a:srgbClr val="C00000"/>
                </a:solidFill>
              </a:rPr>
              <a:t>التي</a:t>
            </a:r>
          </a:p>
        </p:txBody>
      </p:sp>
      <p:sp>
        <p:nvSpPr>
          <p:cNvPr id="12" name="مربع نص 11"/>
          <p:cNvSpPr txBox="1"/>
          <p:nvPr/>
        </p:nvSpPr>
        <p:spPr>
          <a:xfrm>
            <a:off x="2214546" y="3929066"/>
            <a:ext cx="1285884" cy="461665"/>
          </a:xfrm>
          <a:prstGeom prst="rect">
            <a:avLst/>
          </a:prstGeom>
          <a:noFill/>
        </p:spPr>
        <p:txBody>
          <a:bodyPr wrap="square" rtlCol="1">
            <a:spAutoFit/>
          </a:bodyPr>
          <a:lstStyle/>
          <a:p>
            <a:pPr algn="ctr"/>
            <a:r>
              <a:rPr lang="ar-SA" sz="2400" b="1" dirty="0" smtClean="0">
                <a:solidFill>
                  <a:srgbClr val="C00000"/>
                </a:solidFill>
              </a:rPr>
              <a:t>كيف</a:t>
            </a:r>
          </a:p>
        </p:txBody>
      </p:sp>
      <p:sp>
        <p:nvSpPr>
          <p:cNvPr id="13" name="مربع نص 12"/>
          <p:cNvSpPr txBox="1"/>
          <p:nvPr/>
        </p:nvSpPr>
        <p:spPr>
          <a:xfrm>
            <a:off x="785786" y="3857628"/>
            <a:ext cx="1214446" cy="461665"/>
          </a:xfrm>
          <a:prstGeom prst="rect">
            <a:avLst/>
          </a:prstGeom>
          <a:noFill/>
        </p:spPr>
        <p:txBody>
          <a:bodyPr wrap="square" rtlCol="1">
            <a:spAutoFit/>
          </a:bodyPr>
          <a:lstStyle/>
          <a:p>
            <a:pPr algn="ctr"/>
            <a:r>
              <a:rPr lang="ar-SA" sz="2400" b="1" dirty="0" smtClean="0">
                <a:solidFill>
                  <a:srgbClr val="C00000"/>
                </a:solidFill>
              </a:rPr>
              <a:t>قط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6" dur="10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7" dur="1000" accel="50000" fill="hold">
                                          <p:stCondLst>
                                            <p:cond delay="1000"/>
                                          </p:stCondLst>
                                        </p:cTn>
                                        <p:tgtEl>
                                          <p:spTgt spid="6"/>
                                        </p:tgtEl>
                                        <p:attrNameLst>
                                          <p:attrName>ppt_w</p:attrName>
                                        </p:attrNameLst>
                                      </p:cBhvr>
                                      <p:tavLst>
                                        <p:tav tm="0">
                                          <p:val>
                                            <p:strVal val="#ppt_w*.05"/>
                                          </p:val>
                                        </p:tav>
                                        <p:tav tm="100000">
                                          <p:val>
                                            <p:strVal val="#ppt_w"/>
                                          </p:val>
                                        </p:tav>
                                      </p:tavLst>
                                    </p:anim>
                                    <p:anim calcmode="lin" valueType="num">
                                      <p:cBhvr>
                                        <p:cTn id="18" dur="2000" fill="hold"/>
                                        <p:tgtEl>
                                          <p:spTgt spid="6"/>
                                        </p:tgtEl>
                                        <p:attrNameLst>
                                          <p:attrName>ppt_h</p:attrName>
                                        </p:attrNameLst>
                                      </p:cBhvr>
                                      <p:tavLst>
                                        <p:tav tm="0">
                                          <p:val>
                                            <p:strVal val="#ppt_h"/>
                                          </p:val>
                                        </p:tav>
                                        <p:tav tm="100000">
                                          <p:val>
                                            <p:strVal val="#ppt_h"/>
                                          </p:val>
                                        </p:tav>
                                      </p:tavLst>
                                    </p:anim>
                                    <p:anim calcmode="lin" valueType="num">
                                      <p:cBhvr>
                                        <p:cTn id="19" dur="10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0" dur="10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1" dur="1000" accel="50000" fill="hold">
                                          <p:stCondLst>
                                            <p:cond delay="1000"/>
                                          </p:stCondLst>
                                        </p:cTn>
                                        <p:tgtEl>
                                          <p:spTgt spid="6"/>
                                        </p:tgtEl>
                                        <p:attrNameLst>
                                          <p:attrName>ppt_y</p:attrName>
                                        </p:attrNameLst>
                                      </p:cBhvr>
                                      <p:tavLst>
                                        <p:tav tm="0">
                                          <p:val>
                                            <p:strVal val="#ppt_y+.1"/>
                                          </p:val>
                                        </p:tav>
                                        <p:tav tm="100000">
                                          <p:val>
                                            <p:strVal val="#ppt_y"/>
                                          </p:val>
                                        </p:tav>
                                      </p:tavLst>
                                    </p:anim>
                                    <p:animEffect transition="in" filter="fade">
                                      <p:cBhvr>
                                        <p:cTn id="22" dur="2000" decel="50000">
                                          <p:stCondLst>
                                            <p:cond delay="0"/>
                                          </p:stCondLst>
                                        </p:cTn>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10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1000" accel="50000" fill="hold">
                                          <p:stCondLst>
                                            <p:cond delay="1000"/>
                                          </p:stCondLst>
                                        </p:cTn>
                                        <p:tgtEl>
                                          <p:spTgt spid="7"/>
                                        </p:tgtEl>
                                        <p:attrNameLst>
                                          <p:attrName>ppt_w</p:attrName>
                                        </p:attrNameLst>
                                      </p:cBhvr>
                                      <p:tavLst>
                                        <p:tav tm="0">
                                          <p:val>
                                            <p:strVal val="#ppt_w*.05"/>
                                          </p:val>
                                        </p:tav>
                                        <p:tav tm="100000">
                                          <p:val>
                                            <p:strVal val="#ppt_w"/>
                                          </p:val>
                                        </p:tav>
                                      </p:tavLst>
                                    </p:anim>
                                    <p:anim calcmode="lin" valueType="num">
                                      <p:cBhvr>
                                        <p:cTn id="30" dur="2000" fill="hold"/>
                                        <p:tgtEl>
                                          <p:spTgt spid="7"/>
                                        </p:tgtEl>
                                        <p:attrNameLst>
                                          <p:attrName>ppt_h</p:attrName>
                                        </p:attrNameLst>
                                      </p:cBhvr>
                                      <p:tavLst>
                                        <p:tav tm="0">
                                          <p:val>
                                            <p:strVal val="#ppt_h"/>
                                          </p:val>
                                        </p:tav>
                                        <p:tav tm="100000">
                                          <p:val>
                                            <p:strVal val="#ppt_h"/>
                                          </p:val>
                                        </p:tav>
                                      </p:tavLst>
                                    </p:anim>
                                    <p:anim calcmode="lin" valueType="num">
                                      <p:cBhvr>
                                        <p:cTn id="31" dur="10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10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1000" accel="50000" fill="hold">
                                          <p:stCondLst>
                                            <p:cond delay="1000"/>
                                          </p:stCondLst>
                                        </p:cTn>
                                        <p:tgtEl>
                                          <p:spTgt spid="7"/>
                                        </p:tgtEl>
                                        <p:attrNameLst>
                                          <p:attrName>ppt_y</p:attrName>
                                        </p:attrNameLst>
                                      </p:cBhvr>
                                      <p:tavLst>
                                        <p:tav tm="0">
                                          <p:val>
                                            <p:strVal val="#ppt_y+.1"/>
                                          </p:val>
                                        </p:tav>
                                        <p:tav tm="100000">
                                          <p:val>
                                            <p:strVal val="#ppt_y"/>
                                          </p:val>
                                        </p:tav>
                                      </p:tavLst>
                                    </p:anim>
                                    <p:animEffect transition="in" filter="fade">
                                      <p:cBhvr>
                                        <p:cTn id="34" dur="2000" decel="50000">
                                          <p:stCondLst>
                                            <p:cond delay="0"/>
                                          </p:stCondLst>
                                        </p:cTn>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0" dur="10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1" dur="1000" accel="50000" fill="hold">
                                          <p:stCondLst>
                                            <p:cond delay="1000"/>
                                          </p:stCondLst>
                                        </p:cTn>
                                        <p:tgtEl>
                                          <p:spTgt spid="8"/>
                                        </p:tgtEl>
                                        <p:attrNameLst>
                                          <p:attrName>ppt_w</p:attrName>
                                        </p:attrNameLst>
                                      </p:cBhvr>
                                      <p:tavLst>
                                        <p:tav tm="0">
                                          <p:val>
                                            <p:strVal val="#ppt_w*.05"/>
                                          </p:val>
                                        </p:tav>
                                        <p:tav tm="100000">
                                          <p:val>
                                            <p:strVal val="#ppt_w"/>
                                          </p:val>
                                        </p:tav>
                                      </p:tavLst>
                                    </p:anim>
                                    <p:anim calcmode="lin" valueType="num">
                                      <p:cBhvr>
                                        <p:cTn id="42" dur="2000" fill="hold"/>
                                        <p:tgtEl>
                                          <p:spTgt spid="8"/>
                                        </p:tgtEl>
                                        <p:attrNameLst>
                                          <p:attrName>ppt_h</p:attrName>
                                        </p:attrNameLst>
                                      </p:cBhvr>
                                      <p:tavLst>
                                        <p:tav tm="0">
                                          <p:val>
                                            <p:strVal val="#ppt_h"/>
                                          </p:val>
                                        </p:tav>
                                        <p:tav tm="100000">
                                          <p:val>
                                            <p:strVal val="#ppt_h"/>
                                          </p:val>
                                        </p:tav>
                                      </p:tavLst>
                                    </p:anim>
                                    <p:anim calcmode="lin" valueType="num">
                                      <p:cBhvr>
                                        <p:cTn id="43" dur="10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4" dur="10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5" dur="1000" accel="50000" fill="hold">
                                          <p:stCondLst>
                                            <p:cond delay="1000"/>
                                          </p:stCondLst>
                                        </p:cTn>
                                        <p:tgtEl>
                                          <p:spTgt spid="8"/>
                                        </p:tgtEl>
                                        <p:attrNameLst>
                                          <p:attrName>ppt_y</p:attrName>
                                        </p:attrNameLst>
                                      </p:cBhvr>
                                      <p:tavLst>
                                        <p:tav tm="0">
                                          <p:val>
                                            <p:strVal val="#ppt_y+.1"/>
                                          </p:val>
                                        </p:tav>
                                        <p:tav tm="100000">
                                          <p:val>
                                            <p:strVal val="#ppt_y"/>
                                          </p:val>
                                        </p:tav>
                                      </p:tavLst>
                                    </p:anim>
                                    <p:animEffect transition="in" filter="fade">
                                      <p:cBhvr>
                                        <p:cTn id="46" dur="2000" decel="50000">
                                          <p:stCondLst>
                                            <p:cond delay="0"/>
                                          </p:stCondLst>
                                        </p:cTn>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10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2" dur="10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3" dur="1000" accel="50000" fill="hold">
                                          <p:stCondLst>
                                            <p:cond delay="1000"/>
                                          </p:stCondLst>
                                        </p:cTn>
                                        <p:tgtEl>
                                          <p:spTgt spid="9"/>
                                        </p:tgtEl>
                                        <p:attrNameLst>
                                          <p:attrName>ppt_w</p:attrName>
                                        </p:attrNameLst>
                                      </p:cBhvr>
                                      <p:tavLst>
                                        <p:tav tm="0">
                                          <p:val>
                                            <p:strVal val="#ppt_w*.05"/>
                                          </p:val>
                                        </p:tav>
                                        <p:tav tm="100000">
                                          <p:val>
                                            <p:strVal val="#ppt_w"/>
                                          </p:val>
                                        </p:tav>
                                      </p:tavLst>
                                    </p:anim>
                                    <p:anim calcmode="lin" valueType="num">
                                      <p:cBhvr>
                                        <p:cTn id="54" dur="2000" fill="hold"/>
                                        <p:tgtEl>
                                          <p:spTgt spid="9"/>
                                        </p:tgtEl>
                                        <p:attrNameLst>
                                          <p:attrName>ppt_h</p:attrName>
                                        </p:attrNameLst>
                                      </p:cBhvr>
                                      <p:tavLst>
                                        <p:tav tm="0">
                                          <p:val>
                                            <p:strVal val="#ppt_h"/>
                                          </p:val>
                                        </p:tav>
                                        <p:tav tm="100000">
                                          <p:val>
                                            <p:strVal val="#ppt_h"/>
                                          </p:val>
                                        </p:tav>
                                      </p:tavLst>
                                    </p:anim>
                                    <p:anim calcmode="lin" valueType="num">
                                      <p:cBhvr>
                                        <p:cTn id="55" dur="10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6" dur="10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7" dur="1000" accel="50000" fill="hold">
                                          <p:stCondLst>
                                            <p:cond delay="1000"/>
                                          </p:stCondLst>
                                        </p:cTn>
                                        <p:tgtEl>
                                          <p:spTgt spid="9"/>
                                        </p:tgtEl>
                                        <p:attrNameLst>
                                          <p:attrName>ppt_y</p:attrName>
                                        </p:attrNameLst>
                                      </p:cBhvr>
                                      <p:tavLst>
                                        <p:tav tm="0">
                                          <p:val>
                                            <p:strVal val="#ppt_y+.1"/>
                                          </p:val>
                                        </p:tav>
                                        <p:tav tm="100000">
                                          <p:val>
                                            <p:strVal val="#ppt_y"/>
                                          </p:val>
                                        </p:tav>
                                      </p:tavLst>
                                    </p:anim>
                                    <p:animEffect transition="in" filter="fade">
                                      <p:cBhvr>
                                        <p:cTn id="58" dur="2000" decel="50000">
                                          <p:stCondLst>
                                            <p:cond delay="0"/>
                                          </p:stCondLst>
                                        </p:cTn>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25"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10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4" dur="10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5" dur="1000" accel="50000" fill="hold">
                                          <p:stCondLst>
                                            <p:cond delay="1000"/>
                                          </p:stCondLst>
                                        </p:cTn>
                                        <p:tgtEl>
                                          <p:spTgt spid="10"/>
                                        </p:tgtEl>
                                        <p:attrNameLst>
                                          <p:attrName>ppt_w</p:attrName>
                                        </p:attrNameLst>
                                      </p:cBhvr>
                                      <p:tavLst>
                                        <p:tav tm="0">
                                          <p:val>
                                            <p:strVal val="#ppt_w*.05"/>
                                          </p:val>
                                        </p:tav>
                                        <p:tav tm="100000">
                                          <p:val>
                                            <p:strVal val="#ppt_w"/>
                                          </p:val>
                                        </p:tav>
                                      </p:tavLst>
                                    </p:anim>
                                    <p:anim calcmode="lin" valueType="num">
                                      <p:cBhvr>
                                        <p:cTn id="66" dur="2000" fill="hold"/>
                                        <p:tgtEl>
                                          <p:spTgt spid="10"/>
                                        </p:tgtEl>
                                        <p:attrNameLst>
                                          <p:attrName>ppt_h</p:attrName>
                                        </p:attrNameLst>
                                      </p:cBhvr>
                                      <p:tavLst>
                                        <p:tav tm="0">
                                          <p:val>
                                            <p:strVal val="#ppt_h"/>
                                          </p:val>
                                        </p:tav>
                                        <p:tav tm="100000">
                                          <p:val>
                                            <p:strVal val="#ppt_h"/>
                                          </p:val>
                                        </p:tav>
                                      </p:tavLst>
                                    </p:anim>
                                    <p:anim calcmode="lin" valueType="num">
                                      <p:cBhvr>
                                        <p:cTn id="67" dur="10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8" dur="10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9" dur="1000" accel="50000" fill="hold">
                                          <p:stCondLst>
                                            <p:cond delay="1000"/>
                                          </p:stCondLst>
                                        </p:cTn>
                                        <p:tgtEl>
                                          <p:spTgt spid="10"/>
                                        </p:tgtEl>
                                        <p:attrNameLst>
                                          <p:attrName>ppt_y</p:attrName>
                                        </p:attrNameLst>
                                      </p:cBhvr>
                                      <p:tavLst>
                                        <p:tav tm="0">
                                          <p:val>
                                            <p:strVal val="#ppt_y+.1"/>
                                          </p:val>
                                        </p:tav>
                                        <p:tav tm="100000">
                                          <p:val>
                                            <p:strVal val="#ppt_y"/>
                                          </p:val>
                                        </p:tav>
                                      </p:tavLst>
                                    </p:anim>
                                    <p:animEffect transition="in" filter="fade">
                                      <p:cBhvr>
                                        <p:cTn id="70" dur="2000" decel="50000">
                                          <p:stCondLst>
                                            <p:cond delay="0"/>
                                          </p:stCondLst>
                                        </p:cTn>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5" presetClass="entr" presetSubtype="0"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10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76" dur="10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77" dur="1000" accel="50000" fill="hold">
                                          <p:stCondLst>
                                            <p:cond delay="1000"/>
                                          </p:stCondLst>
                                        </p:cTn>
                                        <p:tgtEl>
                                          <p:spTgt spid="11"/>
                                        </p:tgtEl>
                                        <p:attrNameLst>
                                          <p:attrName>ppt_w</p:attrName>
                                        </p:attrNameLst>
                                      </p:cBhvr>
                                      <p:tavLst>
                                        <p:tav tm="0">
                                          <p:val>
                                            <p:strVal val="#ppt_w*.05"/>
                                          </p:val>
                                        </p:tav>
                                        <p:tav tm="100000">
                                          <p:val>
                                            <p:strVal val="#ppt_w"/>
                                          </p:val>
                                        </p:tav>
                                      </p:tavLst>
                                    </p:anim>
                                    <p:anim calcmode="lin" valueType="num">
                                      <p:cBhvr>
                                        <p:cTn id="78" dur="2000" fill="hold"/>
                                        <p:tgtEl>
                                          <p:spTgt spid="11"/>
                                        </p:tgtEl>
                                        <p:attrNameLst>
                                          <p:attrName>ppt_h</p:attrName>
                                        </p:attrNameLst>
                                      </p:cBhvr>
                                      <p:tavLst>
                                        <p:tav tm="0">
                                          <p:val>
                                            <p:strVal val="#ppt_h"/>
                                          </p:val>
                                        </p:tav>
                                        <p:tav tm="100000">
                                          <p:val>
                                            <p:strVal val="#ppt_h"/>
                                          </p:val>
                                        </p:tav>
                                      </p:tavLst>
                                    </p:anim>
                                    <p:anim calcmode="lin" valueType="num">
                                      <p:cBhvr>
                                        <p:cTn id="79" dur="10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0" dur="10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1" dur="1000" accel="50000" fill="hold">
                                          <p:stCondLst>
                                            <p:cond delay="1000"/>
                                          </p:stCondLst>
                                        </p:cTn>
                                        <p:tgtEl>
                                          <p:spTgt spid="11"/>
                                        </p:tgtEl>
                                        <p:attrNameLst>
                                          <p:attrName>ppt_y</p:attrName>
                                        </p:attrNameLst>
                                      </p:cBhvr>
                                      <p:tavLst>
                                        <p:tav tm="0">
                                          <p:val>
                                            <p:strVal val="#ppt_y+.1"/>
                                          </p:val>
                                        </p:tav>
                                        <p:tav tm="100000">
                                          <p:val>
                                            <p:strVal val="#ppt_y"/>
                                          </p:val>
                                        </p:tav>
                                      </p:tavLst>
                                    </p:anim>
                                    <p:animEffect transition="in" filter="fade">
                                      <p:cBhvr>
                                        <p:cTn id="82" dur="2000" decel="50000">
                                          <p:stCondLst>
                                            <p:cond delay="0"/>
                                          </p:stCondLst>
                                        </p:cTn>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25" presetClass="entr" presetSubtype="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10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8" dur="10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89" dur="1000" accel="50000" fill="hold">
                                          <p:stCondLst>
                                            <p:cond delay="1000"/>
                                          </p:stCondLst>
                                        </p:cTn>
                                        <p:tgtEl>
                                          <p:spTgt spid="12"/>
                                        </p:tgtEl>
                                        <p:attrNameLst>
                                          <p:attrName>ppt_w</p:attrName>
                                        </p:attrNameLst>
                                      </p:cBhvr>
                                      <p:tavLst>
                                        <p:tav tm="0">
                                          <p:val>
                                            <p:strVal val="#ppt_w*.05"/>
                                          </p:val>
                                        </p:tav>
                                        <p:tav tm="100000">
                                          <p:val>
                                            <p:strVal val="#ppt_w"/>
                                          </p:val>
                                        </p:tav>
                                      </p:tavLst>
                                    </p:anim>
                                    <p:anim calcmode="lin" valueType="num">
                                      <p:cBhvr>
                                        <p:cTn id="90" dur="2000" fill="hold"/>
                                        <p:tgtEl>
                                          <p:spTgt spid="12"/>
                                        </p:tgtEl>
                                        <p:attrNameLst>
                                          <p:attrName>ppt_h</p:attrName>
                                        </p:attrNameLst>
                                      </p:cBhvr>
                                      <p:tavLst>
                                        <p:tav tm="0">
                                          <p:val>
                                            <p:strVal val="#ppt_h"/>
                                          </p:val>
                                        </p:tav>
                                        <p:tav tm="100000">
                                          <p:val>
                                            <p:strVal val="#ppt_h"/>
                                          </p:val>
                                        </p:tav>
                                      </p:tavLst>
                                    </p:anim>
                                    <p:anim calcmode="lin" valueType="num">
                                      <p:cBhvr>
                                        <p:cTn id="91" dur="10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92" dur="10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93" dur="1000" accel="50000" fill="hold">
                                          <p:stCondLst>
                                            <p:cond delay="1000"/>
                                          </p:stCondLst>
                                        </p:cTn>
                                        <p:tgtEl>
                                          <p:spTgt spid="12"/>
                                        </p:tgtEl>
                                        <p:attrNameLst>
                                          <p:attrName>ppt_y</p:attrName>
                                        </p:attrNameLst>
                                      </p:cBhvr>
                                      <p:tavLst>
                                        <p:tav tm="0">
                                          <p:val>
                                            <p:strVal val="#ppt_y+.1"/>
                                          </p:val>
                                        </p:tav>
                                        <p:tav tm="100000">
                                          <p:val>
                                            <p:strVal val="#ppt_y"/>
                                          </p:val>
                                        </p:tav>
                                      </p:tavLst>
                                    </p:anim>
                                    <p:animEffect transition="in" filter="fade">
                                      <p:cBhvr>
                                        <p:cTn id="94" dur="2000" decel="50000">
                                          <p:stCondLst>
                                            <p:cond delay="0"/>
                                          </p:stCondLst>
                                        </p:cTn>
                                        <p:tgtEl>
                                          <p:spTgt spid="12"/>
                                        </p:tgtEl>
                                      </p:cBhvr>
                                    </p:animEffect>
                                  </p:childTnLst>
                                </p:cTn>
                              </p:par>
                            </p:childTnLst>
                          </p:cTn>
                        </p:par>
                      </p:childTnLst>
                    </p:cTn>
                  </p:par>
                  <p:par>
                    <p:cTn id="95" fill="hold">
                      <p:stCondLst>
                        <p:cond delay="indefinite"/>
                      </p:stCondLst>
                      <p:childTnLst>
                        <p:par>
                          <p:cTn id="96" fill="hold">
                            <p:stCondLst>
                              <p:cond delay="0"/>
                            </p:stCondLst>
                            <p:childTnLst>
                              <p:par>
                                <p:cTn id="97" presetID="25" presetClass="entr" presetSubtype="0" fill="hold" grpId="0" nodeType="clickEffect">
                                  <p:stCondLst>
                                    <p:cond delay="0"/>
                                  </p:stCondLst>
                                  <p:childTnLst>
                                    <p:set>
                                      <p:cBhvr>
                                        <p:cTn id="98" dur="1" fill="hold">
                                          <p:stCondLst>
                                            <p:cond delay="0"/>
                                          </p:stCondLst>
                                        </p:cTn>
                                        <p:tgtEl>
                                          <p:spTgt spid="13"/>
                                        </p:tgtEl>
                                        <p:attrNameLst>
                                          <p:attrName>style.visibility</p:attrName>
                                        </p:attrNameLst>
                                      </p:cBhvr>
                                      <p:to>
                                        <p:strVal val="visible"/>
                                      </p:to>
                                    </p:set>
                                    <p:anim calcmode="lin" valueType="num">
                                      <p:cBhvr>
                                        <p:cTn id="99" dur="10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00" dur="10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01" dur="1000" accel="50000" fill="hold">
                                          <p:stCondLst>
                                            <p:cond delay="1000"/>
                                          </p:stCondLst>
                                        </p:cTn>
                                        <p:tgtEl>
                                          <p:spTgt spid="13"/>
                                        </p:tgtEl>
                                        <p:attrNameLst>
                                          <p:attrName>ppt_w</p:attrName>
                                        </p:attrNameLst>
                                      </p:cBhvr>
                                      <p:tavLst>
                                        <p:tav tm="0">
                                          <p:val>
                                            <p:strVal val="#ppt_w*.05"/>
                                          </p:val>
                                        </p:tav>
                                        <p:tav tm="100000">
                                          <p:val>
                                            <p:strVal val="#ppt_w"/>
                                          </p:val>
                                        </p:tav>
                                      </p:tavLst>
                                    </p:anim>
                                    <p:anim calcmode="lin" valueType="num">
                                      <p:cBhvr>
                                        <p:cTn id="102" dur="2000" fill="hold"/>
                                        <p:tgtEl>
                                          <p:spTgt spid="13"/>
                                        </p:tgtEl>
                                        <p:attrNameLst>
                                          <p:attrName>ppt_h</p:attrName>
                                        </p:attrNameLst>
                                      </p:cBhvr>
                                      <p:tavLst>
                                        <p:tav tm="0">
                                          <p:val>
                                            <p:strVal val="#ppt_h"/>
                                          </p:val>
                                        </p:tav>
                                        <p:tav tm="100000">
                                          <p:val>
                                            <p:strVal val="#ppt_h"/>
                                          </p:val>
                                        </p:tav>
                                      </p:tavLst>
                                    </p:anim>
                                    <p:anim calcmode="lin" valueType="num">
                                      <p:cBhvr>
                                        <p:cTn id="103" dur="10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04" dur="10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5" dur="1000" accel="50000" fill="hold">
                                          <p:stCondLst>
                                            <p:cond delay="1000"/>
                                          </p:stCondLst>
                                        </p:cTn>
                                        <p:tgtEl>
                                          <p:spTgt spid="13"/>
                                        </p:tgtEl>
                                        <p:attrNameLst>
                                          <p:attrName>ppt_y</p:attrName>
                                        </p:attrNameLst>
                                      </p:cBhvr>
                                      <p:tavLst>
                                        <p:tav tm="0">
                                          <p:val>
                                            <p:strVal val="#ppt_y+.1"/>
                                          </p:val>
                                        </p:tav>
                                        <p:tav tm="100000">
                                          <p:val>
                                            <p:strVal val="#ppt_y"/>
                                          </p:val>
                                        </p:tav>
                                      </p:tavLst>
                                    </p:anim>
                                    <p:animEffect transition="in" filter="fade">
                                      <p:cBhvr>
                                        <p:cTn id="106" dur="2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6572264"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4" name="مربع نص 3"/>
          <p:cNvSpPr txBox="1"/>
          <p:nvPr/>
        </p:nvSpPr>
        <p:spPr>
          <a:xfrm>
            <a:off x="71438" y="650258"/>
            <a:ext cx="8929718" cy="2492990"/>
          </a:xfrm>
          <a:prstGeom prst="rect">
            <a:avLst/>
          </a:prstGeom>
          <a:noFill/>
        </p:spPr>
        <p:txBody>
          <a:bodyPr wrap="square" rtlCol="1">
            <a:spAutoFit/>
          </a:bodyPr>
          <a:lstStyle/>
          <a:p>
            <a:pPr algn="ctr"/>
            <a:r>
              <a:rPr lang="ar-SA" sz="2800" b="1" dirty="0" smtClean="0">
                <a:cs typeface="DecoType Naskh" pitchFamily="2" charset="-78"/>
              </a:rPr>
              <a:t>أُميّز الاسم المبني من المعرب فيما تحته خط:</a:t>
            </a:r>
          </a:p>
          <a:p>
            <a:pPr algn="ctr"/>
            <a:r>
              <a:rPr lang="ar-SA" sz="3200" b="1" dirty="0" smtClean="0">
                <a:cs typeface="DecoType Naskh" pitchFamily="2" charset="-78"/>
              </a:rPr>
              <a:t>  </a:t>
            </a:r>
            <a:r>
              <a:rPr lang="ar-SA" sz="3200" b="1" dirty="0" smtClean="0">
                <a:solidFill>
                  <a:srgbClr val="C00000"/>
                </a:solidFill>
                <a:effectLst>
                  <a:glow rad="139700">
                    <a:schemeClr val="accent1">
                      <a:satMod val="175000"/>
                      <a:alpha val="40000"/>
                    </a:schemeClr>
                  </a:glow>
                </a:effectLst>
                <a:cs typeface="DecoType Naskh" pitchFamily="2" charset="-78"/>
              </a:rPr>
              <a:t>* الذئاب تتربص بك أنت وأمثالك.       * لما كبرت خرجت من تحت مظلتي.</a:t>
            </a:r>
          </a:p>
          <a:p>
            <a:pPr algn="ctr"/>
            <a:r>
              <a:rPr lang="ar-SA" sz="3200" b="1" dirty="0" smtClean="0">
                <a:solidFill>
                  <a:srgbClr val="C00000"/>
                </a:solidFill>
                <a:effectLst>
                  <a:glow rad="139700">
                    <a:schemeClr val="accent1">
                      <a:satMod val="175000"/>
                      <a:alpha val="40000"/>
                    </a:schemeClr>
                  </a:glow>
                </a:effectLst>
                <a:cs typeface="DecoType Naskh" pitchFamily="2" charset="-78"/>
              </a:rPr>
              <a:t>  * لاحظت أنك بدأت تميلين نحو طريق الزلل.  * أنا أرقبك بكل الخوف والقلق.</a:t>
            </a:r>
          </a:p>
          <a:p>
            <a:pPr algn="ctr"/>
            <a:r>
              <a:rPr lang="ar-SA" sz="3200" b="1" dirty="0" smtClean="0">
                <a:solidFill>
                  <a:srgbClr val="C00000"/>
                </a:solidFill>
                <a:effectLst>
                  <a:glow rad="139700">
                    <a:schemeClr val="accent1">
                      <a:satMod val="175000"/>
                      <a:alpha val="40000"/>
                    </a:schemeClr>
                  </a:glow>
                </a:effectLst>
                <a:cs typeface="DecoType Naskh" pitchFamily="2" charset="-78"/>
              </a:rPr>
              <a:t> * أرقب خطوك في هذا العالم.                 * لا تنزلقي وراء دعاة الرذيلة.</a:t>
            </a:r>
          </a:p>
          <a:p>
            <a:r>
              <a:rPr lang="ar-SA" sz="3200" b="1" dirty="0" smtClean="0">
                <a:solidFill>
                  <a:srgbClr val="C00000"/>
                </a:solidFill>
                <a:effectLst>
                  <a:glow rad="139700">
                    <a:schemeClr val="accent1">
                      <a:satMod val="175000"/>
                      <a:alpha val="40000"/>
                    </a:schemeClr>
                  </a:glow>
                </a:effectLst>
                <a:cs typeface="DecoType Naskh" pitchFamily="2" charset="-78"/>
              </a:rPr>
              <a:t>   * غذيتك بكل ما املكه من مشاعر الصدق.  * أنت ابنتي.</a:t>
            </a:r>
          </a:p>
        </p:txBody>
      </p:sp>
      <p:graphicFrame>
        <p:nvGraphicFramePr>
          <p:cNvPr id="5" name="جدول 4"/>
          <p:cNvGraphicFramePr>
            <a:graphicFrameLocks noGrp="1"/>
          </p:cNvGraphicFramePr>
          <p:nvPr/>
        </p:nvGraphicFramePr>
        <p:xfrm>
          <a:off x="514546" y="3283278"/>
          <a:ext cx="8072496" cy="1645920"/>
        </p:xfrm>
        <a:graphic>
          <a:graphicData uri="http://schemas.openxmlformats.org/drawingml/2006/table">
            <a:tbl>
              <a:tblPr rtl="1" firstRow="1" bandRow="1">
                <a:tableStyleId>{5940675A-B579-460E-94D1-54222C63F5DA}</a:tableStyleId>
              </a:tblPr>
              <a:tblGrid>
                <a:gridCol w="896944"/>
                <a:gridCol w="896944"/>
                <a:gridCol w="896944"/>
                <a:gridCol w="920990"/>
                <a:gridCol w="872898"/>
                <a:gridCol w="896944"/>
                <a:gridCol w="896944"/>
                <a:gridCol w="896944"/>
                <a:gridCol w="896944"/>
              </a:tblGrid>
              <a:tr h="785818">
                <a:tc>
                  <a:txBody>
                    <a:bodyPr/>
                    <a:lstStyle/>
                    <a:p>
                      <a:pPr algn="ctr" rtl="1"/>
                      <a:r>
                        <a:rPr lang="ar-SA" sz="2400" b="1" dirty="0" smtClean="0">
                          <a:solidFill>
                            <a:schemeClr val="tx1"/>
                          </a:solidFill>
                        </a:rPr>
                        <a:t>الاسم المعرب</a:t>
                      </a:r>
                      <a:endParaRPr lang="ar-SA" sz="2400" b="1" dirty="0">
                        <a:solidFill>
                          <a:schemeClr val="tx1"/>
                        </a:solidFill>
                      </a:endParaRPr>
                    </a:p>
                  </a:txBody>
                  <a:tcPr>
                    <a:solidFill>
                      <a:schemeClr val="accent2"/>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r>
              <a:tr h="586812">
                <a:tc>
                  <a:txBody>
                    <a:bodyPr/>
                    <a:lstStyle/>
                    <a:p>
                      <a:pPr algn="ctr" rtl="1"/>
                      <a:r>
                        <a:rPr lang="ar-SA" sz="2400" b="1" dirty="0" smtClean="0">
                          <a:solidFill>
                            <a:schemeClr val="tx1"/>
                          </a:solidFill>
                        </a:rPr>
                        <a:t>الاسم المبني</a:t>
                      </a:r>
                      <a:endParaRPr lang="ar-SA" sz="2400" b="1" dirty="0">
                        <a:solidFill>
                          <a:schemeClr val="tx1"/>
                        </a:solidFill>
                      </a:endParaRPr>
                    </a:p>
                  </a:txBody>
                  <a:tcPr>
                    <a:solidFill>
                      <a:schemeClr val="accent2"/>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r>
                        <a:rPr lang="ar-SA" sz="2400" b="1" dirty="0" smtClean="0">
                          <a:solidFill>
                            <a:schemeClr val="tx1"/>
                          </a:solidFill>
                        </a:rPr>
                        <a:t>...</a:t>
                      </a:r>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endParaRPr lang="ar-SA" sz="2000" b="1" dirty="0">
                        <a:solidFill>
                          <a:schemeClr val="tx1"/>
                        </a:solidFill>
                      </a:endParaRPr>
                    </a:p>
                  </a:txBody>
                  <a:tcPr>
                    <a:solidFill>
                      <a:schemeClr val="accent2">
                        <a:lumMod val="40000"/>
                        <a:lumOff val="60000"/>
                      </a:schemeClr>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c>
                  <a:txBody>
                    <a:bodyPr/>
                    <a:lstStyle/>
                    <a:p>
                      <a:pPr algn="ctr" rtl="1"/>
                      <a:r>
                        <a:rPr lang="ar-SA" sz="2400" b="1" dirty="0" smtClean="0">
                          <a:solidFill>
                            <a:schemeClr val="tx1"/>
                          </a:solidFill>
                        </a:rPr>
                        <a:t>...</a:t>
                      </a:r>
                      <a:endParaRPr lang="ar-SA" sz="2400" b="1" dirty="0">
                        <a:solidFill>
                          <a:schemeClr val="tx1"/>
                        </a:solidFill>
                      </a:endParaRPr>
                    </a:p>
                  </a:txBody>
                  <a:tcPr>
                    <a:solidFill>
                      <a:schemeClr val="accent2">
                        <a:lumMod val="40000"/>
                        <a:lumOff val="60000"/>
                      </a:schemeClr>
                    </a:solidFill>
                  </a:tcPr>
                </a:tc>
              </a:tr>
            </a:tbl>
          </a:graphicData>
        </a:graphic>
      </p:graphicFrame>
      <p:sp>
        <p:nvSpPr>
          <p:cNvPr id="6" name="مربع نص 5"/>
          <p:cNvSpPr txBox="1"/>
          <p:nvPr/>
        </p:nvSpPr>
        <p:spPr>
          <a:xfrm>
            <a:off x="6786578" y="3429000"/>
            <a:ext cx="1000132" cy="461665"/>
          </a:xfrm>
          <a:prstGeom prst="rect">
            <a:avLst/>
          </a:prstGeom>
          <a:noFill/>
        </p:spPr>
        <p:txBody>
          <a:bodyPr wrap="square" rtlCol="1">
            <a:spAutoFit/>
          </a:bodyPr>
          <a:lstStyle/>
          <a:p>
            <a:pPr algn="ctr"/>
            <a:r>
              <a:rPr lang="ar-SA" sz="2400" b="1" dirty="0" smtClean="0"/>
              <a:t>الذئاب</a:t>
            </a:r>
            <a:endParaRPr lang="ar-SA" sz="2400" b="1" dirty="0"/>
          </a:p>
        </p:txBody>
      </p:sp>
      <p:sp>
        <p:nvSpPr>
          <p:cNvPr id="7" name="مربع نص 6"/>
          <p:cNvSpPr txBox="1"/>
          <p:nvPr/>
        </p:nvSpPr>
        <p:spPr>
          <a:xfrm>
            <a:off x="6786578" y="4214818"/>
            <a:ext cx="1000132" cy="461665"/>
          </a:xfrm>
          <a:prstGeom prst="rect">
            <a:avLst/>
          </a:prstGeom>
          <a:noFill/>
        </p:spPr>
        <p:txBody>
          <a:bodyPr wrap="square" rtlCol="1">
            <a:spAutoFit/>
          </a:bodyPr>
          <a:lstStyle/>
          <a:p>
            <a:pPr algn="ctr"/>
            <a:r>
              <a:rPr lang="ar-SA" sz="2400" b="1" dirty="0" smtClean="0"/>
              <a:t>أنتِ</a:t>
            </a:r>
            <a:endParaRPr lang="ar-SA" sz="2400" b="1" dirty="0"/>
          </a:p>
        </p:txBody>
      </p:sp>
      <p:sp>
        <p:nvSpPr>
          <p:cNvPr id="8" name="مربع نص 7"/>
          <p:cNvSpPr txBox="1"/>
          <p:nvPr/>
        </p:nvSpPr>
        <p:spPr>
          <a:xfrm>
            <a:off x="5857884" y="3429000"/>
            <a:ext cx="1000132" cy="461665"/>
          </a:xfrm>
          <a:prstGeom prst="rect">
            <a:avLst/>
          </a:prstGeom>
          <a:noFill/>
        </p:spPr>
        <p:txBody>
          <a:bodyPr wrap="square" rtlCol="1">
            <a:spAutoFit/>
          </a:bodyPr>
          <a:lstStyle/>
          <a:p>
            <a:pPr algn="ctr"/>
            <a:r>
              <a:rPr lang="ar-SA" sz="2400" b="1" dirty="0" smtClean="0"/>
              <a:t>الزلل</a:t>
            </a:r>
          </a:p>
        </p:txBody>
      </p:sp>
      <p:sp>
        <p:nvSpPr>
          <p:cNvPr id="9" name="مربع نص 8"/>
          <p:cNvSpPr txBox="1"/>
          <p:nvPr/>
        </p:nvSpPr>
        <p:spPr>
          <a:xfrm>
            <a:off x="5000628" y="3429000"/>
            <a:ext cx="1000132" cy="461665"/>
          </a:xfrm>
          <a:prstGeom prst="rect">
            <a:avLst/>
          </a:prstGeom>
          <a:noFill/>
        </p:spPr>
        <p:txBody>
          <a:bodyPr wrap="square" rtlCol="1">
            <a:spAutoFit/>
          </a:bodyPr>
          <a:lstStyle/>
          <a:p>
            <a:pPr algn="ctr"/>
            <a:r>
              <a:rPr lang="ar-SA" sz="2400" b="1" dirty="0" smtClean="0"/>
              <a:t>خطو</a:t>
            </a:r>
            <a:endParaRPr lang="ar-SA" sz="2400" b="1" dirty="0"/>
          </a:p>
        </p:txBody>
      </p:sp>
      <p:sp>
        <p:nvSpPr>
          <p:cNvPr id="10" name="مربع نص 9"/>
          <p:cNvSpPr txBox="1"/>
          <p:nvPr/>
        </p:nvSpPr>
        <p:spPr>
          <a:xfrm>
            <a:off x="4929190" y="4071942"/>
            <a:ext cx="1000132" cy="830997"/>
          </a:xfrm>
          <a:prstGeom prst="rect">
            <a:avLst/>
          </a:prstGeom>
          <a:noFill/>
        </p:spPr>
        <p:txBody>
          <a:bodyPr wrap="square" rtlCol="1">
            <a:spAutoFit/>
          </a:bodyPr>
          <a:lstStyle/>
          <a:p>
            <a:pPr algn="ctr"/>
            <a:r>
              <a:rPr lang="ar-SA" sz="2400" b="1" dirty="0" smtClean="0"/>
              <a:t>كاف الخطاب</a:t>
            </a:r>
            <a:endParaRPr lang="ar-SA" sz="2400" b="1" dirty="0"/>
          </a:p>
        </p:txBody>
      </p:sp>
      <p:sp>
        <p:nvSpPr>
          <p:cNvPr id="11" name="مربع نص 10"/>
          <p:cNvSpPr txBox="1"/>
          <p:nvPr/>
        </p:nvSpPr>
        <p:spPr>
          <a:xfrm>
            <a:off x="4000496" y="3429000"/>
            <a:ext cx="1000132" cy="461665"/>
          </a:xfrm>
          <a:prstGeom prst="rect">
            <a:avLst/>
          </a:prstGeom>
          <a:noFill/>
        </p:spPr>
        <p:txBody>
          <a:bodyPr wrap="square" rtlCol="1">
            <a:spAutoFit/>
          </a:bodyPr>
          <a:lstStyle/>
          <a:p>
            <a:pPr algn="ctr"/>
            <a:r>
              <a:rPr lang="ar-SA" sz="2400" b="1" dirty="0" smtClean="0"/>
              <a:t>مشاعر</a:t>
            </a:r>
            <a:endParaRPr lang="ar-SA" sz="2400" b="1" dirty="0"/>
          </a:p>
        </p:txBody>
      </p:sp>
      <p:sp>
        <p:nvSpPr>
          <p:cNvPr id="12" name="مربع نص 11"/>
          <p:cNvSpPr txBox="1"/>
          <p:nvPr/>
        </p:nvSpPr>
        <p:spPr>
          <a:xfrm>
            <a:off x="4071934" y="4286256"/>
            <a:ext cx="1000132" cy="461665"/>
          </a:xfrm>
          <a:prstGeom prst="rect">
            <a:avLst/>
          </a:prstGeom>
          <a:noFill/>
        </p:spPr>
        <p:txBody>
          <a:bodyPr wrap="square" rtlCol="1">
            <a:spAutoFit/>
          </a:bodyPr>
          <a:lstStyle/>
          <a:p>
            <a:pPr algn="ctr"/>
            <a:r>
              <a:rPr lang="ar-SA" sz="2400" b="1" dirty="0" smtClean="0"/>
              <a:t>هذا</a:t>
            </a:r>
            <a:endParaRPr lang="ar-SA" sz="2400" b="1" dirty="0"/>
          </a:p>
        </p:txBody>
      </p:sp>
      <p:sp>
        <p:nvSpPr>
          <p:cNvPr id="13" name="مربع نص 12"/>
          <p:cNvSpPr txBox="1"/>
          <p:nvPr/>
        </p:nvSpPr>
        <p:spPr>
          <a:xfrm>
            <a:off x="3071802" y="3467401"/>
            <a:ext cx="1000132" cy="461665"/>
          </a:xfrm>
          <a:prstGeom prst="rect">
            <a:avLst/>
          </a:prstGeom>
          <a:noFill/>
        </p:spPr>
        <p:txBody>
          <a:bodyPr wrap="square" rtlCol="1">
            <a:spAutoFit/>
          </a:bodyPr>
          <a:lstStyle/>
          <a:p>
            <a:pPr algn="ctr"/>
            <a:r>
              <a:rPr lang="ar-SA" sz="2400" b="1" dirty="0" smtClean="0"/>
              <a:t>القلق</a:t>
            </a:r>
            <a:endParaRPr lang="ar-SA" sz="2400" b="1" dirty="0"/>
          </a:p>
        </p:txBody>
      </p:sp>
      <p:sp>
        <p:nvSpPr>
          <p:cNvPr id="14" name="مربع نص 13"/>
          <p:cNvSpPr txBox="1"/>
          <p:nvPr/>
        </p:nvSpPr>
        <p:spPr>
          <a:xfrm>
            <a:off x="3143240" y="4214818"/>
            <a:ext cx="1000132" cy="461665"/>
          </a:xfrm>
          <a:prstGeom prst="rect">
            <a:avLst/>
          </a:prstGeom>
          <a:noFill/>
        </p:spPr>
        <p:txBody>
          <a:bodyPr wrap="square" rtlCol="1">
            <a:spAutoFit/>
          </a:bodyPr>
          <a:lstStyle/>
          <a:p>
            <a:pPr algn="ctr"/>
            <a:r>
              <a:rPr lang="ar-SA" sz="2400" b="1" dirty="0" smtClean="0"/>
              <a:t>ما</a:t>
            </a:r>
            <a:endParaRPr lang="ar-SA" sz="2400" b="1" dirty="0"/>
          </a:p>
        </p:txBody>
      </p:sp>
      <p:sp>
        <p:nvSpPr>
          <p:cNvPr id="16" name="مربع نص 15"/>
          <p:cNvSpPr txBox="1"/>
          <p:nvPr/>
        </p:nvSpPr>
        <p:spPr>
          <a:xfrm>
            <a:off x="2214546" y="3429000"/>
            <a:ext cx="1000132" cy="461665"/>
          </a:xfrm>
          <a:prstGeom prst="rect">
            <a:avLst/>
          </a:prstGeom>
          <a:noFill/>
        </p:spPr>
        <p:txBody>
          <a:bodyPr wrap="square" rtlCol="1">
            <a:spAutoFit/>
          </a:bodyPr>
          <a:lstStyle/>
          <a:p>
            <a:pPr algn="ctr"/>
            <a:r>
              <a:rPr lang="ar-SA" sz="2400" b="1" dirty="0" smtClean="0"/>
              <a:t>دعاة</a:t>
            </a:r>
            <a:endParaRPr lang="ar-SA" sz="2400" b="1" dirty="0"/>
          </a:p>
        </p:txBody>
      </p:sp>
      <p:sp>
        <p:nvSpPr>
          <p:cNvPr id="17" name="مربع نص 16"/>
          <p:cNvSpPr txBox="1"/>
          <p:nvPr/>
        </p:nvSpPr>
        <p:spPr>
          <a:xfrm>
            <a:off x="2214546" y="4143380"/>
            <a:ext cx="1071570" cy="1200329"/>
          </a:xfrm>
          <a:prstGeom prst="rect">
            <a:avLst/>
          </a:prstGeom>
          <a:noFill/>
        </p:spPr>
        <p:txBody>
          <a:bodyPr wrap="square" rtlCol="1">
            <a:spAutoFit/>
          </a:bodyPr>
          <a:lstStyle/>
          <a:p>
            <a:pPr algn="ctr"/>
            <a:r>
              <a:rPr lang="ar-SA" sz="2400" b="1" dirty="0" smtClean="0"/>
              <a:t>تاء المخاطب</a:t>
            </a:r>
          </a:p>
          <a:p>
            <a:pPr algn="ctr"/>
            <a:endParaRPr lang="ar-SA" sz="2400" b="1" dirty="0"/>
          </a:p>
        </p:txBody>
      </p:sp>
      <p:sp>
        <p:nvSpPr>
          <p:cNvPr id="19" name="مربع نص 18"/>
          <p:cNvSpPr txBox="1"/>
          <p:nvPr/>
        </p:nvSpPr>
        <p:spPr>
          <a:xfrm>
            <a:off x="1428728" y="3500438"/>
            <a:ext cx="1071570" cy="461665"/>
          </a:xfrm>
          <a:prstGeom prst="rect">
            <a:avLst/>
          </a:prstGeom>
          <a:noFill/>
        </p:spPr>
        <p:txBody>
          <a:bodyPr wrap="square" rtlCol="1">
            <a:spAutoFit/>
          </a:bodyPr>
          <a:lstStyle/>
          <a:p>
            <a:pPr algn="ctr"/>
            <a:r>
              <a:rPr lang="ar-SA" sz="2400" b="1" dirty="0" smtClean="0"/>
              <a:t>أمثال</a:t>
            </a:r>
          </a:p>
        </p:txBody>
      </p:sp>
      <p:sp>
        <p:nvSpPr>
          <p:cNvPr id="20" name="مربع نص 19"/>
          <p:cNvSpPr txBox="1"/>
          <p:nvPr/>
        </p:nvSpPr>
        <p:spPr>
          <a:xfrm>
            <a:off x="1357290" y="4181781"/>
            <a:ext cx="1071570" cy="461665"/>
          </a:xfrm>
          <a:prstGeom prst="rect">
            <a:avLst/>
          </a:prstGeom>
          <a:noFill/>
        </p:spPr>
        <p:txBody>
          <a:bodyPr wrap="square" rtlCol="1">
            <a:spAutoFit/>
          </a:bodyPr>
          <a:lstStyle/>
          <a:p>
            <a:pPr algn="ctr"/>
            <a:r>
              <a:rPr lang="ar-SA" sz="2400" b="1" dirty="0" smtClean="0"/>
              <a:t>أنا</a:t>
            </a:r>
          </a:p>
        </p:txBody>
      </p:sp>
      <p:sp>
        <p:nvSpPr>
          <p:cNvPr id="21" name="مربع نص 20"/>
          <p:cNvSpPr txBox="1"/>
          <p:nvPr/>
        </p:nvSpPr>
        <p:spPr>
          <a:xfrm>
            <a:off x="428596" y="3500438"/>
            <a:ext cx="1071570" cy="461665"/>
          </a:xfrm>
          <a:prstGeom prst="rect">
            <a:avLst/>
          </a:prstGeom>
          <a:noFill/>
        </p:spPr>
        <p:txBody>
          <a:bodyPr wrap="square" rtlCol="1">
            <a:spAutoFit/>
          </a:bodyPr>
          <a:lstStyle/>
          <a:p>
            <a:pPr algn="ctr"/>
            <a:r>
              <a:rPr lang="ar-SA" sz="2400" b="1" dirty="0" smtClean="0"/>
              <a:t>كل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54" presetClass="entr" presetSubtype="0" ac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strVal val="#ppt_w*0.05"/>
                                          </p:val>
                                        </p:tav>
                                        <p:tav tm="100000">
                                          <p:val>
                                            <p:strVal val="#ppt_w"/>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anim calcmode="lin" valueType="num">
                                      <p:cBhvr>
                                        <p:cTn id="15" dur="2000" fill="hold"/>
                                        <p:tgtEl>
                                          <p:spTgt spid="5"/>
                                        </p:tgtEl>
                                        <p:attrNameLst>
                                          <p:attrName>ppt_x</p:attrName>
                                        </p:attrNameLst>
                                      </p:cBhvr>
                                      <p:tavLst>
                                        <p:tav tm="0">
                                          <p:val>
                                            <p:strVal val="#ppt_x-.2"/>
                                          </p:val>
                                        </p:tav>
                                        <p:tav tm="100000">
                                          <p:val>
                                            <p:strVal val="#ppt_x"/>
                                          </p:val>
                                        </p:tav>
                                      </p:tavLst>
                                    </p:anim>
                                    <p:anim calcmode="lin" valueType="num">
                                      <p:cBhvr>
                                        <p:cTn id="16" dur="2000" fill="hold"/>
                                        <p:tgtEl>
                                          <p:spTgt spid="5"/>
                                        </p:tgtEl>
                                        <p:attrNameLst>
                                          <p:attrName>ppt_y</p:attrName>
                                        </p:attrNameLst>
                                      </p:cBhvr>
                                      <p:tavLst>
                                        <p:tav tm="0">
                                          <p:val>
                                            <p:strVal val="#ppt_y"/>
                                          </p:val>
                                        </p:tav>
                                        <p:tav tm="100000">
                                          <p:val>
                                            <p:strVal val="#ppt_y"/>
                                          </p:val>
                                        </p:tav>
                                      </p:tavLst>
                                    </p:anim>
                                    <p:animEffect transition="in" filter="fad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3" dur="10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4" dur="1000" accel="50000" fill="hold">
                                          <p:stCondLst>
                                            <p:cond delay="1000"/>
                                          </p:stCondLst>
                                        </p:cTn>
                                        <p:tgtEl>
                                          <p:spTgt spid="6"/>
                                        </p:tgtEl>
                                        <p:attrNameLst>
                                          <p:attrName>ppt_w</p:attrName>
                                        </p:attrNameLst>
                                      </p:cBhvr>
                                      <p:tavLst>
                                        <p:tav tm="0">
                                          <p:val>
                                            <p:strVal val="#ppt_w*.05"/>
                                          </p:val>
                                        </p:tav>
                                        <p:tav tm="100000">
                                          <p:val>
                                            <p:strVal val="#ppt_w"/>
                                          </p:val>
                                        </p:tav>
                                      </p:tavLst>
                                    </p:anim>
                                    <p:anim calcmode="lin" valueType="num">
                                      <p:cBhvr>
                                        <p:cTn id="25" dur="2000" fill="hold"/>
                                        <p:tgtEl>
                                          <p:spTgt spid="6"/>
                                        </p:tgtEl>
                                        <p:attrNameLst>
                                          <p:attrName>ppt_h</p:attrName>
                                        </p:attrNameLst>
                                      </p:cBhvr>
                                      <p:tavLst>
                                        <p:tav tm="0">
                                          <p:val>
                                            <p:strVal val="#ppt_h"/>
                                          </p:val>
                                        </p:tav>
                                        <p:tav tm="100000">
                                          <p:val>
                                            <p:strVal val="#ppt_h"/>
                                          </p:val>
                                        </p:tav>
                                      </p:tavLst>
                                    </p:anim>
                                    <p:anim calcmode="lin" valueType="num">
                                      <p:cBhvr>
                                        <p:cTn id="26" dur="10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7" dur="10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8" dur="1000" accel="50000" fill="hold">
                                          <p:stCondLst>
                                            <p:cond delay="1000"/>
                                          </p:stCondLst>
                                        </p:cTn>
                                        <p:tgtEl>
                                          <p:spTgt spid="6"/>
                                        </p:tgtEl>
                                        <p:attrNameLst>
                                          <p:attrName>ppt_y</p:attrName>
                                        </p:attrNameLst>
                                      </p:cBhvr>
                                      <p:tavLst>
                                        <p:tav tm="0">
                                          <p:val>
                                            <p:strVal val="#ppt_y+.1"/>
                                          </p:val>
                                        </p:tav>
                                        <p:tav tm="100000">
                                          <p:val>
                                            <p:strVal val="#ppt_y"/>
                                          </p:val>
                                        </p:tav>
                                      </p:tavLst>
                                    </p:anim>
                                    <p:animEffect transition="in" filter="fade">
                                      <p:cBhvr>
                                        <p:cTn id="29" dur="2000" decel="50000">
                                          <p:stCondLst>
                                            <p:cond delay="0"/>
                                          </p:stCondLst>
                                        </p:cTn>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10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1000" accel="50000" fill="hold">
                                          <p:stCondLst>
                                            <p:cond delay="1000"/>
                                          </p:stCondLst>
                                        </p:cTn>
                                        <p:tgtEl>
                                          <p:spTgt spid="7"/>
                                        </p:tgtEl>
                                        <p:attrNameLst>
                                          <p:attrName>ppt_w</p:attrName>
                                        </p:attrNameLst>
                                      </p:cBhvr>
                                      <p:tavLst>
                                        <p:tav tm="0">
                                          <p:val>
                                            <p:strVal val="#ppt_w*.05"/>
                                          </p:val>
                                        </p:tav>
                                        <p:tav tm="100000">
                                          <p:val>
                                            <p:strVal val="#ppt_w"/>
                                          </p:val>
                                        </p:tav>
                                      </p:tavLst>
                                    </p:anim>
                                    <p:anim calcmode="lin" valueType="num">
                                      <p:cBhvr>
                                        <p:cTn id="37" dur="2000" fill="hold"/>
                                        <p:tgtEl>
                                          <p:spTgt spid="7"/>
                                        </p:tgtEl>
                                        <p:attrNameLst>
                                          <p:attrName>ppt_h</p:attrName>
                                        </p:attrNameLst>
                                      </p:cBhvr>
                                      <p:tavLst>
                                        <p:tav tm="0">
                                          <p:val>
                                            <p:strVal val="#ppt_h"/>
                                          </p:val>
                                        </p:tav>
                                        <p:tav tm="100000">
                                          <p:val>
                                            <p:strVal val="#ppt_h"/>
                                          </p:val>
                                        </p:tav>
                                      </p:tavLst>
                                    </p:anim>
                                    <p:anim calcmode="lin" valueType="num">
                                      <p:cBhvr>
                                        <p:cTn id="38" dur="10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10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1000" accel="50000" fill="hold">
                                          <p:stCondLst>
                                            <p:cond delay="1000"/>
                                          </p:stCondLst>
                                        </p:cTn>
                                        <p:tgtEl>
                                          <p:spTgt spid="7"/>
                                        </p:tgtEl>
                                        <p:attrNameLst>
                                          <p:attrName>ppt_y</p:attrName>
                                        </p:attrNameLst>
                                      </p:cBhvr>
                                      <p:tavLst>
                                        <p:tav tm="0">
                                          <p:val>
                                            <p:strVal val="#ppt_y+.1"/>
                                          </p:val>
                                        </p:tav>
                                        <p:tav tm="100000">
                                          <p:val>
                                            <p:strVal val="#ppt_y"/>
                                          </p:val>
                                        </p:tav>
                                      </p:tavLst>
                                    </p:anim>
                                    <p:animEffect transition="in" filter="fade">
                                      <p:cBhvr>
                                        <p:cTn id="41" dur="2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0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7" dur="10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8" dur="1000" accel="50000" fill="hold">
                                          <p:stCondLst>
                                            <p:cond delay="1000"/>
                                          </p:stCondLst>
                                        </p:cTn>
                                        <p:tgtEl>
                                          <p:spTgt spid="8"/>
                                        </p:tgtEl>
                                        <p:attrNameLst>
                                          <p:attrName>ppt_w</p:attrName>
                                        </p:attrNameLst>
                                      </p:cBhvr>
                                      <p:tavLst>
                                        <p:tav tm="0">
                                          <p:val>
                                            <p:strVal val="#ppt_w*.05"/>
                                          </p:val>
                                        </p:tav>
                                        <p:tav tm="100000">
                                          <p:val>
                                            <p:strVal val="#ppt_w"/>
                                          </p:val>
                                        </p:tav>
                                      </p:tavLst>
                                    </p:anim>
                                    <p:anim calcmode="lin" valueType="num">
                                      <p:cBhvr>
                                        <p:cTn id="49" dur="2000" fill="hold"/>
                                        <p:tgtEl>
                                          <p:spTgt spid="8"/>
                                        </p:tgtEl>
                                        <p:attrNameLst>
                                          <p:attrName>ppt_h</p:attrName>
                                        </p:attrNameLst>
                                      </p:cBhvr>
                                      <p:tavLst>
                                        <p:tav tm="0">
                                          <p:val>
                                            <p:strVal val="#ppt_h"/>
                                          </p:val>
                                        </p:tav>
                                        <p:tav tm="100000">
                                          <p:val>
                                            <p:strVal val="#ppt_h"/>
                                          </p:val>
                                        </p:tav>
                                      </p:tavLst>
                                    </p:anim>
                                    <p:anim calcmode="lin" valueType="num">
                                      <p:cBhvr>
                                        <p:cTn id="50" dur="10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1" dur="10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2" dur="1000" accel="50000" fill="hold">
                                          <p:stCondLst>
                                            <p:cond delay="1000"/>
                                          </p:stCondLst>
                                        </p:cTn>
                                        <p:tgtEl>
                                          <p:spTgt spid="8"/>
                                        </p:tgtEl>
                                        <p:attrNameLst>
                                          <p:attrName>ppt_y</p:attrName>
                                        </p:attrNameLst>
                                      </p:cBhvr>
                                      <p:tavLst>
                                        <p:tav tm="0">
                                          <p:val>
                                            <p:strVal val="#ppt_y+.1"/>
                                          </p:val>
                                        </p:tav>
                                        <p:tav tm="100000">
                                          <p:val>
                                            <p:strVal val="#ppt_y"/>
                                          </p:val>
                                        </p:tav>
                                      </p:tavLst>
                                    </p:anim>
                                    <p:animEffect transition="in" filter="fade">
                                      <p:cBhvr>
                                        <p:cTn id="53" dur="2000" decel="50000">
                                          <p:stCondLst>
                                            <p:cond delay="0"/>
                                          </p:stCondLst>
                                        </p:cTn>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p:cTn id="58" dur="10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9" dur="10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0" dur="1000" accel="50000" fill="hold">
                                          <p:stCondLst>
                                            <p:cond delay="1000"/>
                                          </p:stCondLst>
                                        </p:cTn>
                                        <p:tgtEl>
                                          <p:spTgt spid="9"/>
                                        </p:tgtEl>
                                        <p:attrNameLst>
                                          <p:attrName>ppt_w</p:attrName>
                                        </p:attrNameLst>
                                      </p:cBhvr>
                                      <p:tavLst>
                                        <p:tav tm="0">
                                          <p:val>
                                            <p:strVal val="#ppt_w*.05"/>
                                          </p:val>
                                        </p:tav>
                                        <p:tav tm="100000">
                                          <p:val>
                                            <p:strVal val="#ppt_w"/>
                                          </p:val>
                                        </p:tav>
                                      </p:tavLst>
                                    </p:anim>
                                    <p:anim calcmode="lin" valueType="num">
                                      <p:cBhvr>
                                        <p:cTn id="61" dur="2000" fill="hold"/>
                                        <p:tgtEl>
                                          <p:spTgt spid="9"/>
                                        </p:tgtEl>
                                        <p:attrNameLst>
                                          <p:attrName>ppt_h</p:attrName>
                                        </p:attrNameLst>
                                      </p:cBhvr>
                                      <p:tavLst>
                                        <p:tav tm="0">
                                          <p:val>
                                            <p:strVal val="#ppt_h"/>
                                          </p:val>
                                        </p:tav>
                                        <p:tav tm="100000">
                                          <p:val>
                                            <p:strVal val="#ppt_h"/>
                                          </p:val>
                                        </p:tav>
                                      </p:tavLst>
                                    </p:anim>
                                    <p:anim calcmode="lin" valueType="num">
                                      <p:cBhvr>
                                        <p:cTn id="62" dur="10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3" dur="10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4" dur="1000" accel="50000" fill="hold">
                                          <p:stCondLst>
                                            <p:cond delay="1000"/>
                                          </p:stCondLst>
                                        </p:cTn>
                                        <p:tgtEl>
                                          <p:spTgt spid="9"/>
                                        </p:tgtEl>
                                        <p:attrNameLst>
                                          <p:attrName>ppt_y</p:attrName>
                                        </p:attrNameLst>
                                      </p:cBhvr>
                                      <p:tavLst>
                                        <p:tav tm="0">
                                          <p:val>
                                            <p:strVal val="#ppt_y+.1"/>
                                          </p:val>
                                        </p:tav>
                                        <p:tav tm="100000">
                                          <p:val>
                                            <p:strVal val="#ppt_y"/>
                                          </p:val>
                                        </p:tav>
                                      </p:tavLst>
                                    </p:anim>
                                    <p:animEffect transition="in" filter="fade">
                                      <p:cBhvr>
                                        <p:cTn id="65" dur="2000" decel="50000">
                                          <p:stCondLst>
                                            <p:cond delay="0"/>
                                          </p:stCondLst>
                                        </p:cTn>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25" presetClass="entr" presetSubtype="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10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1" dur="10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2" dur="1000" accel="50000" fill="hold">
                                          <p:stCondLst>
                                            <p:cond delay="1000"/>
                                          </p:stCondLst>
                                        </p:cTn>
                                        <p:tgtEl>
                                          <p:spTgt spid="10"/>
                                        </p:tgtEl>
                                        <p:attrNameLst>
                                          <p:attrName>ppt_w</p:attrName>
                                        </p:attrNameLst>
                                      </p:cBhvr>
                                      <p:tavLst>
                                        <p:tav tm="0">
                                          <p:val>
                                            <p:strVal val="#ppt_w*.05"/>
                                          </p:val>
                                        </p:tav>
                                        <p:tav tm="100000">
                                          <p:val>
                                            <p:strVal val="#ppt_w"/>
                                          </p:val>
                                        </p:tav>
                                      </p:tavLst>
                                    </p:anim>
                                    <p:anim calcmode="lin" valueType="num">
                                      <p:cBhvr>
                                        <p:cTn id="73" dur="2000" fill="hold"/>
                                        <p:tgtEl>
                                          <p:spTgt spid="10"/>
                                        </p:tgtEl>
                                        <p:attrNameLst>
                                          <p:attrName>ppt_h</p:attrName>
                                        </p:attrNameLst>
                                      </p:cBhvr>
                                      <p:tavLst>
                                        <p:tav tm="0">
                                          <p:val>
                                            <p:strVal val="#ppt_h"/>
                                          </p:val>
                                        </p:tav>
                                        <p:tav tm="100000">
                                          <p:val>
                                            <p:strVal val="#ppt_h"/>
                                          </p:val>
                                        </p:tav>
                                      </p:tavLst>
                                    </p:anim>
                                    <p:anim calcmode="lin" valueType="num">
                                      <p:cBhvr>
                                        <p:cTn id="74" dur="10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5" dur="10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6" dur="1000" accel="50000" fill="hold">
                                          <p:stCondLst>
                                            <p:cond delay="1000"/>
                                          </p:stCondLst>
                                        </p:cTn>
                                        <p:tgtEl>
                                          <p:spTgt spid="10"/>
                                        </p:tgtEl>
                                        <p:attrNameLst>
                                          <p:attrName>ppt_y</p:attrName>
                                        </p:attrNameLst>
                                      </p:cBhvr>
                                      <p:tavLst>
                                        <p:tav tm="0">
                                          <p:val>
                                            <p:strVal val="#ppt_y+.1"/>
                                          </p:val>
                                        </p:tav>
                                        <p:tav tm="100000">
                                          <p:val>
                                            <p:strVal val="#ppt_y"/>
                                          </p:val>
                                        </p:tav>
                                      </p:tavLst>
                                    </p:anim>
                                    <p:animEffect transition="in" filter="fade">
                                      <p:cBhvr>
                                        <p:cTn id="77" dur="2000" decel="50000">
                                          <p:stCondLst>
                                            <p:cond delay="0"/>
                                          </p:stCondLst>
                                        </p:cTn>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5" presetClass="entr" presetSubtype="0" fill="hold" grpId="0" nodeType="click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p:cTn id="82" dur="10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3" dur="10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4" dur="1000" accel="50000" fill="hold">
                                          <p:stCondLst>
                                            <p:cond delay="1000"/>
                                          </p:stCondLst>
                                        </p:cTn>
                                        <p:tgtEl>
                                          <p:spTgt spid="11"/>
                                        </p:tgtEl>
                                        <p:attrNameLst>
                                          <p:attrName>ppt_w</p:attrName>
                                        </p:attrNameLst>
                                      </p:cBhvr>
                                      <p:tavLst>
                                        <p:tav tm="0">
                                          <p:val>
                                            <p:strVal val="#ppt_w*.05"/>
                                          </p:val>
                                        </p:tav>
                                        <p:tav tm="100000">
                                          <p:val>
                                            <p:strVal val="#ppt_w"/>
                                          </p:val>
                                        </p:tav>
                                      </p:tavLst>
                                    </p:anim>
                                    <p:anim calcmode="lin" valueType="num">
                                      <p:cBhvr>
                                        <p:cTn id="85" dur="2000" fill="hold"/>
                                        <p:tgtEl>
                                          <p:spTgt spid="11"/>
                                        </p:tgtEl>
                                        <p:attrNameLst>
                                          <p:attrName>ppt_h</p:attrName>
                                        </p:attrNameLst>
                                      </p:cBhvr>
                                      <p:tavLst>
                                        <p:tav tm="0">
                                          <p:val>
                                            <p:strVal val="#ppt_h"/>
                                          </p:val>
                                        </p:tav>
                                        <p:tav tm="100000">
                                          <p:val>
                                            <p:strVal val="#ppt_h"/>
                                          </p:val>
                                        </p:tav>
                                      </p:tavLst>
                                    </p:anim>
                                    <p:anim calcmode="lin" valueType="num">
                                      <p:cBhvr>
                                        <p:cTn id="86" dur="10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7" dur="10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8" dur="1000" accel="50000" fill="hold">
                                          <p:stCondLst>
                                            <p:cond delay="1000"/>
                                          </p:stCondLst>
                                        </p:cTn>
                                        <p:tgtEl>
                                          <p:spTgt spid="11"/>
                                        </p:tgtEl>
                                        <p:attrNameLst>
                                          <p:attrName>ppt_y</p:attrName>
                                        </p:attrNameLst>
                                      </p:cBhvr>
                                      <p:tavLst>
                                        <p:tav tm="0">
                                          <p:val>
                                            <p:strVal val="#ppt_y+.1"/>
                                          </p:val>
                                        </p:tav>
                                        <p:tav tm="100000">
                                          <p:val>
                                            <p:strVal val="#ppt_y"/>
                                          </p:val>
                                        </p:tav>
                                      </p:tavLst>
                                    </p:anim>
                                    <p:animEffect transition="in" filter="fade">
                                      <p:cBhvr>
                                        <p:cTn id="89" dur="2000" decel="50000">
                                          <p:stCondLst>
                                            <p:cond delay="0"/>
                                          </p:stCondLst>
                                        </p:cTn>
                                        <p:tgtEl>
                                          <p:spTgt spid="11"/>
                                        </p:tgtEl>
                                      </p:cBhvr>
                                    </p:animEffect>
                                  </p:childTnLst>
                                </p:cTn>
                              </p:par>
                            </p:childTnLst>
                          </p:cTn>
                        </p:par>
                      </p:childTnLst>
                    </p:cTn>
                  </p:par>
                  <p:par>
                    <p:cTn id="90" fill="hold">
                      <p:stCondLst>
                        <p:cond delay="indefinite"/>
                      </p:stCondLst>
                      <p:childTnLst>
                        <p:par>
                          <p:cTn id="91" fill="hold">
                            <p:stCondLst>
                              <p:cond delay="0"/>
                            </p:stCondLst>
                            <p:childTnLst>
                              <p:par>
                                <p:cTn id="92" presetID="25" presetClass="entr" presetSubtype="0" fill="hold" grpId="0" nodeType="click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10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95" dur="10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6" dur="1000" accel="50000" fill="hold">
                                          <p:stCondLst>
                                            <p:cond delay="1000"/>
                                          </p:stCondLst>
                                        </p:cTn>
                                        <p:tgtEl>
                                          <p:spTgt spid="12"/>
                                        </p:tgtEl>
                                        <p:attrNameLst>
                                          <p:attrName>ppt_w</p:attrName>
                                        </p:attrNameLst>
                                      </p:cBhvr>
                                      <p:tavLst>
                                        <p:tav tm="0">
                                          <p:val>
                                            <p:strVal val="#ppt_w*.05"/>
                                          </p:val>
                                        </p:tav>
                                        <p:tav tm="100000">
                                          <p:val>
                                            <p:strVal val="#ppt_w"/>
                                          </p:val>
                                        </p:tav>
                                      </p:tavLst>
                                    </p:anim>
                                    <p:anim calcmode="lin" valueType="num">
                                      <p:cBhvr>
                                        <p:cTn id="97" dur="2000" fill="hold"/>
                                        <p:tgtEl>
                                          <p:spTgt spid="12"/>
                                        </p:tgtEl>
                                        <p:attrNameLst>
                                          <p:attrName>ppt_h</p:attrName>
                                        </p:attrNameLst>
                                      </p:cBhvr>
                                      <p:tavLst>
                                        <p:tav tm="0">
                                          <p:val>
                                            <p:strVal val="#ppt_h"/>
                                          </p:val>
                                        </p:tav>
                                        <p:tav tm="100000">
                                          <p:val>
                                            <p:strVal val="#ppt_h"/>
                                          </p:val>
                                        </p:tav>
                                      </p:tavLst>
                                    </p:anim>
                                    <p:anim calcmode="lin" valueType="num">
                                      <p:cBhvr>
                                        <p:cTn id="98" dur="10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99" dur="10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00" dur="1000" accel="50000" fill="hold">
                                          <p:stCondLst>
                                            <p:cond delay="1000"/>
                                          </p:stCondLst>
                                        </p:cTn>
                                        <p:tgtEl>
                                          <p:spTgt spid="12"/>
                                        </p:tgtEl>
                                        <p:attrNameLst>
                                          <p:attrName>ppt_y</p:attrName>
                                        </p:attrNameLst>
                                      </p:cBhvr>
                                      <p:tavLst>
                                        <p:tav tm="0">
                                          <p:val>
                                            <p:strVal val="#ppt_y+.1"/>
                                          </p:val>
                                        </p:tav>
                                        <p:tav tm="100000">
                                          <p:val>
                                            <p:strVal val="#ppt_y"/>
                                          </p:val>
                                        </p:tav>
                                      </p:tavLst>
                                    </p:anim>
                                    <p:animEffect transition="in" filter="fade">
                                      <p:cBhvr>
                                        <p:cTn id="101" dur="2000" decel="50000">
                                          <p:stCondLst>
                                            <p:cond delay="0"/>
                                          </p:stCondLst>
                                        </p:cTn>
                                        <p:tgtEl>
                                          <p:spTgt spid="12"/>
                                        </p:tgtEl>
                                      </p:cBhvr>
                                    </p:animEffect>
                                  </p:childTnLst>
                                </p:cTn>
                              </p:par>
                            </p:childTnLst>
                          </p:cTn>
                        </p:par>
                      </p:childTnLst>
                    </p:cTn>
                  </p:par>
                  <p:par>
                    <p:cTn id="102" fill="hold">
                      <p:stCondLst>
                        <p:cond delay="indefinite"/>
                      </p:stCondLst>
                      <p:childTnLst>
                        <p:par>
                          <p:cTn id="103" fill="hold">
                            <p:stCondLst>
                              <p:cond delay="0"/>
                            </p:stCondLst>
                            <p:childTnLst>
                              <p:par>
                                <p:cTn id="104" presetID="25" presetClass="entr" presetSubtype="0" fill="hold" grpId="0" nodeType="clickEffect">
                                  <p:stCondLst>
                                    <p:cond delay="0"/>
                                  </p:stCondLst>
                                  <p:childTnLst>
                                    <p:set>
                                      <p:cBhvr>
                                        <p:cTn id="105" dur="1" fill="hold">
                                          <p:stCondLst>
                                            <p:cond delay="0"/>
                                          </p:stCondLst>
                                        </p:cTn>
                                        <p:tgtEl>
                                          <p:spTgt spid="13"/>
                                        </p:tgtEl>
                                        <p:attrNameLst>
                                          <p:attrName>style.visibility</p:attrName>
                                        </p:attrNameLst>
                                      </p:cBhvr>
                                      <p:to>
                                        <p:strVal val="visible"/>
                                      </p:to>
                                    </p:set>
                                    <p:anim calcmode="lin" valueType="num">
                                      <p:cBhvr>
                                        <p:cTn id="106" dur="10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07" dur="10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08" dur="1000" accel="50000" fill="hold">
                                          <p:stCondLst>
                                            <p:cond delay="1000"/>
                                          </p:stCondLst>
                                        </p:cTn>
                                        <p:tgtEl>
                                          <p:spTgt spid="13"/>
                                        </p:tgtEl>
                                        <p:attrNameLst>
                                          <p:attrName>ppt_w</p:attrName>
                                        </p:attrNameLst>
                                      </p:cBhvr>
                                      <p:tavLst>
                                        <p:tav tm="0">
                                          <p:val>
                                            <p:strVal val="#ppt_w*.05"/>
                                          </p:val>
                                        </p:tav>
                                        <p:tav tm="100000">
                                          <p:val>
                                            <p:strVal val="#ppt_w"/>
                                          </p:val>
                                        </p:tav>
                                      </p:tavLst>
                                    </p:anim>
                                    <p:anim calcmode="lin" valueType="num">
                                      <p:cBhvr>
                                        <p:cTn id="109" dur="2000" fill="hold"/>
                                        <p:tgtEl>
                                          <p:spTgt spid="13"/>
                                        </p:tgtEl>
                                        <p:attrNameLst>
                                          <p:attrName>ppt_h</p:attrName>
                                        </p:attrNameLst>
                                      </p:cBhvr>
                                      <p:tavLst>
                                        <p:tav tm="0">
                                          <p:val>
                                            <p:strVal val="#ppt_h"/>
                                          </p:val>
                                        </p:tav>
                                        <p:tav tm="100000">
                                          <p:val>
                                            <p:strVal val="#ppt_h"/>
                                          </p:val>
                                        </p:tav>
                                      </p:tavLst>
                                    </p:anim>
                                    <p:anim calcmode="lin" valueType="num">
                                      <p:cBhvr>
                                        <p:cTn id="110" dur="10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11" dur="10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12" dur="1000" accel="50000" fill="hold">
                                          <p:stCondLst>
                                            <p:cond delay="1000"/>
                                          </p:stCondLst>
                                        </p:cTn>
                                        <p:tgtEl>
                                          <p:spTgt spid="13"/>
                                        </p:tgtEl>
                                        <p:attrNameLst>
                                          <p:attrName>ppt_y</p:attrName>
                                        </p:attrNameLst>
                                      </p:cBhvr>
                                      <p:tavLst>
                                        <p:tav tm="0">
                                          <p:val>
                                            <p:strVal val="#ppt_y+.1"/>
                                          </p:val>
                                        </p:tav>
                                        <p:tav tm="100000">
                                          <p:val>
                                            <p:strVal val="#ppt_y"/>
                                          </p:val>
                                        </p:tav>
                                      </p:tavLst>
                                    </p:anim>
                                    <p:animEffect transition="in" filter="fade">
                                      <p:cBhvr>
                                        <p:cTn id="113" dur="2000" decel="50000">
                                          <p:stCondLst>
                                            <p:cond delay="0"/>
                                          </p:stCondLst>
                                        </p:cTn>
                                        <p:tgtEl>
                                          <p:spTgt spid="13"/>
                                        </p:tgtEl>
                                      </p:cBhvr>
                                    </p:animEffect>
                                  </p:childTnLst>
                                </p:cTn>
                              </p:par>
                            </p:childTnLst>
                          </p:cTn>
                        </p:par>
                      </p:childTnLst>
                    </p:cTn>
                  </p:par>
                  <p:par>
                    <p:cTn id="114" fill="hold">
                      <p:stCondLst>
                        <p:cond delay="indefinite"/>
                      </p:stCondLst>
                      <p:childTnLst>
                        <p:par>
                          <p:cTn id="115" fill="hold">
                            <p:stCondLst>
                              <p:cond delay="0"/>
                            </p:stCondLst>
                            <p:childTnLst>
                              <p:par>
                                <p:cTn id="116" presetID="25" presetClass="entr" presetSubtype="0" fill="hold" grpId="0" nodeType="clickEffect">
                                  <p:stCondLst>
                                    <p:cond delay="0"/>
                                  </p:stCondLst>
                                  <p:childTnLst>
                                    <p:set>
                                      <p:cBhvr>
                                        <p:cTn id="117" dur="1" fill="hold">
                                          <p:stCondLst>
                                            <p:cond delay="0"/>
                                          </p:stCondLst>
                                        </p:cTn>
                                        <p:tgtEl>
                                          <p:spTgt spid="14"/>
                                        </p:tgtEl>
                                        <p:attrNameLst>
                                          <p:attrName>style.visibility</p:attrName>
                                        </p:attrNameLst>
                                      </p:cBhvr>
                                      <p:to>
                                        <p:strVal val="visible"/>
                                      </p:to>
                                    </p:set>
                                    <p:anim calcmode="lin" valueType="num">
                                      <p:cBhvr>
                                        <p:cTn id="118" dur="10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19" dur="10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20" dur="1000" accel="50000" fill="hold">
                                          <p:stCondLst>
                                            <p:cond delay="1000"/>
                                          </p:stCondLst>
                                        </p:cTn>
                                        <p:tgtEl>
                                          <p:spTgt spid="14"/>
                                        </p:tgtEl>
                                        <p:attrNameLst>
                                          <p:attrName>ppt_w</p:attrName>
                                        </p:attrNameLst>
                                      </p:cBhvr>
                                      <p:tavLst>
                                        <p:tav tm="0">
                                          <p:val>
                                            <p:strVal val="#ppt_w*.05"/>
                                          </p:val>
                                        </p:tav>
                                        <p:tav tm="100000">
                                          <p:val>
                                            <p:strVal val="#ppt_w"/>
                                          </p:val>
                                        </p:tav>
                                      </p:tavLst>
                                    </p:anim>
                                    <p:anim calcmode="lin" valueType="num">
                                      <p:cBhvr>
                                        <p:cTn id="121" dur="2000" fill="hold"/>
                                        <p:tgtEl>
                                          <p:spTgt spid="14"/>
                                        </p:tgtEl>
                                        <p:attrNameLst>
                                          <p:attrName>ppt_h</p:attrName>
                                        </p:attrNameLst>
                                      </p:cBhvr>
                                      <p:tavLst>
                                        <p:tav tm="0">
                                          <p:val>
                                            <p:strVal val="#ppt_h"/>
                                          </p:val>
                                        </p:tav>
                                        <p:tav tm="100000">
                                          <p:val>
                                            <p:strVal val="#ppt_h"/>
                                          </p:val>
                                        </p:tav>
                                      </p:tavLst>
                                    </p:anim>
                                    <p:anim calcmode="lin" valueType="num">
                                      <p:cBhvr>
                                        <p:cTn id="122" dur="10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23" dur="10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24" dur="1000" accel="50000" fill="hold">
                                          <p:stCondLst>
                                            <p:cond delay="1000"/>
                                          </p:stCondLst>
                                        </p:cTn>
                                        <p:tgtEl>
                                          <p:spTgt spid="14"/>
                                        </p:tgtEl>
                                        <p:attrNameLst>
                                          <p:attrName>ppt_y</p:attrName>
                                        </p:attrNameLst>
                                      </p:cBhvr>
                                      <p:tavLst>
                                        <p:tav tm="0">
                                          <p:val>
                                            <p:strVal val="#ppt_y+.1"/>
                                          </p:val>
                                        </p:tav>
                                        <p:tav tm="100000">
                                          <p:val>
                                            <p:strVal val="#ppt_y"/>
                                          </p:val>
                                        </p:tav>
                                      </p:tavLst>
                                    </p:anim>
                                    <p:animEffect transition="in" filter="fade">
                                      <p:cBhvr>
                                        <p:cTn id="125" dur="2000" decel="50000">
                                          <p:stCondLst>
                                            <p:cond delay="0"/>
                                          </p:stCondLst>
                                        </p:cTn>
                                        <p:tgtEl>
                                          <p:spTgt spid="14"/>
                                        </p:tgtEl>
                                      </p:cBhvr>
                                    </p:animEffect>
                                  </p:childTnLst>
                                </p:cTn>
                              </p:par>
                            </p:childTnLst>
                          </p:cTn>
                        </p:par>
                      </p:childTnLst>
                    </p:cTn>
                  </p:par>
                  <p:par>
                    <p:cTn id="126" fill="hold">
                      <p:stCondLst>
                        <p:cond delay="indefinite"/>
                      </p:stCondLst>
                      <p:childTnLst>
                        <p:par>
                          <p:cTn id="127" fill="hold">
                            <p:stCondLst>
                              <p:cond delay="0"/>
                            </p:stCondLst>
                            <p:childTnLst>
                              <p:par>
                                <p:cTn id="128" presetID="25" presetClass="entr" presetSubtype="0" fill="hold" grpId="0" nodeType="clickEffect">
                                  <p:stCondLst>
                                    <p:cond delay="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10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31" dur="10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32" dur="1000" accel="50000" fill="hold">
                                          <p:stCondLst>
                                            <p:cond delay="1000"/>
                                          </p:stCondLst>
                                        </p:cTn>
                                        <p:tgtEl>
                                          <p:spTgt spid="16"/>
                                        </p:tgtEl>
                                        <p:attrNameLst>
                                          <p:attrName>ppt_w</p:attrName>
                                        </p:attrNameLst>
                                      </p:cBhvr>
                                      <p:tavLst>
                                        <p:tav tm="0">
                                          <p:val>
                                            <p:strVal val="#ppt_w*.05"/>
                                          </p:val>
                                        </p:tav>
                                        <p:tav tm="100000">
                                          <p:val>
                                            <p:strVal val="#ppt_w"/>
                                          </p:val>
                                        </p:tav>
                                      </p:tavLst>
                                    </p:anim>
                                    <p:anim calcmode="lin" valueType="num">
                                      <p:cBhvr>
                                        <p:cTn id="133" dur="2000" fill="hold"/>
                                        <p:tgtEl>
                                          <p:spTgt spid="16"/>
                                        </p:tgtEl>
                                        <p:attrNameLst>
                                          <p:attrName>ppt_h</p:attrName>
                                        </p:attrNameLst>
                                      </p:cBhvr>
                                      <p:tavLst>
                                        <p:tav tm="0">
                                          <p:val>
                                            <p:strVal val="#ppt_h"/>
                                          </p:val>
                                        </p:tav>
                                        <p:tav tm="100000">
                                          <p:val>
                                            <p:strVal val="#ppt_h"/>
                                          </p:val>
                                        </p:tav>
                                      </p:tavLst>
                                    </p:anim>
                                    <p:anim calcmode="lin" valueType="num">
                                      <p:cBhvr>
                                        <p:cTn id="134" dur="10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35" dur="10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6" dur="1000" accel="50000" fill="hold">
                                          <p:stCondLst>
                                            <p:cond delay="1000"/>
                                          </p:stCondLst>
                                        </p:cTn>
                                        <p:tgtEl>
                                          <p:spTgt spid="16"/>
                                        </p:tgtEl>
                                        <p:attrNameLst>
                                          <p:attrName>ppt_y</p:attrName>
                                        </p:attrNameLst>
                                      </p:cBhvr>
                                      <p:tavLst>
                                        <p:tav tm="0">
                                          <p:val>
                                            <p:strVal val="#ppt_y+.1"/>
                                          </p:val>
                                        </p:tav>
                                        <p:tav tm="100000">
                                          <p:val>
                                            <p:strVal val="#ppt_y"/>
                                          </p:val>
                                        </p:tav>
                                      </p:tavLst>
                                    </p:anim>
                                    <p:animEffect transition="in" filter="fade">
                                      <p:cBhvr>
                                        <p:cTn id="137" dur="2000" decel="50000">
                                          <p:stCondLst>
                                            <p:cond delay="0"/>
                                          </p:stCondLst>
                                        </p:cTn>
                                        <p:tgtEl>
                                          <p:spTgt spid="16"/>
                                        </p:tgtEl>
                                      </p:cBhvr>
                                    </p:animEffect>
                                  </p:childTnLst>
                                </p:cTn>
                              </p:par>
                            </p:childTnLst>
                          </p:cTn>
                        </p:par>
                      </p:childTnLst>
                    </p:cTn>
                  </p:par>
                  <p:par>
                    <p:cTn id="138" fill="hold">
                      <p:stCondLst>
                        <p:cond delay="indefinite"/>
                      </p:stCondLst>
                      <p:childTnLst>
                        <p:par>
                          <p:cTn id="139" fill="hold">
                            <p:stCondLst>
                              <p:cond delay="0"/>
                            </p:stCondLst>
                            <p:childTnLst>
                              <p:par>
                                <p:cTn id="140" presetID="25" presetClass="entr" presetSubtype="0" fill="hold" grpId="0" nodeType="clickEffect">
                                  <p:stCondLst>
                                    <p:cond delay="0"/>
                                  </p:stCondLst>
                                  <p:childTnLst>
                                    <p:set>
                                      <p:cBhvr>
                                        <p:cTn id="141" dur="1" fill="hold">
                                          <p:stCondLst>
                                            <p:cond delay="0"/>
                                          </p:stCondLst>
                                        </p:cTn>
                                        <p:tgtEl>
                                          <p:spTgt spid="17"/>
                                        </p:tgtEl>
                                        <p:attrNameLst>
                                          <p:attrName>style.visibility</p:attrName>
                                        </p:attrNameLst>
                                      </p:cBhvr>
                                      <p:to>
                                        <p:strVal val="visible"/>
                                      </p:to>
                                    </p:set>
                                    <p:anim calcmode="lin" valueType="num">
                                      <p:cBhvr>
                                        <p:cTn id="142" dur="10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43" dur="10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44" dur="1000" accel="50000" fill="hold">
                                          <p:stCondLst>
                                            <p:cond delay="1000"/>
                                          </p:stCondLst>
                                        </p:cTn>
                                        <p:tgtEl>
                                          <p:spTgt spid="17"/>
                                        </p:tgtEl>
                                        <p:attrNameLst>
                                          <p:attrName>ppt_w</p:attrName>
                                        </p:attrNameLst>
                                      </p:cBhvr>
                                      <p:tavLst>
                                        <p:tav tm="0">
                                          <p:val>
                                            <p:strVal val="#ppt_w*.05"/>
                                          </p:val>
                                        </p:tav>
                                        <p:tav tm="100000">
                                          <p:val>
                                            <p:strVal val="#ppt_w"/>
                                          </p:val>
                                        </p:tav>
                                      </p:tavLst>
                                    </p:anim>
                                    <p:anim calcmode="lin" valueType="num">
                                      <p:cBhvr>
                                        <p:cTn id="145" dur="2000" fill="hold"/>
                                        <p:tgtEl>
                                          <p:spTgt spid="17"/>
                                        </p:tgtEl>
                                        <p:attrNameLst>
                                          <p:attrName>ppt_h</p:attrName>
                                        </p:attrNameLst>
                                      </p:cBhvr>
                                      <p:tavLst>
                                        <p:tav tm="0">
                                          <p:val>
                                            <p:strVal val="#ppt_h"/>
                                          </p:val>
                                        </p:tav>
                                        <p:tav tm="100000">
                                          <p:val>
                                            <p:strVal val="#ppt_h"/>
                                          </p:val>
                                        </p:tav>
                                      </p:tavLst>
                                    </p:anim>
                                    <p:anim calcmode="lin" valueType="num">
                                      <p:cBhvr>
                                        <p:cTn id="146" dur="10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47" dur="10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48" dur="1000" accel="50000" fill="hold">
                                          <p:stCondLst>
                                            <p:cond delay="1000"/>
                                          </p:stCondLst>
                                        </p:cTn>
                                        <p:tgtEl>
                                          <p:spTgt spid="17"/>
                                        </p:tgtEl>
                                        <p:attrNameLst>
                                          <p:attrName>ppt_y</p:attrName>
                                        </p:attrNameLst>
                                      </p:cBhvr>
                                      <p:tavLst>
                                        <p:tav tm="0">
                                          <p:val>
                                            <p:strVal val="#ppt_y+.1"/>
                                          </p:val>
                                        </p:tav>
                                        <p:tav tm="100000">
                                          <p:val>
                                            <p:strVal val="#ppt_y"/>
                                          </p:val>
                                        </p:tav>
                                      </p:tavLst>
                                    </p:anim>
                                    <p:animEffect transition="in" filter="fade">
                                      <p:cBhvr>
                                        <p:cTn id="149" dur="2000" decel="50000">
                                          <p:stCondLst>
                                            <p:cond delay="0"/>
                                          </p:stCondLst>
                                        </p:cTn>
                                        <p:tgtEl>
                                          <p:spTgt spid="17"/>
                                        </p:tgtEl>
                                      </p:cBhvr>
                                    </p:animEffect>
                                  </p:childTnLst>
                                </p:cTn>
                              </p:par>
                            </p:childTnLst>
                          </p:cTn>
                        </p:par>
                      </p:childTnLst>
                    </p:cTn>
                  </p:par>
                  <p:par>
                    <p:cTn id="150" fill="hold">
                      <p:stCondLst>
                        <p:cond delay="indefinite"/>
                      </p:stCondLst>
                      <p:childTnLst>
                        <p:par>
                          <p:cTn id="151" fill="hold">
                            <p:stCondLst>
                              <p:cond delay="0"/>
                            </p:stCondLst>
                            <p:childTnLst>
                              <p:par>
                                <p:cTn id="152" presetID="25" presetClass="entr" presetSubtype="0" fill="hold" grpId="0" nodeType="clickEffect">
                                  <p:stCondLst>
                                    <p:cond delay="0"/>
                                  </p:stCondLst>
                                  <p:childTnLst>
                                    <p:set>
                                      <p:cBhvr>
                                        <p:cTn id="153" dur="1" fill="hold">
                                          <p:stCondLst>
                                            <p:cond delay="0"/>
                                          </p:stCondLst>
                                        </p:cTn>
                                        <p:tgtEl>
                                          <p:spTgt spid="19"/>
                                        </p:tgtEl>
                                        <p:attrNameLst>
                                          <p:attrName>style.visibility</p:attrName>
                                        </p:attrNameLst>
                                      </p:cBhvr>
                                      <p:to>
                                        <p:strVal val="visible"/>
                                      </p:to>
                                    </p:set>
                                    <p:anim calcmode="lin" valueType="num">
                                      <p:cBhvr>
                                        <p:cTn id="154" dur="10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55" dur="10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56" dur="1000" accel="50000" fill="hold">
                                          <p:stCondLst>
                                            <p:cond delay="1000"/>
                                          </p:stCondLst>
                                        </p:cTn>
                                        <p:tgtEl>
                                          <p:spTgt spid="19"/>
                                        </p:tgtEl>
                                        <p:attrNameLst>
                                          <p:attrName>ppt_w</p:attrName>
                                        </p:attrNameLst>
                                      </p:cBhvr>
                                      <p:tavLst>
                                        <p:tav tm="0">
                                          <p:val>
                                            <p:strVal val="#ppt_w*.05"/>
                                          </p:val>
                                        </p:tav>
                                        <p:tav tm="100000">
                                          <p:val>
                                            <p:strVal val="#ppt_w"/>
                                          </p:val>
                                        </p:tav>
                                      </p:tavLst>
                                    </p:anim>
                                    <p:anim calcmode="lin" valueType="num">
                                      <p:cBhvr>
                                        <p:cTn id="157" dur="2000" fill="hold"/>
                                        <p:tgtEl>
                                          <p:spTgt spid="19"/>
                                        </p:tgtEl>
                                        <p:attrNameLst>
                                          <p:attrName>ppt_h</p:attrName>
                                        </p:attrNameLst>
                                      </p:cBhvr>
                                      <p:tavLst>
                                        <p:tav tm="0">
                                          <p:val>
                                            <p:strVal val="#ppt_h"/>
                                          </p:val>
                                        </p:tav>
                                        <p:tav tm="100000">
                                          <p:val>
                                            <p:strVal val="#ppt_h"/>
                                          </p:val>
                                        </p:tav>
                                      </p:tavLst>
                                    </p:anim>
                                    <p:anim calcmode="lin" valueType="num">
                                      <p:cBhvr>
                                        <p:cTn id="158" dur="10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59" dur="10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60" dur="1000" accel="50000" fill="hold">
                                          <p:stCondLst>
                                            <p:cond delay="1000"/>
                                          </p:stCondLst>
                                        </p:cTn>
                                        <p:tgtEl>
                                          <p:spTgt spid="19"/>
                                        </p:tgtEl>
                                        <p:attrNameLst>
                                          <p:attrName>ppt_y</p:attrName>
                                        </p:attrNameLst>
                                      </p:cBhvr>
                                      <p:tavLst>
                                        <p:tav tm="0">
                                          <p:val>
                                            <p:strVal val="#ppt_y+.1"/>
                                          </p:val>
                                        </p:tav>
                                        <p:tav tm="100000">
                                          <p:val>
                                            <p:strVal val="#ppt_y"/>
                                          </p:val>
                                        </p:tav>
                                      </p:tavLst>
                                    </p:anim>
                                    <p:animEffect transition="in" filter="fade">
                                      <p:cBhvr>
                                        <p:cTn id="161" dur="2000" decel="50000">
                                          <p:stCondLst>
                                            <p:cond delay="0"/>
                                          </p:stCondLst>
                                        </p:cTn>
                                        <p:tgtEl>
                                          <p:spTgt spid="19"/>
                                        </p:tgtEl>
                                      </p:cBhvr>
                                    </p:animEffect>
                                  </p:childTnLst>
                                </p:cTn>
                              </p:par>
                            </p:childTnLst>
                          </p:cTn>
                        </p:par>
                      </p:childTnLst>
                    </p:cTn>
                  </p:par>
                  <p:par>
                    <p:cTn id="162" fill="hold">
                      <p:stCondLst>
                        <p:cond delay="indefinite"/>
                      </p:stCondLst>
                      <p:childTnLst>
                        <p:par>
                          <p:cTn id="163" fill="hold">
                            <p:stCondLst>
                              <p:cond delay="0"/>
                            </p:stCondLst>
                            <p:childTnLst>
                              <p:par>
                                <p:cTn id="164" presetID="25" presetClass="entr" presetSubtype="0" fill="hold" grpId="0" nodeType="clickEffect">
                                  <p:stCondLst>
                                    <p:cond delay="0"/>
                                  </p:stCondLst>
                                  <p:childTnLst>
                                    <p:set>
                                      <p:cBhvr>
                                        <p:cTn id="165" dur="1" fill="hold">
                                          <p:stCondLst>
                                            <p:cond delay="0"/>
                                          </p:stCondLst>
                                        </p:cTn>
                                        <p:tgtEl>
                                          <p:spTgt spid="20"/>
                                        </p:tgtEl>
                                        <p:attrNameLst>
                                          <p:attrName>style.visibility</p:attrName>
                                        </p:attrNameLst>
                                      </p:cBhvr>
                                      <p:to>
                                        <p:strVal val="visible"/>
                                      </p:to>
                                    </p:set>
                                    <p:anim calcmode="lin" valueType="num">
                                      <p:cBhvr>
                                        <p:cTn id="166" dur="10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167" dur="10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168" dur="1000" accel="50000" fill="hold">
                                          <p:stCondLst>
                                            <p:cond delay="1000"/>
                                          </p:stCondLst>
                                        </p:cTn>
                                        <p:tgtEl>
                                          <p:spTgt spid="20"/>
                                        </p:tgtEl>
                                        <p:attrNameLst>
                                          <p:attrName>ppt_w</p:attrName>
                                        </p:attrNameLst>
                                      </p:cBhvr>
                                      <p:tavLst>
                                        <p:tav tm="0">
                                          <p:val>
                                            <p:strVal val="#ppt_w*.05"/>
                                          </p:val>
                                        </p:tav>
                                        <p:tav tm="100000">
                                          <p:val>
                                            <p:strVal val="#ppt_w"/>
                                          </p:val>
                                        </p:tav>
                                      </p:tavLst>
                                    </p:anim>
                                    <p:anim calcmode="lin" valueType="num">
                                      <p:cBhvr>
                                        <p:cTn id="169" dur="2000" fill="hold"/>
                                        <p:tgtEl>
                                          <p:spTgt spid="20"/>
                                        </p:tgtEl>
                                        <p:attrNameLst>
                                          <p:attrName>ppt_h</p:attrName>
                                        </p:attrNameLst>
                                      </p:cBhvr>
                                      <p:tavLst>
                                        <p:tav tm="0">
                                          <p:val>
                                            <p:strVal val="#ppt_h"/>
                                          </p:val>
                                        </p:tav>
                                        <p:tav tm="100000">
                                          <p:val>
                                            <p:strVal val="#ppt_h"/>
                                          </p:val>
                                        </p:tav>
                                      </p:tavLst>
                                    </p:anim>
                                    <p:anim calcmode="lin" valueType="num">
                                      <p:cBhvr>
                                        <p:cTn id="170" dur="10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171" dur="10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172" dur="1000" accel="50000" fill="hold">
                                          <p:stCondLst>
                                            <p:cond delay="1000"/>
                                          </p:stCondLst>
                                        </p:cTn>
                                        <p:tgtEl>
                                          <p:spTgt spid="20"/>
                                        </p:tgtEl>
                                        <p:attrNameLst>
                                          <p:attrName>ppt_y</p:attrName>
                                        </p:attrNameLst>
                                      </p:cBhvr>
                                      <p:tavLst>
                                        <p:tav tm="0">
                                          <p:val>
                                            <p:strVal val="#ppt_y+.1"/>
                                          </p:val>
                                        </p:tav>
                                        <p:tav tm="100000">
                                          <p:val>
                                            <p:strVal val="#ppt_y"/>
                                          </p:val>
                                        </p:tav>
                                      </p:tavLst>
                                    </p:anim>
                                    <p:animEffect transition="in" filter="fade">
                                      <p:cBhvr>
                                        <p:cTn id="173" dur="2000" decel="50000">
                                          <p:stCondLst>
                                            <p:cond delay="0"/>
                                          </p:stCondLst>
                                        </p:cTn>
                                        <p:tgtEl>
                                          <p:spTgt spid="20"/>
                                        </p:tgtEl>
                                      </p:cBhvr>
                                    </p:animEffect>
                                  </p:childTnLst>
                                </p:cTn>
                              </p:par>
                            </p:childTnLst>
                          </p:cTn>
                        </p:par>
                      </p:childTnLst>
                    </p:cTn>
                  </p:par>
                  <p:par>
                    <p:cTn id="174" fill="hold">
                      <p:stCondLst>
                        <p:cond delay="indefinite"/>
                      </p:stCondLst>
                      <p:childTnLst>
                        <p:par>
                          <p:cTn id="175" fill="hold">
                            <p:stCondLst>
                              <p:cond delay="0"/>
                            </p:stCondLst>
                            <p:childTnLst>
                              <p:par>
                                <p:cTn id="176" presetID="25" presetClass="entr" presetSubtype="0" fill="hold" grpId="0" nodeType="clickEffect">
                                  <p:stCondLst>
                                    <p:cond delay="0"/>
                                  </p:stCondLst>
                                  <p:childTnLst>
                                    <p:set>
                                      <p:cBhvr>
                                        <p:cTn id="177" dur="1" fill="hold">
                                          <p:stCondLst>
                                            <p:cond delay="0"/>
                                          </p:stCondLst>
                                        </p:cTn>
                                        <p:tgtEl>
                                          <p:spTgt spid="21"/>
                                        </p:tgtEl>
                                        <p:attrNameLst>
                                          <p:attrName>style.visibility</p:attrName>
                                        </p:attrNameLst>
                                      </p:cBhvr>
                                      <p:to>
                                        <p:strVal val="visible"/>
                                      </p:to>
                                    </p:set>
                                    <p:anim calcmode="lin" valueType="num">
                                      <p:cBhvr>
                                        <p:cTn id="178" dur="10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79" dur="10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80" dur="1000" accel="50000" fill="hold">
                                          <p:stCondLst>
                                            <p:cond delay="1000"/>
                                          </p:stCondLst>
                                        </p:cTn>
                                        <p:tgtEl>
                                          <p:spTgt spid="21"/>
                                        </p:tgtEl>
                                        <p:attrNameLst>
                                          <p:attrName>ppt_w</p:attrName>
                                        </p:attrNameLst>
                                      </p:cBhvr>
                                      <p:tavLst>
                                        <p:tav tm="0">
                                          <p:val>
                                            <p:strVal val="#ppt_w*.05"/>
                                          </p:val>
                                        </p:tav>
                                        <p:tav tm="100000">
                                          <p:val>
                                            <p:strVal val="#ppt_w"/>
                                          </p:val>
                                        </p:tav>
                                      </p:tavLst>
                                    </p:anim>
                                    <p:anim calcmode="lin" valueType="num">
                                      <p:cBhvr>
                                        <p:cTn id="181" dur="2000" fill="hold"/>
                                        <p:tgtEl>
                                          <p:spTgt spid="21"/>
                                        </p:tgtEl>
                                        <p:attrNameLst>
                                          <p:attrName>ppt_h</p:attrName>
                                        </p:attrNameLst>
                                      </p:cBhvr>
                                      <p:tavLst>
                                        <p:tav tm="0">
                                          <p:val>
                                            <p:strVal val="#ppt_h"/>
                                          </p:val>
                                        </p:tav>
                                        <p:tav tm="100000">
                                          <p:val>
                                            <p:strVal val="#ppt_h"/>
                                          </p:val>
                                        </p:tav>
                                      </p:tavLst>
                                    </p:anim>
                                    <p:anim calcmode="lin" valueType="num">
                                      <p:cBhvr>
                                        <p:cTn id="182" dur="10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83" dur="10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84" dur="1000" accel="50000" fill="hold">
                                          <p:stCondLst>
                                            <p:cond delay="1000"/>
                                          </p:stCondLst>
                                        </p:cTn>
                                        <p:tgtEl>
                                          <p:spTgt spid="21"/>
                                        </p:tgtEl>
                                        <p:attrNameLst>
                                          <p:attrName>ppt_y</p:attrName>
                                        </p:attrNameLst>
                                      </p:cBhvr>
                                      <p:tavLst>
                                        <p:tav tm="0">
                                          <p:val>
                                            <p:strVal val="#ppt_y+.1"/>
                                          </p:val>
                                        </p:tav>
                                        <p:tav tm="100000">
                                          <p:val>
                                            <p:strVal val="#ppt_y"/>
                                          </p:val>
                                        </p:tav>
                                      </p:tavLst>
                                    </p:anim>
                                    <p:animEffect transition="in" filter="fade">
                                      <p:cBhvr>
                                        <p:cTn id="185" dur="20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P spid="14" grpId="0"/>
      <p:bldP spid="16" grpId="0"/>
      <p:bldP spid="17" grpId="0"/>
      <p:bldP spid="19" grpId="0"/>
      <p:bldP spid="20"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659806" y="1093339"/>
            <a:ext cx="7478329"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الوظيفة النحوية</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321350">
            <a:off x="308228" y="2986508"/>
            <a:ext cx="8326318"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الجر بحرف الجر</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572396" y="438487"/>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1643042" y="285728"/>
            <a:ext cx="5857916" cy="954107"/>
          </a:xfrm>
          <a:prstGeom prst="rect">
            <a:avLst/>
          </a:prstGeom>
          <a:noFill/>
        </p:spPr>
        <p:txBody>
          <a:bodyPr wrap="square" rtlCol="1">
            <a:spAutoFit/>
          </a:bodyPr>
          <a:lstStyle/>
          <a:p>
            <a:r>
              <a:rPr lang="ar-SA" sz="2800" b="1" dirty="0" smtClean="0">
                <a:cs typeface="DecoType Naskh" pitchFamily="2" charset="-78"/>
              </a:rPr>
              <a:t>1)أقوم بشطب الكلمات التي تمثل قيماً أو سلوكيات اجتماعية إيجابية أو سلبية ثم أضع دائرة حول الأحرف السبعة الزائدة:</a:t>
            </a:r>
            <a:endParaRPr lang="ar-SA" sz="2800" b="1" dirty="0">
              <a:cs typeface="DecoType Naskh" pitchFamily="2" charset="-78"/>
            </a:endParaRPr>
          </a:p>
        </p:txBody>
      </p:sp>
      <p:sp>
        <p:nvSpPr>
          <p:cNvPr id="5" name="شمس 4"/>
          <p:cNvSpPr/>
          <p:nvPr/>
        </p:nvSpPr>
        <p:spPr>
          <a:xfrm rot="20382750">
            <a:off x="117532" y="54488"/>
            <a:ext cx="1857388" cy="1714512"/>
          </a:xfrm>
          <a:prstGeom prst="sun">
            <a:avLst>
              <a:gd name="adj" fmla="val 15770"/>
            </a:avLst>
          </a:prstGeom>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tx1"/>
                </a:solidFill>
              </a:rPr>
              <a:t>مدخل الوحدة</a:t>
            </a:r>
            <a:endParaRPr lang="ar-SA" sz="2400" b="1" dirty="0">
              <a:solidFill>
                <a:schemeClr val="tx1"/>
              </a:solidFill>
            </a:endParaRPr>
          </a:p>
        </p:txBody>
      </p:sp>
      <p:sp>
        <p:nvSpPr>
          <p:cNvPr id="6" name="نجمة مكونة من 6 نقاط 5"/>
          <p:cNvSpPr/>
          <p:nvPr/>
        </p:nvSpPr>
        <p:spPr>
          <a:xfrm>
            <a:off x="5443568" y="114298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ا</a:t>
            </a:r>
            <a:endParaRPr lang="ar-SA" sz="3200" b="1" dirty="0"/>
          </a:p>
        </p:txBody>
      </p:sp>
      <p:sp>
        <p:nvSpPr>
          <p:cNvPr id="7" name="نجمة مكونة من 6 نقاط 6"/>
          <p:cNvSpPr/>
          <p:nvPr/>
        </p:nvSpPr>
        <p:spPr>
          <a:xfrm>
            <a:off x="2857488" y="178592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ق</a:t>
            </a:r>
          </a:p>
        </p:txBody>
      </p:sp>
      <p:sp>
        <p:nvSpPr>
          <p:cNvPr id="8" name="نجمة مكونة من 6 نقاط 7"/>
          <p:cNvSpPr/>
          <p:nvPr/>
        </p:nvSpPr>
        <p:spPr>
          <a:xfrm>
            <a:off x="3714744" y="178592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ر</a:t>
            </a:r>
          </a:p>
        </p:txBody>
      </p:sp>
      <p:sp>
        <p:nvSpPr>
          <p:cNvPr id="9" name="نجمة مكونة من 6 نقاط 8"/>
          <p:cNvSpPr/>
          <p:nvPr/>
        </p:nvSpPr>
        <p:spPr>
          <a:xfrm>
            <a:off x="4572000" y="178592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ف</a:t>
            </a:r>
          </a:p>
        </p:txBody>
      </p:sp>
      <p:sp>
        <p:nvSpPr>
          <p:cNvPr id="10" name="نجمة مكونة من 6 نقاط 9"/>
          <p:cNvSpPr/>
          <p:nvPr/>
        </p:nvSpPr>
        <p:spPr>
          <a:xfrm>
            <a:off x="5429256" y="178592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ل</a:t>
            </a:r>
          </a:p>
        </p:txBody>
      </p:sp>
      <p:sp>
        <p:nvSpPr>
          <p:cNvPr id="11" name="نجمة مكونة من 6 نقاط 10"/>
          <p:cNvSpPr/>
          <p:nvPr/>
        </p:nvSpPr>
        <p:spPr>
          <a:xfrm>
            <a:off x="6286512" y="178592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ا</a:t>
            </a:r>
          </a:p>
        </p:txBody>
      </p:sp>
      <p:sp>
        <p:nvSpPr>
          <p:cNvPr id="12" name="نجمة مكونة من 6 نقاط 11"/>
          <p:cNvSpPr/>
          <p:nvPr/>
        </p:nvSpPr>
        <p:spPr>
          <a:xfrm>
            <a:off x="4586312" y="114298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t>ح</a:t>
            </a:r>
          </a:p>
        </p:txBody>
      </p:sp>
      <p:sp>
        <p:nvSpPr>
          <p:cNvPr id="13" name="نجمة مكونة من 6 نقاط 12"/>
          <p:cNvSpPr/>
          <p:nvPr/>
        </p:nvSpPr>
        <p:spPr>
          <a:xfrm>
            <a:off x="2000232" y="178592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ة</a:t>
            </a:r>
            <a:endParaRPr lang="ar-SA" sz="3200" b="1" dirty="0">
              <a:solidFill>
                <a:schemeClr val="tx1"/>
              </a:solidFill>
            </a:endParaRPr>
          </a:p>
        </p:txBody>
      </p:sp>
      <p:sp>
        <p:nvSpPr>
          <p:cNvPr id="14" name="نجمة مكونة من 6 نقاط 13"/>
          <p:cNvSpPr/>
          <p:nvPr/>
        </p:nvSpPr>
        <p:spPr>
          <a:xfrm>
            <a:off x="2000232"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م</a:t>
            </a:r>
            <a:endParaRPr lang="ar-SA" sz="3200" b="1" dirty="0">
              <a:solidFill>
                <a:schemeClr val="tx1"/>
              </a:solidFill>
            </a:endParaRPr>
          </a:p>
        </p:txBody>
      </p:sp>
      <p:sp>
        <p:nvSpPr>
          <p:cNvPr id="15" name="نجمة مكونة من 6 نقاط 14"/>
          <p:cNvSpPr/>
          <p:nvPr/>
        </p:nvSpPr>
        <p:spPr>
          <a:xfrm>
            <a:off x="2000232" y="242886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16" name="نجمة مكونة من 6 نقاط 15"/>
          <p:cNvSpPr/>
          <p:nvPr/>
        </p:nvSpPr>
        <p:spPr>
          <a:xfrm>
            <a:off x="2857488"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17" name="نجمة مكونة من 6 نقاط 16"/>
          <p:cNvSpPr/>
          <p:nvPr/>
        </p:nvSpPr>
        <p:spPr>
          <a:xfrm>
            <a:off x="3714744" y="242886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18" name="نجمة مكونة من 6 نقاط 17"/>
          <p:cNvSpPr/>
          <p:nvPr/>
        </p:nvSpPr>
        <p:spPr>
          <a:xfrm>
            <a:off x="5429256"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ل</a:t>
            </a:r>
            <a:endParaRPr lang="ar-SA" sz="3200" b="1" dirty="0">
              <a:solidFill>
                <a:schemeClr val="tx1"/>
              </a:solidFill>
            </a:endParaRPr>
          </a:p>
        </p:txBody>
      </p:sp>
      <p:sp>
        <p:nvSpPr>
          <p:cNvPr id="19" name="نجمة مكونة من 6 نقاط 18"/>
          <p:cNvSpPr/>
          <p:nvPr/>
        </p:nvSpPr>
        <p:spPr>
          <a:xfrm>
            <a:off x="6286512" y="242886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ل</a:t>
            </a:r>
            <a:endParaRPr lang="ar-SA" sz="3200" b="1" dirty="0">
              <a:solidFill>
                <a:schemeClr val="tx1"/>
              </a:solidFill>
            </a:endParaRPr>
          </a:p>
        </p:txBody>
      </p:sp>
      <p:sp>
        <p:nvSpPr>
          <p:cNvPr id="20" name="نجمة مكونة من 6 نقاط 19"/>
          <p:cNvSpPr/>
          <p:nvPr/>
        </p:nvSpPr>
        <p:spPr>
          <a:xfrm>
            <a:off x="3714744"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ج</a:t>
            </a:r>
            <a:endParaRPr lang="ar-SA" sz="3200" b="1" dirty="0">
              <a:solidFill>
                <a:schemeClr val="tx1"/>
              </a:solidFill>
            </a:endParaRPr>
          </a:p>
        </p:txBody>
      </p:sp>
      <p:sp>
        <p:nvSpPr>
          <p:cNvPr id="21" name="نجمة مكونة من 6 نقاط 20"/>
          <p:cNvSpPr/>
          <p:nvPr/>
        </p:nvSpPr>
        <p:spPr>
          <a:xfrm>
            <a:off x="4572000" y="242886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ظ</a:t>
            </a:r>
            <a:endParaRPr lang="ar-SA" sz="3200" b="1" dirty="0">
              <a:solidFill>
                <a:schemeClr val="tx1"/>
              </a:solidFill>
            </a:endParaRPr>
          </a:p>
        </p:txBody>
      </p:sp>
      <p:sp>
        <p:nvSpPr>
          <p:cNvPr id="22" name="نجمة مكونة من 6 نقاط 21"/>
          <p:cNvSpPr/>
          <p:nvPr/>
        </p:nvSpPr>
        <p:spPr>
          <a:xfrm>
            <a:off x="4572000"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23" name="نجمة مكونة من 6 نقاط 22"/>
          <p:cNvSpPr/>
          <p:nvPr/>
        </p:nvSpPr>
        <p:spPr>
          <a:xfrm>
            <a:off x="5429256" y="242886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ط</a:t>
            </a:r>
            <a:endParaRPr lang="ar-SA" sz="3200" b="1" dirty="0">
              <a:solidFill>
                <a:schemeClr val="tx1"/>
              </a:solidFill>
            </a:endParaRPr>
          </a:p>
        </p:txBody>
      </p:sp>
      <p:sp>
        <p:nvSpPr>
          <p:cNvPr id="24" name="نجمة مكونة من 6 نقاط 23"/>
          <p:cNvSpPr/>
          <p:nvPr/>
        </p:nvSpPr>
        <p:spPr>
          <a:xfrm>
            <a:off x="6286512"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25" name="نجمة مكونة من 6 نقاط 24"/>
          <p:cNvSpPr/>
          <p:nvPr/>
        </p:nvSpPr>
        <p:spPr>
          <a:xfrm>
            <a:off x="5429256"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26" name="نجمة مكونة من 6 نقاط 25"/>
          <p:cNvSpPr/>
          <p:nvPr/>
        </p:nvSpPr>
        <p:spPr>
          <a:xfrm>
            <a:off x="6286512"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ة</a:t>
            </a:r>
            <a:endParaRPr lang="ar-SA" sz="3200" b="1" dirty="0">
              <a:solidFill>
                <a:schemeClr val="tx1"/>
              </a:solidFill>
            </a:endParaRPr>
          </a:p>
        </p:txBody>
      </p:sp>
      <p:sp>
        <p:nvSpPr>
          <p:cNvPr id="27" name="نجمة مكونة من 6 نقاط 26"/>
          <p:cNvSpPr/>
          <p:nvPr/>
        </p:nvSpPr>
        <p:spPr>
          <a:xfrm>
            <a:off x="285720"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ع</a:t>
            </a:r>
            <a:endParaRPr lang="ar-SA" sz="3200" b="1" dirty="0">
              <a:solidFill>
                <a:schemeClr val="tx1"/>
              </a:solidFill>
            </a:endParaRPr>
          </a:p>
        </p:txBody>
      </p:sp>
      <p:sp>
        <p:nvSpPr>
          <p:cNvPr id="28" name="نجمة مكونة من 6 نقاط 27"/>
          <p:cNvSpPr/>
          <p:nvPr/>
        </p:nvSpPr>
        <p:spPr>
          <a:xfrm>
            <a:off x="7143768"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ل</a:t>
            </a:r>
            <a:endParaRPr lang="ar-SA" sz="3200" b="1" dirty="0">
              <a:solidFill>
                <a:schemeClr val="tx1"/>
              </a:solidFill>
            </a:endParaRPr>
          </a:p>
        </p:txBody>
      </p:sp>
      <p:sp>
        <p:nvSpPr>
          <p:cNvPr id="29" name="نجمة مكونة من 6 نقاط 28"/>
          <p:cNvSpPr/>
          <p:nvPr/>
        </p:nvSpPr>
        <p:spPr>
          <a:xfrm>
            <a:off x="8001024"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ص</a:t>
            </a:r>
            <a:endParaRPr lang="ar-SA" sz="3200" b="1" dirty="0">
              <a:solidFill>
                <a:schemeClr val="tx1"/>
              </a:solidFill>
            </a:endParaRPr>
          </a:p>
        </p:txBody>
      </p:sp>
      <p:sp>
        <p:nvSpPr>
          <p:cNvPr id="30" name="نجمة مكونة من 6 نقاط 29"/>
          <p:cNvSpPr/>
          <p:nvPr/>
        </p:nvSpPr>
        <p:spPr>
          <a:xfrm>
            <a:off x="1142976" y="3071810"/>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31" name="نجمة مكونة من 6 نقاط 30"/>
          <p:cNvSpPr/>
          <p:nvPr/>
        </p:nvSpPr>
        <p:spPr>
          <a:xfrm>
            <a:off x="285720"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م</a:t>
            </a:r>
            <a:endParaRPr lang="ar-SA" sz="3200" b="1" dirty="0">
              <a:solidFill>
                <a:schemeClr val="tx1"/>
              </a:solidFill>
            </a:endParaRPr>
          </a:p>
        </p:txBody>
      </p:sp>
      <p:sp>
        <p:nvSpPr>
          <p:cNvPr id="32" name="نجمة مكونة من 6 نقاط 31"/>
          <p:cNvSpPr/>
          <p:nvPr/>
        </p:nvSpPr>
        <p:spPr>
          <a:xfrm>
            <a:off x="1142976"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33" name="نجمة مكونة من 6 نقاط 32"/>
          <p:cNvSpPr/>
          <p:nvPr/>
        </p:nvSpPr>
        <p:spPr>
          <a:xfrm>
            <a:off x="3714744"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أ</a:t>
            </a:r>
            <a:endParaRPr lang="ar-SA" sz="3200" b="1" dirty="0">
              <a:solidFill>
                <a:schemeClr val="tx1"/>
              </a:solidFill>
            </a:endParaRPr>
          </a:p>
        </p:txBody>
      </p:sp>
      <p:sp>
        <p:nvSpPr>
          <p:cNvPr id="34" name="نجمة مكونة من 6 نقاط 33"/>
          <p:cNvSpPr/>
          <p:nvPr/>
        </p:nvSpPr>
        <p:spPr>
          <a:xfrm>
            <a:off x="2000232"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ح</a:t>
            </a:r>
            <a:endParaRPr lang="ar-SA" sz="3200" b="1" dirty="0">
              <a:solidFill>
                <a:schemeClr val="tx1"/>
              </a:solidFill>
            </a:endParaRPr>
          </a:p>
        </p:txBody>
      </p:sp>
      <p:sp>
        <p:nvSpPr>
          <p:cNvPr id="35" name="نجمة مكونة من 6 نقاط 34"/>
          <p:cNvSpPr/>
          <p:nvPr/>
        </p:nvSpPr>
        <p:spPr>
          <a:xfrm>
            <a:off x="2857488"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ر</a:t>
            </a:r>
            <a:endParaRPr lang="ar-SA" sz="3200" b="1" dirty="0">
              <a:solidFill>
                <a:schemeClr val="tx1"/>
              </a:solidFill>
            </a:endParaRPr>
          </a:p>
        </p:txBody>
      </p:sp>
      <p:sp>
        <p:nvSpPr>
          <p:cNvPr id="36" name="نجمة مكونة من 6 نقاط 35"/>
          <p:cNvSpPr/>
          <p:nvPr/>
        </p:nvSpPr>
        <p:spPr>
          <a:xfrm>
            <a:off x="4572000" y="3714752"/>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ل</a:t>
            </a:r>
            <a:endParaRPr lang="ar-SA" sz="3200" b="1" dirty="0">
              <a:solidFill>
                <a:schemeClr val="tx1"/>
              </a:solidFill>
            </a:endParaRPr>
          </a:p>
        </p:txBody>
      </p:sp>
      <p:sp>
        <p:nvSpPr>
          <p:cNvPr id="37" name="نجمة مكونة من 6 نقاط 36"/>
          <p:cNvSpPr/>
          <p:nvPr/>
        </p:nvSpPr>
        <p:spPr>
          <a:xfrm>
            <a:off x="5429256"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ف</a:t>
            </a:r>
            <a:endParaRPr lang="ar-SA" sz="3200" b="1" dirty="0">
              <a:solidFill>
                <a:schemeClr val="tx1"/>
              </a:solidFill>
            </a:endParaRPr>
          </a:p>
        </p:txBody>
      </p:sp>
      <p:sp>
        <p:nvSpPr>
          <p:cNvPr id="38" name="نجمة مكونة من 6 نقاط 37"/>
          <p:cNvSpPr/>
          <p:nvPr/>
        </p:nvSpPr>
        <p:spPr>
          <a:xfrm>
            <a:off x="2000232" y="435769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ك</a:t>
            </a:r>
            <a:endParaRPr lang="ar-SA" sz="3200" b="1" dirty="0">
              <a:solidFill>
                <a:schemeClr val="tx1"/>
              </a:solidFill>
            </a:endParaRPr>
          </a:p>
        </p:txBody>
      </p:sp>
      <p:sp>
        <p:nvSpPr>
          <p:cNvPr id="39" name="نجمة مكونة من 6 نقاط 38"/>
          <p:cNvSpPr/>
          <p:nvPr/>
        </p:nvSpPr>
        <p:spPr>
          <a:xfrm>
            <a:off x="5429256" y="435769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ق</a:t>
            </a:r>
            <a:endParaRPr lang="ar-SA" sz="3200" b="1" dirty="0">
              <a:solidFill>
                <a:schemeClr val="tx1"/>
              </a:solidFill>
            </a:endParaRPr>
          </a:p>
        </p:txBody>
      </p:sp>
      <p:sp>
        <p:nvSpPr>
          <p:cNvPr id="40" name="نجمة مكونة من 6 نقاط 39"/>
          <p:cNvSpPr/>
          <p:nvPr/>
        </p:nvSpPr>
        <p:spPr>
          <a:xfrm>
            <a:off x="3714744" y="435769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41" name="نجمة مكونة من 6 نقاط 40"/>
          <p:cNvSpPr/>
          <p:nvPr/>
        </p:nvSpPr>
        <p:spPr>
          <a:xfrm>
            <a:off x="4572000" y="435769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و</a:t>
            </a:r>
            <a:endParaRPr lang="ar-SA" sz="3200" b="1" dirty="0">
              <a:solidFill>
                <a:schemeClr val="tx1"/>
              </a:solidFill>
            </a:endParaRPr>
          </a:p>
        </p:txBody>
      </p:sp>
      <p:sp>
        <p:nvSpPr>
          <p:cNvPr id="42" name="نجمة مكونة من 6 نقاط 41"/>
          <p:cNvSpPr/>
          <p:nvPr/>
        </p:nvSpPr>
        <p:spPr>
          <a:xfrm>
            <a:off x="7143768" y="4357694"/>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ل</a:t>
            </a:r>
            <a:endParaRPr lang="ar-SA" sz="3200" b="1" dirty="0">
              <a:solidFill>
                <a:schemeClr val="tx1"/>
              </a:solidFill>
            </a:endParaRPr>
          </a:p>
        </p:txBody>
      </p:sp>
      <p:sp>
        <p:nvSpPr>
          <p:cNvPr id="43" name="نجمة مكونة من 6 نقاط 42"/>
          <p:cNvSpPr/>
          <p:nvPr/>
        </p:nvSpPr>
        <p:spPr>
          <a:xfrm>
            <a:off x="285720"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ر</a:t>
            </a:r>
            <a:endParaRPr lang="ar-SA" sz="3200" b="1" dirty="0">
              <a:solidFill>
                <a:schemeClr val="tx1"/>
              </a:solidFill>
            </a:endParaRPr>
          </a:p>
        </p:txBody>
      </p:sp>
      <p:sp>
        <p:nvSpPr>
          <p:cNvPr id="44" name="نجمة مكونة من 6 نقاط 43"/>
          <p:cNvSpPr/>
          <p:nvPr/>
        </p:nvSpPr>
        <p:spPr>
          <a:xfrm>
            <a:off x="1142976"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ي</a:t>
            </a:r>
            <a:endParaRPr lang="ar-SA" sz="3200" b="1" dirty="0">
              <a:solidFill>
                <a:schemeClr val="tx1"/>
              </a:solidFill>
            </a:endParaRPr>
          </a:p>
        </p:txBody>
      </p:sp>
      <p:sp>
        <p:nvSpPr>
          <p:cNvPr id="45" name="نجمة مكونة من 6 نقاط 44"/>
          <p:cNvSpPr/>
          <p:nvPr/>
        </p:nvSpPr>
        <p:spPr>
          <a:xfrm>
            <a:off x="3714744"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46" name="نجمة مكونة من 6 نقاط 45"/>
          <p:cNvSpPr/>
          <p:nvPr/>
        </p:nvSpPr>
        <p:spPr>
          <a:xfrm>
            <a:off x="2000232"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ذ</a:t>
            </a:r>
            <a:endParaRPr lang="ar-SA" sz="3200" b="1" dirty="0">
              <a:solidFill>
                <a:schemeClr val="tx1"/>
              </a:solidFill>
            </a:endParaRPr>
          </a:p>
        </p:txBody>
      </p:sp>
      <p:sp>
        <p:nvSpPr>
          <p:cNvPr id="47" name="نجمة مكونة من 6 نقاط 46"/>
          <p:cNvSpPr/>
          <p:nvPr/>
        </p:nvSpPr>
        <p:spPr>
          <a:xfrm>
            <a:off x="2857488"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sp>
        <p:nvSpPr>
          <p:cNvPr id="48" name="نجمة مكونة من 6 نقاط 47"/>
          <p:cNvSpPr/>
          <p:nvPr/>
        </p:nvSpPr>
        <p:spPr>
          <a:xfrm>
            <a:off x="4572000" y="5000636"/>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ق</a:t>
            </a:r>
            <a:endParaRPr lang="ar-SA" sz="3200" b="1" dirty="0">
              <a:solidFill>
                <a:schemeClr val="tx1"/>
              </a:solidFill>
            </a:endParaRPr>
          </a:p>
        </p:txBody>
      </p:sp>
      <p:sp>
        <p:nvSpPr>
          <p:cNvPr id="49" name="نجمة مكونة من 6 نقاط 48"/>
          <p:cNvSpPr/>
          <p:nvPr/>
        </p:nvSpPr>
        <p:spPr>
          <a:xfrm>
            <a:off x="1142976"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ف</a:t>
            </a:r>
            <a:endParaRPr lang="ar-SA" sz="3200" b="1" dirty="0">
              <a:solidFill>
                <a:schemeClr val="tx1"/>
              </a:solidFill>
            </a:endParaRPr>
          </a:p>
        </p:txBody>
      </p:sp>
      <p:sp>
        <p:nvSpPr>
          <p:cNvPr id="50" name="نجمة مكونة من 6 نقاط 49"/>
          <p:cNvSpPr/>
          <p:nvPr/>
        </p:nvSpPr>
        <p:spPr>
          <a:xfrm>
            <a:off x="2000232"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51" name="نجمة مكونة من 6 نقاط 50"/>
          <p:cNvSpPr/>
          <p:nvPr/>
        </p:nvSpPr>
        <p:spPr>
          <a:xfrm>
            <a:off x="4572000"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52" name="نجمة مكونة من 6 نقاط 51"/>
          <p:cNvSpPr/>
          <p:nvPr/>
        </p:nvSpPr>
        <p:spPr>
          <a:xfrm>
            <a:off x="2857488"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53" name="نجمة مكونة من 6 نقاط 52"/>
          <p:cNvSpPr/>
          <p:nvPr/>
        </p:nvSpPr>
        <p:spPr>
          <a:xfrm>
            <a:off x="3714744"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ك</a:t>
            </a:r>
            <a:endParaRPr lang="ar-SA" sz="3200" b="1" dirty="0">
              <a:solidFill>
                <a:schemeClr val="tx1"/>
              </a:solidFill>
            </a:endParaRPr>
          </a:p>
        </p:txBody>
      </p:sp>
      <p:sp>
        <p:nvSpPr>
          <p:cNvPr id="54" name="نجمة مكونة من 6 نقاط 53"/>
          <p:cNvSpPr/>
          <p:nvPr/>
        </p:nvSpPr>
        <p:spPr>
          <a:xfrm>
            <a:off x="5429256"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ل</a:t>
            </a:r>
            <a:endParaRPr lang="ar-SA" sz="3200" b="1" dirty="0">
              <a:solidFill>
                <a:schemeClr val="tx1"/>
              </a:solidFill>
            </a:endParaRPr>
          </a:p>
        </p:txBody>
      </p:sp>
      <p:sp>
        <p:nvSpPr>
          <p:cNvPr id="55" name="نجمة مكونة من 6 نقاط 54"/>
          <p:cNvSpPr/>
          <p:nvPr/>
        </p:nvSpPr>
        <p:spPr>
          <a:xfrm>
            <a:off x="6286512" y="5643578"/>
            <a:ext cx="857256" cy="642942"/>
          </a:xfrm>
          <a:prstGeom prst="star6">
            <a:avLst>
              <a:gd name="adj" fmla="val 37957"/>
              <a:gd name="hf" fmla="val 115470"/>
            </a:avLst>
          </a:prstGeom>
          <a:ln w="38100">
            <a:solidFill>
              <a:schemeClr val="accent2">
                <a:lumMod val="50000"/>
              </a:schemeClr>
            </a:solidFill>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0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2000"/>
                                        <p:tgtEl>
                                          <p:spTgt spid="4"/>
                                        </p:tgtEl>
                                      </p:cBhvr>
                                    </p:animEffect>
                                  </p:childTnLst>
                                </p:cTn>
                              </p:par>
                              <p:par>
                                <p:cTn id="14" presetID="4"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ox(out)">
                                      <p:cBhvr>
                                        <p:cTn id="16" dur="2000"/>
                                        <p:tgtEl>
                                          <p:spTgt spid="6"/>
                                        </p:tgtEl>
                                      </p:cBhvr>
                                    </p:animEffect>
                                  </p:childTnLst>
                                </p:cTn>
                              </p:par>
                              <p:par>
                                <p:cTn id="17" presetID="4" presetClass="entr" presetSubtype="3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ox(out)">
                                      <p:cBhvr>
                                        <p:cTn id="19" dur="2000"/>
                                        <p:tgtEl>
                                          <p:spTgt spid="12"/>
                                        </p:tgtEl>
                                      </p:cBhvr>
                                    </p:animEffect>
                                  </p:childTnLst>
                                </p:cTn>
                              </p:par>
                              <p:par>
                                <p:cTn id="20" presetID="4" presetClass="entr" presetSubtype="32"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out)">
                                      <p:cBhvr>
                                        <p:cTn id="22" dur="2000"/>
                                        <p:tgtEl>
                                          <p:spTgt spid="11"/>
                                        </p:tgtEl>
                                      </p:cBhvr>
                                    </p:animEffect>
                                  </p:childTnLst>
                                </p:cTn>
                              </p:par>
                              <p:par>
                                <p:cTn id="23" presetID="4" presetClass="entr" presetSubtype="3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ox(out)">
                                      <p:cBhvr>
                                        <p:cTn id="25" dur="2000"/>
                                        <p:tgtEl>
                                          <p:spTgt spid="10"/>
                                        </p:tgtEl>
                                      </p:cBhvr>
                                    </p:animEffect>
                                  </p:childTnLst>
                                </p:cTn>
                              </p:par>
                              <p:par>
                                <p:cTn id="26" presetID="4" presetClass="entr" presetSubtype="32"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ox(out)">
                                      <p:cBhvr>
                                        <p:cTn id="28" dur="2000"/>
                                        <p:tgtEl>
                                          <p:spTgt spid="9"/>
                                        </p:tgtEl>
                                      </p:cBhvr>
                                    </p:animEffect>
                                  </p:childTnLst>
                                </p:cTn>
                              </p:par>
                              <p:par>
                                <p:cTn id="29" presetID="4" presetClass="entr" presetSubtype="3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ox(out)">
                                      <p:cBhvr>
                                        <p:cTn id="31" dur="2000"/>
                                        <p:tgtEl>
                                          <p:spTgt spid="8"/>
                                        </p:tgtEl>
                                      </p:cBhvr>
                                    </p:animEffect>
                                  </p:childTnLst>
                                </p:cTn>
                              </p:par>
                              <p:par>
                                <p:cTn id="32" presetID="4" presetClass="entr" presetSubtype="32"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ox(out)">
                                      <p:cBhvr>
                                        <p:cTn id="34" dur="2000"/>
                                        <p:tgtEl>
                                          <p:spTgt spid="7"/>
                                        </p:tgtEl>
                                      </p:cBhvr>
                                    </p:animEffect>
                                  </p:childTnLst>
                                </p:cTn>
                              </p:par>
                              <p:par>
                                <p:cTn id="35" presetID="4" presetClass="entr" presetSubtype="3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ox(out)">
                                      <p:cBhvr>
                                        <p:cTn id="37" dur="2000"/>
                                        <p:tgtEl>
                                          <p:spTgt spid="13"/>
                                        </p:tgtEl>
                                      </p:cBhvr>
                                    </p:animEffect>
                                  </p:childTnLst>
                                </p:cTn>
                              </p:par>
                              <p:par>
                                <p:cTn id="38" presetID="4" presetClass="entr" presetSubtype="3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ox(out)">
                                      <p:cBhvr>
                                        <p:cTn id="40" dur="2000"/>
                                        <p:tgtEl>
                                          <p:spTgt spid="19"/>
                                        </p:tgtEl>
                                      </p:cBhvr>
                                    </p:animEffect>
                                  </p:childTnLst>
                                </p:cTn>
                              </p:par>
                              <p:par>
                                <p:cTn id="41" presetID="4" presetClass="entr" presetSubtype="32"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ox(out)">
                                      <p:cBhvr>
                                        <p:cTn id="43" dur="2000"/>
                                        <p:tgtEl>
                                          <p:spTgt spid="23"/>
                                        </p:tgtEl>
                                      </p:cBhvr>
                                    </p:animEffect>
                                  </p:childTnLst>
                                </p:cTn>
                              </p:par>
                              <p:par>
                                <p:cTn id="44" presetID="4" presetClass="entr" presetSubtype="32"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ox(out)">
                                      <p:cBhvr>
                                        <p:cTn id="46" dur="2000"/>
                                        <p:tgtEl>
                                          <p:spTgt spid="21"/>
                                        </p:tgtEl>
                                      </p:cBhvr>
                                    </p:animEffect>
                                  </p:childTnLst>
                                </p:cTn>
                              </p:par>
                              <p:par>
                                <p:cTn id="47" presetID="4" presetClass="entr" presetSubtype="32"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ox(out)">
                                      <p:cBhvr>
                                        <p:cTn id="49" dur="2000"/>
                                        <p:tgtEl>
                                          <p:spTgt spid="17"/>
                                        </p:tgtEl>
                                      </p:cBhvr>
                                    </p:animEffect>
                                  </p:childTnLst>
                                </p:cTn>
                              </p:par>
                              <p:par>
                                <p:cTn id="50" presetID="4" presetClass="entr" presetSubtype="32"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ox(out)">
                                      <p:cBhvr>
                                        <p:cTn id="52" dur="2000"/>
                                        <p:tgtEl>
                                          <p:spTgt spid="15"/>
                                        </p:tgtEl>
                                      </p:cBhvr>
                                    </p:animEffect>
                                  </p:childTnLst>
                                </p:cTn>
                              </p:par>
                              <p:par>
                                <p:cTn id="53" presetID="4" presetClass="entr" presetSubtype="32"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ox(out)">
                                      <p:cBhvr>
                                        <p:cTn id="55" dur="2000"/>
                                        <p:tgtEl>
                                          <p:spTgt spid="24"/>
                                        </p:tgtEl>
                                      </p:cBhvr>
                                    </p:animEffect>
                                  </p:childTnLst>
                                </p:cTn>
                              </p:par>
                              <p:par>
                                <p:cTn id="56" presetID="4" presetClass="entr" presetSubtype="32"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box(out)">
                                      <p:cBhvr>
                                        <p:cTn id="58" dur="2000"/>
                                        <p:tgtEl>
                                          <p:spTgt spid="18"/>
                                        </p:tgtEl>
                                      </p:cBhvr>
                                    </p:animEffect>
                                  </p:childTnLst>
                                </p:cTn>
                              </p:par>
                              <p:par>
                                <p:cTn id="59" presetID="4" presetClass="entr" presetSubtype="3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ox(out)">
                                      <p:cBhvr>
                                        <p:cTn id="61" dur="2000"/>
                                        <p:tgtEl>
                                          <p:spTgt spid="22"/>
                                        </p:tgtEl>
                                      </p:cBhvr>
                                    </p:animEffect>
                                  </p:childTnLst>
                                </p:cTn>
                              </p:par>
                              <p:par>
                                <p:cTn id="62" presetID="4" presetClass="entr" presetSubtype="32"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ox(out)">
                                      <p:cBhvr>
                                        <p:cTn id="64" dur="2000"/>
                                        <p:tgtEl>
                                          <p:spTgt spid="20"/>
                                        </p:tgtEl>
                                      </p:cBhvr>
                                    </p:animEffect>
                                  </p:childTnLst>
                                </p:cTn>
                              </p:par>
                              <p:par>
                                <p:cTn id="65" presetID="4" presetClass="entr" presetSubtype="3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ox(out)">
                                      <p:cBhvr>
                                        <p:cTn id="67" dur="2000"/>
                                        <p:tgtEl>
                                          <p:spTgt spid="16"/>
                                        </p:tgtEl>
                                      </p:cBhvr>
                                    </p:animEffect>
                                  </p:childTnLst>
                                </p:cTn>
                              </p:par>
                              <p:par>
                                <p:cTn id="68" presetID="4" presetClass="entr" presetSubtype="32"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box(out)">
                                      <p:cBhvr>
                                        <p:cTn id="70" dur="2000"/>
                                        <p:tgtEl>
                                          <p:spTgt spid="14"/>
                                        </p:tgtEl>
                                      </p:cBhvr>
                                    </p:animEffect>
                                  </p:childTnLst>
                                </p:cTn>
                              </p:par>
                              <p:par>
                                <p:cTn id="71" presetID="4" presetClass="entr" presetSubtype="32"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box(out)">
                                      <p:cBhvr>
                                        <p:cTn id="73" dur="2000"/>
                                        <p:tgtEl>
                                          <p:spTgt spid="30"/>
                                        </p:tgtEl>
                                      </p:cBhvr>
                                    </p:animEffect>
                                  </p:childTnLst>
                                </p:cTn>
                              </p:par>
                              <p:par>
                                <p:cTn id="74" presetID="4" presetClass="entr" presetSubtype="32"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box(out)">
                                      <p:cBhvr>
                                        <p:cTn id="76" dur="2000"/>
                                        <p:tgtEl>
                                          <p:spTgt spid="27"/>
                                        </p:tgtEl>
                                      </p:cBhvr>
                                    </p:animEffect>
                                  </p:childTnLst>
                                </p:cTn>
                              </p:par>
                              <p:par>
                                <p:cTn id="77" presetID="4" presetClass="entr" presetSubtype="32"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box(out)">
                                      <p:cBhvr>
                                        <p:cTn id="79" dur="2000"/>
                                        <p:tgtEl>
                                          <p:spTgt spid="29"/>
                                        </p:tgtEl>
                                      </p:cBhvr>
                                    </p:animEffect>
                                  </p:childTnLst>
                                </p:cTn>
                              </p:par>
                              <p:par>
                                <p:cTn id="80" presetID="4" presetClass="entr" presetSubtype="32"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ox(out)">
                                      <p:cBhvr>
                                        <p:cTn id="82" dur="2000"/>
                                        <p:tgtEl>
                                          <p:spTgt spid="28"/>
                                        </p:tgtEl>
                                      </p:cBhvr>
                                    </p:animEffect>
                                  </p:childTnLst>
                                </p:cTn>
                              </p:par>
                              <p:par>
                                <p:cTn id="83" presetID="4" presetClass="entr" presetSubtype="32"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box(out)">
                                      <p:cBhvr>
                                        <p:cTn id="85" dur="2000"/>
                                        <p:tgtEl>
                                          <p:spTgt spid="26"/>
                                        </p:tgtEl>
                                      </p:cBhvr>
                                    </p:animEffect>
                                  </p:childTnLst>
                                </p:cTn>
                              </p:par>
                              <p:par>
                                <p:cTn id="86" presetID="4" presetClass="entr" presetSubtype="32"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box(out)">
                                      <p:cBhvr>
                                        <p:cTn id="88" dur="2000"/>
                                        <p:tgtEl>
                                          <p:spTgt spid="25"/>
                                        </p:tgtEl>
                                      </p:cBhvr>
                                    </p:animEffect>
                                  </p:childTnLst>
                                </p:cTn>
                              </p:par>
                              <p:par>
                                <p:cTn id="89" presetID="4" presetClass="entr" presetSubtype="32"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box(out)">
                                      <p:cBhvr>
                                        <p:cTn id="91" dur="2000"/>
                                        <p:tgtEl>
                                          <p:spTgt spid="36"/>
                                        </p:tgtEl>
                                      </p:cBhvr>
                                    </p:animEffect>
                                  </p:childTnLst>
                                </p:cTn>
                              </p:par>
                              <p:par>
                                <p:cTn id="92" presetID="4" presetClass="entr" presetSubtype="32"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box(out)">
                                      <p:cBhvr>
                                        <p:cTn id="94" dur="2000"/>
                                        <p:tgtEl>
                                          <p:spTgt spid="33"/>
                                        </p:tgtEl>
                                      </p:cBhvr>
                                    </p:animEffect>
                                  </p:childTnLst>
                                </p:cTn>
                              </p:par>
                              <p:par>
                                <p:cTn id="95" presetID="4" presetClass="entr" presetSubtype="32"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box(out)">
                                      <p:cBhvr>
                                        <p:cTn id="97" dur="2000"/>
                                        <p:tgtEl>
                                          <p:spTgt spid="35"/>
                                        </p:tgtEl>
                                      </p:cBhvr>
                                    </p:animEffect>
                                  </p:childTnLst>
                                </p:cTn>
                              </p:par>
                              <p:par>
                                <p:cTn id="98" presetID="4" presetClass="entr" presetSubtype="32"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box(out)">
                                      <p:cBhvr>
                                        <p:cTn id="100" dur="2000"/>
                                        <p:tgtEl>
                                          <p:spTgt spid="34"/>
                                        </p:tgtEl>
                                      </p:cBhvr>
                                    </p:animEffect>
                                  </p:childTnLst>
                                </p:cTn>
                              </p:par>
                              <p:par>
                                <p:cTn id="101" presetID="4" presetClass="entr" presetSubtype="32"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box(out)">
                                      <p:cBhvr>
                                        <p:cTn id="103" dur="2000"/>
                                        <p:tgtEl>
                                          <p:spTgt spid="32"/>
                                        </p:tgtEl>
                                      </p:cBhvr>
                                    </p:animEffect>
                                  </p:childTnLst>
                                </p:cTn>
                              </p:par>
                              <p:par>
                                <p:cTn id="104" presetID="4" presetClass="entr" presetSubtype="32"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box(out)">
                                      <p:cBhvr>
                                        <p:cTn id="106" dur="2000"/>
                                        <p:tgtEl>
                                          <p:spTgt spid="31"/>
                                        </p:tgtEl>
                                      </p:cBhvr>
                                    </p:animEffect>
                                  </p:childTnLst>
                                </p:cTn>
                              </p:par>
                              <p:par>
                                <p:cTn id="107" presetID="4" presetClass="entr" presetSubtype="32"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Effect transition="in" filter="box(out)">
                                      <p:cBhvr>
                                        <p:cTn id="109" dur="2000"/>
                                        <p:tgtEl>
                                          <p:spTgt spid="42"/>
                                        </p:tgtEl>
                                      </p:cBhvr>
                                    </p:animEffect>
                                  </p:childTnLst>
                                </p:cTn>
                              </p:par>
                              <p:par>
                                <p:cTn id="110" presetID="4" presetClass="entr" presetSubtype="32"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box(out)">
                                      <p:cBhvr>
                                        <p:cTn id="112" dur="2000"/>
                                        <p:tgtEl>
                                          <p:spTgt spid="39"/>
                                        </p:tgtEl>
                                      </p:cBhvr>
                                    </p:animEffect>
                                  </p:childTnLst>
                                </p:cTn>
                              </p:par>
                              <p:par>
                                <p:cTn id="113" presetID="4" presetClass="entr" presetSubtype="32"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box(out)">
                                      <p:cBhvr>
                                        <p:cTn id="115" dur="2000"/>
                                        <p:tgtEl>
                                          <p:spTgt spid="41"/>
                                        </p:tgtEl>
                                      </p:cBhvr>
                                    </p:animEffect>
                                  </p:childTnLst>
                                </p:cTn>
                              </p:par>
                              <p:par>
                                <p:cTn id="116" presetID="4" presetClass="entr" presetSubtype="32" fill="hold" grpId="0" nodeType="withEffect">
                                  <p:stCondLst>
                                    <p:cond delay="0"/>
                                  </p:stCondLst>
                                  <p:childTnLst>
                                    <p:set>
                                      <p:cBhvr>
                                        <p:cTn id="117" dur="1" fill="hold">
                                          <p:stCondLst>
                                            <p:cond delay="0"/>
                                          </p:stCondLst>
                                        </p:cTn>
                                        <p:tgtEl>
                                          <p:spTgt spid="40"/>
                                        </p:tgtEl>
                                        <p:attrNameLst>
                                          <p:attrName>style.visibility</p:attrName>
                                        </p:attrNameLst>
                                      </p:cBhvr>
                                      <p:to>
                                        <p:strVal val="visible"/>
                                      </p:to>
                                    </p:set>
                                    <p:animEffect transition="in" filter="box(out)">
                                      <p:cBhvr>
                                        <p:cTn id="118" dur="2000"/>
                                        <p:tgtEl>
                                          <p:spTgt spid="40"/>
                                        </p:tgtEl>
                                      </p:cBhvr>
                                    </p:animEffect>
                                  </p:childTnLst>
                                </p:cTn>
                              </p:par>
                              <p:par>
                                <p:cTn id="119" presetID="4" presetClass="entr" presetSubtype="32"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box(out)">
                                      <p:cBhvr>
                                        <p:cTn id="121" dur="2000"/>
                                        <p:tgtEl>
                                          <p:spTgt spid="38"/>
                                        </p:tgtEl>
                                      </p:cBhvr>
                                    </p:animEffect>
                                  </p:childTnLst>
                                </p:cTn>
                              </p:par>
                              <p:par>
                                <p:cTn id="122" presetID="4" presetClass="entr" presetSubtype="32"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box(out)">
                                      <p:cBhvr>
                                        <p:cTn id="124" dur="2000"/>
                                        <p:tgtEl>
                                          <p:spTgt spid="37"/>
                                        </p:tgtEl>
                                      </p:cBhvr>
                                    </p:animEffect>
                                  </p:childTnLst>
                                </p:cTn>
                              </p:par>
                              <p:par>
                                <p:cTn id="125" presetID="4" presetClass="entr" presetSubtype="32" fill="hold" grpId="0" nodeType="with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box(out)">
                                      <p:cBhvr>
                                        <p:cTn id="127" dur="2000"/>
                                        <p:tgtEl>
                                          <p:spTgt spid="48"/>
                                        </p:tgtEl>
                                      </p:cBhvr>
                                    </p:animEffect>
                                  </p:childTnLst>
                                </p:cTn>
                              </p:par>
                              <p:par>
                                <p:cTn id="128" presetID="4" presetClass="entr" presetSubtype="32" fill="hold" grpId="0"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box(out)">
                                      <p:cBhvr>
                                        <p:cTn id="130" dur="2000"/>
                                        <p:tgtEl>
                                          <p:spTgt spid="45"/>
                                        </p:tgtEl>
                                      </p:cBhvr>
                                    </p:animEffect>
                                  </p:childTnLst>
                                </p:cTn>
                              </p:par>
                              <p:par>
                                <p:cTn id="131" presetID="4" presetClass="entr" presetSubtype="32" fill="hold" grpId="0" nodeType="with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box(out)">
                                      <p:cBhvr>
                                        <p:cTn id="133" dur="2000"/>
                                        <p:tgtEl>
                                          <p:spTgt spid="47"/>
                                        </p:tgtEl>
                                      </p:cBhvr>
                                    </p:animEffect>
                                  </p:childTnLst>
                                </p:cTn>
                              </p:par>
                              <p:par>
                                <p:cTn id="134" presetID="4" presetClass="entr" presetSubtype="32" fill="hold" grpId="0" nodeType="with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box(out)">
                                      <p:cBhvr>
                                        <p:cTn id="136" dur="2000"/>
                                        <p:tgtEl>
                                          <p:spTgt spid="46"/>
                                        </p:tgtEl>
                                      </p:cBhvr>
                                    </p:animEffect>
                                  </p:childTnLst>
                                </p:cTn>
                              </p:par>
                              <p:par>
                                <p:cTn id="137" presetID="4" presetClass="entr" presetSubtype="32" fill="hold" grpId="0" nodeType="withEffect">
                                  <p:stCondLst>
                                    <p:cond delay="0"/>
                                  </p:stCondLst>
                                  <p:childTnLst>
                                    <p:set>
                                      <p:cBhvr>
                                        <p:cTn id="138" dur="1" fill="hold">
                                          <p:stCondLst>
                                            <p:cond delay="0"/>
                                          </p:stCondLst>
                                        </p:cTn>
                                        <p:tgtEl>
                                          <p:spTgt spid="44"/>
                                        </p:tgtEl>
                                        <p:attrNameLst>
                                          <p:attrName>style.visibility</p:attrName>
                                        </p:attrNameLst>
                                      </p:cBhvr>
                                      <p:to>
                                        <p:strVal val="visible"/>
                                      </p:to>
                                    </p:set>
                                    <p:animEffect transition="in" filter="box(out)">
                                      <p:cBhvr>
                                        <p:cTn id="139" dur="2000"/>
                                        <p:tgtEl>
                                          <p:spTgt spid="44"/>
                                        </p:tgtEl>
                                      </p:cBhvr>
                                    </p:animEffect>
                                  </p:childTnLst>
                                </p:cTn>
                              </p:par>
                              <p:par>
                                <p:cTn id="140" presetID="4" presetClass="entr" presetSubtype="32"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Effect transition="in" filter="box(out)">
                                      <p:cBhvr>
                                        <p:cTn id="142" dur="2000"/>
                                        <p:tgtEl>
                                          <p:spTgt spid="43"/>
                                        </p:tgtEl>
                                      </p:cBhvr>
                                    </p:animEffect>
                                  </p:childTnLst>
                                </p:cTn>
                              </p:par>
                              <p:par>
                                <p:cTn id="143" presetID="4" presetClass="entr" presetSubtype="32" fill="hold" grpId="0" nodeType="withEffect">
                                  <p:stCondLst>
                                    <p:cond delay="0"/>
                                  </p:stCondLst>
                                  <p:childTnLst>
                                    <p:set>
                                      <p:cBhvr>
                                        <p:cTn id="144" dur="1" fill="hold">
                                          <p:stCondLst>
                                            <p:cond delay="0"/>
                                          </p:stCondLst>
                                        </p:cTn>
                                        <p:tgtEl>
                                          <p:spTgt spid="55"/>
                                        </p:tgtEl>
                                        <p:attrNameLst>
                                          <p:attrName>style.visibility</p:attrName>
                                        </p:attrNameLst>
                                      </p:cBhvr>
                                      <p:to>
                                        <p:strVal val="visible"/>
                                      </p:to>
                                    </p:set>
                                    <p:animEffect transition="in" filter="box(out)">
                                      <p:cBhvr>
                                        <p:cTn id="145" dur="2000"/>
                                        <p:tgtEl>
                                          <p:spTgt spid="55"/>
                                        </p:tgtEl>
                                      </p:cBhvr>
                                    </p:animEffect>
                                  </p:childTnLst>
                                </p:cTn>
                              </p:par>
                              <p:par>
                                <p:cTn id="146" presetID="4" presetClass="entr" presetSubtype="32" fill="hold" grpId="0" nodeType="withEffect">
                                  <p:stCondLst>
                                    <p:cond delay="0"/>
                                  </p:stCondLst>
                                  <p:childTnLst>
                                    <p:set>
                                      <p:cBhvr>
                                        <p:cTn id="147" dur="1" fill="hold">
                                          <p:stCondLst>
                                            <p:cond delay="0"/>
                                          </p:stCondLst>
                                        </p:cTn>
                                        <p:tgtEl>
                                          <p:spTgt spid="54"/>
                                        </p:tgtEl>
                                        <p:attrNameLst>
                                          <p:attrName>style.visibility</p:attrName>
                                        </p:attrNameLst>
                                      </p:cBhvr>
                                      <p:to>
                                        <p:strVal val="visible"/>
                                      </p:to>
                                    </p:set>
                                    <p:animEffect transition="in" filter="box(out)">
                                      <p:cBhvr>
                                        <p:cTn id="148" dur="2000"/>
                                        <p:tgtEl>
                                          <p:spTgt spid="54"/>
                                        </p:tgtEl>
                                      </p:cBhvr>
                                    </p:animEffect>
                                  </p:childTnLst>
                                </p:cTn>
                              </p:par>
                              <p:par>
                                <p:cTn id="149" presetID="4" presetClass="entr" presetSubtype="32" fill="hold" grpId="0" nodeType="withEffect">
                                  <p:stCondLst>
                                    <p:cond delay="0"/>
                                  </p:stCondLst>
                                  <p:childTnLst>
                                    <p:set>
                                      <p:cBhvr>
                                        <p:cTn id="150" dur="1" fill="hold">
                                          <p:stCondLst>
                                            <p:cond delay="0"/>
                                          </p:stCondLst>
                                        </p:cTn>
                                        <p:tgtEl>
                                          <p:spTgt spid="51"/>
                                        </p:tgtEl>
                                        <p:attrNameLst>
                                          <p:attrName>style.visibility</p:attrName>
                                        </p:attrNameLst>
                                      </p:cBhvr>
                                      <p:to>
                                        <p:strVal val="visible"/>
                                      </p:to>
                                    </p:set>
                                    <p:animEffect transition="in" filter="box(out)">
                                      <p:cBhvr>
                                        <p:cTn id="151" dur="2000"/>
                                        <p:tgtEl>
                                          <p:spTgt spid="51"/>
                                        </p:tgtEl>
                                      </p:cBhvr>
                                    </p:animEffect>
                                  </p:childTnLst>
                                </p:cTn>
                              </p:par>
                              <p:par>
                                <p:cTn id="152" presetID="4" presetClass="entr" presetSubtype="32" fill="hold" grpId="0" nodeType="withEffect">
                                  <p:stCondLst>
                                    <p:cond delay="0"/>
                                  </p:stCondLst>
                                  <p:childTnLst>
                                    <p:set>
                                      <p:cBhvr>
                                        <p:cTn id="153" dur="1" fill="hold">
                                          <p:stCondLst>
                                            <p:cond delay="0"/>
                                          </p:stCondLst>
                                        </p:cTn>
                                        <p:tgtEl>
                                          <p:spTgt spid="53"/>
                                        </p:tgtEl>
                                        <p:attrNameLst>
                                          <p:attrName>style.visibility</p:attrName>
                                        </p:attrNameLst>
                                      </p:cBhvr>
                                      <p:to>
                                        <p:strVal val="visible"/>
                                      </p:to>
                                    </p:set>
                                    <p:animEffect transition="in" filter="box(out)">
                                      <p:cBhvr>
                                        <p:cTn id="154" dur="2000"/>
                                        <p:tgtEl>
                                          <p:spTgt spid="53"/>
                                        </p:tgtEl>
                                      </p:cBhvr>
                                    </p:animEffect>
                                  </p:childTnLst>
                                </p:cTn>
                              </p:par>
                              <p:par>
                                <p:cTn id="155" presetID="4" presetClass="entr" presetSubtype="32" fill="hold" grpId="0" nodeType="withEffect">
                                  <p:stCondLst>
                                    <p:cond delay="0"/>
                                  </p:stCondLst>
                                  <p:childTnLst>
                                    <p:set>
                                      <p:cBhvr>
                                        <p:cTn id="156" dur="1" fill="hold">
                                          <p:stCondLst>
                                            <p:cond delay="0"/>
                                          </p:stCondLst>
                                        </p:cTn>
                                        <p:tgtEl>
                                          <p:spTgt spid="52"/>
                                        </p:tgtEl>
                                        <p:attrNameLst>
                                          <p:attrName>style.visibility</p:attrName>
                                        </p:attrNameLst>
                                      </p:cBhvr>
                                      <p:to>
                                        <p:strVal val="visible"/>
                                      </p:to>
                                    </p:set>
                                    <p:animEffect transition="in" filter="box(out)">
                                      <p:cBhvr>
                                        <p:cTn id="157" dur="2000"/>
                                        <p:tgtEl>
                                          <p:spTgt spid="52"/>
                                        </p:tgtEl>
                                      </p:cBhvr>
                                    </p:animEffect>
                                  </p:childTnLst>
                                </p:cTn>
                              </p:par>
                              <p:par>
                                <p:cTn id="158" presetID="4" presetClass="entr" presetSubtype="32" fill="hold" grpId="0" nodeType="withEffect">
                                  <p:stCondLst>
                                    <p:cond delay="0"/>
                                  </p:stCondLst>
                                  <p:childTnLst>
                                    <p:set>
                                      <p:cBhvr>
                                        <p:cTn id="159" dur="1" fill="hold">
                                          <p:stCondLst>
                                            <p:cond delay="0"/>
                                          </p:stCondLst>
                                        </p:cTn>
                                        <p:tgtEl>
                                          <p:spTgt spid="50"/>
                                        </p:tgtEl>
                                        <p:attrNameLst>
                                          <p:attrName>style.visibility</p:attrName>
                                        </p:attrNameLst>
                                      </p:cBhvr>
                                      <p:to>
                                        <p:strVal val="visible"/>
                                      </p:to>
                                    </p:set>
                                    <p:animEffect transition="in" filter="box(out)">
                                      <p:cBhvr>
                                        <p:cTn id="160" dur="2000"/>
                                        <p:tgtEl>
                                          <p:spTgt spid="50"/>
                                        </p:tgtEl>
                                      </p:cBhvr>
                                    </p:animEffect>
                                  </p:childTnLst>
                                </p:cTn>
                              </p:par>
                              <p:par>
                                <p:cTn id="161" presetID="4" presetClass="entr" presetSubtype="32" fill="hold" grpId="0" nodeType="withEffect">
                                  <p:stCondLst>
                                    <p:cond delay="0"/>
                                  </p:stCondLst>
                                  <p:childTnLst>
                                    <p:set>
                                      <p:cBhvr>
                                        <p:cTn id="162" dur="1" fill="hold">
                                          <p:stCondLst>
                                            <p:cond delay="0"/>
                                          </p:stCondLst>
                                        </p:cTn>
                                        <p:tgtEl>
                                          <p:spTgt spid="49"/>
                                        </p:tgtEl>
                                        <p:attrNameLst>
                                          <p:attrName>style.visibility</p:attrName>
                                        </p:attrNameLst>
                                      </p:cBhvr>
                                      <p:to>
                                        <p:strVal val="visible"/>
                                      </p:to>
                                    </p:set>
                                    <p:animEffect transition="in" filter="box(out)">
                                      <p:cBhvr>
                                        <p:cTn id="163"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28596" y="486771"/>
            <a:ext cx="7858180" cy="584775"/>
          </a:xfrm>
          <a:prstGeom prst="rect">
            <a:avLst/>
          </a:prstGeom>
          <a:noFill/>
        </p:spPr>
        <p:txBody>
          <a:bodyPr wrap="square" rtlCol="1">
            <a:spAutoFit/>
          </a:bodyPr>
          <a:lstStyle/>
          <a:p>
            <a:pPr algn="ctr"/>
            <a:r>
              <a:rPr lang="ar-SA" sz="3200" b="1" dirty="0" smtClean="0">
                <a:ln w="10541" cmpd="sng">
                  <a:solidFill>
                    <a:schemeClr val="accent1">
                      <a:shade val="88000"/>
                      <a:satMod val="110000"/>
                    </a:schemeClr>
                  </a:solidFill>
                  <a:prstDash val="solid"/>
                </a:ln>
                <a:solidFill>
                  <a:schemeClr val="accent2">
                    <a:lumMod val="75000"/>
                  </a:schemeClr>
                </a:solidFill>
                <a:cs typeface="DecoType Naskh" pitchFamily="2" charset="-78"/>
              </a:rPr>
              <a:t>أسترجع ما درسته في المرحلة الابتدائية ؛لإكمال فراغات الشكل التالي:</a:t>
            </a:r>
            <a:endParaRPr lang="ar-SA" sz="3200" b="1" dirty="0">
              <a:ln w="10541" cmpd="sng">
                <a:solidFill>
                  <a:schemeClr val="accent1">
                    <a:shade val="88000"/>
                    <a:satMod val="110000"/>
                  </a:schemeClr>
                </a:solidFill>
                <a:prstDash val="solid"/>
              </a:ln>
              <a:solidFill>
                <a:schemeClr val="accent2">
                  <a:lumMod val="75000"/>
                </a:schemeClr>
              </a:solidFill>
              <a:cs typeface="DecoType Naskh" pitchFamily="2" charset="-78"/>
            </a:endParaRPr>
          </a:p>
        </p:txBody>
      </p:sp>
      <p:sp>
        <p:nvSpPr>
          <p:cNvPr id="4" name="سهم إلى اليسار 3"/>
          <p:cNvSpPr/>
          <p:nvPr/>
        </p:nvSpPr>
        <p:spPr>
          <a:xfrm>
            <a:off x="4929190" y="1214422"/>
            <a:ext cx="2928958" cy="1285884"/>
          </a:xfrm>
          <a:prstGeom prst="leftArrow">
            <a:avLst>
              <a:gd name="adj1" fmla="val 63545"/>
              <a:gd name="adj2" fmla="val 30811"/>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path path="circle">
              <a:fillToRect t="100000" r="100000"/>
            </a:path>
            <a:tileRect l="-100000" b="-100000"/>
          </a:gradFill>
          <a:ln>
            <a:solidFill>
              <a:srgbClr val="C00000"/>
            </a:solidFill>
            <a:prstDash val="dashDot"/>
          </a:ln>
        </p:spPr>
        <p:style>
          <a:lnRef idx="1">
            <a:schemeClr val="accent3"/>
          </a:lnRef>
          <a:fillRef idx="3">
            <a:schemeClr val="accent3"/>
          </a:fillRef>
          <a:effectRef idx="2">
            <a:schemeClr val="accent3"/>
          </a:effectRef>
          <a:fontRef idx="minor">
            <a:schemeClr val="lt1"/>
          </a:fontRef>
        </p:style>
        <p:txBody>
          <a:bodyPr rtlCol="1" anchor="ctr"/>
          <a:lstStyle/>
          <a:p>
            <a:pPr algn="ctr"/>
            <a:r>
              <a:rPr lang="ar-SA" sz="3600" dirty="0" smtClean="0">
                <a:solidFill>
                  <a:schemeClr val="tx1"/>
                </a:solidFill>
              </a:rPr>
              <a:t>عثرَ العامل</a:t>
            </a:r>
            <a:endParaRPr lang="ar-SA" sz="3600" dirty="0">
              <a:solidFill>
                <a:schemeClr val="tx1"/>
              </a:solidFill>
            </a:endParaRPr>
          </a:p>
        </p:txBody>
      </p:sp>
      <p:sp>
        <p:nvSpPr>
          <p:cNvPr id="5" name="سهم إلى اليسار 4"/>
          <p:cNvSpPr/>
          <p:nvPr/>
        </p:nvSpPr>
        <p:spPr>
          <a:xfrm>
            <a:off x="4929190" y="2000240"/>
            <a:ext cx="2928958" cy="1285884"/>
          </a:xfrm>
          <a:prstGeom prst="leftArrow">
            <a:avLst>
              <a:gd name="adj1" fmla="val 63545"/>
              <a:gd name="adj2" fmla="val 30811"/>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path path="circle">
              <a:fillToRect t="100000" r="100000"/>
            </a:path>
            <a:tileRect l="-100000" b="-100000"/>
          </a:gradFill>
          <a:ln>
            <a:solidFill>
              <a:srgbClr val="C00000"/>
            </a:solidFill>
            <a:prstDash val="dashDot"/>
          </a:ln>
        </p:spPr>
        <p:style>
          <a:lnRef idx="1">
            <a:schemeClr val="accent3"/>
          </a:lnRef>
          <a:fillRef idx="3">
            <a:schemeClr val="accent3"/>
          </a:fillRef>
          <a:effectRef idx="2">
            <a:schemeClr val="accent3"/>
          </a:effectRef>
          <a:fontRef idx="minor">
            <a:schemeClr val="lt1"/>
          </a:fontRef>
        </p:style>
        <p:txBody>
          <a:bodyPr rtlCol="1" anchor="ctr"/>
          <a:lstStyle/>
          <a:p>
            <a:pPr algn="ctr"/>
            <a:r>
              <a:rPr lang="ar-SA" sz="3600" dirty="0" smtClean="0">
                <a:solidFill>
                  <a:schemeClr val="tx1"/>
                </a:solidFill>
              </a:rPr>
              <a:t>النفط موجود</a:t>
            </a:r>
            <a:endParaRPr lang="ar-SA" sz="3600" dirty="0">
              <a:solidFill>
                <a:schemeClr val="tx1"/>
              </a:solidFill>
            </a:endParaRPr>
          </a:p>
        </p:txBody>
      </p:sp>
      <p:sp>
        <p:nvSpPr>
          <p:cNvPr id="6" name="سهم إلى اليسار 5"/>
          <p:cNvSpPr/>
          <p:nvPr/>
        </p:nvSpPr>
        <p:spPr>
          <a:xfrm>
            <a:off x="4929190" y="2786058"/>
            <a:ext cx="2928958" cy="1285884"/>
          </a:xfrm>
          <a:prstGeom prst="leftArrow">
            <a:avLst>
              <a:gd name="adj1" fmla="val 63545"/>
              <a:gd name="adj2" fmla="val 30811"/>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path path="circle">
              <a:fillToRect t="100000" r="100000"/>
            </a:path>
            <a:tileRect l="-100000" b="-100000"/>
          </a:gradFill>
          <a:ln>
            <a:solidFill>
              <a:srgbClr val="C00000"/>
            </a:solidFill>
            <a:prstDash val="dashDot"/>
          </a:ln>
        </p:spPr>
        <p:style>
          <a:lnRef idx="1">
            <a:schemeClr val="accent3"/>
          </a:lnRef>
          <a:fillRef idx="3">
            <a:schemeClr val="accent3"/>
          </a:fillRef>
          <a:effectRef idx="2">
            <a:schemeClr val="accent3"/>
          </a:effectRef>
          <a:fontRef idx="minor">
            <a:schemeClr val="lt1"/>
          </a:fontRef>
        </p:style>
        <p:txBody>
          <a:bodyPr rtlCol="1" anchor="ctr"/>
          <a:lstStyle/>
          <a:p>
            <a:pPr algn="ctr"/>
            <a:r>
              <a:rPr lang="ar-SA" sz="3600" dirty="0" smtClean="0">
                <a:solidFill>
                  <a:schemeClr val="tx1"/>
                </a:solidFill>
              </a:rPr>
              <a:t>توجه الباحث</a:t>
            </a:r>
            <a:endParaRPr lang="ar-SA" sz="3600" dirty="0">
              <a:solidFill>
                <a:schemeClr val="tx1"/>
              </a:solidFill>
            </a:endParaRPr>
          </a:p>
        </p:txBody>
      </p:sp>
      <p:sp>
        <p:nvSpPr>
          <p:cNvPr id="7" name="سهم إلى اليسار 6"/>
          <p:cNvSpPr/>
          <p:nvPr/>
        </p:nvSpPr>
        <p:spPr>
          <a:xfrm>
            <a:off x="4929190" y="3571876"/>
            <a:ext cx="2928958" cy="1285884"/>
          </a:xfrm>
          <a:prstGeom prst="leftArrow">
            <a:avLst>
              <a:gd name="adj1" fmla="val 63545"/>
              <a:gd name="adj2" fmla="val 30811"/>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path path="circle">
              <a:fillToRect t="100000" r="100000"/>
            </a:path>
            <a:tileRect l="-100000" b="-100000"/>
          </a:gradFill>
          <a:ln>
            <a:solidFill>
              <a:srgbClr val="C00000"/>
            </a:solidFill>
            <a:prstDash val="dashDot"/>
          </a:ln>
        </p:spPr>
        <p:style>
          <a:lnRef idx="1">
            <a:schemeClr val="accent3"/>
          </a:lnRef>
          <a:fillRef idx="3">
            <a:schemeClr val="accent3"/>
          </a:fillRef>
          <a:effectRef idx="2">
            <a:schemeClr val="accent3"/>
          </a:effectRef>
          <a:fontRef idx="minor">
            <a:schemeClr val="lt1"/>
          </a:fontRef>
        </p:style>
        <p:txBody>
          <a:bodyPr rtlCol="1" anchor="ctr"/>
          <a:lstStyle/>
          <a:p>
            <a:pPr algn="ctr"/>
            <a:r>
              <a:rPr lang="ar-SA" sz="3600" dirty="0" smtClean="0">
                <a:solidFill>
                  <a:schemeClr val="tx1"/>
                </a:solidFill>
              </a:rPr>
              <a:t>كتبتُ</a:t>
            </a:r>
            <a:endParaRPr lang="ar-SA" sz="3600" dirty="0">
              <a:solidFill>
                <a:schemeClr val="tx1"/>
              </a:solidFill>
            </a:endParaRPr>
          </a:p>
        </p:txBody>
      </p:sp>
      <p:sp>
        <p:nvSpPr>
          <p:cNvPr id="8" name="سهم إلى اليسار 7"/>
          <p:cNvSpPr/>
          <p:nvPr/>
        </p:nvSpPr>
        <p:spPr>
          <a:xfrm>
            <a:off x="4929190" y="4357694"/>
            <a:ext cx="2928958" cy="1285884"/>
          </a:xfrm>
          <a:prstGeom prst="leftArrow">
            <a:avLst>
              <a:gd name="adj1" fmla="val 63545"/>
              <a:gd name="adj2" fmla="val 30811"/>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path path="circle">
              <a:fillToRect t="100000" r="100000"/>
            </a:path>
            <a:tileRect l="-100000" b="-100000"/>
          </a:gradFill>
          <a:ln>
            <a:solidFill>
              <a:srgbClr val="C00000"/>
            </a:solidFill>
            <a:prstDash val="dashDot"/>
          </a:ln>
        </p:spPr>
        <p:style>
          <a:lnRef idx="1">
            <a:schemeClr val="accent3"/>
          </a:lnRef>
          <a:fillRef idx="3">
            <a:schemeClr val="accent3"/>
          </a:fillRef>
          <a:effectRef idx="2">
            <a:schemeClr val="accent3"/>
          </a:effectRef>
          <a:fontRef idx="minor">
            <a:schemeClr val="lt1"/>
          </a:fontRef>
        </p:style>
        <p:txBody>
          <a:bodyPr rtlCol="1" anchor="ctr"/>
          <a:lstStyle/>
          <a:p>
            <a:pPr algn="ctr"/>
            <a:r>
              <a:rPr lang="ar-SA" sz="3600" dirty="0" smtClean="0">
                <a:solidFill>
                  <a:schemeClr val="tx1"/>
                </a:solidFill>
              </a:rPr>
              <a:t>النفط ثروة</a:t>
            </a:r>
            <a:endParaRPr lang="ar-SA" sz="3600" dirty="0">
              <a:solidFill>
                <a:schemeClr val="tx1"/>
              </a:solidFill>
            </a:endParaRPr>
          </a:p>
        </p:txBody>
      </p:sp>
      <p:sp>
        <p:nvSpPr>
          <p:cNvPr id="9" name="مربع نص 8"/>
          <p:cNvSpPr txBox="1"/>
          <p:nvPr/>
        </p:nvSpPr>
        <p:spPr>
          <a:xfrm>
            <a:off x="3143240" y="1486903"/>
            <a:ext cx="1857388" cy="584775"/>
          </a:xfrm>
          <a:prstGeom prst="rect">
            <a:avLst/>
          </a:prstGeom>
          <a:noFill/>
        </p:spPr>
        <p:txBody>
          <a:bodyPr wrap="square" rtlCol="1">
            <a:spAutoFit/>
          </a:bodyPr>
          <a:lstStyle/>
          <a:p>
            <a:pPr algn="ctr"/>
            <a:r>
              <a:rPr lang="ar-SA" sz="3200" b="1" u="sng" dirty="0" smtClean="0"/>
              <a:t>على</a:t>
            </a:r>
            <a:endParaRPr lang="ar-SA" sz="3200" b="1" u="sng" dirty="0"/>
          </a:p>
        </p:txBody>
      </p:sp>
      <p:sp>
        <p:nvSpPr>
          <p:cNvPr id="10" name="مربع نص 9"/>
          <p:cNvSpPr txBox="1"/>
          <p:nvPr/>
        </p:nvSpPr>
        <p:spPr>
          <a:xfrm>
            <a:off x="3071802" y="2285992"/>
            <a:ext cx="1857388" cy="584775"/>
          </a:xfrm>
          <a:prstGeom prst="rect">
            <a:avLst/>
          </a:prstGeom>
          <a:noFill/>
        </p:spPr>
        <p:txBody>
          <a:bodyPr wrap="square" rtlCol="1">
            <a:spAutoFit/>
          </a:bodyPr>
          <a:lstStyle/>
          <a:p>
            <a:pPr algn="ctr"/>
            <a:r>
              <a:rPr lang="ar-SA" sz="3200" b="1" u="sng" dirty="0" smtClean="0"/>
              <a:t>في</a:t>
            </a:r>
            <a:endParaRPr lang="ar-SA" sz="3200" b="1" u="sng" dirty="0"/>
          </a:p>
        </p:txBody>
      </p:sp>
      <p:sp>
        <p:nvSpPr>
          <p:cNvPr id="11" name="مربع نص 10"/>
          <p:cNvSpPr txBox="1"/>
          <p:nvPr/>
        </p:nvSpPr>
        <p:spPr>
          <a:xfrm>
            <a:off x="3071802" y="3071810"/>
            <a:ext cx="1857388" cy="584775"/>
          </a:xfrm>
          <a:prstGeom prst="rect">
            <a:avLst/>
          </a:prstGeom>
          <a:noFill/>
        </p:spPr>
        <p:txBody>
          <a:bodyPr wrap="square" rtlCol="1">
            <a:spAutoFit/>
          </a:bodyPr>
          <a:lstStyle/>
          <a:p>
            <a:pPr algn="ctr"/>
            <a:r>
              <a:rPr lang="ar-SA" sz="3200" b="1" u="sng" dirty="0" smtClean="0"/>
              <a:t>إلى</a:t>
            </a:r>
            <a:endParaRPr lang="ar-SA" sz="3200" b="1" u="sng" dirty="0"/>
          </a:p>
        </p:txBody>
      </p:sp>
      <p:sp>
        <p:nvSpPr>
          <p:cNvPr id="12" name="مربع نص 11"/>
          <p:cNvSpPr txBox="1"/>
          <p:nvPr/>
        </p:nvSpPr>
        <p:spPr>
          <a:xfrm>
            <a:off x="3071802" y="3929066"/>
            <a:ext cx="1857388" cy="584775"/>
          </a:xfrm>
          <a:prstGeom prst="rect">
            <a:avLst/>
          </a:prstGeom>
          <a:noFill/>
        </p:spPr>
        <p:txBody>
          <a:bodyPr wrap="square" rtlCol="1">
            <a:spAutoFit/>
          </a:bodyPr>
          <a:lstStyle/>
          <a:p>
            <a:pPr algn="ctr"/>
            <a:r>
              <a:rPr lang="ar-SA" sz="3200" b="1" u="sng" dirty="0" smtClean="0"/>
              <a:t>بـ</a:t>
            </a:r>
            <a:endParaRPr lang="ar-SA" sz="3200" b="1" u="sng" dirty="0"/>
          </a:p>
        </p:txBody>
      </p:sp>
      <p:sp>
        <p:nvSpPr>
          <p:cNvPr id="13" name="مربع نص 12"/>
          <p:cNvSpPr txBox="1"/>
          <p:nvPr/>
        </p:nvSpPr>
        <p:spPr>
          <a:xfrm>
            <a:off x="3071802" y="4714884"/>
            <a:ext cx="1857388" cy="584775"/>
          </a:xfrm>
          <a:prstGeom prst="rect">
            <a:avLst/>
          </a:prstGeom>
          <a:noFill/>
        </p:spPr>
        <p:txBody>
          <a:bodyPr wrap="square" rtlCol="1">
            <a:spAutoFit/>
          </a:bodyPr>
          <a:lstStyle/>
          <a:p>
            <a:pPr algn="ctr"/>
            <a:r>
              <a:rPr lang="ar-SA" sz="3200" b="1" u="sng" dirty="0" smtClean="0"/>
              <a:t>من</a:t>
            </a:r>
            <a:endParaRPr lang="ar-SA" sz="3200" b="1" u="sng" dirty="0"/>
          </a:p>
        </p:txBody>
      </p:sp>
      <p:sp>
        <p:nvSpPr>
          <p:cNvPr id="14" name="مربع نص 13"/>
          <p:cNvSpPr txBox="1"/>
          <p:nvPr/>
        </p:nvSpPr>
        <p:spPr>
          <a:xfrm>
            <a:off x="2000232" y="1500174"/>
            <a:ext cx="121444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الصخور</a:t>
            </a:r>
            <a:endParaRPr lang="ar-SA" sz="2800" b="1" dirty="0"/>
          </a:p>
        </p:txBody>
      </p:sp>
      <p:sp>
        <p:nvSpPr>
          <p:cNvPr id="16" name="مربع نص 15"/>
          <p:cNvSpPr txBox="1"/>
          <p:nvPr/>
        </p:nvSpPr>
        <p:spPr>
          <a:xfrm>
            <a:off x="2000232" y="3048656"/>
            <a:ext cx="121444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المدينتين</a:t>
            </a:r>
            <a:endParaRPr lang="ar-SA" sz="2800" b="1" dirty="0"/>
          </a:p>
        </p:txBody>
      </p:sp>
      <p:sp>
        <p:nvSpPr>
          <p:cNvPr id="17" name="مربع نص 16"/>
          <p:cNvSpPr txBox="1"/>
          <p:nvPr/>
        </p:nvSpPr>
        <p:spPr>
          <a:xfrm>
            <a:off x="2000232" y="2285992"/>
            <a:ext cx="121444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العالم</a:t>
            </a:r>
            <a:endParaRPr lang="ar-SA" sz="2800" b="1" dirty="0"/>
          </a:p>
        </p:txBody>
      </p:sp>
      <p:sp>
        <p:nvSpPr>
          <p:cNvPr id="18" name="مربع نص 17"/>
          <p:cNvSpPr txBox="1"/>
          <p:nvPr/>
        </p:nvSpPr>
        <p:spPr>
          <a:xfrm>
            <a:off x="2000232" y="3857628"/>
            <a:ext cx="121444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القلم</a:t>
            </a:r>
            <a:endParaRPr lang="ar-SA" sz="2800" b="1" dirty="0"/>
          </a:p>
        </p:txBody>
      </p:sp>
      <p:sp>
        <p:nvSpPr>
          <p:cNvPr id="19" name="مربع نص 18"/>
          <p:cNvSpPr txBox="1"/>
          <p:nvPr/>
        </p:nvSpPr>
        <p:spPr>
          <a:xfrm>
            <a:off x="2000232" y="4714884"/>
            <a:ext cx="1214446"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1">
            <a:spAutoFit/>
          </a:bodyPr>
          <a:lstStyle/>
          <a:p>
            <a:pPr algn="ctr"/>
            <a:r>
              <a:rPr lang="ar-SA" sz="2800" b="1" dirty="0" smtClean="0"/>
              <a:t>الثروات</a:t>
            </a:r>
            <a:endParaRPr lang="ar-SA" sz="2800" b="1" dirty="0"/>
          </a:p>
        </p:txBody>
      </p:sp>
      <p:sp>
        <p:nvSpPr>
          <p:cNvPr id="20" name="مستطيل 19"/>
          <p:cNvSpPr/>
          <p:nvPr/>
        </p:nvSpPr>
        <p:spPr>
          <a:xfrm rot="20567580">
            <a:off x="7854976" y="245881"/>
            <a:ext cx="877163" cy="1077218"/>
          </a:xfrm>
          <a:prstGeom prst="rect">
            <a:avLst/>
          </a:prstGeom>
        </p:spPr>
        <p:txBody>
          <a:bodyPr wrap="none">
            <a:spAutoFit/>
          </a:bodyPr>
          <a:lstStyle/>
          <a:p>
            <a:r>
              <a:rPr lang="ar-SA" sz="3200" b="1" dirty="0" smtClean="0">
                <a:sym typeface="Wingdings"/>
              </a:rPr>
              <a:t></a:t>
            </a:r>
          </a:p>
          <a:p>
            <a:r>
              <a:rPr lang="ar-SA" sz="3200" b="1" dirty="0" smtClean="0">
                <a:sym typeface="Wingdings"/>
              </a:rPr>
              <a:t>تهيئة</a:t>
            </a:r>
            <a:endParaRPr lang="ar-SA"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3"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plus(out)">
                                      <p:cBhvr>
                                        <p:cTn id="10" dur="2000"/>
                                        <p:tgtEl>
                                          <p:spTgt spid="4"/>
                                        </p:tgtEl>
                                      </p:cBhvr>
                                    </p:animEffect>
                                  </p:childTnLst>
                                </p:cTn>
                              </p:par>
                              <p:par>
                                <p:cTn id="11" presetID="25"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4" dur="10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5" dur="1000" accel="50000" fill="hold">
                                          <p:stCondLst>
                                            <p:cond delay="1000"/>
                                          </p:stCondLst>
                                        </p:cTn>
                                        <p:tgtEl>
                                          <p:spTgt spid="14"/>
                                        </p:tgtEl>
                                        <p:attrNameLst>
                                          <p:attrName>ppt_w</p:attrName>
                                        </p:attrNameLst>
                                      </p:cBhvr>
                                      <p:tavLst>
                                        <p:tav tm="0">
                                          <p:val>
                                            <p:strVal val="#ppt_w*.05"/>
                                          </p:val>
                                        </p:tav>
                                        <p:tav tm="100000">
                                          <p:val>
                                            <p:strVal val="#ppt_w"/>
                                          </p:val>
                                        </p:tav>
                                      </p:tavLst>
                                    </p:anim>
                                    <p:anim calcmode="lin" valueType="num">
                                      <p:cBhvr>
                                        <p:cTn id="16" dur="2000" fill="hold"/>
                                        <p:tgtEl>
                                          <p:spTgt spid="14"/>
                                        </p:tgtEl>
                                        <p:attrNameLst>
                                          <p:attrName>ppt_h</p:attrName>
                                        </p:attrNameLst>
                                      </p:cBhvr>
                                      <p:tavLst>
                                        <p:tav tm="0">
                                          <p:val>
                                            <p:strVal val="#ppt_h"/>
                                          </p:val>
                                        </p:tav>
                                        <p:tav tm="100000">
                                          <p:val>
                                            <p:strVal val="#ppt_h"/>
                                          </p:val>
                                        </p:tav>
                                      </p:tavLst>
                                    </p:anim>
                                    <p:anim calcmode="lin" valueType="num">
                                      <p:cBhvr>
                                        <p:cTn id="17" dur="10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8" dur="10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9" dur="1000" accel="50000" fill="hold">
                                          <p:stCondLst>
                                            <p:cond delay="1000"/>
                                          </p:stCondLst>
                                        </p:cTn>
                                        <p:tgtEl>
                                          <p:spTgt spid="14"/>
                                        </p:tgtEl>
                                        <p:attrNameLst>
                                          <p:attrName>ppt_y</p:attrName>
                                        </p:attrNameLst>
                                      </p:cBhvr>
                                      <p:tavLst>
                                        <p:tav tm="0">
                                          <p:val>
                                            <p:strVal val="#ppt_y+.1"/>
                                          </p:val>
                                        </p:tav>
                                        <p:tav tm="100000">
                                          <p:val>
                                            <p:strVal val="#ppt_y"/>
                                          </p:val>
                                        </p:tav>
                                      </p:tavLst>
                                    </p:anim>
                                    <p:animEffect transition="in" filter="fade">
                                      <p:cBhvr>
                                        <p:cTn id="20" dur="2000" decel="50000">
                                          <p:stCondLst>
                                            <p:cond delay="0"/>
                                          </p:stCondLst>
                                        </p:cTn>
                                        <p:tgtEl>
                                          <p:spTgt spid="14"/>
                                        </p:tgtEl>
                                      </p:cBhvr>
                                    </p:animEffect>
                                  </p:childTnLst>
                                </p:cTn>
                              </p:par>
                              <p:par>
                                <p:cTn id="21" presetID="13" presetClass="entr" presetSubtype="32"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plus(out)">
                                      <p:cBhvr>
                                        <p:cTn id="23" dur="2000"/>
                                        <p:tgtEl>
                                          <p:spTgt spid="5"/>
                                        </p:tgtEl>
                                      </p:cBhvr>
                                    </p:animEffect>
                                  </p:childTnLst>
                                </p:cTn>
                              </p:par>
                              <p:par>
                                <p:cTn id="24" presetID="25"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10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7" dur="10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8" dur="1000" accel="50000" fill="hold">
                                          <p:stCondLst>
                                            <p:cond delay="1000"/>
                                          </p:stCondLst>
                                        </p:cTn>
                                        <p:tgtEl>
                                          <p:spTgt spid="17"/>
                                        </p:tgtEl>
                                        <p:attrNameLst>
                                          <p:attrName>ppt_w</p:attrName>
                                        </p:attrNameLst>
                                      </p:cBhvr>
                                      <p:tavLst>
                                        <p:tav tm="0">
                                          <p:val>
                                            <p:strVal val="#ppt_w*.05"/>
                                          </p:val>
                                        </p:tav>
                                        <p:tav tm="100000">
                                          <p:val>
                                            <p:strVal val="#ppt_w"/>
                                          </p:val>
                                        </p:tav>
                                      </p:tavLst>
                                    </p:anim>
                                    <p:anim calcmode="lin" valueType="num">
                                      <p:cBhvr>
                                        <p:cTn id="29" dur="2000" fill="hold"/>
                                        <p:tgtEl>
                                          <p:spTgt spid="17"/>
                                        </p:tgtEl>
                                        <p:attrNameLst>
                                          <p:attrName>ppt_h</p:attrName>
                                        </p:attrNameLst>
                                      </p:cBhvr>
                                      <p:tavLst>
                                        <p:tav tm="0">
                                          <p:val>
                                            <p:strVal val="#ppt_h"/>
                                          </p:val>
                                        </p:tav>
                                        <p:tav tm="100000">
                                          <p:val>
                                            <p:strVal val="#ppt_h"/>
                                          </p:val>
                                        </p:tav>
                                      </p:tavLst>
                                    </p:anim>
                                    <p:anim calcmode="lin" valueType="num">
                                      <p:cBhvr>
                                        <p:cTn id="30" dur="10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31" dur="10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32" dur="1000" accel="50000" fill="hold">
                                          <p:stCondLst>
                                            <p:cond delay="1000"/>
                                          </p:stCondLst>
                                        </p:cTn>
                                        <p:tgtEl>
                                          <p:spTgt spid="17"/>
                                        </p:tgtEl>
                                        <p:attrNameLst>
                                          <p:attrName>ppt_y</p:attrName>
                                        </p:attrNameLst>
                                      </p:cBhvr>
                                      <p:tavLst>
                                        <p:tav tm="0">
                                          <p:val>
                                            <p:strVal val="#ppt_y+.1"/>
                                          </p:val>
                                        </p:tav>
                                        <p:tav tm="100000">
                                          <p:val>
                                            <p:strVal val="#ppt_y"/>
                                          </p:val>
                                        </p:tav>
                                      </p:tavLst>
                                    </p:anim>
                                    <p:animEffect transition="in" filter="fade">
                                      <p:cBhvr>
                                        <p:cTn id="33" dur="2000" decel="50000">
                                          <p:stCondLst>
                                            <p:cond delay="0"/>
                                          </p:stCondLst>
                                        </p:cTn>
                                        <p:tgtEl>
                                          <p:spTgt spid="17"/>
                                        </p:tgtEl>
                                      </p:cBhvr>
                                    </p:animEffect>
                                  </p:childTnLst>
                                </p:cTn>
                              </p:par>
                              <p:par>
                                <p:cTn id="34" presetID="13" presetClass="entr" presetSubtype="32"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plus(out)">
                                      <p:cBhvr>
                                        <p:cTn id="36" dur="2000"/>
                                        <p:tgtEl>
                                          <p:spTgt spid="6"/>
                                        </p:tgtEl>
                                      </p:cBhvr>
                                    </p:animEffect>
                                  </p:childTnLst>
                                </p:cTn>
                              </p:par>
                              <p:par>
                                <p:cTn id="37" presetID="25"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0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40" dur="10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41" dur="1000" accel="50000" fill="hold">
                                          <p:stCondLst>
                                            <p:cond delay="1000"/>
                                          </p:stCondLst>
                                        </p:cTn>
                                        <p:tgtEl>
                                          <p:spTgt spid="16"/>
                                        </p:tgtEl>
                                        <p:attrNameLst>
                                          <p:attrName>ppt_w</p:attrName>
                                        </p:attrNameLst>
                                      </p:cBhvr>
                                      <p:tavLst>
                                        <p:tav tm="0">
                                          <p:val>
                                            <p:strVal val="#ppt_w*.05"/>
                                          </p:val>
                                        </p:tav>
                                        <p:tav tm="100000">
                                          <p:val>
                                            <p:strVal val="#ppt_w"/>
                                          </p:val>
                                        </p:tav>
                                      </p:tavLst>
                                    </p:anim>
                                    <p:anim calcmode="lin" valueType="num">
                                      <p:cBhvr>
                                        <p:cTn id="42" dur="2000" fill="hold"/>
                                        <p:tgtEl>
                                          <p:spTgt spid="16"/>
                                        </p:tgtEl>
                                        <p:attrNameLst>
                                          <p:attrName>ppt_h</p:attrName>
                                        </p:attrNameLst>
                                      </p:cBhvr>
                                      <p:tavLst>
                                        <p:tav tm="0">
                                          <p:val>
                                            <p:strVal val="#ppt_h"/>
                                          </p:val>
                                        </p:tav>
                                        <p:tav tm="100000">
                                          <p:val>
                                            <p:strVal val="#ppt_h"/>
                                          </p:val>
                                        </p:tav>
                                      </p:tavLst>
                                    </p:anim>
                                    <p:anim calcmode="lin" valueType="num">
                                      <p:cBhvr>
                                        <p:cTn id="43" dur="10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44" dur="10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45" dur="1000" accel="50000" fill="hold">
                                          <p:stCondLst>
                                            <p:cond delay="1000"/>
                                          </p:stCondLst>
                                        </p:cTn>
                                        <p:tgtEl>
                                          <p:spTgt spid="16"/>
                                        </p:tgtEl>
                                        <p:attrNameLst>
                                          <p:attrName>ppt_y</p:attrName>
                                        </p:attrNameLst>
                                      </p:cBhvr>
                                      <p:tavLst>
                                        <p:tav tm="0">
                                          <p:val>
                                            <p:strVal val="#ppt_y+.1"/>
                                          </p:val>
                                        </p:tav>
                                        <p:tav tm="100000">
                                          <p:val>
                                            <p:strVal val="#ppt_y"/>
                                          </p:val>
                                        </p:tav>
                                      </p:tavLst>
                                    </p:anim>
                                    <p:animEffect transition="in" filter="fade">
                                      <p:cBhvr>
                                        <p:cTn id="46" dur="2000" decel="50000">
                                          <p:stCondLst>
                                            <p:cond delay="0"/>
                                          </p:stCondLst>
                                        </p:cTn>
                                        <p:tgtEl>
                                          <p:spTgt spid="16"/>
                                        </p:tgtEl>
                                      </p:cBhvr>
                                    </p:animEffect>
                                  </p:childTnLst>
                                </p:cTn>
                              </p:par>
                              <p:par>
                                <p:cTn id="47" presetID="13" presetClass="entr" presetSubtype="32"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plus(out)">
                                      <p:cBhvr>
                                        <p:cTn id="49" dur="2000"/>
                                        <p:tgtEl>
                                          <p:spTgt spid="7"/>
                                        </p:tgtEl>
                                      </p:cBhvr>
                                    </p:animEffect>
                                  </p:childTnLst>
                                </p:cTn>
                              </p:par>
                              <p:par>
                                <p:cTn id="50" presetID="25"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10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3" dur="10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4" dur="1000" accel="50000" fill="hold">
                                          <p:stCondLst>
                                            <p:cond delay="1000"/>
                                          </p:stCondLst>
                                        </p:cTn>
                                        <p:tgtEl>
                                          <p:spTgt spid="18"/>
                                        </p:tgtEl>
                                        <p:attrNameLst>
                                          <p:attrName>ppt_w</p:attrName>
                                        </p:attrNameLst>
                                      </p:cBhvr>
                                      <p:tavLst>
                                        <p:tav tm="0">
                                          <p:val>
                                            <p:strVal val="#ppt_w*.05"/>
                                          </p:val>
                                        </p:tav>
                                        <p:tav tm="100000">
                                          <p:val>
                                            <p:strVal val="#ppt_w"/>
                                          </p:val>
                                        </p:tav>
                                      </p:tavLst>
                                    </p:anim>
                                    <p:anim calcmode="lin" valueType="num">
                                      <p:cBhvr>
                                        <p:cTn id="55" dur="2000" fill="hold"/>
                                        <p:tgtEl>
                                          <p:spTgt spid="18"/>
                                        </p:tgtEl>
                                        <p:attrNameLst>
                                          <p:attrName>ppt_h</p:attrName>
                                        </p:attrNameLst>
                                      </p:cBhvr>
                                      <p:tavLst>
                                        <p:tav tm="0">
                                          <p:val>
                                            <p:strVal val="#ppt_h"/>
                                          </p:val>
                                        </p:tav>
                                        <p:tav tm="100000">
                                          <p:val>
                                            <p:strVal val="#ppt_h"/>
                                          </p:val>
                                        </p:tav>
                                      </p:tavLst>
                                    </p:anim>
                                    <p:anim calcmode="lin" valueType="num">
                                      <p:cBhvr>
                                        <p:cTn id="56" dur="10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7" dur="10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8" dur="1000" accel="50000" fill="hold">
                                          <p:stCondLst>
                                            <p:cond delay="1000"/>
                                          </p:stCondLst>
                                        </p:cTn>
                                        <p:tgtEl>
                                          <p:spTgt spid="18"/>
                                        </p:tgtEl>
                                        <p:attrNameLst>
                                          <p:attrName>ppt_y</p:attrName>
                                        </p:attrNameLst>
                                      </p:cBhvr>
                                      <p:tavLst>
                                        <p:tav tm="0">
                                          <p:val>
                                            <p:strVal val="#ppt_y+.1"/>
                                          </p:val>
                                        </p:tav>
                                        <p:tav tm="100000">
                                          <p:val>
                                            <p:strVal val="#ppt_y"/>
                                          </p:val>
                                        </p:tav>
                                      </p:tavLst>
                                    </p:anim>
                                    <p:animEffect transition="in" filter="fade">
                                      <p:cBhvr>
                                        <p:cTn id="59" dur="2000" decel="50000">
                                          <p:stCondLst>
                                            <p:cond delay="0"/>
                                          </p:stCondLst>
                                        </p:cTn>
                                        <p:tgtEl>
                                          <p:spTgt spid="18"/>
                                        </p:tgtEl>
                                      </p:cBhvr>
                                    </p:animEffect>
                                  </p:childTnLst>
                                </p:cTn>
                              </p:par>
                              <p:par>
                                <p:cTn id="60" presetID="13" presetClass="entr" presetSubtype="32"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plus(out)">
                                      <p:cBhvr>
                                        <p:cTn id="62" dur="2000"/>
                                        <p:tgtEl>
                                          <p:spTgt spid="8"/>
                                        </p:tgtEl>
                                      </p:cBhvr>
                                    </p:animEffect>
                                  </p:childTnLst>
                                </p:cTn>
                              </p:par>
                              <p:par>
                                <p:cTn id="63" presetID="25"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10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66" dur="10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67" dur="1000" accel="50000" fill="hold">
                                          <p:stCondLst>
                                            <p:cond delay="1000"/>
                                          </p:stCondLst>
                                        </p:cTn>
                                        <p:tgtEl>
                                          <p:spTgt spid="19"/>
                                        </p:tgtEl>
                                        <p:attrNameLst>
                                          <p:attrName>ppt_w</p:attrName>
                                        </p:attrNameLst>
                                      </p:cBhvr>
                                      <p:tavLst>
                                        <p:tav tm="0">
                                          <p:val>
                                            <p:strVal val="#ppt_w*.05"/>
                                          </p:val>
                                        </p:tav>
                                        <p:tav tm="100000">
                                          <p:val>
                                            <p:strVal val="#ppt_w"/>
                                          </p:val>
                                        </p:tav>
                                      </p:tavLst>
                                    </p:anim>
                                    <p:anim calcmode="lin" valueType="num">
                                      <p:cBhvr>
                                        <p:cTn id="68" dur="2000" fill="hold"/>
                                        <p:tgtEl>
                                          <p:spTgt spid="19"/>
                                        </p:tgtEl>
                                        <p:attrNameLst>
                                          <p:attrName>ppt_h</p:attrName>
                                        </p:attrNameLst>
                                      </p:cBhvr>
                                      <p:tavLst>
                                        <p:tav tm="0">
                                          <p:val>
                                            <p:strVal val="#ppt_h"/>
                                          </p:val>
                                        </p:tav>
                                        <p:tav tm="100000">
                                          <p:val>
                                            <p:strVal val="#ppt_h"/>
                                          </p:val>
                                        </p:tav>
                                      </p:tavLst>
                                    </p:anim>
                                    <p:anim calcmode="lin" valueType="num">
                                      <p:cBhvr>
                                        <p:cTn id="69" dur="10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70" dur="10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71" dur="1000" accel="50000" fill="hold">
                                          <p:stCondLst>
                                            <p:cond delay="1000"/>
                                          </p:stCondLst>
                                        </p:cTn>
                                        <p:tgtEl>
                                          <p:spTgt spid="19"/>
                                        </p:tgtEl>
                                        <p:attrNameLst>
                                          <p:attrName>ppt_y</p:attrName>
                                        </p:attrNameLst>
                                      </p:cBhvr>
                                      <p:tavLst>
                                        <p:tav tm="0">
                                          <p:val>
                                            <p:strVal val="#ppt_y+.1"/>
                                          </p:val>
                                        </p:tav>
                                        <p:tav tm="100000">
                                          <p:val>
                                            <p:strVal val="#ppt_y"/>
                                          </p:val>
                                        </p:tav>
                                      </p:tavLst>
                                    </p:anim>
                                    <p:animEffect transition="in" filter="fade">
                                      <p:cBhvr>
                                        <p:cTn id="72" dur="2000" decel="50000">
                                          <p:stCondLst>
                                            <p:cond delay="0"/>
                                          </p:stCondLst>
                                        </p:cTn>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grpId="0"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fade">
                                      <p:cBhvr>
                                        <p:cTn id="77" dur="800" decel="100000"/>
                                        <p:tgtEl>
                                          <p:spTgt spid="9"/>
                                        </p:tgtEl>
                                      </p:cBhvr>
                                    </p:animEffect>
                                    <p:anim calcmode="lin" valueType="num">
                                      <p:cBhvr>
                                        <p:cTn id="78" dur="800" decel="100000" fill="hold"/>
                                        <p:tgtEl>
                                          <p:spTgt spid="9"/>
                                        </p:tgtEl>
                                        <p:attrNameLst>
                                          <p:attrName>style.rotation</p:attrName>
                                        </p:attrNameLst>
                                      </p:cBhvr>
                                      <p:tavLst>
                                        <p:tav tm="0">
                                          <p:val>
                                            <p:fltVal val="-90"/>
                                          </p:val>
                                        </p:tav>
                                        <p:tav tm="100000">
                                          <p:val>
                                            <p:fltVal val="0"/>
                                          </p:val>
                                        </p:tav>
                                      </p:tavLst>
                                    </p:anim>
                                    <p:anim calcmode="lin" valueType="num">
                                      <p:cBhvr>
                                        <p:cTn id="79" dur="800" decel="100000" fill="hold"/>
                                        <p:tgtEl>
                                          <p:spTgt spid="9"/>
                                        </p:tgtEl>
                                        <p:attrNameLst>
                                          <p:attrName>ppt_x</p:attrName>
                                        </p:attrNameLst>
                                      </p:cBhvr>
                                      <p:tavLst>
                                        <p:tav tm="0">
                                          <p:val>
                                            <p:strVal val="#ppt_x+0.4"/>
                                          </p:val>
                                        </p:tav>
                                        <p:tav tm="100000">
                                          <p:val>
                                            <p:strVal val="#ppt_x-0.05"/>
                                          </p:val>
                                        </p:tav>
                                      </p:tavLst>
                                    </p:anim>
                                    <p:anim calcmode="lin" valueType="num">
                                      <p:cBhvr>
                                        <p:cTn id="80" dur="800" decel="100000" fill="hold"/>
                                        <p:tgtEl>
                                          <p:spTgt spid="9"/>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0" presetClass="entr" presetSubtype="0" fill="hold" grpId="0" nodeType="click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800" decel="100000"/>
                                        <p:tgtEl>
                                          <p:spTgt spid="10"/>
                                        </p:tgtEl>
                                      </p:cBhvr>
                                    </p:animEffect>
                                    <p:anim calcmode="lin" valueType="num">
                                      <p:cBhvr>
                                        <p:cTn id="88" dur="800" decel="100000" fill="hold"/>
                                        <p:tgtEl>
                                          <p:spTgt spid="10"/>
                                        </p:tgtEl>
                                        <p:attrNameLst>
                                          <p:attrName>style.rotation</p:attrName>
                                        </p:attrNameLst>
                                      </p:cBhvr>
                                      <p:tavLst>
                                        <p:tav tm="0">
                                          <p:val>
                                            <p:fltVal val="-90"/>
                                          </p:val>
                                        </p:tav>
                                        <p:tav tm="100000">
                                          <p:val>
                                            <p:fltVal val="0"/>
                                          </p:val>
                                        </p:tav>
                                      </p:tavLst>
                                    </p:anim>
                                    <p:anim calcmode="lin" valueType="num">
                                      <p:cBhvr>
                                        <p:cTn id="89" dur="800" decel="100000" fill="hold"/>
                                        <p:tgtEl>
                                          <p:spTgt spid="10"/>
                                        </p:tgtEl>
                                        <p:attrNameLst>
                                          <p:attrName>ppt_x</p:attrName>
                                        </p:attrNameLst>
                                      </p:cBhvr>
                                      <p:tavLst>
                                        <p:tav tm="0">
                                          <p:val>
                                            <p:strVal val="#ppt_x+0.4"/>
                                          </p:val>
                                        </p:tav>
                                        <p:tav tm="100000">
                                          <p:val>
                                            <p:strVal val="#ppt_x-0.05"/>
                                          </p:val>
                                        </p:tav>
                                      </p:tavLst>
                                    </p:anim>
                                    <p:anim calcmode="lin" valueType="num">
                                      <p:cBhvr>
                                        <p:cTn id="90" dur="800" decel="100000" fill="hold"/>
                                        <p:tgtEl>
                                          <p:spTgt spid="10"/>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childTnLst>
                                    <p:set>
                                      <p:cBhvr>
                                        <p:cTn id="96" dur="1" fill="hold">
                                          <p:stCondLst>
                                            <p:cond delay="0"/>
                                          </p:stCondLst>
                                        </p:cTn>
                                        <p:tgtEl>
                                          <p:spTgt spid="11"/>
                                        </p:tgtEl>
                                        <p:attrNameLst>
                                          <p:attrName>style.visibility</p:attrName>
                                        </p:attrNameLst>
                                      </p:cBhvr>
                                      <p:to>
                                        <p:strVal val="visible"/>
                                      </p:to>
                                    </p:set>
                                    <p:animEffect transition="in" filter="fade">
                                      <p:cBhvr>
                                        <p:cTn id="97" dur="800" decel="100000"/>
                                        <p:tgtEl>
                                          <p:spTgt spid="11"/>
                                        </p:tgtEl>
                                      </p:cBhvr>
                                    </p:animEffect>
                                    <p:anim calcmode="lin" valueType="num">
                                      <p:cBhvr>
                                        <p:cTn id="98" dur="800" decel="100000" fill="hold"/>
                                        <p:tgtEl>
                                          <p:spTgt spid="11"/>
                                        </p:tgtEl>
                                        <p:attrNameLst>
                                          <p:attrName>style.rotation</p:attrName>
                                        </p:attrNameLst>
                                      </p:cBhvr>
                                      <p:tavLst>
                                        <p:tav tm="0">
                                          <p:val>
                                            <p:fltVal val="-90"/>
                                          </p:val>
                                        </p:tav>
                                        <p:tav tm="100000">
                                          <p:val>
                                            <p:fltVal val="0"/>
                                          </p:val>
                                        </p:tav>
                                      </p:tavLst>
                                    </p:anim>
                                    <p:anim calcmode="lin" valueType="num">
                                      <p:cBhvr>
                                        <p:cTn id="99" dur="800" decel="100000" fill="hold"/>
                                        <p:tgtEl>
                                          <p:spTgt spid="11"/>
                                        </p:tgtEl>
                                        <p:attrNameLst>
                                          <p:attrName>ppt_x</p:attrName>
                                        </p:attrNameLst>
                                      </p:cBhvr>
                                      <p:tavLst>
                                        <p:tav tm="0">
                                          <p:val>
                                            <p:strVal val="#ppt_x+0.4"/>
                                          </p:val>
                                        </p:tav>
                                        <p:tav tm="100000">
                                          <p:val>
                                            <p:strVal val="#ppt_x-0.05"/>
                                          </p:val>
                                        </p:tav>
                                      </p:tavLst>
                                    </p:anim>
                                    <p:anim calcmode="lin" valueType="num">
                                      <p:cBhvr>
                                        <p:cTn id="100" dur="800" decel="100000" fill="hold"/>
                                        <p:tgtEl>
                                          <p:spTgt spid="11"/>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30" presetClass="entr" presetSubtype="0" fill="hold" grpId="0" nodeType="click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fade">
                                      <p:cBhvr>
                                        <p:cTn id="107" dur="800" decel="100000"/>
                                        <p:tgtEl>
                                          <p:spTgt spid="12"/>
                                        </p:tgtEl>
                                      </p:cBhvr>
                                    </p:animEffect>
                                    <p:anim calcmode="lin" valueType="num">
                                      <p:cBhvr>
                                        <p:cTn id="108" dur="800" decel="100000" fill="hold"/>
                                        <p:tgtEl>
                                          <p:spTgt spid="12"/>
                                        </p:tgtEl>
                                        <p:attrNameLst>
                                          <p:attrName>style.rotation</p:attrName>
                                        </p:attrNameLst>
                                      </p:cBhvr>
                                      <p:tavLst>
                                        <p:tav tm="0">
                                          <p:val>
                                            <p:fltVal val="-90"/>
                                          </p:val>
                                        </p:tav>
                                        <p:tav tm="100000">
                                          <p:val>
                                            <p:fltVal val="0"/>
                                          </p:val>
                                        </p:tav>
                                      </p:tavLst>
                                    </p:anim>
                                    <p:anim calcmode="lin" valueType="num">
                                      <p:cBhvr>
                                        <p:cTn id="109" dur="800" decel="100000" fill="hold"/>
                                        <p:tgtEl>
                                          <p:spTgt spid="12"/>
                                        </p:tgtEl>
                                        <p:attrNameLst>
                                          <p:attrName>ppt_x</p:attrName>
                                        </p:attrNameLst>
                                      </p:cBhvr>
                                      <p:tavLst>
                                        <p:tav tm="0">
                                          <p:val>
                                            <p:strVal val="#ppt_x+0.4"/>
                                          </p:val>
                                        </p:tav>
                                        <p:tav tm="100000">
                                          <p:val>
                                            <p:strVal val="#ppt_x-0.05"/>
                                          </p:val>
                                        </p:tav>
                                      </p:tavLst>
                                    </p:anim>
                                    <p:anim calcmode="lin" valueType="num">
                                      <p:cBhvr>
                                        <p:cTn id="110" dur="800" decel="100000" fill="hold"/>
                                        <p:tgtEl>
                                          <p:spTgt spid="12"/>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0" presetClass="entr" presetSubtype="0" fill="hold" grpId="0" nodeType="clickEffect">
                                  <p:stCondLst>
                                    <p:cond delay="0"/>
                                  </p:stCondLst>
                                  <p:childTnLst>
                                    <p:set>
                                      <p:cBhvr>
                                        <p:cTn id="116" dur="1" fill="hold">
                                          <p:stCondLst>
                                            <p:cond delay="0"/>
                                          </p:stCondLst>
                                        </p:cTn>
                                        <p:tgtEl>
                                          <p:spTgt spid="13"/>
                                        </p:tgtEl>
                                        <p:attrNameLst>
                                          <p:attrName>style.visibility</p:attrName>
                                        </p:attrNameLst>
                                      </p:cBhvr>
                                      <p:to>
                                        <p:strVal val="visible"/>
                                      </p:to>
                                    </p:set>
                                    <p:animEffect transition="in" filter="fade">
                                      <p:cBhvr>
                                        <p:cTn id="117" dur="800" decel="100000"/>
                                        <p:tgtEl>
                                          <p:spTgt spid="13"/>
                                        </p:tgtEl>
                                      </p:cBhvr>
                                    </p:animEffect>
                                    <p:anim calcmode="lin" valueType="num">
                                      <p:cBhvr>
                                        <p:cTn id="118" dur="800" decel="100000" fill="hold"/>
                                        <p:tgtEl>
                                          <p:spTgt spid="13"/>
                                        </p:tgtEl>
                                        <p:attrNameLst>
                                          <p:attrName>style.rotation</p:attrName>
                                        </p:attrNameLst>
                                      </p:cBhvr>
                                      <p:tavLst>
                                        <p:tav tm="0">
                                          <p:val>
                                            <p:fltVal val="-90"/>
                                          </p:val>
                                        </p:tav>
                                        <p:tav tm="100000">
                                          <p:val>
                                            <p:fltVal val="0"/>
                                          </p:val>
                                        </p:tav>
                                      </p:tavLst>
                                    </p:anim>
                                    <p:anim calcmode="lin" valueType="num">
                                      <p:cBhvr>
                                        <p:cTn id="119" dur="800" decel="100000" fill="hold"/>
                                        <p:tgtEl>
                                          <p:spTgt spid="13"/>
                                        </p:tgtEl>
                                        <p:attrNameLst>
                                          <p:attrName>ppt_x</p:attrName>
                                        </p:attrNameLst>
                                      </p:cBhvr>
                                      <p:tavLst>
                                        <p:tav tm="0">
                                          <p:val>
                                            <p:strVal val="#ppt_x+0.4"/>
                                          </p:val>
                                        </p:tav>
                                        <p:tav tm="100000">
                                          <p:val>
                                            <p:strVal val="#ppt_x-0.05"/>
                                          </p:val>
                                        </p:tav>
                                      </p:tavLst>
                                    </p:anim>
                                    <p:anim calcmode="lin" valueType="num">
                                      <p:cBhvr>
                                        <p:cTn id="120" dur="800" decel="100000" fill="hold"/>
                                        <p:tgtEl>
                                          <p:spTgt spid="13"/>
                                        </p:tgtEl>
                                        <p:attrNameLst>
                                          <p:attrName>ppt_y</p:attrName>
                                        </p:attrNameLst>
                                      </p:cBhvr>
                                      <p:tavLst>
                                        <p:tav tm="0">
                                          <p:val>
                                            <p:strVal val="#ppt_y-0.4"/>
                                          </p:val>
                                        </p:tav>
                                        <p:tav tm="100000">
                                          <p:val>
                                            <p:strVal val="#ppt_y+0.1"/>
                                          </p:val>
                                        </p:tav>
                                      </p:tavLst>
                                    </p:anim>
                                    <p:anim calcmode="lin" valueType="num">
                                      <p:cBhvr>
                                        <p:cTn id="12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p:bldP spid="10" grpId="0"/>
      <p:bldP spid="11" grpId="0"/>
      <p:bldP spid="12" grpId="0"/>
      <p:bldP spid="13" grpId="0"/>
      <p:bldP spid="14" grpId="0" animBg="1"/>
      <p:bldP spid="16" grpId="0" animBg="1"/>
      <p:bldP spid="17" grpId="0" animBg="1"/>
      <p:bldP spid="18"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4" name="مستطيل 3"/>
          <p:cNvSpPr/>
          <p:nvPr/>
        </p:nvSpPr>
        <p:spPr>
          <a:xfrm rot="20289964">
            <a:off x="7873675" y="240442"/>
            <a:ext cx="1000132" cy="1261884"/>
          </a:xfrm>
          <a:prstGeom prst="rect">
            <a:avLst/>
          </a:prstGeom>
        </p:spPr>
        <p:txBody>
          <a:bodyPr wrap="square">
            <a:spAutoFit/>
          </a:bodyPr>
          <a:lstStyle/>
          <a:p>
            <a:pPr algn="ctr"/>
            <a:r>
              <a:rPr lang="ar-SA" sz="2400" b="1" dirty="0" smtClean="0">
                <a:sym typeface="MS Outlook"/>
              </a:rPr>
              <a:t>   </a:t>
            </a:r>
            <a:r>
              <a:rPr lang="ar-SA" sz="2800" b="1" dirty="0" smtClean="0">
                <a:sym typeface="MS Outlook"/>
              </a:rPr>
              <a:t>أتذكر</a:t>
            </a:r>
            <a:r>
              <a:rPr lang="ar-SA" sz="2400" b="1" dirty="0" smtClean="0">
                <a:sym typeface="Wingdings"/>
              </a:rPr>
              <a:t></a:t>
            </a:r>
            <a:endParaRPr lang="ar-SA" sz="2400" b="1" dirty="0"/>
          </a:p>
        </p:txBody>
      </p:sp>
      <p:sp>
        <p:nvSpPr>
          <p:cNvPr id="5" name="شكل بيضاوي 4"/>
          <p:cNvSpPr/>
          <p:nvPr/>
        </p:nvSpPr>
        <p:spPr>
          <a:xfrm>
            <a:off x="7715272" y="142852"/>
            <a:ext cx="1214446" cy="1071570"/>
          </a:xfrm>
          <a:prstGeom prst="ellipse">
            <a:avLst/>
          </a:prstGeom>
          <a:no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500034" y="698258"/>
            <a:ext cx="7858180" cy="4524315"/>
          </a:xfrm>
          <a:prstGeom prst="rect">
            <a:avLst/>
          </a:prstGeom>
          <a:noFill/>
        </p:spPr>
        <p:txBody>
          <a:bodyPr wrap="square" rtlCol="1">
            <a:spAutoFit/>
          </a:bodyPr>
          <a:lstStyle/>
          <a:p>
            <a:pPr algn="ctr"/>
            <a:r>
              <a:rPr lang="ar-SA" sz="3200" b="1" u="sng" dirty="0" smtClean="0">
                <a:solidFill>
                  <a:schemeClr val="accent2">
                    <a:lumMod val="75000"/>
                  </a:schemeClr>
                </a:solidFill>
              </a:rPr>
              <a:t>أتذكر من حروف الجر:</a:t>
            </a:r>
          </a:p>
          <a:p>
            <a:pPr algn="ctr">
              <a:buFont typeface="Arial" pitchFamily="34" charset="0"/>
              <a:buChar char="•"/>
            </a:pPr>
            <a:r>
              <a:rPr lang="ar-SA" sz="3200" b="1" dirty="0" smtClean="0"/>
              <a:t>الباء            ،           ،            ،         ،            ، على.</a:t>
            </a:r>
          </a:p>
          <a:p>
            <a:pPr algn="ctr">
              <a:buFont typeface="Arial" pitchFamily="34" charset="0"/>
              <a:buChar char="•"/>
            </a:pPr>
            <a:r>
              <a:rPr lang="ar-SA" sz="3200" b="1" dirty="0" smtClean="0"/>
              <a:t>يقع حرف الجر           الاسم.</a:t>
            </a:r>
          </a:p>
          <a:p>
            <a:pPr algn="ctr">
              <a:buFont typeface="Arial" pitchFamily="34" charset="0"/>
              <a:buChar char="•"/>
            </a:pPr>
            <a:r>
              <a:rPr lang="ar-SA" sz="3200" b="1" dirty="0" smtClean="0"/>
              <a:t>يتسبب حرف الجر في                 الاسم الواقع         .</a:t>
            </a:r>
          </a:p>
          <a:p>
            <a:pPr algn="ctr">
              <a:buFont typeface="Arial" pitchFamily="34" charset="0"/>
              <a:buChar char="•"/>
            </a:pPr>
            <a:r>
              <a:rPr lang="ar-SA" sz="3200" b="1" dirty="0" smtClean="0"/>
              <a:t>من الأسماء التي درستها مما يتسبب حرف الجر في                     الاسم المفرد والمثنى وجمع التكسير،و                          ،                       ،و</a:t>
            </a:r>
          </a:p>
          <a:p>
            <a:pPr algn="ctr"/>
            <a:r>
              <a:rPr lang="ar-SA" sz="3200" b="1" dirty="0" smtClean="0"/>
              <a:t>                                </a:t>
            </a:r>
            <a:endParaRPr lang="ar-SA" sz="3200" b="1" dirty="0"/>
          </a:p>
        </p:txBody>
      </p:sp>
      <p:sp>
        <p:nvSpPr>
          <p:cNvPr id="7" name="مربع نص 6"/>
          <p:cNvSpPr txBox="1"/>
          <p:nvPr/>
        </p:nvSpPr>
        <p:spPr>
          <a:xfrm>
            <a:off x="5715008" y="1214422"/>
            <a:ext cx="928694"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الكاف</a:t>
            </a:r>
            <a:endParaRPr lang="ar-SA" sz="2800" b="1" u="sng" dirty="0">
              <a:solidFill>
                <a:srgbClr val="C00000"/>
              </a:solidFill>
              <a:effectLst>
                <a:glow rad="228600">
                  <a:schemeClr val="accent3">
                    <a:satMod val="175000"/>
                    <a:alpha val="40000"/>
                  </a:schemeClr>
                </a:glow>
              </a:effectLst>
            </a:endParaRPr>
          </a:p>
        </p:txBody>
      </p:sp>
      <p:sp>
        <p:nvSpPr>
          <p:cNvPr id="8" name="مربع نص 7"/>
          <p:cNvSpPr txBox="1"/>
          <p:nvPr/>
        </p:nvSpPr>
        <p:spPr>
          <a:xfrm>
            <a:off x="4429124" y="1142984"/>
            <a:ext cx="785818"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في</a:t>
            </a:r>
            <a:endParaRPr lang="ar-SA" sz="2800" b="1" u="sng" dirty="0">
              <a:solidFill>
                <a:srgbClr val="C00000"/>
              </a:solidFill>
              <a:effectLst>
                <a:glow rad="228600">
                  <a:schemeClr val="accent3">
                    <a:satMod val="175000"/>
                    <a:alpha val="40000"/>
                  </a:schemeClr>
                </a:glow>
              </a:effectLst>
            </a:endParaRPr>
          </a:p>
        </p:txBody>
      </p:sp>
      <p:sp>
        <p:nvSpPr>
          <p:cNvPr id="9" name="مربع نص 8"/>
          <p:cNvSpPr txBox="1"/>
          <p:nvPr/>
        </p:nvSpPr>
        <p:spPr>
          <a:xfrm>
            <a:off x="2928926" y="1214422"/>
            <a:ext cx="785818"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إلى </a:t>
            </a:r>
            <a:endParaRPr lang="ar-SA" sz="2800" b="1" u="sng" dirty="0">
              <a:solidFill>
                <a:srgbClr val="C00000"/>
              </a:solidFill>
              <a:effectLst>
                <a:glow rad="228600">
                  <a:schemeClr val="accent3">
                    <a:satMod val="175000"/>
                    <a:alpha val="40000"/>
                  </a:schemeClr>
                </a:glow>
              </a:effectLst>
            </a:endParaRPr>
          </a:p>
        </p:txBody>
      </p:sp>
      <p:sp>
        <p:nvSpPr>
          <p:cNvPr id="10" name="مربع نص 9"/>
          <p:cNvSpPr txBox="1"/>
          <p:nvPr/>
        </p:nvSpPr>
        <p:spPr>
          <a:xfrm>
            <a:off x="1643042" y="1214422"/>
            <a:ext cx="785818"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من</a:t>
            </a:r>
            <a:endParaRPr lang="ar-SA" sz="2800" b="1" u="sng" dirty="0">
              <a:solidFill>
                <a:srgbClr val="C00000"/>
              </a:solidFill>
              <a:effectLst>
                <a:glow rad="228600">
                  <a:schemeClr val="accent3">
                    <a:satMod val="175000"/>
                    <a:alpha val="40000"/>
                  </a:schemeClr>
                </a:glow>
              </a:effectLst>
            </a:endParaRPr>
          </a:p>
        </p:txBody>
      </p:sp>
      <p:sp>
        <p:nvSpPr>
          <p:cNvPr id="11" name="مربع نص 10"/>
          <p:cNvSpPr txBox="1"/>
          <p:nvPr/>
        </p:nvSpPr>
        <p:spPr>
          <a:xfrm>
            <a:off x="4929190" y="1714488"/>
            <a:ext cx="785818"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الباء</a:t>
            </a:r>
            <a:endParaRPr lang="ar-SA" sz="2800" b="1" u="sng" dirty="0">
              <a:solidFill>
                <a:srgbClr val="C00000"/>
              </a:solidFill>
              <a:effectLst>
                <a:glow rad="228600">
                  <a:schemeClr val="accent3">
                    <a:satMod val="175000"/>
                    <a:alpha val="40000"/>
                  </a:schemeClr>
                </a:glow>
              </a:effectLst>
            </a:endParaRPr>
          </a:p>
        </p:txBody>
      </p:sp>
      <p:sp>
        <p:nvSpPr>
          <p:cNvPr id="12" name="مربع نص 11"/>
          <p:cNvSpPr txBox="1"/>
          <p:nvPr/>
        </p:nvSpPr>
        <p:spPr>
          <a:xfrm>
            <a:off x="3428992" y="2643182"/>
            <a:ext cx="1571636"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جـــــــر</a:t>
            </a:r>
            <a:endParaRPr lang="ar-SA" sz="2800" b="1" u="sng" dirty="0">
              <a:solidFill>
                <a:srgbClr val="C00000"/>
              </a:solidFill>
              <a:effectLst>
                <a:glow rad="228600">
                  <a:schemeClr val="accent3">
                    <a:satMod val="175000"/>
                    <a:alpha val="40000"/>
                  </a:schemeClr>
                </a:glow>
              </a:effectLst>
            </a:endParaRPr>
          </a:p>
        </p:txBody>
      </p:sp>
      <p:sp>
        <p:nvSpPr>
          <p:cNvPr id="13" name="مربع نص 12"/>
          <p:cNvSpPr txBox="1"/>
          <p:nvPr/>
        </p:nvSpPr>
        <p:spPr>
          <a:xfrm>
            <a:off x="857224" y="2714620"/>
            <a:ext cx="928694"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بعده</a:t>
            </a:r>
            <a:endParaRPr lang="ar-SA" sz="2800" b="1" u="sng" dirty="0">
              <a:solidFill>
                <a:srgbClr val="C00000"/>
              </a:solidFill>
              <a:effectLst>
                <a:glow rad="228600">
                  <a:schemeClr val="accent3">
                    <a:satMod val="175000"/>
                    <a:alpha val="40000"/>
                  </a:schemeClr>
                </a:glow>
              </a:effectLst>
            </a:endParaRPr>
          </a:p>
        </p:txBody>
      </p:sp>
      <p:sp>
        <p:nvSpPr>
          <p:cNvPr id="14" name="مربع نص 13"/>
          <p:cNvSpPr txBox="1"/>
          <p:nvPr/>
        </p:nvSpPr>
        <p:spPr>
          <a:xfrm>
            <a:off x="6643702" y="3620160"/>
            <a:ext cx="1714512"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جــرهــا</a:t>
            </a:r>
            <a:endParaRPr lang="ar-SA" sz="2800" b="1" u="sng" dirty="0">
              <a:solidFill>
                <a:srgbClr val="C00000"/>
              </a:solidFill>
              <a:effectLst>
                <a:glow rad="228600">
                  <a:schemeClr val="accent3">
                    <a:satMod val="175000"/>
                    <a:alpha val="40000"/>
                  </a:schemeClr>
                </a:glow>
              </a:effectLst>
            </a:endParaRPr>
          </a:p>
        </p:txBody>
      </p:sp>
      <p:sp>
        <p:nvSpPr>
          <p:cNvPr id="15" name="مربع نص 14"/>
          <p:cNvSpPr txBox="1"/>
          <p:nvPr/>
        </p:nvSpPr>
        <p:spPr>
          <a:xfrm>
            <a:off x="3143240" y="4143380"/>
            <a:ext cx="2714644"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جمع المؤنث السالم</a:t>
            </a:r>
            <a:endParaRPr lang="ar-SA" sz="2800" b="1" u="sng" dirty="0">
              <a:solidFill>
                <a:srgbClr val="C00000"/>
              </a:solidFill>
              <a:effectLst>
                <a:glow rad="228600">
                  <a:schemeClr val="accent3">
                    <a:satMod val="175000"/>
                    <a:alpha val="40000"/>
                  </a:schemeClr>
                </a:glow>
              </a:effectLst>
            </a:endParaRPr>
          </a:p>
        </p:txBody>
      </p:sp>
      <p:sp>
        <p:nvSpPr>
          <p:cNvPr id="16" name="مربع نص 15"/>
          <p:cNvSpPr txBox="1"/>
          <p:nvPr/>
        </p:nvSpPr>
        <p:spPr>
          <a:xfrm>
            <a:off x="5857884" y="4143380"/>
            <a:ext cx="2714644"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جمع المذكر السالم</a:t>
            </a:r>
            <a:endParaRPr lang="ar-SA" sz="2800" b="1" u="sng" dirty="0">
              <a:solidFill>
                <a:srgbClr val="C00000"/>
              </a:solidFill>
              <a:effectLst>
                <a:glow rad="228600">
                  <a:schemeClr val="accent3">
                    <a:satMod val="175000"/>
                    <a:alpha val="40000"/>
                  </a:schemeClr>
                </a:glow>
              </a:effectLst>
            </a:endParaRPr>
          </a:p>
        </p:txBody>
      </p:sp>
      <p:sp>
        <p:nvSpPr>
          <p:cNvPr id="17" name="مربع نص 16"/>
          <p:cNvSpPr txBox="1"/>
          <p:nvPr/>
        </p:nvSpPr>
        <p:spPr>
          <a:xfrm>
            <a:off x="500034" y="4143380"/>
            <a:ext cx="2500330"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الأسماء الخمسة</a:t>
            </a:r>
            <a:endParaRPr lang="ar-SA" sz="2800" b="1" u="sng" dirty="0">
              <a:solidFill>
                <a:srgbClr val="C00000"/>
              </a:solidFill>
              <a:effectLst>
                <a:glow rad="228600">
                  <a:schemeClr val="accent3">
                    <a:satMod val="175000"/>
                    <a:alpha val="40000"/>
                  </a:schemeClr>
                </a:glow>
              </a:effectLst>
            </a:endParaRPr>
          </a:p>
        </p:txBody>
      </p:sp>
      <p:sp>
        <p:nvSpPr>
          <p:cNvPr id="18" name="مربع نص 17"/>
          <p:cNvSpPr txBox="1"/>
          <p:nvPr/>
        </p:nvSpPr>
        <p:spPr>
          <a:xfrm>
            <a:off x="3428992" y="2143116"/>
            <a:ext cx="857256" cy="523220"/>
          </a:xfrm>
          <a:prstGeom prst="rect">
            <a:avLst/>
          </a:prstGeom>
          <a:noFill/>
        </p:spPr>
        <p:txBody>
          <a:bodyPr wrap="square" rtlCol="1">
            <a:spAutoFit/>
          </a:bodyPr>
          <a:lstStyle/>
          <a:p>
            <a:pPr algn="ctr"/>
            <a:r>
              <a:rPr lang="ar-SA" sz="2800" b="1" u="sng" dirty="0" smtClean="0">
                <a:solidFill>
                  <a:srgbClr val="C00000"/>
                </a:solidFill>
                <a:effectLst>
                  <a:glow rad="228600">
                    <a:schemeClr val="accent3">
                      <a:satMod val="175000"/>
                      <a:alpha val="40000"/>
                    </a:schemeClr>
                  </a:glow>
                </a:effectLst>
              </a:rPr>
              <a:t>قبل</a:t>
            </a:r>
            <a:endParaRPr lang="ar-SA" sz="2800" b="1" u="sng" dirty="0">
              <a:solidFill>
                <a:srgbClr val="C00000"/>
              </a:solidFill>
              <a:effectLst>
                <a:glow rad="228600">
                  <a:schemeClr val="accent3">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20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800" decel="100000"/>
                                        <p:tgtEl>
                                          <p:spTgt spid="7"/>
                                        </p:tgtEl>
                                      </p:cBhvr>
                                    </p:animEffect>
                                    <p:anim calcmode="lin" valueType="num">
                                      <p:cBhvr>
                                        <p:cTn id="16" dur="800" decel="100000" fill="hold"/>
                                        <p:tgtEl>
                                          <p:spTgt spid="7"/>
                                        </p:tgtEl>
                                        <p:attrNameLst>
                                          <p:attrName>style.rotation</p:attrName>
                                        </p:attrNameLst>
                                      </p:cBhvr>
                                      <p:tavLst>
                                        <p:tav tm="0">
                                          <p:val>
                                            <p:fltVal val="-90"/>
                                          </p:val>
                                        </p:tav>
                                        <p:tav tm="100000">
                                          <p:val>
                                            <p:fltVal val="0"/>
                                          </p:val>
                                        </p:tav>
                                      </p:tavLst>
                                    </p:anim>
                                    <p:anim calcmode="lin" valueType="num">
                                      <p:cBhvr>
                                        <p:cTn id="17" dur="800" decel="100000" fill="hold"/>
                                        <p:tgtEl>
                                          <p:spTgt spid="7"/>
                                        </p:tgtEl>
                                        <p:attrNameLst>
                                          <p:attrName>ppt_x</p:attrName>
                                        </p:attrNameLst>
                                      </p:cBhvr>
                                      <p:tavLst>
                                        <p:tav tm="0">
                                          <p:val>
                                            <p:strVal val="#ppt_x+0.4"/>
                                          </p:val>
                                        </p:tav>
                                        <p:tav tm="100000">
                                          <p:val>
                                            <p:strVal val="#ppt_x-0.05"/>
                                          </p:val>
                                        </p:tav>
                                      </p:tavLst>
                                    </p:anim>
                                    <p:anim calcmode="lin" valueType="num">
                                      <p:cBhvr>
                                        <p:cTn id="18" dur="800" decel="100000" fill="hold"/>
                                        <p:tgtEl>
                                          <p:spTgt spid="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800" decel="100000"/>
                                        <p:tgtEl>
                                          <p:spTgt spid="8"/>
                                        </p:tgtEl>
                                      </p:cBhvr>
                                    </p:animEffect>
                                    <p:anim calcmode="lin" valueType="num">
                                      <p:cBhvr>
                                        <p:cTn id="26" dur="800" decel="100000" fill="hold"/>
                                        <p:tgtEl>
                                          <p:spTgt spid="8"/>
                                        </p:tgtEl>
                                        <p:attrNameLst>
                                          <p:attrName>style.rotation</p:attrName>
                                        </p:attrNameLst>
                                      </p:cBhvr>
                                      <p:tavLst>
                                        <p:tav tm="0">
                                          <p:val>
                                            <p:fltVal val="-90"/>
                                          </p:val>
                                        </p:tav>
                                        <p:tav tm="100000">
                                          <p:val>
                                            <p:fltVal val="0"/>
                                          </p:val>
                                        </p:tav>
                                      </p:tavLst>
                                    </p:anim>
                                    <p:anim calcmode="lin" valueType="num">
                                      <p:cBhvr>
                                        <p:cTn id="27" dur="800" decel="100000" fill="hold"/>
                                        <p:tgtEl>
                                          <p:spTgt spid="8"/>
                                        </p:tgtEl>
                                        <p:attrNameLst>
                                          <p:attrName>ppt_x</p:attrName>
                                        </p:attrNameLst>
                                      </p:cBhvr>
                                      <p:tavLst>
                                        <p:tav tm="0">
                                          <p:val>
                                            <p:strVal val="#ppt_x+0.4"/>
                                          </p:val>
                                        </p:tav>
                                        <p:tav tm="100000">
                                          <p:val>
                                            <p:strVal val="#ppt_x-0.05"/>
                                          </p:val>
                                        </p:tav>
                                      </p:tavLst>
                                    </p:anim>
                                    <p:anim calcmode="lin" valueType="num">
                                      <p:cBhvr>
                                        <p:cTn id="28" dur="800" decel="100000" fill="hold"/>
                                        <p:tgtEl>
                                          <p:spTgt spid="8"/>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800" decel="100000"/>
                                        <p:tgtEl>
                                          <p:spTgt spid="9"/>
                                        </p:tgtEl>
                                      </p:cBhvr>
                                    </p:animEffect>
                                    <p:anim calcmode="lin" valueType="num">
                                      <p:cBhvr>
                                        <p:cTn id="36" dur="800" decel="100000" fill="hold"/>
                                        <p:tgtEl>
                                          <p:spTgt spid="9"/>
                                        </p:tgtEl>
                                        <p:attrNameLst>
                                          <p:attrName>style.rotation</p:attrName>
                                        </p:attrNameLst>
                                      </p:cBhvr>
                                      <p:tavLst>
                                        <p:tav tm="0">
                                          <p:val>
                                            <p:fltVal val="-90"/>
                                          </p:val>
                                        </p:tav>
                                        <p:tav tm="100000">
                                          <p:val>
                                            <p:fltVal val="0"/>
                                          </p:val>
                                        </p:tav>
                                      </p:tavLst>
                                    </p:anim>
                                    <p:anim calcmode="lin" valueType="num">
                                      <p:cBhvr>
                                        <p:cTn id="37" dur="800" decel="100000" fill="hold"/>
                                        <p:tgtEl>
                                          <p:spTgt spid="9"/>
                                        </p:tgtEl>
                                        <p:attrNameLst>
                                          <p:attrName>ppt_x</p:attrName>
                                        </p:attrNameLst>
                                      </p:cBhvr>
                                      <p:tavLst>
                                        <p:tav tm="0">
                                          <p:val>
                                            <p:strVal val="#ppt_x+0.4"/>
                                          </p:val>
                                        </p:tav>
                                        <p:tav tm="100000">
                                          <p:val>
                                            <p:strVal val="#ppt_x-0.05"/>
                                          </p:val>
                                        </p:tav>
                                      </p:tavLst>
                                    </p:anim>
                                    <p:anim calcmode="lin" valueType="num">
                                      <p:cBhvr>
                                        <p:cTn id="38" dur="800" decel="100000" fill="hold"/>
                                        <p:tgtEl>
                                          <p:spTgt spid="9"/>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800" decel="100000"/>
                                        <p:tgtEl>
                                          <p:spTgt spid="10"/>
                                        </p:tgtEl>
                                      </p:cBhvr>
                                    </p:animEffect>
                                    <p:anim calcmode="lin" valueType="num">
                                      <p:cBhvr>
                                        <p:cTn id="46" dur="800" decel="100000" fill="hold"/>
                                        <p:tgtEl>
                                          <p:spTgt spid="10"/>
                                        </p:tgtEl>
                                        <p:attrNameLst>
                                          <p:attrName>style.rotation</p:attrName>
                                        </p:attrNameLst>
                                      </p:cBhvr>
                                      <p:tavLst>
                                        <p:tav tm="0">
                                          <p:val>
                                            <p:fltVal val="-90"/>
                                          </p:val>
                                        </p:tav>
                                        <p:tav tm="100000">
                                          <p:val>
                                            <p:fltVal val="0"/>
                                          </p:val>
                                        </p:tav>
                                      </p:tavLst>
                                    </p:anim>
                                    <p:anim calcmode="lin" valueType="num">
                                      <p:cBhvr>
                                        <p:cTn id="47" dur="800" decel="100000" fill="hold"/>
                                        <p:tgtEl>
                                          <p:spTgt spid="10"/>
                                        </p:tgtEl>
                                        <p:attrNameLst>
                                          <p:attrName>ppt_x</p:attrName>
                                        </p:attrNameLst>
                                      </p:cBhvr>
                                      <p:tavLst>
                                        <p:tav tm="0">
                                          <p:val>
                                            <p:strVal val="#ppt_x+0.4"/>
                                          </p:val>
                                        </p:tav>
                                        <p:tav tm="100000">
                                          <p:val>
                                            <p:strVal val="#ppt_x-0.05"/>
                                          </p:val>
                                        </p:tav>
                                      </p:tavLst>
                                    </p:anim>
                                    <p:anim calcmode="lin" valueType="num">
                                      <p:cBhvr>
                                        <p:cTn id="48" dur="800" decel="100000" fill="hold"/>
                                        <p:tgtEl>
                                          <p:spTgt spid="10"/>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800" decel="100000"/>
                                        <p:tgtEl>
                                          <p:spTgt spid="11"/>
                                        </p:tgtEl>
                                      </p:cBhvr>
                                    </p:animEffect>
                                    <p:anim calcmode="lin" valueType="num">
                                      <p:cBhvr>
                                        <p:cTn id="56" dur="800" decel="100000" fill="hold"/>
                                        <p:tgtEl>
                                          <p:spTgt spid="11"/>
                                        </p:tgtEl>
                                        <p:attrNameLst>
                                          <p:attrName>style.rotation</p:attrName>
                                        </p:attrNameLst>
                                      </p:cBhvr>
                                      <p:tavLst>
                                        <p:tav tm="0">
                                          <p:val>
                                            <p:fltVal val="-90"/>
                                          </p:val>
                                        </p:tav>
                                        <p:tav tm="100000">
                                          <p:val>
                                            <p:fltVal val="0"/>
                                          </p:val>
                                        </p:tav>
                                      </p:tavLst>
                                    </p:anim>
                                    <p:anim calcmode="lin" valueType="num">
                                      <p:cBhvr>
                                        <p:cTn id="57" dur="800" decel="100000" fill="hold"/>
                                        <p:tgtEl>
                                          <p:spTgt spid="11"/>
                                        </p:tgtEl>
                                        <p:attrNameLst>
                                          <p:attrName>ppt_x</p:attrName>
                                        </p:attrNameLst>
                                      </p:cBhvr>
                                      <p:tavLst>
                                        <p:tav tm="0">
                                          <p:val>
                                            <p:strVal val="#ppt_x+0.4"/>
                                          </p:val>
                                        </p:tav>
                                        <p:tav tm="100000">
                                          <p:val>
                                            <p:strVal val="#ppt_x-0.05"/>
                                          </p:val>
                                        </p:tav>
                                      </p:tavLst>
                                    </p:anim>
                                    <p:anim calcmode="lin" valueType="num">
                                      <p:cBhvr>
                                        <p:cTn id="58" dur="800" decel="100000" fill="hold"/>
                                        <p:tgtEl>
                                          <p:spTgt spid="11"/>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0" presetClass="entr" presetSubtype="0"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800" decel="100000"/>
                                        <p:tgtEl>
                                          <p:spTgt spid="18"/>
                                        </p:tgtEl>
                                      </p:cBhvr>
                                    </p:animEffect>
                                    <p:anim calcmode="lin" valueType="num">
                                      <p:cBhvr>
                                        <p:cTn id="66" dur="800" decel="100000" fill="hold"/>
                                        <p:tgtEl>
                                          <p:spTgt spid="18"/>
                                        </p:tgtEl>
                                        <p:attrNameLst>
                                          <p:attrName>style.rotation</p:attrName>
                                        </p:attrNameLst>
                                      </p:cBhvr>
                                      <p:tavLst>
                                        <p:tav tm="0">
                                          <p:val>
                                            <p:fltVal val="-90"/>
                                          </p:val>
                                        </p:tav>
                                        <p:tav tm="100000">
                                          <p:val>
                                            <p:fltVal val="0"/>
                                          </p:val>
                                        </p:tav>
                                      </p:tavLst>
                                    </p:anim>
                                    <p:anim calcmode="lin" valueType="num">
                                      <p:cBhvr>
                                        <p:cTn id="67" dur="800" decel="100000" fill="hold"/>
                                        <p:tgtEl>
                                          <p:spTgt spid="18"/>
                                        </p:tgtEl>
                                        <p:attrNameLst>
                                          <p:attrName>ppt_x</p:attrName>
                                        </p:attrNameLst>
                                      </p:cBhvr>
                                      <p:tavLst>
                                        <p:tav tm="0">
                                          <p:val>
                                            <p:strVal val="#ppt_x+0.4"/>
                                          </p:val>
                                        </p:tav>
                                        <p:tav tm="100000">
                                          <p:val>
                                            <p:strVal val="#ppt_x-0.05"/>
                                          </p:val>
                                        </p:tav>
                                      </p:tavLst>
                                    </p:anim>
                                    <p:anim calcmode="lin" valueType="num">
                                      <p:cBhvr>
                                        <p:cTn id="68" dur="800" decel="100000" fill="hold"/>
                                        <p:tgtEl>
                                          <p:spTgt spid="18"/>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0" presetClass="entr"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800" decel="100000"/>
                                        <p:tgtEl>
                                          <p:spTgt spid="12"/>
                                        </p:tgtEl>
                                      </p:cBhvr>
                                    </p:animEffect>
                                    <p:anim calcmode="lin" valueType="num">
                                      <p:cBhvr>
                                        <p:cTn id="76" dur="800" decel="100000" fill="hold"/>
                                        <p:tgtEl>
                                          <p:spTgt spid="12"/>
                                        </p:tgtEl>
                                        <p:attrNameLst>
                                          <p:attrName>style.rotation</p:attrName>
                                        </p:attrNameLst>
                                      </p:cBhvr>
                                      <p:tavLst>
                                        <p:tav tm="0">
                                          <p:val>
                                            <p:fltVal val="-90"/>
                                          </p:val>
                                        </p:tav>
                                        <p:tav tm="100000">
                                          <p:val>
                                            <p:fltVal val="0"/>
                                          </p:val>
                                        </p:tav>
                                      </p:tavLst>
                                    </p:anim>
                                    <p:anim calcmode="lin" valueType="num">
                                      <p:cBhvr>
                                        <p:cTn id="77" dur="800" decel="100000" fill="hold"/>
                                        <p:tgtEl>
                                          <p:spTgt spid="12"/>
                                        </p:tgtEl>
                                        <p:attrNameLst>
                                          <p:attrName>ppt_x</p:attrName>
                                        </p:attrNameLst>
                                      </p:cBhvr>
                                      <p:tavLst>
                                        <p:tav tm="0">
                                          <p:val>
                                            <p:strVal val="#ppt_x+0.4"/>
                                          </p:val>
                                        </p:tav>
                                        <p:tav tm="100000">
                                          <p:val>
                                            <p:strVal val="#ppt_x-0.05"/>
                                          </p:val>
                                        </p:tav>
                                      </p:tavLst>
                                    </p:anim>
                                    <p:anim calcmode="lin" valueType="num">
                                      <p:cBhvr>
                                        <p:cTn id="78" dur="800" decel="100000" fill="hold"/>
                                        <p:tgtEl>
                                          <p:spTgt spid="12"/>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0" presetClass="entr" presetSubtype="0" fill="hold" grpId="0" nodeType="click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fade">
                                      <p:cBhvr>
                                        <p:cTn id="85" dur="800" decel="100000"/>
                                        <p:tgtEl>
                                          <p:spTgt spid="13"/>
                                        </p:tgtEl>
                                      </p:cBhvr>
                                    </p:animEffect>
                                    <p:anim calcmode="lin" valueType="num">
                                      <p:cBhvr>
                                        <p:cTn id="86" dur="800" decel="100000" fill="hold"/>
                                        <p:tgtEl>
                                          <p:spTgt spid="13"/>
                                        </p:tgtEl>
                                        <p:attrNameLst>
                                          <p:attrName>style.rotation</p:attrName>
                                        </p:attrNameLst>
                                      </p:cBhvr>
                                      <p:tavLst>
                                        <p:tav tm="0">
                                          <p:val>
                                            <p:fltVal val="-90"/>
                                          </p:val>
                                        </p:tav>
                                        <p:tav tm="100000">
                                          <p:val>
                                            <p:fltVal val="0"/>
                                          </p:val>
                                        </p:tav>
                                      </p:tavLst>
                                    </p:anim>
                                    <p:anim calcmode="lin" valueType="num">
                                      <p:cBhvr>
                                        <p:cTn id="87" dur="800" decel="100000" fill="hold"/>
                                        <p:tgtEl>
                                          <p:spTgt spid="13"/>
                                        </p:tgtEl>
                                        <p:attrNameLst>
                                          <p:attrName>ppt_x</p:attrName>
                                        </p:attrNameLst>
                                      </p:cBhvr>
                                      <p:tavLst>
                                        <p:tav tm="0">
                                          <p:val>
                                            <p:strVal val="#ppt_x+0.4"/>
                                          </p:val>
                                        </p:tav>
                                        <p:tav tm="100000">
                                          <p:val>
                                            <p:strVal val="#ppt_x-0.05"/>
                                          </p:val>
                                        </p:tav>
                                      </p:tavLst>
                                    </p:anim>
                                    <p:anim calcmode="lin" valueType="num">
                                      <p:cBhvr>
                                        <p:cTn id="88" dur="800" decel="100000" fill="hold"/>
                                        <p:tgtEl>
                                          <p:spTgt spid="13"/>
                                        </p:tgtEl>
                                        <p:attrNameLst>
                                          <p:attrName>ppt_y</p:attrName>
                                        </p:attrNameLst>
                                      </p:cBhvr>
                                      <p:tavLst>
                                        <p:tav tm="0">
                                          <p:val>
                                            <p:strVal val="#ppt_y-0.4"/>
                                          </p:val>
                                        </p:tav>
                                        <p:tav tm="100000">
                                          <p:val>
                                            <p:strVal val="#ppt_y+0.1"/>
                                          </p:val>
                                        </p:tav>
                                      </p:tavLst>
                                    </p:anim>
                                    <p:anim calcmode="lin" valueType="num">
                                      <p:cBhvr>
                                        <p:cTn id="89"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90"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30" presetClass="entr" presetSubtype="0"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fade">
                                      <p:cBhvr>
                                        <p:cTn id="95" dur="800" decel="100000"/>
                                        <p:tgtEl>
                                          <p:spTgt spid="14"/>
                                        </p:tgtEl>
                                      </p:cBhvr>
                                    </p:animEffect>
                                    <p:anim calcmode="lin" valueType="num">
                                      <p:cBhvr>
                                        <p:cTn id="96" dur="800" decel="100000" fill="hold"/>
                                        <p:tgtEl>
                                          <p:spTgt spid="14"/>
                                        </p:tgtEl>
                                        <p:attrNameLst>
                                          <p:attrName>style.rotation</p:attrName>
                                        </p:attrNameLst>
                                      </p:cBhvr>
                                      <p:tavLst>
                                        <p:tav tm="0">
                                          <p:val>
                                            <p:fltVal val="-90"/>
                                          </p:val>
                                        </p:tav>
                                        <p:tav tm="100000">
                                          <p:val>
                                            <p:fltVal val="0"/>
                                          </p:val>
                                        </p:tav>
                                      </p:tavLst>
                                    </p:anim>
                                    <p:anim calcmode="lin" valueType="num">
                                      <p:cBhvr>
                                        <p:cTn id="97" dur="800" decel="100000" fill="hold"/>
                                        <p:tgtEl>
                                          <p:spTgt spid="14"/>
                                        </p:tgtEl>
                                        <p:attrNameLst>
                                          <p:attrName>ppt_x</p:attrName>
                                        </p:attrNameLst>
                                      </p:cBhvr>
                                      <p:tavLst>
                                        <p:tav tm="0">
                                          <p:val>
                                            <p:strVal val="#ppt_x+0.4"/>
                                          </p:val>
                                        </p:tav>
                                        <p:tav tm="100000">
                                          <p:val>
                                            <p:strVal val="#ppt_x-0.05"/>
                                          </p:val>
                                        </p:tav>
                                      </p:tavLst>
                                    </p:anim>
                                    <p:anim calcmode="lin" valueType="num">
                                      <p:cBhvr>
                                        <p:cTn id="98" dur="800" decel="100000" fill="hold"/>
                                        <p:tgtEl>
                                          <p:spTgt spid="14"/>
                                        </p:tgtEl>
                                        <p:attrNameLst>
                                          <p:attrName>ppt_y</p:attrName>
                                        </p:attrNameLst>
                                      </p:cBhvr>
                                      <p:tavLst>
                                        <p:tav tm="0">
                                          <p:val>
                                            <p:strVal val="#ppt_y-0.4"/>
                                          </p:val>
                                        </p:tav>
                                        <p:tav tm="100000">
                                          <p:val>
                                            <p:strVal val="#ppt_y+0.1"/>
                                          </p:val>
                                        </p:tav>
                                      </p:tavLst>
                                    </p:anim>
                                    <p:anim calcmode="lin" valueType="num">
                                      <p:cBhvr>
                                        <p:cTn id="99"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00"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0" presetClass="entr" presetSubtype="0" fill="hold" grpId="0" nodeType="click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800" decel="100000"/>
                                        <p:tgtEl>
                                          <p:spTgt spid="15"/>
                                        </p:tgtEl>
                                      </p:cBhvr>
                                    </p:animEffect>
                                    <p:anim calcmode="lin" valueType="num">
                                      <p:cBhvr>
                                        <p:cTn id="106" dur="800" decel="100000" fill="hold"/>
                                        <p:tgtEl>
                                          <p:spTgt spid="15"/>
                                        </p:tgtEl>
                                        <p:attrNameLst>
                                          <p:attrName>style.rotation</p:attrName>
                                        </p:attrNameLst>
                                      </p:cBhvr>
                                      <p:tavLst>
                                        <p:tav tm="0">
                                          <p:val>
                                            <p:fltVal val="-90"/>
                                          </p:val>
                                        </p:tav>
                                        <p:tav tm="100000">
                                          <p:val>
                                            <p:fltVal val="0"/>
                                          </p:val>
                                        </p:tav>
                                      </p:tavLst>
                                    </p:anim>
                                    <p:anim calcmode="lin" valueType="num">
                                      <p:cBhvr>
                                        <p:cTn id="107" dur="800" decel="100000" fill="hold"/>
                                        <p:tgtEl>
                                          <p:spTgt spid="15"/>
                                        </p:tgtEl>
                                        <p:attrNameLst>
                                          <p:attrName>ppt_x</p:attrName>
                                        </p:attrNameLst>
                                      </p:cBhvr>
                                      <p:tavLst>
                                        <p:tav tm="0">
                                          <p:val>
                                            <p:strVal val="#ppt_x+0.4"/>
                                          </p:val>
                                        </p:tav>
                                        <p:tav tm="100000">
                                          <p:val>
                                            <p:strVal val="#ppt_x-0.05"/>
                                          </p:val>
                                        </p:tav>
                                      </p:tavLst>
                                    </p:anim>
                                    <p:anim calcmode="lin" valueType="num">
                                      <p:cBhvr>
                                        <p:cTn id="108" dur="800" decel="100000" fill="hold"/>
                                        <p:tgtEl>
                                          <p:spTgt spid="1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30" presetClass="entr" presetSubtype="0" fill="hold" grpId="0" nodeType="click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800" decel="100000"/>
                                        <p:tgtEl>
                                          <p:spTgt spid="16"/>
                                        </p:tgtEl>
                                      </p:cBhvr>
                                    </p:animEffect>
                                    <p:anim calcmode="lin" valueType="num">
                                      <p:cBhvr>
                                        <p:cTn id="116" dur="800" decel="100000" fill="hold"/>
                                        <p:tgtEl>
                                          <p:spTgt spid="16"/>
                                        </p:tgtEl>
                                        <p:attrNameLst>
                                          <p:attrName>style.rotation</p:attrName>
                                        </p:attrNameLst>
                                      </p:cBhvr>
                                      <p:tavLst>
                                        <p:tav tm="0">
                                          <p:val>
                                            <p:fltVal val="-90"/>
                                          </p:val>
                                        </p:tav>
                                        <p:tav tm="100000">
                                          <p:val>
                                            <p:fltVal val="0"/>
                                          </p:val>
                                        </p:tav>
                                      </p:tavLst>
                                    </p:anim>
                                    <p:anim calcmode="lin" valueType="num">
                                      <p:cBhvr>
                                        <p:cTn id="117" dur="800" decel="100000" fill="hold"/>
                                        <p:tgtEl>
                                          <p:spTgt spid="16"/>
                                        </p:tgtEl>
                                        <p:attrNameLst>
                                          <p:attrName>ppt_x</p:attrName>
                                        </p:attrNameLst>
                                      </p:cBhvr>
                                      <p:tavLst>
                                        <p:tav tm="0">
                                          <p:val>
                                            <p:strVal val="#ppt_x+0.4"/>
                                          </p:val>
                                        </p:tav>
                                        <p:tav tm="100000">
                                          <p:val>
                                            <p:strVal val="#ppt_x-0.05"/>
                                          </p:val>
                                        </p:tav>
                                      </p:tavLst>
                                    </p:anim>
                                    <p:anim calcmode="lin" valueType="num">
                                      <p:cBhvr>
                                        <p:cTn id="118" dur="800" decel="100000" fill="hold"/>
                                        <p:tgtEl>
                                          <p:spTgt spid="16"/>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30" presetClass="entr" presetSubtype="0" fill="hold" grpId="0" nodeType="click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800" decel="100000"/>
                                        <p:tgtEl>
                                          <p:spTgt spid="17"/>
                                        </p:tgtEl>
                                      </p:cBhvr>
                                    </p:animEffect>
                                    <p:anim calcmode="lin" valueType="num">
                                      <p:cBhvr>
                                        <p:cTn id="126" dur="800" decel="100000" fill="hold"/>
                                        <p:tgtEl>
                                          <p:spTgt spid="17"/>
                                        </p:tgtEl>
                                        <p:attrNameLst>
                                          <p:attrName>style.rotation</p:attrName>
                                        </p:attrNameLst>
                                      </p:cBhvr>
                                      <p:tavLst>
                                        <p:tav tm="0">
                                          <p:val>
                                            <p:fltVal val="-90"/>
                                          </p:val>
                                        </p:tav>
                                        <p:tav tm="100000">
                                          <p:val>
                                            <p:fltVal val="0"/>
                                          </p:val>
                                        </p:tav>
                                      </p:tavLst>
                                    </p:anim>
                                    <p:anim calcmode="lin" valueType="num">
                                      <p:cBhvr>
                                        <p:cTn id="127" dur="800" decel="100000" fill="hold"/>
                                        <p:tgtEl>
                                          <p:spTgt spid="17"/>
                                        </p:tgtEl>
                                        <p:attrNameLst>
                                          <p:attrName>ppt_x</p:attrName>
                                        </p:attrNameLst>
                                      </p:cBhvr>
                                      <p:tavLst>
                                        <p:tav tm="0">
                                          <p:val>
                                            <p:strVal val="#ppt_x+0.4"/>
                                          </p:val>
                                        </p:tav>
                                        <p:tav tm="100000">
                                          <p:val>
                                            <p:strVal val="#ppt_x-0.05"/>
                                          </p:val>
                                        </p:tav>
                                      </p:tavLst>
                                    </p:anim>
                                    <p:anim calcmode="lin" valueType="num">
                                      <p:cBhvr>
                                        <p:cTn id="128" dur="800" decel="100000" fill="hold"/>
                                        <p:tgtEl>
                                          <p:spTgt spid="17"/>
                                        </p:tgtEl>
                                        <p:attrNameLst>
                                          <p:attrName>ppt_y</p:attrName>
                                        </p:attrNameLst>
                                      </p:cBhvr>
                                      <p:tavLst>
                                        <p:tav tm="0">
                                          <p:val>
                                            <p:strVal val="#ppt_y-0.4"/>
                                          </p:val>
                                        </p:tav>
                                        <p:tav tm="100000">
                                          <p:val>
                                            <p:strVal val="#ppt_y+0.1"/>
                                          </p:val>
                                        </p:tav>
                                      </p:tavLst>
                                    </p:anim>
                                    <p:anim calcmode="lin" valueType="num">
                                      <p:cBhvr>
                                        <p:cTn id="129"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30"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4" name="وسيلة شرح على شكل سحابة 3"/>
          <p:cNvSpPr/>
          <p:nvPr/>
        </p:nvSpPr>
        <p:spPr>
          <a:xfrm>
            <a:off x="7715272"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3714744" y="214290"/>
            <a:ext cx="4000528" cy="523220"/>
          </a:xfrm>
          <a:prstGeom prst="rect">
            <a:avLst/>
          </a:prstGeom>
          <a:noFill/>
        </p:spPr>
        <p:txBody>
          <a:bodyPr wrap="square" rtlCol="1">
            <a:spAutoFit/>
          </a:bodyPr>
          <a:lstStyle/>
          <a:p>
            <a:r>
              <a:rPr lang="ar-SA" sz="2800" b="1" dirty="0" smtClean="0">
                <a:cs typeface="DecoType Naskh" pitchFamily="2" charset="-78"/>
              </a:rPr>
              <a:t>أتأمل الكلمات الملونة لأجيب فق المطلوب:</a:t>
            </a:r>
            <a:endParaRPr lang="ar-SA" sz="2800" b="1" dirty="0">
              <a:cs typeface="DecoType Naskh" pitchFamily="2" charset="-78"/>
            </a:endParaRPr>
          </a:p>
        </p:txBody>
      </p:sp>
      <p:sp>
        <p:nvSpPr>
          <p:cNvPr id="6" name="مربع نص 5"/>
          <p:cNvSpPr txBox="1"/>
          <p:nvPr/>
        </p:nvSpPr>
        <p:spPr>
          <a:xfrm>
            <a:off x="214282" y="785794"/>
            <a:ext cx="8501122" cy="3108543"/>
          </a:xfrm>
          <a:prstGeom prst="rect">
            <a:avLst/>
          </a:prstGeom>
          <a:noFill/>
        </p:spPr>
        <p:txBody>
          <a:bodyPr wrap="square" rtlCol="1">
            <a:spAutoFit/>
          </a:bodyPr>
          <a:lstStyle/>
          <a:p>
            <a:pPr marL="514350" indent="-514350">
              <a:buAutoNum type="arabicParenR"/>
            </a:pPr>
            <a:r>
              <a:rPr lang="ar-SA" sz="2800" b="1" dirty="0" smtClean="0">
                <a:cs typeface="Akhbar MT" pitchFamily="2" charset="-78"/>
              </a:rPr>
              <a:t>أكتب </a:t>
            </a:r>
            <a:r>
              <a:rPr lang="ar-SA" sz="2800" b="1" dirty="0" smtClean="0">
                <a:solidFill>
                  <a:srgbClr val="C00000"/>
                </a:solidFill>
                <a:cs typeface="Akhbar MT" pitchFamily="2" charset="-78"/>
              </a:rPr>
              <a:t>لـ</a:t>
            </a:r>
            <a:r>
              <a:rPr lang="ar-SA" sz="2800" b="1" dirty="0" smtClean="0">
                <a:cs typeface="Akhbar MT" pitchFamily="2" charset="-78"/>
              </a:rPr>
              <a:t>ك هذه الرسالة.          2) إن </a:t>
            </a:r>
            <a:r>
              <a:rPr lang="ar-SA" sz="2800" b="1" dirty="0" smtClean="0">
                <a:solidFill>
                  <a:srgbClr val="C00000"/>
                </a:solidFill>
                <a:cs typeface="Akhbar MT" pitchFamily="2" charset="-78"/>
              </a:rPr>
              <a:t>ل</a:t>
            </a:r>
            <a:r>
              <a:rPr lang="ar-SA" sz="2800" b="1" dirty="0" smtClean="0">
                <a:cs typeface="Akhbar MT" pitchFamily="2" charset="-78"/>
              </a:rPr>
              <a:t>ذي التربية الفاضلة قدرة </a:t>
            </a:r>
            <a:r>
              <a:rPr lang="ar-SA" sz="2800" b="1" dirty="0" smtClean="0">
                <a:solidFill>
                  <a:srgbClr val="C00000"/>
                </a:solidFill>
                <a:cs typeface="Akhbar MT" pitchFamily="2" charset="-78"/>
              </a:rPr>
              <a:t>على</a:t>
            </a:r>
            <a:r>
              <a:rPr lang="ar-SA" sz="2800" b="1" dirty="0" smtClean="0">
                <a:cs typeface="Akhbar MT" pitchFamily="2" charset="-78"/>
              </a:rPr>
              <a:t> تجنب الزلل.</a:t>
            </a:r>
          </a:p>
          <a:p>
            <a:pPr marL="514350" indent="-514350"/>
            <a:r>
              <a:rPr lang="ar-SA" sz="2800" b="1" dirty="0" smtClean="0">
                <a:cs typeface="Akhbar MT" pitchFamily="2" charset="-78"/>
              </a:rPr>
              <a:t>3) تقرئين الرسالة </a:t>
            </a:r>
            <a:r>
              <a:rPr lang="ar-SA" sz="2800" b="1" dirty="0" smtClean="0">
                <a:solidFill>
                  <a:srgbClr val="C00000"/>
                </a:solidFill>
                <a:cs typeface="Akhbar MT" pitchFamily="2" charset="-78"/>
              </a:rPr>
              <a:t>بـ</a:t>
            </a:r>
            <a:r>
              <a:rPr lang="ar-SA" sz="2800" b="1" dirty="0" smtClean="0">
                <a:cs typeface="Akhbar MT" pitchFamily="2" charset="-78"/>
              </a:rPr>
              <a:t>عينيك.           4) أتقرب </a:t>
            </a:r>
            <a:r>
              <a:rPr lang="ar-SA" sz="2800" b="1" dirty="0" smtClean="0">
                <a:solidFill>
                  <a:srgbClr val="C00000"/>
                </a:solidFill>
                <a:cs typeface="Akhbar MT" pitchFamily="2" charset="-78"/>
              </a:rPr>
              <a:t>إلى</a:t>
            </a:r>
            <a:r>
              <a:rPr lang="ar-SA" sz="2800" b="1" dirty="0" smtClean="0">
                <a:cs typeface="Akhbar MT" pitchFamily="2" charset="-78"/>
              </a:rPr>
              <a:t> الله تعالى </a:t>
            </a:r>
            <a:r>
              <a:rPr lang="ar-SA" sz="2800" b="1" dirty="0" smtClean="0">
                <a:solidFill>
                  <a:srgbClr val="C00000"/>
                </a:solidFill>
                <a:cs typeface="Akhbar MT" pitchFamily="2" charset="-78"/>
              </a:rPr>
              <a:t>بـ</a:t>
            </a:r>
            <a:r>
              <a:rPr lang="ar-SA" sz="2800" b="1" dirty="0" smtClean="0">
                <a:cs typeface="Akhbar MT" pitchFamily="2" charset="-78"/>
              </a:rPr>
              <a:t>رعايتك.</a:t>
            </a:r>
          </a:p>
          <a:p>
            <a:pPr marL="514350" indent="-514350"/>
            <a:r>
              <a:rPr lang="ar-SA" sz="2800" b="1" dirty="0" smtClean="0">
                <a:cs typeface="Akhbar MT" pitchFamily="2" charset="-78"/>
              </a:rPr>
              <a:t>5)تتعثر خطواتك </a:t>
            </a:r>
            <a:r>
              <a:rPr lang="ar-SA" sz="2800" b="1" dirty="0" smtClean="0">
                <a:solidFill>
                  <a:srgbClr val="C00000"/>
                </a:solidFill>
                <a:cs typeface="Akhbar MT" pitchFamily="2" charset="-78"/>
              </a:rPr>
              <a:t>في</a:t>
            </a:r>
            <a:r>
              <a:rPr lang="ar-SA" sz="2800" b="1" dirty="0" smtClean="0">
                <a:cs typeface="Akhbar MT" pitchFamily="2" charset="-78"/>
              </a:rPr>
              <a:t> طرقات الحياة المملوءة </a:t>
            </a:r>
            <a:r>
              <a:rPr lang="ar-SA" sz="2800" b="1" dirty="0" smtClean="0">
                <a:solidFill>
                  <a:srgbClr val="C00000"/>
                </a:solidFill>
                <a:cs typeface="Akhbar MT" pitchFamily="2" charset="-78"/>
              </a:rPr>
              <a:t>بـ</a:t>
            </a:r>
            <a:r>
              <a:rPr lang="ar-SA" sz="2800" b="1" dirty="0" smtClean="0">
                <a:cs typeface="Akhbar MT" pitchFamily="2" charset="-78"/>
              </a:rPr>
              <a:t>مزالق الضلال.   </a:t>
            </a:r>
          </a:p>
          <a:p>
            <a:pPr marL="514350" indent="-514350"/>
            <a:r>
              <a:rPr lang="ar-SA" sz="2800" b="1" dirty="0" smtClean="0">
                <a:cs typeface="Akhbar MT" pitchFamily="2" charset="-78"/>
              </a:rPr>
              <a:t> 6) أبدأ حديثي </a:t>
            </a:r>
            <a:r>
              <a:rPr lang="ar-SA" sz="2800" b="1" dirty="0" smtClean="0">
                <a:solidFill>
                  <a:srgbClr val="C00000"/>
                </a:solidFill>
                <a:cs typeface="Akhbar MT" pitchFamily="2" charset="-78"/>
              </a:rPr>
              <a:t>با</a:t>
            </a:r>
            <a:r>
              <a:rPr lang="ar-SA" sz="2800" b="1" dirty="0" smtClean="0">
                <a:cs typeface="Akhbar MT" pitchFamily="2" charset="-78"/>
              </a:rPr>
              <a:t>لسلام </a:t>
            </a:r>
            <a:r>
              <a:rPr lang="ar-SA" sz="2800" b="1" dirty="0" smtClean="0">
                <a:solidFill>
                  <a:srgbClr val="C00000"/>
                </a:solidFill>
                <a:cs typeface="Akhbar MT" pitchFamily="2" charset="-78"/>
              </a:rPr>
              <a:t>علي</a:t>
            </a:r>
            <a:r>
              <a:rPr lang="ar-SA" sz="2800" b="1" dirty="0" smtClean="0">
                <a:cs typeface="Akhbar MT" pitchFamily="2" charset="-78"/>
              </a:rPr>
              <a:t>ك.         7) سآخذ </a:t>
            </a:r>
            <a:r>
              <a:rPr lang="ar-SA" sz="2800" b="1" dirty="0" smtClean="0">
                <a:solidFill>
                  <a:srgbClr val="C00000"/>
                </a:solidFill>
                <a:cs typeface="Akhbar MT" pitchFamily="2" charset="-78"/>
              </a:rPr>
              <a:t>بـ</a:t>
            </a:r>
            <a:r>
              <a:rPr lang="ar-SA" sz="2800" b="1" dirty="0" smtClean="0">
                <a:cs typeface="Akhbar MT" pitchFamily="2" charset="-78"/>
              </a:rPr>
              <a:t>يدك لتنجي </a:t>
            </a:r>
            <a:r>
              <a:rPr lang="ar-SA" sz="2800" b="1" dirty="0" smtClean="0">
                <a:solidFill>
                  <a:srgbClr val="C00000"/>
                </a:solidFill>
                <a:cs typeface="Akhbar MT" pitchFamily="2" charset="-78"/>
              </a:rPr>
              <a:t>من</a:t>
            </a:r>
            <a:r>
              <a:rPr lang="ar-SA" sz="2800" b="1" dirty="0" smtClean="0">
                <a:cs typeface="Akhbar MT" pitchFamily="2" charset="-78"/>
              </a:rPr>
              <a:t>ه و</a:t>
            </a:r>
            <a:r>
              <a:rPr lang="ar-SA" sz="2800" b="1" dirty="0" smtClean="0">
                <a:solidFill>
                  <a:srgbClr val="C00000"/>
                </a:solidFill>
                <a:cs typeface="Akhbar MT" pitchFamily="2" charset="-78"/>
              </a:rPr>
              <a:t>من</a:t>
            </a:r>
            <a:r>
              <a:rPr lang="ar-SA" sz="2800" b="1" dirty="0" smtClean="0">
                <a:cs typeface="Akhbar MT" pitchFamily="2" charset="-78"/>
              </a:rPr>
              <a:t> المتربصين </a:t>
            </a:r>
            <a:r>
              <a:rPr lang="ar-SA" sz="2800" b="1" dirty="0" smtClean="0">
                <a:solidFill>
                  <a:srgbClr val="C00000"/>
                </a:solidFill>
                <a:cs typeface="Akhbar MT" pitchFamily="2" charset="-78"/>
              </a:rPr>
              <a:t>بـ</a:t>
            </a:r>
            <a:r>
              <a:rPr lang="ar-SA" sz="2800" b="1" dirty="0" smtClean="0">
                <a:cs typeface="Akhbar MT" pitchFamily="2" charset="-78"/>
              </a:rPr>
              <a:t>ك.          8 )حذرتني </a:t>
            </a:r>
            <a:r>
              <a:rPr lang="ar-SA" sz="2800" b="1" dirty="0" smtClean="0">
                <a:solidFill>
                  <a:srgbClr val="C00000"/>
                </a:solidFill>
                <a:cs typeface="Akhbar MT" pitchFamily="2" charset="-78"/>
              </a:rPr>
              <a:t>من </a:t>
            </a:r>
            <a:r>
              <a:rPr lang="ar-SA" sz="2800" b="1" dirty="0" smtClean="0">
                <a:cs typeface="Akhbar MT" pitchFamily="2" charset="-78"/>
              </a:rPr>
              <a:t>المآسي التي تحصل </a:t>
            </a:r>
            <a:r>
              <a:rPr lang="ar-SA" sz="2800" b="1" dirty="0" smtClean="0">
                <a:solidFill>
                  <a:srgbClr val="C00000"/>
                </a:solidFill>
                <a:cs typeface="Akhbar MT" pitchFamily="2" charset="-78"/>
              </a:rPr>
              <a:t>لـ</a:t>
            </a:r>
            <a:r>
              <a:rPr lang="ar-SA" sz="2800" b="1" dirty="0" smtClean="0">
                <a:cs typeface="Akhbar MT" pitchFamily="2" charset="-78"/>
              </a:rPr>
              <a:t>لـغافلات.</a:t>
            </a:r>
          </a:p>
          <a:p>
            <a:pPr marL="514350" indent="-514350"/>
            <a:r>
              <a:rPr lang="ar-SA" sz="2800" b="1" dirty="0" smtClean="0">
                <a:cs typeface="Akhbar MT" pitchFamily="2" charset="-78"/>
              </a:rPr>
              <a:t>9)هواة الخديعة </a:t>
            </a:r>
            <a:r>
              <a:rPr lang="ar-SA" sz="2800" b="1" dirty="0" smtClean="0">
                <a:solidFill>
                  <a:srgbClr val="C00000"/>
                </a:solidFill>
                <a:cs typeface="Akhbar MT" pitchFamily="2" charset="-78"/>
              </a:rPr>
              <a:t>كا</a:t>
            </a:r>
            <a:r>
              <a:rPr lang="ar-SA" sz="2800" b="1" dirty="0" smtClean="0">
                <a:cs typeface="Akhbar MT" pitchFamily="2" charset="-78"/>
              </a:rPr>
              <a:t>لذئاب يتربصون.    10) أتتبعك </a:t>
            </a:r>
            <a:r>
              <a:rPr lang="ar-SA" sz="2800" b="1" dirty="0" smtClean="0">
                <a:solidFill>
                  <a:srgbClr val="C00000"/>
                </a:solidFill>
                <a:cs typeface="Akhbar MT" pitchFamily="2" charset="-78"/>
              </a:rPr>
              <a:t>عن</a:t>
            </a:r>
            <a:r>
              <a:rPr lang="ar-SA" sz="2800" b="1" dirty="0" smtClean="0">
                <a:cs typeface="Akhbar MT" pitchFamily="2" charset="-78"/>
              </a:rPr>
              <a:t> بعد.</a:t>
            </a:r>
          </a:p>
          <a:p>
            <a:pPr marL="514350" indent="-514350" algn="ctr"/>
            <a:r>
              <a:rPr lang="ar-SA" sz="2800" b="1" dirty="0" smtClean="0">
                <a:cs typeface="Akhbar MT" pitchFamily="2" charset="-78"/>
              </a:rPr>
              <a:t>                      11)</a:t>
            </a:r>
            <a:r>
              <a:rPr lang="ar-SA" sz="2800" b="1" dirty="0" smtClean="0">
                <a:solidFill>
                  <a:srgbClr val="C00000"/>
                </a:solidFill>
                <a:cs typeface="Akhbar MT" pitchFamily="2" charset="-78"/>
              </a:rPr>
              <a:t>ك</a:t>
            </a:r>
            <a:r>
              <a:rPr lang="ar-SA" sz="2800" b="1" dirty="0" smtClean="0">
                <a:cs typeface="Akhbar MT" pitchFamily="2" charset="-78"/>
              </a:rPr>
              <a:t>النمرة أدافع </a:t>
            </a:r>
            <a:r>
              <a:rPr lang="ar-SA" sz="2800" b="1" dirty="0" smtClean="0">
                <a:solidFill>
                  <a:srgbClr val="C00000"/>
                </a:solidFill>
                <a:cs typeface="Akhbar MT" pitchFamily="2" charset="-78"/>
              </a:rPr>
              <a:t>عن</a:t>
            </a:r>
            <a:r>
              <a:rPr lang="ar-SA" sz="2800" b="1" dirty="0" smtClean="0">
                <a:cs typeface="Akhbar MT" pitchFamily="2" charset="-78"/>
              </a:rPr>
              <a:t> أطفالي.            </a:t>
            </a:r>
            <a:endParaRPr lang="ar-SA" sz="2800" b="1" dirty="0">
              <a:cs typeface="Akhbar MT" pitchFamily="2" charset="-78"/>
            </a:endParaRPr>
          </a:p>
        </p:txBody>
      </p:sp>
      <p:sp>
        <p:nvSpPr>
          <p:cNvPr id="7" name="مستطيل مستدير الزوايا 6"/>
          <p:cNvSpPr/>
          <p:nvPr/>
        </p:nvSpPr>
        <p:spPr>
          <a:xfrm>
            <a:off x="285720" y="3786190"/>
            <a:ext cx="8429684" cy="2857520"/>
          </a:xfrm>
          <a:prstGeom prst="roundRect">
            <a:avLst/>
          </a:prstGeom>
          <a:blipFill>
            <a:blip r:embed="rId3"/>
            <a:tile tx="0" ty="0" sx="100000" sy="100000" flip="none" algn="tl"/>
          </a:blipFill>
          <a:ln>
            <a:solidFill>
              <a:srgbClr val="003300"/>
            </a:solidFill>
            <a:prstDash val="dashDot"/>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smtClean="0">
                <a:solidFill>
                  <a:srgbClr val="C00000"/>
                </a:solidFill>
              </a:rPr>
              <a:t>أ) الجر من خصائص                .</a:t>
            </a:r>
          </a:p>
          <a:p>
            <a:r>
              <a:rPr lang="ar-SA" sz="2400" b="1" dirty="0" smtClean="0">
                <a:solidFill>
                  <a:srgbClr val="C00000"/>
                </a:solidFill>
              </a:rPr>
              <a:t>ب) حروف الجر دخل بعضها على اسم ظاهر من مثل                                 .</a:t>
            </a:r>
          </a:p>
          <a:p>
            <a:r>
              <a:rPr lang="ar-SA" sz="2400" b="1" dirty="0" smtClean="0">
                <a:solidFill>
                  <a:srgbClr val="C00000"/>
                </a:solidFill>
              </a:rPr>
              <a:t>ج) كما دخل بعضها على ضمير من مثل                   والضمائر مبنية في محل  جر.</a:t>
            </a:r>
          </a:p>
          <a:p>
            <a:r>
              <a:rPr lang="ar-SA" sz="2400" b="1" dirty="0" smtClean="0">
                <a:solidFill>
                  <a:srgbClr val="C00000"/>
                </a:solidFill>
              </a:rPr>
              <a:t>د) ظهرت علامات الإعراب على آخر الاسم الظاهر المجرور من مثل                        </a:t>
            </a:r>
          </a:p>
          <a:p>
            <a:r>
              <a:rPr lang="ar-SA" sz="2400" b="1" dirty="0" smtClean="0">
                <a:solidFill>
                  <a:srgbClr val="C00000"/>
                </a:solidFill>
              </a:rPr>
              <a:t>ولم تظهر على أواخر بعض الكلمات لأنها مبنية من مثل(في هذا العالم).              </a:t>
            </a:r>
            <a:endParaRPr lang="ar-SA" sz="2400" b="1" dirty="0">
              <a:solidFill>
                <a:srgbClr val="C00000"/>
              </a:solidFill>
            </a:endParaRPr>
          </a:p>
        </p:txBody>
      </p:sp>
      <p:sp>
        <p:nvSpPr>
          <p:cNvPr id="8" name="مربع نص 7"/>
          <p:cNvSpPr txBox="1"/>
          <p:nvPr/>
        </p:nvSpPr>
        <p:spPr>
          <a:xfrm>
            <a:off x="5214942" y="3929066"/>
            <a:ext cx="1143008"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الاسم</a:t>
            </a:r>
            <a:endParaRPr lang="ar-SA" sz="2800" b="1" u="sng" dirty="0">
              <a:effectLst>
                <a:glow rad="228600">
                  <a:schemeClr val="accent3">
                    <a:satMod val="175000"/>
                    <a:alpha val="40000"/>
                  </a:schemeClr>
                </a:glow>
              </a:effectLst>
            </a:endParaRPr>
          </a:p>
        </p:txBody>
      </p:sp>
      <p:sp>
        <p:nvSpPr>
          <p:cNvPr id="9" name="مربع نص 8"/>
          <p:cNvSpPr txBox="1"/>
          <p:nvPr/>
        </p:nvSpPr>
        <p:spPr>
          <a:xfrm>
            <a:off x="2357422" y="4357694"/>
            <a:ext cx="1143008"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تجنب</a:t>
            </a:r>
            <a:endParaRPr lang="ar-SA" sz="2800" b="1" u="sng" dirty="0">
              <a:effectLst>
                <a:glow rad="228600">
                  <a:schemeClr val="accent3">
                    <a:satMod val="175000"/>
                    <a:alpha val="40000"/>
                  </a:schemeClr>
                </a:glow>
              </a:effectLst>
            </a:endParaRPr>
          </a:p>
        </p:txBody>
      </p:sp>
      <p:sp>
        <p:nvSpPr>
          <p:cNvPr id="10" name="مربع نص 9"/>
          <p:cNvSpPr txBox="1"/>
          <p:nvPr/>
        </p:nvSpPr>
        <p:spPr>
          <a:xfrm>
            <a:off x="1500166" y="4334540"/>
            <a:ext cx="1143008"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عينيك</a:t>
            </a:r>
            <a:endParaRPr lang="ar-SA" sz="2800" b="1" u="sng" dirty="0">
              <a:effectLst>
                <a:glow rad="228600">
                  <a:schemeClr val="accent3">
                    <a:satMod val="175000"/>
                    <a:alpha val="40000"/>
                  </a:schemeClr>
                </a:glow>
              </a:effectLst>
            </a:endParaRPr>
          </a:p>
        </p:txBody>
      </p:sp>
      <p:sp>
        <p:nvSpPr>
          <p:cNvPr id="11" name="مربع نص 10"/>
          <p:cNvSpPr txBox="1"/>
          <p:nvPr/>
        </p:nvSpPr>
        <p:spPr>
          <a:xfrm>
            <a:off x="500034" y="4334540"/>
            <a:ext cx="1143008"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طرقات</a:t>
            </a:r>
            <a:endParaRPr lang="ar-SA" sz="2800" b="1" u="sng" dirty="0">
              <a:effectLst>
                <a:glow rad="228600">
                  <a:schemeClr val="accent3">
                    <a:satMod val="175000"/>
                    <a:alpha val="40000"/>
                  </a:schemeClr>
                </a:glow>
              </a:effectLst>
            </a:endParaRPr>
          </a:p>
        </p:txBody>
      </p:sp>
      <p:sp>
        <p:nvSpPr>
          <p:cNvPr id="12" name="مربع نص 11"/>
          <p:cNvSpPr txBox="1"/>
          <p:nvPr/>
        </p:nvSpPr>
        <p:spPr>
          <a:xfrm>
            <a:off x="3643306" y="4714884"/>
            <a:ext cx="1143008"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لك</a:t>
            </a:r>
            <a:endParaRPr lang="ar-SA" sz="2800" b="1" u="sng" dirty="0">
              <a:effectLst>
                <a:glow rad="228600">
                  <a:schemeClr val="accent3">
                    <a:satMod val="175000"/>
                    <a:alpha val="40000"/>
                  </a:schemeClr>
                </a:glow>
              </a:effectLst>
            </a:endParaRPr>
          </a:p>
        </p:txBody>
      </p:sp>
      <p:sp>
        <p:nvSpPr>
          <p:cNvPr id="13" name="مربع نص 12"/>
          <p:cNvSpPr txBox="1"/>
          <p:nvPr/>
        </p:nvSpPr>
        <p:spPr>
          <a:xfrm>
            <a:off x="2928926" y="4714884"/>
            <a:ext cx="1143008"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عليك</a:t>
            </a:r>
            <a:endParaRPr lang="ar-SA" sz="2800" b="1" u="sng" dirty="0">
              <a:effectLst>
                <a:glow rad="228600">
                  <a:schemeClr val="accent3">
                    <a:satMod val="175000"/>
                    <a:alpha val="40000"/>
                  </a:schemeClr>
                </a:glow>
              </a:effectLst>
            </a:endParaRPr>
          </a:p>
        </p:txBody>
      </p:sp>
      <p:sp>
        <p:nvSpPr>
          <p:cNvPr id="14" name="مربع نص 13"/>
          <p:cNvSpPr txBox="1"/>
          <p:nvPr/>
        </p:nvSpPr>
        <p:spPr>
          <a:xfrm>
            <a:off x="214282" y="5539103"/>
            <a:ext cx="1714512" cy="461665"/>
          </a:xfrm>
          <a:prstGeom prst="rect">
            <a:avLst/>
          </a:prstGeom>
          <a:noFill/>
        </p:spPr>
        <p:txBody>
          <a:bodyPr wrap="square" rtlCol="1">
            <a:spAutoFit/>
          </a:bodyPr>
          <a:lstStyle/>
          <a:p>
            <a:pPr algn="ctr"/>
            <a:r>
              <a:rPr lang="ar-SA" sz="2400" b="1" u="sng" dirty="0" smtClean="0">
                <a:effectLst>
                  <a:glow rad="228600">
                    <a:schemeClr val="accent3">
                      <a:satMod val="175000"/>
                      <a:alpha val="40000"/>
                    </a:schemeClr>
                  </a:glow>
                </a:effectLst>
              </a:rPr>
              <a:t>رعاية،الغافلات   </a:t>
            </a:r>
            <a:endParaRPr lang="ar-SA" sz="2400" b="1" u="sng" dirty="0">
              <a:effectLst>
                <a:glow rad="228600">
                  <a:schemeClr val="accent3">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2000"/>
                                        <p:tgtEl>
                                          <p:spTgt spid="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in)">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800" decel="100000"/>
                                        <p:tgtEl>
                                          <p:spTgt spid="8"/>
                                        </p:tgtEl>
                                      </p:cBhvr>
                                    </p:animEffect>
                                    <p:anim calcmode="lin" valueType="num">
                                      <p:cBhvr>
                                        <p:cTn id="22" dur="800" decel="100000" fill="hold"/>
                                        <p:tgtEl>
                                          <p:spTgt spid="8"/>
                                        </p:tgtEl>
                                        <p:attrNameLst>
                                          <p:attrName>style.rotation</p:attrName>
                                        </p:attrNameLst>
                                      </p:cBhvr>
                                      <p:tavLst>
                                        <p:tav tm="0">
                                          <p:val>
                                            <p:fltVal val="-90"/>
                                          </p:val>
                                        </p:tav>
                                        <p:tav tm="100000">
                                          <p:val>
                                            <p:fltVal val="0"/>
                                          </p:val>
                                        </p:tav>
                                      </p:tavLst>
                                    </p:anim>
                                    <p:anim calcmode="lin" valueType="num">
                                      <p:cBhvr>
                                        <p:cTn id="23" dur="800" decel="100000" fill="hold"/>
                                        <p:tgtEl>
                                          <p:spTgt spid="8"/>
                                        </p:tgtEl>
                                        <p:attrNameLst>
                                          <p:attrName>ppt_x</p:attrName>
                                        </p:attrNameLst>
                                      </p:cBhvr>
                                      <p:tavLst>
                                        <p:tav tm="0">
                                          <p:val>
                                            <p:strVal val="#ppt_x+0.4"/>
                                          </p:val>
                                        </p:tav>
                                        <p:tav tm="100000">
                                          <p:val>
                                            <p:strVal val="#ppt_x-0.05"/>
                                          </p:val>
                                        </p:tav>
                                      </p:tavLst>
                                    </p:anim>
                                    <p:anim calcmode="lin" valueType="num">
                                      <p:cBhvr>
                                        <p:cTn id="24" dur="800" decel="100000" fill="hold"/>
                                        <p:tgtEl>
                                          <p:spTgt spid="8"/>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800" decel="100000"/>
                                        <p:tgtEl>
                                          <p:spTgt spid="9"/>
                                        </p:tgtEl>
                                      </p:cBhvr>
                                    </p:animEffect>
                                    <p:anim calcmode="lin" valueType="num">
                                      <p:cBhvr>
                                        <p:cTn id="32" dur="800" decel="100000" fill="hold"/>
                                        <p:tgtEl>
                                          <p:spTgt spid="9"/>
                                        </p:tgtEl>
                                        <p:attrNameLst>
                                          <p:attrName>style.rotation</p:attrName>
                                        </p:attrNameLst>
                                      </p:cBhvr>
                                      <p:tavLst>
                                        <p:tav tm="0">
                                          <p:val>
                                            <p:fltVal val="-90"/>
                                          </p:val>
                                        </p:tav>
                                        <p:tav tm="100000">
                                          <p:val>
                                            <p:fltVal val="0"/>
                                          </p:val>
                                        </p:tav>
                                      </p:tavLst>
                                    </p:anim>
                                    <p:anim calcmode="lin" valueType="num">
                                      <p:cBhvr>
                                        <p:cTn id="33" dur="800" decel="100000" fill="hold"/>
                                        <p:tgtEl>
                                          <p:spTgt spid="9"/>
                                        </p:tgtEl>
                                        <p:attrNameLst>
                                          <p:attrName>ppt_x</p:attrName>
                                        </p:attrNameLst>
                                      </p:cBhvr>
                                      <p:tavLst>
                                        <p:tav tm="0">
                                          <p:val>
                                            <p:strVal val="#ppt_x+0.4"/>
                                          </p:val>
                                        </p:tav>
                                        <p:tav tm="100000">
                                          <p:val>
                                            <p:strVal val="#ppt_x-0.05"/>
                                          </p:val>
                                        </p:tav>
                                      </p:tavLst>
                                    </p:anim>
                                    <p:anim calcmode="lin" valueType="num">
                                      <p:cBhvr>
                                        <p:cTn id="34" dur="800" decel="100000" fill="hold"/>
                                        <p:tgtEl>
                                          <p:spTgt spid="9"/>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0"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800" decel="100000"/>
                                        <p:tgtEl>
                                          <p:spTgt spid="10"/>
                                        </p:tgtEl>
                                      </p:cBhvr>
                                    </p:animEffect>
                                    <p:anim calcmode="lin" valueType="num">
                                      <p:cBhvr>
                                        <p:cTn id="42" dur="800" decel="100000" fill="hold"/>
                                        <p:tgtEl>
                                          <p:spTgt spid="10"/>
                                        </p:tgtEl>
                                        <p:attrNameLst>
                                          <p:attrName>style.rotation</p:attrName>
                                        </p:attrNameLst>
                                      </p:cBhvr>
                                      <p:tavLst>
                                        <p:tav tm="0">
                                          <p:val>
                                            <p:fltVal val="-90"/>
                                          </p:val>
                                        </p:tav>
                                        <p:tav tm="100000">
                                          <p:val>
                                            <p:fltVal val="0"/>
                                          </p:val>
                                        </p:tav>
                                      </p:tavLst>
                                    </p:anim>
                                    <p:anim calcmode="lin" valueType="num">
                                      <p:cBhvr>
                                        <p:cTn id="43" dur="800" decel="100000" fill="hold"/>
                                        <p:tgtEl>
                                          <p:spTgt spid="10"/>
                                        </p:tgtEl>
                                        <p:attrNameLst>
                                          <p:attrName>ppt_x</p:attrName>
                                        </p:attrNameLst>
                                      </p:cBhvr>
                                      <p:tavLst>
                                        <p:tav tm="0">
                                          <p:val>
                                            <p:strVal val="#ppt_x+0.4"/>
                                          </p:val>
                                        </p:tav>
                                        <p:tav tm="100000">
                                          <p:val>
                                            <p:strVal val="#ppt_x-0.05"/>
                                          </p:val>
                                        </p:tav>
                                      </p:tavLst>
                                    </p:anim>
                                    <p:anim calcmode="lin" valueType="num">
                                      <p:cBhvr>
                                        <p:cTn id="44" dur="800" decel="100000" fill="hold"/>
                                        <p:tgtEl>
                                          <p:spTgt spid="10"/>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0"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800" decel="100000"/>
                                        <p:tgtEl>
                                          <p:spTgt spid="11"/>
                                        </p:tgtEl>
                                      </p:cBhvr>
                                    </p:animEffect>
                                    <p:anim calcmode="lin" valueType="num">
                                      <p:cBhvr>
                                        <p:cTn id="52" dur="800" decel="100000" fill="hold"/>
                                        <p:tgtEl>
                                          <p:spTgt spid="11"/>
                                        </p:tgtEl>
                                        <p:attrNameLst>
                                          <p:attrName>style.rotation</p:attrName>
                                        </p:attrNameLst>
                                      </p:cBhvr>
                                      <p:tavLst>
                                        <p:tav tm="0">
                                          <p:val>
                                            <p:fltVal val="-90"/>
                                          </p:val>
                                        </p:tav>
                                        <p:tav tm="100000">
                                          <p:val>
                                            <p:fltVal val="0"/>
                                          </p:val>
                                        </p:tav>
                                      </p:tavLst>
                                    </p:anim>
                                    <p:anim calcmode="lin" valueType="num">
                                      <p:cBhvr>
                                        <p:cTn id="53" dur="800" decel="100000" fill="hold"/>
                                        <p:tgtEl>
                                          <p:spTgt spid="11"/>
                                        </p:tgtEl>
                                        <p:attrNameLst>
                                          <p:attrName>ppt_x</p:attrName>
                                        </p:attrNameLst>
                                      </p:cBhvr>
                                      <p:tavLst>
                                        <p:tav tm="0">
                                          <p:val>
                                            <p:strVal val="#ppt_x+0.4"/>
                                          </p:val>
                                        </p:tav>
                                        <p:tav tm="100000">
                                          <p:val>
                                            <p:strVal val="#ppt_x-0.05"/>
                                          </p:val>
                                        </p:tav>
                                      </p:tavLst>
                                    </p:anim>
                                    <p:anim calcmode="lin" valueType="num">
                                      <p:cBhvr>
                                        <p:cTn id="54" dur="800" decel="100000" fill="hold"/>
                                        <p:tgtEl>
                                          <p:spTgt spid="11"/>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800" decel="100000"/>
                                        <p:tgtEl>
                                          <p:spTgt spid="12"/>
                                        </p:tgtEl>
                                      </p:cBhvr>
                                    </p:animEffect>
                                    <p:anim calcmode="lin" valueType="num">
                                      <p:cBhvr>
                                        <p:cTn id="62" dur="800" decel="100000" fill="hold"/>
                                        <p:tgtEl>
                                          <p:spTgt spid="12"/>
                                        </p:tgtEl>
                                        <p:attrNameLst>
                                          <p:attrName>style.rotation</p:attrName>
                                        </p:attrNameLst>
                                      </p:cBhvr>
                                      <p:tavLst>
                                        <p:tav tm="0">
                                          <p:val>
                                            <p:fltVal val="-90"/>
                                          </p:val>
                                        </p:tav>
                                        <p:tav tm="100000">
                                          <p:val>
                                            <p:fltVal val="0"/>
                                          </p:val>
                                        </p:tav>
                                      </p:tavLst>
                                    </p:anim>
                                    <p:anim calcmode="lin" valueType="num">
                                      <p:cBhvr>
                                        <p:cTn id="63" dur="800" decel="100000" fill="hold"/>
                                        <p:tgtEl>
                                          <p:spTgt spid="12"/>
                                        </p:tgtEl>
                                        <p:attrNameLst>
                                          <p:attrName>ppt_x</p:attrName>
                                        </p:attrNameLst>
                                      </p:cBhvr>
                                      <p:tavLst>
                                        <p:tav tm="0">
                                          <p:val>
                                            <p:strVal val="#ppt_x+0.4"/>
                                          </p:val>
                                        </p:tav>
                                        <p:tav tm="100000">
                                          <p:val>
                                            <p:strVal val="#ppt_x-0.05"/>
                                          </p:val>
                                        </p:tav>
                                      </p:tavLst>
                                    </p:anim>
                                    <p:anim calcmode="lin" valueType="num">
                                      <p:cBhvr>
                                        <p:cTn id="64" dur="800" decel="100000" fill="hold"/>
                                        <p:tgtEl>
                                          <p:spTgt spid="12"/>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0"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800" decel="100000"/>
                                        <p:tgtEl>
                                          <p:spTgt spid="13"/>
                                        </p:tgtEl>
                                      </p:cBhvr>
                                    </p:animEffect>
                                    <p:anim calcmode="lin" valueType="num">
                                      <p:cBhvr>
                                        <p:cTn id="72" dur="800" decel="100000" fill="hold"/>
                                        <p:tgtEl>
                                          <p:spTgt spid="13"/>
                                        </p:tgtEl>
                                        <p:attrNameLst>
                                          <p:attrName>style.rotation</p:attrName>
                                        </p:attrNameLst>
                                      </p:cBhvr>
                                      <p:tavLst>
                                        <p:tav tm="0">
                                          <p:val>
                                            <p:fltVal val="-90"/>
                                          </p:val>
                                        </p:tav>
                                        <p:tav tm="100000">
                                          <p:val>
                                            <p:fltVal val="0"/>
                                          </p:val>
                                        </p:tav>
                                      </p:tavLst>
                                    </p:anim>
                                    <p:anim calcmode="lin" valueType="num">
                                      <p:cBhvr>
                                        <p:cTn id="73" dur="800" decel="100000" fill="hold"/>
                                        <p:tgtEl>
                                          <p:spTgt spid="13"/>
                                        </p:tgtEl>
                                        <p:attrNameLst>
                                          <p:attrName>ppt_x</p:attrName>
                                        </p:attrNameLst>
                                      </p:cBhvr>
                                      <p:tavLst>
                                        <p:tav tm="0">
                                          <p:val>
                                            <p:strVal val="#ppt_x+0.4"/>
                                          </p:val>
                                        </p:tav>
                                        <p:tav tm="100000">
                                          <p:val>
                                            <p:strVal val="#ppt_x-0.05"/>
                                          </p:val>
                                        </p:tav>
                                      </p:tavLst>
                                    </p:anim>
                                    <p:anim calcmode="lin" valueType="num">
                                      <p:cBhvr>
                                        <p:cTn id="74" dur="800" decel="100000" fill="hold"/>
                                        <p:tgtEl>
                                          <p:spTgt spid="13"/>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0" presetClass="entr" presetSubtype="0"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800" decel="100000"/>
                                        <p:tgtEl>
                                          <p:spTgt spid="14"/>
                                        </p:tgtEl>
                                      </p:cBhvr>
                                    </p:animEffect>
                                    <p:anim calcmode="lin" valueType="num">
                                      <p:cBhvr>
                                        <p:cTn id="82" dur="800" decel="100000" fill="hold"/>
                                        <p:tgtEl>
                                          <p:spTgt spid="14"/>
                                        </p:tgtEl>
                                        <p:attrNameLst>
                                          <p:attrName>style.rotation</p:attrName>
                                        </p:attrNameLst>
                                      </p:cBhvr>
                                      <p:tavLst>
                                        <p:tav tm="0">
                                          <p:val>
                                            <p:fltVal val="-90"/>
                                          </p:val>
                                        </p:tav>
                                        <p:tav tm="100000">
                                          <p:val>
                                            <p:fltVal val="0"/>
                                          </p:val>
                                        </p:tav>
                                      </p:tavLst>
                                    </p:anim>
                                    <p:anim calcmode="lin" valueType="num">
                                      <p:cBhvr>
                                        <p:cTn id="83" dur="800" decel="100000" fill="hold"/>
                                        <p:tgtEl>
                                          <p:spTgt spid="14"/>
                                        </p:tgtEl>
                                        <p:attrNameLst>
                                          <p:attrName>ppt_x</p:attrName>
                                        </p:attrNameLst>
                                      </p:cBhvr>
                                      <p:tavLst>
                                        <p:tav tm="0">
                                          <p:val>
                                            <p:strVal val="#ppt_x+0.4"/>
                                          </p:val>
                                        </p:tav>
                                        <p:tav tm="100000">
                                          <p:val>
                                            <p:strVal val="#ppt_x-0.05"/>
                                          </p:val>
                                        </p:tav>
                                      </p:tavLst>
                                    </p:anim>
                                    <p:anim calcmode="lin" valueType="num">
                                      <p:cBhvr>
                                        <p:cTn id="84" dur="800" decel="100000" fill="hold"/>
                                        <p:tgtEl>
                                          <p:spTgt spid="14"/>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p:bldP spid="9" grpId="0"/>
      <p:bldP spid="10" grpId="0"/>
      <p:bldP spid="1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294366" y="17188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1007822" y="243318"/>
            <a:ext cx="6286544" cy="523220"/>
          </a:xfrm>
          <a:prstGeom prst="rect">
            <a:avLst/>
          </a:prstGeom>
          <a:noFill/>
        </p:spPr>
        <p:txBody>
          <a:bodyPr wrap="square" rtlCol="1">
            <a:spAutoFit/>
          </a:bodyPr>
          <a:lstStyle/>
          <a:p>
            <a:r>
              <a:rPr lang="ar-SA" sz="2800" b="1" dirty="0" smtClean="0">
                <a:cs typeface="DecoType Naskh" pitchFamily="2" charset="-78"/>
              </a:rPr>
              <a:t>أصنف بعض المجرورات في الجمل الواردة في أولاً وفق المطلوب:</a:t>
            </a:r>
            <a:endParaRPr lang="ar-SA" sz="2800" b="1" dirty="0">
              <a:cs typeface="DecoType Naskh" pitchFamily="2" charset="-78"/>
            </a:endParaRPr>
          </a:p>
        </p:txBody>
      </p:sp>
      <p:sp>
        <p:nvSpPr>
          <p:cNvPr id="6" name="مستطيل ذو زوايا قطرية مخدوشة 5"/>
          <p:cNvSpPr/>
          <p:nvPr/>
        </p:nvSpPr>
        <p:spPr>
          <a:xfrm rot="21289381">
            <a:off x="4750947" y="833341"/>
            <a:ext cx="2857520" cy="928694"/>
          </a:xfrm>
          <a:prstGeom prst="snip2DiagRect">
            <a:avLst>
              <a:gd name="adj1" fmla="val 0"/>
              <a:gd name="adj2" fmla="val 43974"/>
            </a:avLst>
          </a:prstGeom>
          <a:solidFill>
            <a:schemeClr val="accent2">
              <a:lumMod val="60000"/>
              <a:lumOff val="40000"/>
            </a:schemeClr>
          </a:solidFill>
          <a:ln>
            <a:solidFill>
              <a:schemeClr val="accent2">
                <a:lumMod val="75000"/>
              </a:schemeClr>
            </a:solidFill>
            <a:prstDash val="sysDot"/>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sz="3600" dirty="0">
              <a:solidFill>
                <a:schemeClr val="tx1"/>
              </a:solidFill>
            </a:endParaRPr>
          </a:p>
        </p:txBody>
      </p:sp>
      <p:sp>
        <p:nvSpPr>
          <p:cNvPr id="7" name="مستطيل ذو زوايا قطرية مخدوشة 6"/>
          <p:cNvSpPr/>
          <p:nvPr/>
        </p:nvSpPr>
        <p:spPr>
          <a:xfrm rot="21289381">
            <a:off x="1107610" y="1158833"/>
            <a:ext cx="2857520" cy="928694"/>
          </a:xfrm>
          <a:prstGeom prst="snip2DiagRect">
            <a:avLst>
              <a:gd name="adj1" fmla="val 0"/>
              <a:gd name="adj2" fmla="val 43974"/>
            </a:avLst>
          </a:prstGeom>
          <a:solidFill>
            <a:schemeClr val="accent2">
              <a:lumMod val="60000"/>
              <a:lumOff val="40000"/>
            </a:schemeClr>
          </a:solidFill>
          <a:ln>
            <a:solidFill>
              <a:schemeClr val="accent2">
                <a:lumMod val="75000"/>
              </a:schemeClr>
            </a:solidFill>
            <a:prstDash val="sysDot"/>
          </a:ln>
        </p:spPr>
        <p:style>
          <a:lnRef idx="1">
            <a:schemeClr val="accent5"/>
          </a:lnRef>
          <a:fillRef idx="2">
            <a:schemeClr val="accent5"/>
          </a:fillRef>
          <a:effectRef idx="1">
            <a:schemeClr val="accent5"/>
          </a:effectRef>
          <a:fontRef idx="minor">
            <a:schemeClr val="dk1"/>
          </a:fontRef>
        </p:style>
        <p:txBody>
          <a:bodyPr rtlCol="1" anchor="ctr"/>
          <a:lstStyle/>
          <a:p>
            <a:pPr algn="ctr"/>
            <a:endParaRPr lang="ar-SA" sz="3600" dirty="0">
              <a:solidFill>
                <a:schemeClr val="tx1"/>
              </a:solidFill>
            </a:endParaRPr>
          </a:p>
        </p:txBody>
      </p:sp>
      <p:sp>
        <p:nvSpPr>
          <p:cNvPr id="8" name="مربع نص 7"/>
          <p:cNvSpPr txBox="1"/>
          <p:nvPr/>
        </p:nvSpPr>
        <p:spPr>
          <a:xfrm rot="21323046">
            <a:off x="5276178" y="729564"/>
            <a:ext cx="1796658" cy="1200329"/>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المجرور ضمير</a:t>
            </a:r>
            <a:endParaRPr lang="ar-SA"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مربع نص 8"/>
          <p:cNvSpPr txBox="1"/>
          <p:nvPr/>
        </p:nvSpPr>
        <p:spPr>
          <a:xfrm rot="21315804">
            <a:off x="1602845" y="1047131"/>
            <a:ext cx="1796658" cy="1200329"/>
          </a:xfrm>
          <a:prstGeom prst="rect">
            <a:avLst/>
          </a:prstGeom>
          <a:noFill/>
        </p:spPr>
        <p:txBody>
          <a:bodyPr wrap="squar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المجرور اسم ظاهر</a:t>
            </a:r>
            <a:endParaRPr lang="ar-SA"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مخطط انسيابي: شريط مثقب 9"/>
          <p:cNvSpPr/>
          <p:nvPr/>
        </p:nvSpPr>
        <p:spPr>
          <a:xfrm rot="21188967">
            <a:off x="6556371" y="1831788"/>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rgbClr val="C00000"/>
                </a:solidFill>
              </a:rPr>
              <a:t>منــ</a:t>
            </a:r>
            <a:r>
              <a:rPr lang="ar-SA" sz="3600" b="1" dirty="0" smtClean="0">
                <a:solidFill>
                  <a:schemeClr val="tx1"/>
                </a:solidFill>
              </a:rPr>
              <a:t>ـه</a:t>
            </a:r>
            <a:endParaRPr lang="ar-SA" b="1" dirty="0">
              <a:solidFill>
                <a:schemeClr val="tx1"/>
              </a:solidFill>
            </a:endParaRPr>
          </a:p>
        </p:txBody>
      </p:sp>
      <p:sp>
        <p:nvSpPr>
          <p:cNvPr id="11" name="مخطط انسيابي: شريط مثقب 10"/>
          <p:cNvSpPr/>
          <p:nvPr/>
        </p:nvSpPr>
        <p:spPr>
          <a:xfrm rot="21188967">
            <a:off x="6693217" y="2831921"/>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بك</a:t>
            </a:r>
            <a:endParaRPr lang="ar-SA" b="1" dirty="0">
              <a:solidFill>
                <a:schemeClr val="tx1"/>
              </a:solidFill>
            </a:endParaRPr>
          </a:p>
        </p:txBody>
      </p:sp>
      <p:sp>
        <p:nvSpPr>
          <p:cNvPr id="12" name="مخطط انسيابي: شريط مثقب 11"/>
          <p:cNvSpPr/>
          <p:nvPr/>
        </p:nvSpPr>
        <p:spPr>
          <a:xfrm rot="21188967">
            <a:off x="4335762" y="2188979"/>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rgbClr val="C00000"/>
                </a:solidFill>
              </a:rPr>
              <a:t>عن </a:t>
            </a:r>
            <a:r>
              <a:rPr lang="ar-SA" sz="3600" b="1" dirty="0" smtClean="0">
                <a:solidFill>
                  <a:schemeClr val="tx1"/>
                </a:solidFill>
              </a:rPr>
              <a:t>أطفالي</a:t>
            </a:r>
            <a:endParaRPr lang="ar-SA" b="1" dirty="0">
              <a:solidFill>
                <a:schemeClr val="tx1"/>
              </a:solidFill>
            </a:endParaRPr>
          </a:p>
        </p:txBody>
      </p:sp>
      <p:sp>
        <p:nvSpPr>
          <p:cNvPr id="13" name="مخطط انسيابي: شريط مثقب 12"/>
          <p:cNvSpPr/>
          <p:nvPr/>
        </p:nvSpPr>
        <p:spPr>
          <a:xfrm rot="21188967">
            <a:off x="4478638" y="3189110"/>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بعينيك</a:t>
            </a:r>
            <a:endParaRPr lang="ar-SA" b="1" dirty="0">
              <a:solidFill>
                <a:schemeClr val="tx1"/>
              </a:solidFill>
            </a:endParaRPr>
          </a:p>
        </p:txBody>
      </p:sp>
      <p:sp>
        <p:nvSpPr>
          <p:cNvPr id="14" name="مخطط انسيابي: شريط مثقب 13"/>
          <p:cNvSpPr/>
          <p:nvPr/>
        </p:nvSpPr>
        <p:spPr>
          <a:xfrm rot="21188967">
            <a:off x="6856464" y="3789112"/>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لك</a:t>
            </a:r>
            <a:endParaRPr lang="ar-SA" b="1" dirty="0">
              <a:solidFill>
                <a:schemeClr val="tx1"/>
              </a:solidFill>
            </a:endParaRPr>
          </a:p>
        </p:txBody>
      </p:sp>
      <p:sp>
        <p:nvSpPr>
          <p:cNvPr id="15" name="مخطط انسيابي: شريط مثقب 14"/>
          <p:cNvSpPr/>
          <p:nvPr/>
        </p:nvSpPr>
        <p:spPr>
          <a:xfrm rot="21188967">
            <a:off x="4641885" y="4146301"/>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في طرقات</a:t>
            </a:r>
            <a:endParaRPr lang="ar-SA" b="1" dirty="0">
              <a:solidFill>
                <a:schemeClr val="tx1"/>
              </a:solidFill>
            </a:endParaRPr>
          </a:p>
        </p:txBody>
      </p:sp>
      <p:sp>
        <p:nvSpPr>
          <p:cNvPr id="16" name="مخطط انسيابي: شريط مثقب 15"/>
          <p:cNvSpPr/>
          <p:nvPr/>
        </p:nvSpPr>
        <p:spPr>
          <a:xfrm rot="21188967">
            <a:off x="6999340" y="4760746"/>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عليك</a:t>
            </a:r>
            <a:endParaRPr lang="ar-SA" b="1" dirty="0">
              <a:solidFill>
                <a:schemeClr val="tx1"/>
              </a:solidFill>
            </a:endParaRPr>
          </a:p>
        </p:txBody>
      </p:sp>
      <p:sp>
        <p:nvSpPr>
          <p:cNvPr id="17" name="مخطط انسيابي: شريط مثقب 16"/>
          <p:cNvSpPr/>
          <p:nvPr/>
        </p:nvSpPr>
        <p:spPr>
          <a:xfrm rot="21188967">
            <a:off x="4784761" y="5117935"/>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بيدك</a:t>
            </a:r>
            <a:endParaRPr lang="ar-SA" b="1" dirty="0">
              <a:solidFill>
                <a:schemeClr val="tx1"/>
              </a:solidFill>
            </a:endParaRPr>
          </a:p>
        </p:txBody>
      </p:sp>
      <p:sp>
        <p:nvSpPr>
          <p:cNvPr id="18" name="مخطط انسيابي: شريط مثقب 17"/>
          <p:cNvSpPr/>
          <p:nvPr/>
        </p:nvSpPr>
        <p:spPr>
          <a:xfrm rot="21188967">
            <a:off x="978177" y="2617605"/>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على تجنب</a:t>
            </a:r>
            <a:endParaRPr lang="ar-SA" b="1" dirty="0">
              <a:solidFill>
                <a:schemeClr val="tx1"/>
              </a:solidFill>
            </a:endParaRPr>
          </a:p>
        </p:txBody>
      </p:sp>
      <p:sp>
        <p:nvSpPr>
          <p:cNvPr id="19" name="مخطط انسيابي: شريط مثقب 18"/>
          <p:cNvSpPr/>
          <p:nvPr/>
        </p:nvSpPr>
        <p:spPr>
          <a:xfrm rot="21188967">
            <a:off x="1121911" y="3684377"/>
            <a:ext cx="1943849" cy="960947"/>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برعايتك</a:t>
            </a:r>
            <a:endParaRPr lang="ar-SA" b="1" dirty="0">
              <a:solidFill>
                <a:schemeClr val="tx1"/>
              </a:solidFill>
            </a:endParaRPr>
          </a:p>
        </p:txBody>
      </p:sp>
      <p:sp>
        <p:nvSpPr>
          <p:cNvPr id="20" name="مخطط انسيابي: شريط مثقب 19"/>
          <p:cNvSpPr/>
          <p:nvPr/>
        </p:nvSpPr>
        <p:spPr>
          <a:xfrm rot="21188967">
            <a:off x="1192490" y="4689308"/>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بالسلام</a:t>
            </a:r>
            <a:endParaRPr lang="ar-SA" b="1" dirty="0">
              <a:solidFill>
                <a:schemeClr val="tx1"/>
              </a:solidFill>
            </a:endParaRPr>
          </a:p>
        </p:txBody>
      </p:sp>
      <p:sp>
        <p:nvSpPr>
          <p:cNvPr id="21" name="مخطط انسيابي: شريط مثقب 20"/>
          <p:cNvSpPr/>
          <p:nvPr/>
        </p:nvSpPr>
        <p:spPr>
          <a:xfrm rot="21188967">
            <a:off x="1335366" y="5618002"/>
            <a:ext cx="2023739" cy="951349"/>
          </a:xfrm>
          <a:prstGeom prst="flowChartPunchedTape">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0800000" scaled="1"/>
            <a:tileRect/>
          </a:gradFill>
          <a:ln>
            <a:solidFill>
              <a:schemeClr val="accent4">
                <a:lumMod val="50000"/>
              </a:schemeClr>
            </a:solidFill>
            <a:prstDash val="lgDash"/>
          </a:ln>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للغافلات</a:t>
            </a:r>
            <a:endParaRPr lang="ar-SA"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to="" calcmode="lin" valueType="num">
                                      <p:cBhvr>
                                        <p:cTn id="13" dur="1" fill="hold"/>
                                        <p:tgtEl>
                                          <p:spTgt spid="7"/>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childTnLst>
                          </p:cTn>
                        </p:par>
                        <p:par>
                          <p:cTn id="17" fill="hold">
                            <p:stCondLst>
                              <p:cond delay="2000"/>
                            </p:stCondLst>
                            <p:childTnLst>
                              <p:par>
                                <p:cTn id="18" presetID="8"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2000"/>
                                        <p:tgtEl>
                                          <p:spTgt spid="8"/>
                                        </p:tgtEl>
                                      </p:cBhvr>
                                    </p:animEffect>
                                  </p:childTnLst>
                                </p:cTn>
                              </p:par>
                            </p:childTnLst>
                          </p:cTn>
                        </p:par>
                        <p:par>
                          <p:cTn id="21" fill="hold">
                            <p:stCondLst>
                              <p:cond delay="4000"/>
                            </p:stCondLst>
                            <p:childTnLst>
                              <p:par>
                                <p:cTn id="22" presetID="8"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amond(in)">
                                      <p:cBhvr>
                                        <p:cTn id="24" dur="2000"/>
                                        <p:tgtEl>
                                          <p:spTgt spid="9"/>
                                        </p:tgtEl>
                                      </p:cBhvr>
                                    </p:animEffect>
                                  </p:childTnLst>
                                </p:cTn>
                              </p:par>
                              <p:par>
                                <p:cTn id="25" presetID="54" presetClass="entr" presetSubtype="0" accel="100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2000" fill="hold"/>
                                        <p:tgtEl>
                                          <p:spTgt spid="10"/>
                                        </p:tgtEl>
                                        <p:attrNameLst>
                                          <p:attrName>ppt_w</p:attrName>
                                        </p:attrNameLst>
                                      </p:cBhvr>
                                      <p:tavLst>
                                        <p:tav tm="0">
                                          <p:val>
                                            <p:strVal val="#ppt_w*0.05"/>
                                          </p:val>
                                        </p:tav>
                                        <p:tav tm="100000">
                                          <p:val>
                                            <p:strVal val="#ppt_w"/>
                                          </p:val>
                                        </p:tav>
                                      </p:tavLst>
                                    </p:anim>
                                    <p:anim calcmode="lin" valueType="num">
                                      <p:cBhvr>
                                        <p:cTn id="28" dur="2000" fill="hold"/>
                                        <p:tgtEl>
                                          <p:spTgt spid="10"/>
                                        </p:tgtEl>
                                        <p:attrNameLst>
                                          <p:attrName>ppt_h</p:attrName>
                                        </p:attrNameLst>
                                      </p:cBhvr>
                                      <p:tavLst>
                                        <p:tav tm="0">
                                          <p:val>
                                            <p:strVal val="#ppt_h"/>
                                          </p:val>
                                        </p:tav>
                                        <p:tav tm="100000">
                                          <p:val>
                                            <p:strVal val="#ppt_h"/>
                                          </p:val>
                                        </p:tav>
                                      </p:tavLst>
                                    </p:anim>
                                    <p:anim calcmode="lin" valueType="num">
                                      <p:cBhvr>
                                        <p:cTn id="29" dur="2000" fill="hold"/>
                                        <p:tgtEl>
                                          <p:spTgt spid="10"/>
                                        </p:tgtEl>
                                        <p:attrNameLst>
                                          <p:attrName>ppt_x</p:attrName>
                                        </p:attrNameLst>
                                      </p:cBhvr>
                                      <p:tavLst>
                                        <p:tav tm="0">
                                          <p:val>
                                            <p:strVal val="#ppt_x-.2"/>
                                          </p:val>
                                        </p:tav>
                                        <p:tav tm="100000">
                                          <p:val>
                                            <p:strVal val="#ppt_x"/>
                                          </p:val>
                                        </p:tav>
                                      </p:tavLst>
                                    </p:anim>
                                    <p:anim calcmode="lin" valueType="num">
                                      <p:cBhvr>
                                        <p:cTn id="30" dur="2000" fill="hold"/>
                                        <p:tgtEl>
                                          <p:spTgt spid="10"/>
                                        </p:tgtEl>
                                        <p:attrNameLst>
                                          <p:attrName>ppt_y</p:attrName>
                                        </p:attrNameLst>
                                      </p:cBhvr>
                                      <p:tavLst>
                                        <p:tav tm="0">
                                          <p:val>
                                            <p:strVal val="#ppt_y"/>
                                          </p:val>
                                        </p:tav>
                                        <p:tav tm="100000">
                                          <p:val>
                                            <p:strVal val="#ppt_y"/>
                                          </p:val>
                                        </p:tav>
                                      </p:tavLst>
                                    </p:anim>
                                    <p:animEffect transition="in" filter="fade">
                                      <p:cBhvr>
                                        <p:cTn id="31" dur="2000"/>
                                        <p:tgtEl>
                                          <p:spTgt spid="10"/>
                                        </p:tgtEl>
                                      </p:cBhvr>
                                    </p:animEffect>
                                  </p:childTnLst>
                                </p:cTn>
                              </p:par>
                              <p:par>
                                <p:cTn id="32" presetID="54" presetClass="entr" presetSubtype="0" accel="10000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2000" fill="hold"/>
                                        <p:tgtEl>
                                          <p:spTgt spid="12"/>
                                        </p:tgtEl>
                                        <p:attrNameLst>
                                          <p:attrName>ppt_w</p:attrName>
                                        </p:attrNameLst>
                                      </p:cBhvr>
                                      <p:tavLst>
                                        <p:tav tm="0">
                                          <p:val>
                                            <p:strVal val="#ppt_w*0.05"/>
                                          </p:val>
                                        </p:tav>
                                        <p:tav tm="100000">
                                          <p:val>
                                            <p:strVal val="#ppt_w"/>
                                          </p:val>
                                        </p:tav>
                                      </p:tavLst>
                                    </p:anim>
                                    <p:anim calcmode="lin" valueType="num">
                                      <p:cBhvr>
                                        <p:cTn id="35" dur="2000" fill="hold"/>
                                        <p:tgtEl>
                                          <p:spTgt spid="12"/>
                                        </p:tgtEl>
                                        <p:attrNameLst>
                                          <p:attrName>ppt_h</p:attrName>
                                        </p:attrNameLst>
                                      </p:cBhvr>
                                      <p:tavLst>
                                        <p:tav tm="0">
                                          <p:val>
                                            <p:strVal val="#ppt_h"/>
                                          </p:val>
                                        </p:tav>
                                        <p:tav tm="100000">
                                          <p:val>
                                            <p:strVal val="#ppt_h"/>
                                          </p:val>
                                        </p:tav>
                                      </p:tavLst>
                                    </p:anim>
                                    <p:anim calcmode="lin" valueType="num">
                                      <p:cBhvr>
                                        <p:cTn id="36" dur="2000" fill="hold"/>
                                        <p:tgtEl>
                                          <p:spTgt spid="12"/>
                                        </p:tgtEl>
                                        <p:attrNameLst>
                                          <p:attrName>ppt_x</p:attrName>
                                        </p:attrNameLst>
                                      </p:cBhvr>
                                      <p:tavLst>
                                        <p:tav tm="0">
                                          <p:val>
                                            <p:strVal val="#ppt_x-.2"/>
                                          </p:val>
                                        </p:tav>
                                        <p:tav tm="100000">
                                          <p:val>
                                            <p:strVal val="#ppt_x"/>
                                          </p:val>
                                        </p:tav>
                                      </p:tavLst>
                                    </p:anim>
                                    <p:anim calcmode="lin" valueType="num">
                                      <p:cBhvr>
                                        <p:cTn id="37" dur="2000" fill="hold"/>
                                        <p:tgtEl>
                                          <p:spTgt spid="12"/>
                                        </p:tgtEl>
                                        <p:attrNameLst>
                                          <p:attrName>ppt_y</p:attrName>
                                        </p:attrNameLst>
                                      </p:cBhvr>
                                      <p:tavLst>
                                        <p:tav tm="0">
                                          <p:val>
                                            <p:strVal val="#ppt_y"/>
                                          </p:val>
                                        </p:tav>
                                        <p:tav tm="100000">
                                          <p:val>
                                            <p:strVal val="#ppt_y"/>
                                          </p:val>
                                        </p:tav>
                                      </p:tavLst>
                                    </p:anim>
                                    <p:animEffect transition="in" filter="fade">
                                      <p:cBhvr>
                                        <p:cTn id="38" dur="2000"/>
                                        <p:tgtEl>
                                          <p:spTgt spid="12"/>
                                        </p:tgtEl>
                                      </p:cBhvr>
                                    </p:animEffect>
                                  </p:childTnLst>
                                </p:cTn>
                              </p:par>
                            </p:childTnLst>
                          </p:cTn>
                        </p:par>
                        <p:par>
                          <p:cTn id="39" fill="hold">
                            <p:stCondLst>
                              <p:cond delay="6000"/>
                            </p:stCondLst>
                            <p:childTnLst>
                              <p:par>
                                <p:cTn id="40" presetID="54" presetClass="entr" presetSubtype="0" accel="10000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000" fill="hold"/>
                                        <p:tgtEl>
                                          <p:spTgt spid="11"/>
                                        </p:tgtEl>
                                        <p:attrNameLst>
                                          <p:attrName>ppt_w</p:attrName>
                                        </p:attrNameLst>
                                      </p:cBhvr>
                                      <p:tavLst>
                                        <p:tav tm="0">
                                          <p:val>
                                            <p:strVal val="#ppt_w*0.05"/>
                                          </p:val>
                                        </p:tav>
                                        <p:tav tm="100000">
                                          <p:val>
                                            <p:strVal val="#ppt_w"/>
                                          </p:val>
                                        </p:tav>
                                      </p:tavLst>
                                    </p:anim>
                                    <p:anim calcmode="lin" valueType="num">
                                      <p:cBhvr>
                                        <p:cTn id="43" dur="2000" fill="hold"/>
                                        <p:tgtEl>
                                          <p:spTgt spid="11"/>
                                        </p:tgtEl>
                                        <p:attrNameLst>
                                          <p:attrName>ppt_h</p:attrName>
                                        </p:attrNameLst>
                                      </p:cBhvr>
                                      <p:tavLst>
                                        <p:tav tm="0">
                                          <p:val>
                                            <p:strVal val="#ppt_h"/>
                                          </p:val>
                                        </p:tav>
                                        <p:tav tm="100000">
                                          <p:val>
                                            <p:strVal val="#ppt_h"/>
                                          </p:val>
                                        </p:tav>
                                      </p:tavLst>
                                    </p:anim>
                                    <p:anim calcmode="lin" valueType="num">
                                      <p:cBhvr>
                                        <p:cTn id="44" dur="2000" fill="hold"/>
                                        <p:tgtEl>
                                          <p:spTgt spid="11"/>
                                        </p:tgtEl>
                                        <p:attrNameLst>
                                          <p:attrName>ppt_x</p:attrName>
                                        </p:attrNameLst>
                                      </p:cBhvr>
                                      <p:tavLst>
                                        <p:tav tm="0">
                                          <p:val>
                                            <p:strVal val="#ppt_x-.2"/>
                                          </p:val>
                                        </p:tav>
                                        <p:tav tm="100000">
                                          <p:val>
                                            <p:strVal val="#ppt_x"/>
                                          </p:val>
                                        </p:tav>
                                      </p:tavLst>
                                    </p:anim>
                                    <p:anim calcmode="lin" valueType="num">
                                      <p:cBhvr>
                                        <p:cTn id="45" dur="2000" fill="hold"/>
                                        <p:tgtEl>
                                          <p:spTgt spid="11"/>
                                        </p:tgtEl>
                                        <p:attrNameLst>
                                          <p:attrName>ppt_y</p:attrName>
                                        </p:attrNameLst>
                                      </p:cBhvr>
                                      <p:tavLst>
                                        <p:tav tm="0">
                                          <p:val>
                                            <p:strVal val="#ppt_y"/>
                                          </p:val>
                                        </p:tav>
                                        <p:tav tm="100000">
                                          <p:val>
                                            <p:strVal val="#ppt_y"/>
                                          </p:val>
                                        </p:tav>
                                      </p:tavLst>
                                    </p:anim>
                                    <p:animEffect transition="in" filter="fade">
                                      <p:cBhvr>
                                        <p:cTn id="46" dur="2000"/>
                                        <p:tgtEl>
                                          <p:spTgt spid="11"/>
                                        </p:tgtEl>
                                      </p:cBhvr>
                                    </p:animEffect>
                                  </p:childTnLst>
                                </p:cTn>
                              </p:par>
                            </p:childTnLst>
                          </p:cTn>
                        </p:par>
                        <p:par>
                          <p:cTn id="47" fill="hold">
                            <p:stCondLst>
                              <p:cond delay="8000"/>
                            </p:stCondLst>
                            <p:childTnLst>
                              <p:par>
                                <p:cTn id="48" presetID="54" presetClass="entr" presetSubtype="0" accel="10000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2000" fill="hold"/>
                                        <p:tgtEl>
                                          <p:spTgt spid="13"/>
                                        </p:tgtEl>
                                        <p:attrNameLst>
                                          <p:attrName>ppt_w</p:attrName>
                                        </p:attrNameLst>
                                      </p:cBhvr>
                                      <p:tavLst>
                                        <p:tav tm="0">
                                          <p:val>
                                            <p:strVal val="#ppt_w*0.05"/>
                                          </p:val>
                                        </p:tav>
                                        <p:tav tm="100000">
                                          <p:val>
                                            <p:strVal val="#ppt_w"/>
                                          </p:val>
                                        </p:tav>
                                      </p:tavLst>
                                    </p:anim>
                                    <p:anim calcmode="lin" valueType="num">
                                      <p:cBhvr>
                                        <p:cTn id="51" dur="2000" fill="hold"/>
                                        <p:tgtEl>
                                          <p:spTgt spid="13"/>
                                        </p:tgtEl>
                                        <p:attrNameLst>
                                          <p:attrName>ppt_h</p:attrName>
                                        </p:attrNameLst>
                                      </p:cBhvr>
                                      <p:tavLst>
                                        <p:tav tm="0">
                                          <p:val>
                                            <p:strVal val="#ppt_h"/>
                                          </p:val>
                                        </p:tav>
                                        <p:tav tm="100000">
                                          <p:val>
                                            <p:strVal val="#ppt_h"/>
                                          </p:val>
                                        </p:tav>
                                      </p:tavLst>
                                    </p:anim>
                                    <p:anim calcmode="lin" valueType="num">
                                      <p:cBhvr>
                                        <p:cTn id="52" dur="2000" fill="hold"/>
                                        <p:tgtEl>
                                          <p:spTgt spid="13"/>
                                        </p:tgtEl>
                                        <p:attrNameLst>
                                          <p:attrName>ppt_x</p:attrName>
                                        </p:attrNameLst>
                                      </p:cBhvr>
                                      <p:tavLst>
                                        <p:tav tm="0">
                                          <p:val>
                                            <p:strVal val="#ppt_x-.2"/>
                                          </p:val>
                                        </p:tav>
                                        <p:tav tm="100000">
                                          <p:val>
                                            <p:strVal val="#ppt_x"/>
                                          </p:val>
                                        </p:tav>
                                      </p:tavLst>
                                    </p:anim>
                                    <p:anim calcmode="lin" valueType="num">
                                      <p:cBhvr>
                                        <p:cTn id="53" dur="2000" fill="hold"/>
                                        <p:tgtEl>
                                          <p:spTgt spid="13"/>
                                        </p:tgtEl>
                                        <p:attrNameLst>
                                          <p:attrName>ppt_y</p:attrName>
                                        </p:attrNameLst>
                                      </p:cBhvr>
                                      <p:tavLst>
                                        <p:tav tm="0">
                                          <p:val>
                                            <p:strVal val="#ppt_y"/>
                                          </p:val>
                                        </p:tav>
                                        <p:tav tm="100000">
                                          <p:val>
                                            <p:strVal val="#ppt_y"/>
                                          </p:val>
                                        </p:tav>
                                      </p:tavLst>
                                    </p:anim>
                                    <p:animEffect transition="in" filter="fade">
                                      <p:cBhvr>
                                        <p:cTn id="54" dur="2000"/>
                                        <p:tgtEl>
                                          <p:spTgt spid="13"/>
                                        </p:tgtEl>
                                      </p:cBhvr>
                                    </p:animEffect>
                                  </p:childTnLst>
                                </p:cTn>
                              </p:par>
                            </p:childTnLst>
                          </p:cTn>
                        </p:par>
                        <p:par>
                          <p:cTn id="55" fill="hold">
                            <p:stCondLst>
                              <p:cond delay="10000"/>
                            </p:stCondLst>
                            <p:childTnLst>
                              <p:par>
                                <p:cTn id="56" presetID="54" presetClass="entr" presetSubtype="0" accel="10000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2000" fill="hold"/>
                                        <p:tgtEl>
                                          <p:spTgt spid="14"/>
                                        </p:tgtEl>
                                        <p:attrNameLst>
                                          <p:attrName>ppt_w</p:attrName>
                                        </p:attrNameLst>
                                      </p:cBhvr>
                                      <p:tavLst>
                                        <p:tav tm="0">
                                          <p:val>
                                            <p:strVal val="#ppt_w*0.05"/>
                                          </p:val>
                                        </p:tav>
                                        <p:tav tm="100000">
                                          <p:val>
                                            <p:strVal val="#ppt_w"/>
                                          </p:val>
                                        </p:tav>
                                      </p:tavLst>
                                    </p:anim>
                                    <p:anim calcmode="lin" valueType="num">
                                      <p:cBhvr>
                                        <p:cTn id="59" dur="2000" fill="hold"/>
                                        <p:tgtEl>
                                          <p:spTgt spid="14"/>
                                        </p:tgtEl>
                                        <p:attrNameLst>
                                          <p:attrName>ppt_h</p:attrName>
                                        </p:attrNameLst>
                                      </p:cBhvr>
                                      <p:tavLst>
                                        <p:tav tm="0">
                                          <p:val>
                                            <p:strVal val="#ppt_h"/>
                                          </p:val>
                                        </p:tav>
                                        <p:tav tm="100000">
                                          <p:val>
                                            <p:strVal val="#ppt_h"/>
                                          </p:val>
                                        </p:tav>
                                      </p:tavLst>
                                    </p:anim>
                                    <p:anim calcmode="lin" valueType="num">
                                      <p:cBhvr>
                                        <p:cTn id="60" dur="2000" fill="hold"/>
                                        <p:tgtEl>
                                          <p:spTgt spid="14"/>
                                        </p:tgtEl>
                                        <p:attrNameLst>
                                          <p:attrName>ppt_x</p:attrName>
                                        </p:attrNameLst>
                                      </p:cBhvr>
                                      <p:tavLst>
                                        <p:tav tm="0">
                                          <p:val>
                                            <p:strVal val="#ppt_x-.2"/>
                                          </p:val>
                                        </p:tav>
                                        <p:tav tm="100000">
                                          <p:val>
                                            <p:strVal val="#ppt_x"/>
                                          </p:val>
                                        </p:tav>
                                      </p:tavLst>
                                    </p:anim>
                                    <p:anim calcmode="lin" valueType="num">
                                      <p:cBhvr>
                                        <p:cTn id="61" dur="2000" fill="hold"/>
                                        <p:tgtEl>
                                          <p:spTgt spid="14"/>
                                        </p:tgtEl>
                                        <p:attrNameLst>
                                          <p:attrName>ppt_y</p:attrName>
                                        </p:attrNameLst>
                                      </p:cBhvr>
                                      <p:tavLst>
                                        <p:tav tm="0">
                                          <p:val>
                                            <p:strVal val="#ppt_y"/>
                                          </p:val>
                                        </p:tav>
                                        <p:tav tm="100000">
                                          <p:val>
                                            <p:strVal val="#ppt_y"/>
                                          </p:val>
                                        </p:tav>
                                      </p:tavLst>
                                    </p:anim>
                                    <p:animEffect transition="in" filter="fade">
                                      <p:cBhvr>
                                        <p:cTn id="62" dur="2000"/>
                                        <p:tgtEl>
                                          <p:spTgt spid="14"/>
                                        </p:tgtEl>
                                      </p:cBhvr>
                                    </p:animEffect>
                                  </p:childTnLst>
                                </p:cTn>
                              </p:par>
                            </p:childTnLst>
                          </p:cTn>
                        </p:par>
                        <p:par>
                          <p:cTn id="63" fill="hold">
                            <p:stCondLst>
                              <p:cond delay="12000"/>
                            </p:stCondLst>
                            <p:childTnLst>
                              <p:par>
                                <p:cTn id="64" presetID="54" presetClass="entr" presetSubtype="0" accel="10000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2000" fill="hold"/>
                                        <p:tgtEl>
                                          <p:spTgt spid="15"/>
                                        </p:tgtEl>
                                        <p:attrNameLst>
                                          <p:attrName>ppt_w</p:attrName>
                                        </p:attrNameLst>
                                      </p:cBhvr>
                                      <p:tavLst>
                                        <p:tav tm="0">
                                          <p:val>
                                            <p:strVal val="#ppt_w*0.05"/>
                                          </p:val>
                                        </p:tav>
                                        <p:tav tm="100000">
                                          <p:val>
                                            <p:strVal val="#ppt_w"/>
                                          </p:val>
                                        </p:tav>
                                      </p:tavLst>
                                    </p:anim>
                                    <p:anim calcmode="lin" valueType="num">
                                      <p:cBhvr>
                                        <p:cTn id="67" dur="2000" fill="hold"/>
                                        <p:tgtEl>
                                          <p:spTgt spid="15"/>
                                        </p:tgtEl>
                                        <p:attrNameLst>
                                          <p:attrName>ppt_h</p:attrName>
                                        </p:attrNameLst>
                                      </p:cBhvr>
                                      <p:tavLst>
                                        <p:tav tm="0">
                                          <p:val>
                                            <p:strVal val="#ppt_h"/>
                                          </p:val>
                                        </p:tav>
                                        <p:tav tm="100000">
                                          <p:val>
                                            <p:strVal val="#ppt_h"/>
                                          </p:val>
                                        </p:tav>
                                      </p:tavLst>
                                    </p:anim>
                                    <p:anim calcmode="lin" valueType="num">
                                      <p:cBhvr>
                                        <p:cTn id="68" dur="2000" fill="hold"/>
                                        <p:tgtEl>
                                          <p:spTgt spid="15"/>
                                        </p:tgtEl>
                                        <p:attrNameLst>
                                          <p:attrName>ppt_x</p:attrName>
                                        </p:attrNameLst>
                                      </p:cBhvr>
                                      <p:tavLst>
                                        <p:tav tm="0">
                                          <p:val>
                                            <p:strVal val="#ppt_x-.2"/>
                                          </p:val>
                                        </p:tav>
                                        <p:tav tm="100000">
                                          <p:val>
                                            <p:strVal val="#ppt_x"/>
                                          </p:val>
                                        </p:tav>
                                      </p:tavLst>
                                    </p:anim>
                                    <p:anim calcmode="lin" valueType="num">
                                      <p:cBhvr>
                                        <p:cTn id="69" dur="2000" fill="hold"/>
                                        <p:tgtEl>
                                          <p:spTgt spid="15"/>
                                        </p:tgtEl>
                                        <p:attrNameLst>
                                          <p:attrName>ppt_y</p:attrName>
                                        </p:attrNameLst>
                                      </p:cBhvr>
                                      <p:tavLst>
                                        <p:tav tm="0">
                                          <p:val>
                                            <p:strVal val="#ppt_y"/>
                                          </p:val>
                                        </p:tav>
                                        <p:tav tm="100000">
                                          <p:val>
                                            <p:strVal val="#ppt_y"/>
                                          </p:val>
                                        </p:tav>
                                      </p:tavLst>
                                    </p:anim>
                                    <p:animEffect transition="in" filter="fade">
                                      <p:cBhvr>
                                        <p:cTn id="70" dur="2000"/>
                                        <p:tgtEl>
                                          <p:spTgt spid="15"/>
                                        </p:tgtEl>
                                      </p:cBhvr>
                                    </p:animEffect>
                                  </p:childTnLst>
                                </p:cTn>
                              </p:par>
                            </p:childTnLst>
                          </p:cTn>
                        </p:par>
                        <p:par>
                          <p:cTn id="71" fill="hold">
                            <p:stCondLst>
                              <p:cond delay="14000"/>
                            </p:stCondLst>
                            <p:childTnLst>
                              <p:par>
                                <p:cTn id="72" presetID="54" presetClass="entr" presetSubtype="0" accel="100000"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p:cTn id="74" dur="2000" fill="hold"/>
                                        <p:tgtEl>
                                          <p:spTgt spid="16"/>
                                        </p:tgtEl>
                                        <p:attrNameLst>
                                          <p:attrName>ppt_w</p:attrName>
                                        </p:attrNameLst>
                                      </p:cBhvr>
                                      <p:tavLst>
                                        <p:tav tm="0">
                                          <p:val>
                                            <p:strVal val="#ppt_w*0.05"/>
                                          </p:val>
                                        </p:tav>
                                        <p:tav tm="100000">
                                          <p:val>
                                            <p:strVal val="#ppt_w"/>
                                          </p:val>
                                        </p:tav>
                                      </p:tavLst>
                                    </p:anim>
                                    <p:anim calcmode="lin" valueType="num">
                                      <p:cBhvr>
                                        <p:cTn id="75" dur="2000" fill="hold"/>
                                        <p:tgtEl>
                                          <p:spTgt spid="16"/>
                                        </p:tgtEl>
                                        <p:attrNameLst>
                                          <p:attrName>ppt_h</p:attrName>
                                        </p:attrNameLst>
                                      </p:cBhvr>
                                      <p:tavLst>
                                        <p:tav tm="0">
                                          <p:val>
                                            <p:strVal val="#ppt_h"/>
                                          </p:val>
                                        </p:tav>
                                        <p:tav tm="100000">
                                          <p:val>
                                            <p:strVal val="#ppt_h"/>
                                          </p:val>
                                        </p:tav>
                                      </p:tavLst>
                                    </p:anim>
                                    <p:anim calcmode="lin" valueType="num">
                                      <p:cBhvr>
                                        <p:cTn id="76" dur="2000" fill="hold"/>
                                        <p:tgtEl>
                                          <p:spTgt spid="16"/>
                                        </p:tgtEl>
                                        <p:attrNameLst>
                                          <p:attrName>ppt_x</p:attrName>
                                        </p:attrNameLst>
                                      </p:cBhvr>
                                      <p:tavLst>
                                        <p:tav tm="0">
                                          <p:val>
                                            <p:strVal val="#ppt_x-.2"/>
                                          </p:val>
                                        </p:tav>
                                        <p:tav tm="100000">
                                          <p:val>
                                            <p:strVal val="#ppt_x"/>
                                          </p:val>
                                        </p:tav>
                                      </p:tavLst>
                                    </p:anim>
                                    <p:anim calcmode="lin" valueType="num">
                                      <p:cBhvr>
                                        <p:cTn id="77" dur="2000" fill="hold"/>
                                        <p:tgtEl>
                                          <p:spTgt spid="16"/>
                                        </p:tgtEl>
                                        <p:attrNameLst>
                                          <p:attrName>ppt_y</p:attrName>
                                        </p:attrNameLst>
                                      </p:cBhvr>
                                      <p:tavLst>
                                        <p:tav tm="0">
                                          <p:val>
                                            <p:strVal val="#ppt_y"/>
                                          </p:val>
                                        </p:tav>
                                        <p:tav tm="100000">
                                          <p:val>
                                            <p:strVal val="#ppt_y"/>
                                          </p:val>
                                        </p:tav>
                                      </p:tavLst>
                                    </p:anim>
                                    <p:animEffect transition="in" filter="fade">
                                      <p:cBhvr>
                                        <p:cTn id="78" dur="2000"/>
                                        <p:tgtEl>
                                          <p:spTgt spid="16"/>
                                        </p:tgtEl>
                                      </p:cBhvr>
                                    </p:animEffect>
                                  </p:childTnLst>
                                </p:cTn>
                              </p:par>
                            </p:childTnLst>
                          </p:cTn>
                        </p:par>
                        <p:par>
                          <p:cTn id="79" fill="hold">
                            <p:stCondLst>
                              <p:cond delay="16000"/>
                            </p:stCondLst>
                            <p:childTnLst>
                              <p:par>
                                <p:cTn id="80" presetID="54" presetClass="entr" presetSubtype="0" accel="100000"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2000" fill="hold"/>
                                        <p:tgtEl>
                                          <p:spTgt spid="17"/>
                                        </p:tgtEl>
                                        <p:attrNameLst>
                                          <p:attrName>ppt_w</p:attrName>
                                        </p:attrNameLst>
                                      </p:cBhvr>
                                      <p:tavLst>
                                        <p:tav tm="0">
                                          <p:val>
                                            <p:strVal val="#ppt_w*0.05"/>
                                          </p:val>
                                        </p:tav>
                                        <p:tav tm="100000">
                                          <p:val>
                                            <p:strVal val="#ppt_w"/>
                                          </p:val>
                                        </p:tav>
                                      </p:tavLst>
                                    </p:anim>
                                    <p:anim calcmode="lin" valueType="num">
                                      <p:cBhvr>
                                        <p:cTn id="83" dur="2000" fill="hold"/>
                                        <p:tgtEl>
                                          <p:spTgt spid="17"/>
                                        </p:tgtEl>
                                        <p:attrNameLst>
                                          <p:attrName>ppt_h</p:attrName>
                                        </p:attrNameLst>
                                      </p:cBhvr>
                                      <p:tavLst>
                                        <p:tav tm="0">
                                          <p:val>
                                            <p:strVal val="#ppt_h"/>
                                          </p:val>
                                        </p:tav>
                                        <p:tav tm="100000">
                                          <p:val>
                                            <p:strVal val="#ppt_h"/>
                                          </p:val>
                                        </p:tav>
                                      </p:tavLst>
                                    </p:anim>
                                    <p:anim calcmode="lin" valueType="num">
                                      <p:cBhvr>
                                        <p:cTn id="84" dur="2000" fill="hold"/>
                                        <p:tgtEl>
                                          <p:spTgt spid="17"/>
                                        </p:tgtEl>
                                        <p:attrNameLst>
                                          <p:attrName>ppt_x</p:attrName>
                                        </p:attrNameLst>
                                      </p:cBhvr>
                                      <p:tavLst>
                                        <p:tav tm="0">
                                          <p:val>
                                            <p:strVal val="#ppt_x-.2"/>
                                          </p:val>
                                        </p:tav>
                                        <p:tav tm="100000">
                                          <p:val>
                                            <p:strVal val="#ppt_x"/>
                                          </p:val>
                                        </p:tav>
                                      </p:tavLst>
                                    </p:anim>
                                    <p:anim calcmode="lin" valueType="num">
                                      <p:cBhvr>
                                        <p:cTn id="85" dur="2000" fill="hold"/>
                                        <p:tgtEl>
                                          <p:spTgt spid="17"/>
                                        </p:tgtEl>
                                        <p:attrNameLst>
                                          <p:attrName>ppt_y</p:attrName>
                                        </p:attrNameLst>
                                      </p:cBhvr>
                                      <p:tavLst>
                                        <p:tav tm="0">
                                          <p:val>
                                            <p:strVal val="#ppt_y"/>
                                          </p:val>
                                        </p:tav>
                                        <p:tav tm="100000">
                                          <p:val>
                                            <p:strVal val="#ppt_y"/>
                                          </p:val>
                                        </p:tav>
                                      </p:tavLst>
                                    </p:anim>
                                    <p:animEffect transition="in" filter="fade">
                                      <p:cBhvr>
                                        <p:cTn id="86" dur="2000"/>
                                        <p:tgtEl>
                                          <p:spTgt spid="17"/>
                                        </p:tgtEl>
                                      </p:cBhvr>
                                    </p:animEffect>
                                  </p:childTnLst>
                                </p:cTn>
                              </p:par>
                            </p:childTnLst>
                          </p:cTn>
                        </p:par>
                        <p:par>
                          <p:cTn id="87" fill="hold">
                            <p:stCondLst>
                              <p:cond delay="18000"/>
                            </p:stCondLst>
                            <p:childTnLst>
                              <p:par>
                                <p:cTn id="88" presetID="54" presetClass="entr" presetSubtype="0" accel="100000" fill="hold" grpId="0"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2000" fill="hold"/>
                                        <p:tgtEl>
                                          <p:spTgt spid="18"/>
                                        </p:tgtEl>
                                        <p:attrNameLst>
                                          <p:attrName>ppt_w</p:attrName>
                                        </p:attrNameLst>
                                      </p:cBhvr>
                                      <p:tavLst>
                                        <p:tav tm="0">
                                          <p:val>
                                            <p:strVal val="#ppt_w*0.05"/>
                                          </p:val>
                                        </p:tav>
                                        <p:tav tm="100000">
                                          <p:val>
                                            <p:strVal val="#ppt_w"/>
                                          </p:val>
                                        </p:tav>
                                      </p:tavLst>
                                    </p:anim>
                                    <p:anim calcmode="lin" valueType="num">
                                      <p:cBhvr>
                                        <p:cTn id="91" dur="2000" fill="hold"/>
                                        <p:tgtEl>
                                          <p:spTgt spid="18"/>
                                        </p:tgtEl>
                                        <p:attrNameLst>
                                          <p:attrName>ppt_h</p:attrName>
                                        </p:attrNameLst>
                                      </p:cBhvr>
                                      <p:tavLst>
                                        <p:tav tm="0">
                                          <p:val>
                                            <p:strVal val="#ppt_h"/>
                                          </p:val>
                                        </p:tav>
                                        <p:tav tm="100000">
                                          <p:val>
                                            <p:strVal val="#ppt_h"/>
                                          </p:val>
                                        </p:tav>
                                      </p:tavLst>
                                    </p:anim>
                                    <p:anim calcmode="lin" valueType="num">
                                      <p:cBhvr>
                                        <p:cTn id="92" dur="2000" fill="hold"/>
                                        <p:tgtEl>
                                          <p:spTgt spid="18"/>
                                        </p:tgtEl>
                                        <p:attrNameLst>
                                          <p:attrName>ppt_x</p:attrName>
                                        </p:attrNameLst>
                                      </p:cBhvr>
                                      <p:tavLst>
                                        <p:tav tm="0">
                                          <p:val>
                                            <p:strVal val="#ppt_x-.2"/>
                                          </p:val>
                                        </p:tav>
                                        <p:tav tm="100000">
                                          <p:val>
                                            <p:strVal val="#ppt_x"/>
                                          </p:val>
                                        </p:tav>
                                      </p:tavLst>
                                    </p:anim>
                                    <p:anim calcmode="lin" valueType="num">
                                      <p:cBhvr>
                                        <p:cTn id="93" dur="2000" fill="hold"/>
                                        <p:tgtEl>
                                          <p:spTgt spid="18"/>
                                        </p:tgtEl>
                                        <p:attrNameLst>
                                          <p:attrName>ppt_y</p:attrName>
                                        </p:attrNameLst>
                                      </p:cBhvr>
                                      <p:tavLst>
                                        <p:tav tm="0">
                                          <p:val>
                                            <p:strVal val="#ppt_y"/>
                                          </p:val>
                                        </p:tav>
                                        <p:tav tm="100000">
                                          <p:val>
                                            <p:strVal val="#ppt_y"/>
                                          </p:val>
                                        </p:tav>
                                      </p:tavLst>
                                    </p:anim>
                                    <p:animEffect transition="in" filter="fade">
                                      <p:cBhvr>
                                        <p:cTn id="94" dur="2000"/>
                                        <p:tgtEl>
                                          <p:spTgt spid="18"/>
                                        </p:tgtEl>
                                      </p:cBhvr>
                                    </p:animEffect>
                                  </p:childTnLst>
                                </p:cTn>
                              </p:par>
                            </p:childTnLst>
                          </p:cTn>
                        </p:par>
                        <p:par>
                          <p:cTn id="95" fill="hold">
                            <p:stCondLst>
                              <p:cond delay="20000"/>
                            </p:stCondLst>
                            <p:childTnLst>
                              <p:par>
                                <p:cTn id="96" presetID="54" presetClass="entr" presetSubtype="0" accel="10000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p:cTn id="98" dur="2000" fill="hold"/>
                                        <p:tgtEl>
                                          <p:spTgt spid="19"/>
                                        </p:tgtEl>
                                        <p:attrNameLst>
                                          <p:attrName>ppt_w</p:attrName>
                                        </p:attrNameLst>
                                      </p:cBhvr>
                                      <p:tavLst>
                                        <p:tav tm="0">
                                          <p:val>
                                            <p:strVal val="#ppt_w*0.05"/>
                                          </p:val>
                                        </p:tav>
                                        <p:tav tm="100000">
                                          <p:val>
                                            <p:strVal val="#ppt_w"/>
                                          </p:val>
                                        </p:tav>
                                      </p:tavLst>
                                    </p:anim>
                                    <p:anim calcmode="lin" valueType="num">
                                      <p:cBhvr>
                                        <p:cTn id="99" dur="2000" fill="hold"/>
                                        <p:tgtEl>
                                          <p:spTgt spid="19"/>
                                        </p:tgtEl>
                                        <p:attrNameLst>
                                          <p:attrName>ppt_h</p:attrName>
                                        </p:attrNameLst>
                                      </p:cBhvr>
                                      <p:tavLst>
                                        <p:tav tm="0">
                                          <p:val>
                                            <p:strVal val="#ppt_h"/>
                                          </p:val>
                                        </p:tav>
                                        <p:tav tm="100000">
                                          <p:val>
                                            <p:strVal val="#ppt_h"/>
                                          </p:val>
                                        </p:tav>
                                      </p:tavLst>
                                    </p:anim>
                                    <p:anim calcmode="lin" valueType="num">
                                      <p:cBhvr>
                                        <p:cTn id="100" dur="2000" fill="hold"/>
                                        <p:tgtEl>
                                          <p:spTgt spid="19"/>
                                        </p:tgtEl>
                                        <p:attrNameLst>
                                          <p:attrName>ppt_x</p:attrName>
                                        </p:attrNameLst>
                                      </p:cBhvr>
                                      <p:tavLst>
                                        <p:tav tm="0">
                                          <p:val>
                                            <p:strVal val="#ppt_x-.2"/>
                                          </p:val>
                                        </p:tav>
                                        <p:tav tm="100000">
                                          <p:val>
                                            <p:strVal val="#ppt_x"/>
                                          </p:val>
                                        </p:tav>
                                      </p:tavLst>
                                    </p:anim>
                                    <p:anim calcmode="lin" valueType="num">
                                      <p:cBhvr>
                                        <p:cTn id="101" dur="2000" fill="hold"/>
                                        <p:tgtEl>
                                          <p:spTgt spid="19"/>
                                        </p:tgtEl>
                                        <p:attrNameLst>
                                          <p:attrName>ppt_y</p:attrName>
                                        </p:attrNameLst>
                                      </p:cBhvr>
                                      <p:tavLst>
                                        <p:tav tm="0">
                                          <p:val>
                                            <p:strVal val="#ppt_y"/>
                                          </p:val>
                                        </p:tav>
                                        <p:tav tm="100000">
                                          <p:val>
                                            <p:strVal val="#ppt_y"/>
                                          </p:val>
                                        </p:tav>
                                      </p:tavLst>
                                    </p:anim>
                                    <p:animEffect transition="in" filter="fade">
                                      <p:cBhvr>
                                        <p:cTn id="102" dur="2000"/>
                                        <p:tgtEl>
                                          <p:spTgt spid="19"/>
                                        </p:tgtEl>
                                      </p:cBhvr>
                                    </p:animEffect>
                                  </p:childTnLst>
                                </p:cTn>
                              </p:par>
                            </p:childTnLst>
                          </p:cTn>
                        </p:par>
                        <p:par>
                          <p:cTn id="103" fill="hold">
                            <p:stCondLst>
                              <p:cond delay="22000"/>
                            </p:stCondLst>
                            <p:childTnLst>
                              <p:par>
                                <p:cTn id="104" presetID="54" presetClass="entr" presetSubtype="0" accel="10000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 calcmode="lin" valueType="num">
                                      <p:cBhvr>
                                        <p:cTn id="106" dur="2000" fill="hold"/>
                                        <p:tgtEl>
                                          <p:spTgt spid="20"/>
                                        </p:tgtEl>
                                        <p:attrNameLst>
                                          <p:attrName>ppt_w</p:attrName>
                                        </p:attrNameLst>
                                      </p:cBhvr>
                                      <p:tavLst>
                                        <p:tav tm="0">
                                          <p:val>
                                            <p:strVal val="#ppt_w*0.05"/>
                                          </p:val>
                                        </p:tav>
                                        <p:tav tm="100000">
                                          <p:val>
                                            <p:strVal val="#ppt_w"/>
                                          </p:val>
                                        </p:tav>
                                      </p:tavLst>
                                    </p:anim>
                                    <p:anim calcmode="lin" valueType="num">
                                      <p:cBhvr>
                                        <p:cTn id="107" dur="2000" fill="hold"/>
                                        <p:tgtEl>
                                          <p:spTgt spid="20"/>
                                        </p:tgtEl>
                                        <p:attrNameLst>
                                          <p:attrName>ppt_h</p:attrName>
                                        </p:attrNameLst>
                                      </p:cBhvr>
                                      <p:tavLst>
                                        <p:tav tm="0">
                                          <p:val>
                                            <p:strVal val="#ppt_h"/>
                                          </p:val>
                                        </p:tav>
                                        <p:tav tm="100000">
                                          <p:val>
                                            <p:strVal val="#ppt_h"/>
                                          </p:val>
                                        </p:tav>
                                      </p:tavLst>
                                    </p:anim>
                                    <p:anim calcmode="lin" valueType="num">
                                      <p:cBhvr>
                                        <p:cTn id="108" dur="2000" fill="hold"/>
                                        <p:tgtEl>
                                          <p:spTgt spid="20"/>
                                        </p:tgtEl>
                                        <p:attrNameLst>
                                          <p:attrName>ppt_x</p:attrName>
                                        </p:attrNameLst>
                                      </p:cBhvr>
                                      <p:tavLst>
                                        <p:tav tm="0">
                                          <p:val>
                                            <p:strVal val="#ppt_x-.2"/>
                                          </p:val>
                                        </p:tav>
                                        <p:tav tm="100000">
                                          <p:val>
                                            <p:strVal val="#ppt_x"/>
                                          </p:val>
                                        </p:tav>
                                      </p:tavLst>
                                    </p:anim>
                                    <p:anim calcmode="lin" valueType="num">
                                      <p:cBhvr>
                                        <p:cTn id="109" dur="2000" fill="hold"/>
                                        <p:tgtEl>
                                          <p:spTgt spid="20"/>
                                        </p:tgtEl>
                                        <p:attrNameLst>
                                          <p:attrName>ppt_y</p:attrName>
                                        </p:attrNameLst>
                                      </p:cBhvr>
                                      <p:tavLst>
                                        <p:tav tm="0">
                                          <p:val>
                                            <p:strVal val="#ppt_y"/>
                                          </p:val>
                                        </p:tav>
                                        <p:tav tm="100000">
                                          <p:val>
                                            <p:strVal val="#ppt_y"/>
                                          </p:val>
                                        </p:tav>
                                      </p:tavLst>
                                    </p:anim>
                                    <p:animEffect transition="in" filter="fade">
                                      <p:cBhvr>
                                        <p:cTn id="110" dur="2000"/>
                                        <p:tgtEl>
                                          <p:spTgt spid="20"/>
                                        </p:tgtEl>
                                      </p:cBhvr>
                                    </p:animEffect>
                                  </p:childTnLst>
                                </p:cTn>
                              </p:par>
                            </p:childTnLst>
                          </p:cTn>
                        </p:par>
                        <p:par>
                          <p:cTn id="111" fill="hold">
                            <p:stCondLst>
                              <p:cond delay="24000"/>
                            </p:stCondLst>
                            <p:childTnLst>
                              <p:par>
                                <p:cTn id="112" presetID="54" presetClass="entr" presetSubtype="0" accel="100000"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 calcmode="lin" valueType="num">
                                      <p:cBhvr>
                                        <p:cTn id="114" dur="2000" fill="hold"/>
                                        <p:tgtEl>
                                          <p:spTgt spid="21"/>
                                        </p:tgtEl>
                                        <p:attrNameLst>
                                          <p:attrName>ppt_w</p:attrName>
                                        </p:attrNameLst>
                                      </p:cBhvr>
                                      <p:tavLst>
                                        <p:tav tm="0">
                                          <p:val>
                                            <p:strVal val="#ppt_w*0.05"/>
                                          </p:val>
                                        </p:tav>
                                        <p:tav tm="100000">
                                          <p:val>
                                            <p:strVal val="#ppt_w"/>
                                          </p:val>
                                        </p:tav>
                                      </p:tavLst>
                                    </p:anim>
                                    <p:anim calcmode="lin" valueType="num">
                                      <p:cBhvr>
                                        <p:cTn id="115" dur="2000" fill="hold"/>
                                        <p:tgtEl>
                                          <p:spTgt spid="21"/>
                                        </p:tgtEl>
                                        <p:attrNameLst>
                                          <p:attrName>ppt_h</p:attrName>
                                        </p:attrNameLst>
                                      </p:cBhvr>
                                      <p:tavLst>
                                        <p:tav tm="0">
                                          <p:val>
                                            <p:strVal val="#ppt_h"/>
                                          </p:val>
                                        </p:tav>
                                        <p:tav tm="100000">
                                          <p:val>
                                            <p:strVal val="#ppt_h"/>
                                          </p:val>
                                        </p:tav>
                                      </p:tavLst>
                                    </p:anim>
                                    <p:anim calcmode="lin" valueType="num">
                                      <p:cBhvr>
                                        <p:cTn id="116" dur="2000" fill="hold"/>
                                        <p:tgtEl>
                                          <p:spTgt spid="21"/>
                                        </p:tgtEl>
                                        <p:attrNameLst>
                                          <p:attrName>ppt_x</p:attrName>
                                        </p:attrNameLst>
                                      </p:cBhvr>
                                      <p:tavLst>
                                        <p:tav tm="0">
                                          <p:val>
                                            <p:strVal val="#ppt_x-.2"/>
                                          </p:val>
                                        </p:tav>
                                        <p:tav tm="100000">
                                          <p:val>
                                            <p:strVal val="#ppt_x"/>
                                          </p:val>
                                        </p:tav>
                                      </p:tavLst>
                                    </p:anim>
                                    <p:anim calcmode="lin" valueType="num">
                                      <p:cBhvr>
                                        <p:cTn id="117" dur="2000" fill="hold"/>
                                        <p:tgtEl>
                                          <p:spTgt spid="21"/>
                                        </p:tgtEl>
                                        <p:attrNameLst>
                                          <p:attrName>ppt_y</p:attrName>
                                        </p:attrNameLst>
                                      </p:cBhvr>
                                      <p:tavLst>
                                        <p:tav tm="0">
                                          <p:val>
                                            <p:strVal val="#ppt_y"/>
                                          </p:val>
                                        </p:tav>
                                        <p:tav tm="100000">
                                          <p:val>
                                            <p:strVal val="#ppt_y"/>
                                          </p:val>
                                        </p:tav>
                                      </p:tavLst>
                                    </p:anim>
                                    <p:animEffect transition="in" filter="fade">
                                      <p:cBhvr>
                                        <p:cTn id="118"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643834" y="28572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357158" y="243318"/>
            <a:ext cx="7358114" cy="1384995"/>
          </a:xfrm>
          <a:prstGeom prst="rect">
            <a:avLst/>
          </a:prstGeom>
          <a:noFill/>
        </p:spPr>
        <p:txBody>
          <a:bodyPr wrap="square" rtlCol="1">
            <a:spAutoFit/>
          </a:bodyPr>
          <a:lstStyle/>
          <a:p>
            <a:pPr algn="ctr"/>
            <a:r>
              <a:rPr lang="ar-SA" sz="2800" b="1" dirty="0" smtClean="0">
                <a:cs typeface="DecoType Naskh" pitchFamily="2" charset="-78"/>
              </a:rPr>
              <a:t>اتفقت حروف الجر مع الأسماء التي تليها على جرها،محددة لذلك علامة أصلية أو فرعية.أستفيد مما درسته سابقاً في ملء الشكل التالي(شجرة الذاكرة)وفق ملحوظاتي على الجمل أعلاه.</a:t>
            </a:r>
            <a:endParaRPr lang="ar-SA" sz="2800" b="1" dirty="0">
              <a:cs typeface="DecoType Naskh" pitchFamily="2" charset="-78"/>
            </a:endParaRPr>
          </a:p>
        </p:txBody>
      </p:sp>
      <p:sp>
        <p:nvSpPr>
          <p:cNvPr id="6" name="خماسي 5"/>
          <p:cNvSpPr/>
          <p:nvPr/>
        </p:nvSpPr>
        <p:spPr>
          <a:xfrm rot="15646058">
            <a:off x="2821636" y="3318152"/>
            <a:ext cx="4773059" cy="1671206"/>
          </a:xfrm>
          <a:prstGeom prst="homePlate">
            <a:avLst>
              <a:gd name="adj" fmla="val 32841"/>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pPr algn="ctr"/>
            <a:r>
              <a:rPr lang="ar-SA" sz="3600" dirty="0" smtClean="0">
                <a:solidFill>
                  <a:schemeClr val="tx1"/>
                </a:solidFill>
                <a:effectLst>
                  <a:glow rad="228600">
                    <a:schemeClr val="accent5">
                      <a:satMod val="175000"/>
                      <a:alpha val="40000"/>
                    </a:schemeClr>
                  </a:glow>
                </a:effectLst>
              </a:rPr>
              <a:t>لحالة جر الأسماء علامة إعراب تميزها أصلية وفرعية</a:t>
            </a:r>
            <a:endParaRPr lang="ar-SA" sz="3600" dirty="0">
              <a:solidFill>
                <a:schemeClr val="tx1"/>
              </a:solidFill>
              <a:effectLst>
                <a:glow rad="228600">
                  <a:schemeClr val="accent5">
                    <a:satMod val="175000"/>
                    <a:alpha val="40000"/>
                  </a:schemeClr>
                </a:glow>
              </a:effectLst>
            </a:endParaRPr>
          </a:p>
        </p:txBody>
      </p:sp>
      <p:sp>
        <p:nvSpPr>
          <p:cNvPr id="5" name="شكل بيضاوي 4"/>
          <p:cNvSpPr/>
          <p:nvPr/>
        </p:nvSpPr>
        <p:spPr>
          <a:xfrm rot="21218741">
            <a:off x="5842851" y="1977690"/>
            <a:ext cx="2684941" cy="4531359"/>
          </a:xfrm>
          <a:prstGeom prst="ellips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وهي علامة جر تلحق آخر الاسم المعرب(المفرد</a:t>
            </a:r>
          </a:p>
          <a:p>
            <a:pPr algn="ctr"/>
            <a:r>
              <a:rPr lang="ar-SA" sz="2800" b="1" dirty="0" smtClean="0">
                <a:solidFill>
                  <a:schemeClr val="tx1"/>
                </a:solidFill>
              </a:rPr>
              <a:t>................،</a:t>
            </a:r>
          </a:p>
          <a:p>
            <a:pPr algn="ctr"/>
            <a:r>
              <a:rPr lang="ar-SA" sz="2800" b="1" dirty="0" smtClean="0">
                <a:solidFill>
                  <a:schemeClr val="tx1"/>
                </a:solidFill>
              </a:rPr>
              <a:t>................)</a:t>
            </a:r>
            <a:endParaRPr lang="ar-SA" sz="2800" b="1" dirty="0">
              <a:solidFill>
                <a:schemeClr val="tx1"/>
              </a:solidFill>
            </a:endParaRPr>
          </a:p>
        </p:txBody>
      </p:sp>
      <p:sp>
        <p:nvSpPr>
          <p:cNvPr id="7" name="شكل بيضاوي 6"/>
          <p:cNvSpPr/>
          <p:nvPr/>
        </p:nvSpPr>
        <p:spPr>
          <a:xfrm rot="21218741">
            <a:off x="1565994" y="1572256"/>
            <a:ext cx="2834590" cy="4741287"/>
          </a:xfrm>
          <a:prstGeom prst="ellipse">
            <a:avLst/>
          </a:prstGeom>
          <a:gradFill flip="none" rotWithShape="1">
            <a:gsLst>
              <a:gs pos="0">
                <a:srgbClr val="993300">
                  <a:tint val="66000"/>
                  <a:satMod val="160000"/>
                </a:srgbClr>
              </a:gs>
              <a:gs pos="50000">
                <a:srgbClr val="993300">
                  <a:tint val="44500"/>
                  <a:satMod val="160000"/>
                </a:srgbClr>
              </a:gs>
              <a:gs pos="100000">
                <a:srgbClr val="993300">
                  <a:tint val="23500"/>
                  <a:satMod val="160000"/>
                </a:srgbClr>
              </a:gs>
            </a:gsLst>
            <a:path path="circle">
              <a:fillToRect l="50000" t="50000" r="50000" b="50000"/>
            </a:path>
            <a:tileRect/>
          </a:gradFill>
          <a:ln>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smtClean="0">
              <a:solidFill>
                <a:schemeClr val="tx1"/>
              </a:solidFill>
            </a:endParaRPr>
          </a:p>
          <a:p>
            <a:pPr algn="ctr"/>
            <a:r>
              <a:rPr lang="ar-SA" sz="2800" b="1" dirty="0" smtClean="0">
                <a:solidFill>
                  <a:schemeClr val="tx1"/>
                </a:solidFill>
              </a:rPr>
              <a:t>وهي علامة جر للمثنى</a:t>
            </a:r>
          </a:p>
          <a:p>
            <a:pPr algn="ctr"/>
            <a:r>
              <a:rPr lang="ar-SA" sz="2800" b="1" dirty="0" smtClean="0">
                <a:solidFill>
                  <a:schemeClr val="tx1"/>
                </a:solidFill>
              </a:rPr>
              <a:t>................</a:t>
            </a:r>
          </a:p>
          <a:p>
            <a:pPr algn="ctr"/>
            <a:r>
              <a:rPr lang="ar-SA" sz="2800" b="1" dirty="0" smtClean="0">
                <a:solidFill>
                  <a:schemeClr val="tx1"/>
                </a:solidFill>
              </a:rPr>
              <a:t>و</a:t>
            </a:r>
          </a:p>
          <a:p>
            <a:pPr algn="ctr"/>
            <a:r>
              <a:rPr lang="ar-SA" sz="2800" b="1" dirty="0" smtClean="0">
                <a:solidFill>
                  <a:schemeClr val="tx1"/>
                </a:solidFill>
              </a:rPr>
              <a:t>..................</a:t>
            </a:r>
          </a:p>
          <a:p>
            <a:pPr algn="ctr"/>
            <a:r>
              <a:rPr lang="ar-SA" sz="2800" b="1" dirty="0" smtClean="0">
                <a:solidFill>
                  <a:schemeClr val="tx1"/>
                </a:solidFill>
              </a:rPr>
              <a:t>والأسماء........</a:t>
            </a:r>
          </a:p>
        </p:txBody>
      </p:sp>
      <p:sp>
        <p:nvSpPr>
          <p:cNvPr id="8" name="دمعة 7"/>
          <p:cNvSpPr/>
          <p:nvPr/>
        </p:nvSpPr>
        <p:spPr>
          <a:xfrm rot="2453352">
            <a:off x="3021453" y="1750202"/>
            <a:ext cx="1500198" cy="623684"/>
          </a:xfrm>
          <a:prstGeom prst="teardrop">
            <a:avLst>
              <a:gd name="adj" fmla="val 130960"/>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3600" dirty="0" smtClean="0">
                <a:solidFill>
                  <a:schemeClr val="tx1"/>
                </a:solidFill>
              </a:rPr>
              <a:t>الياء</a:t>
            </a:r>
            <a:endParaRPr lang="ar-SA" sz="3600" dirty="0">
              <a:solidFill>
                <a:schemeClr val="tx1"/>
              </a:solidFill>
            </a:endParaRPr>
          </a:p>
        </p:txBody>
      </p:sp>
      <p:sp>
        <p:nvSpPr>
          <p:cNvPr id="9" name="دمعة 8"/>
          <p:cNvSpPr/>
          <p:nvPr/>
        </p:nvSpPr>
        <p:spPr>
          <a:xfrm rot="20529887">
            <a:off x="5631595" y="2019058"/>
            <a:ext cx="1500198" cy="623684"/>
          </a:xfrm>
          <a:prstGeom prst="teardrop">
            <a:avLst>
              <a:gd name="adj" fmla="val 116160"/>
            </a:avLst>
          </a:prstGeom>
        </p:spPr>
        <p:style>
          <a:lnRef idx="2">
            <a:schemeClr val="accent3">
              <a:shade val="50000"/>
            </a:schemeClr>
          </a:lnRef>
          <a:fillRef idx="1">
            <a:schemeClr val="accent3"/>
          </a:fillRef>
          <a:effectRef idx="0">
            <a:schemeClr val="accent3"/>
          </a:effectRef>
          <a:fontRef idx="minor">
            <a:schemeClr val="lt1"/>
          </a:fontRef>
        </p:style>
        <p:txBody>
          <a:bodyPr vert="horz" rtlCol="1" anchor="ctr"/>
          <a:lstStyle/>
          <a:p>
            <a:pPr algn="ctr"/>
            <a:r>
              <a:rPr lang="ar-SA" sz="2800" dirty="0" smtClean="0">
                <a:solidFill>
                  <a:schemeClr val="tx1"/>
                </a:solidFill>
              </a:rPr>
              <a:t>الكسرة</a:t>
            </a:r>
            <a:endParaRPr lang="ar-SA" sz="2800" dirty="0">
              <a:solidFill>
                <a:schemeClr val="tx1"/>
              </a:solidFill>
            </a:endParaRPr>
          </a:p>
        </p:txBody>
      </p:sp>
      <p:sp>
        <p:nvSpPr>
          <p:cNvPr id="11" name="مربع نص 10"/>
          <p:cNvSpPr txBox="1"/>
          <p:nvPr/>
        </p:nvSpPr>
        <p:spPr>
          <a:xfrm rot="21184303">
            <a:off x="6023388" y="4574725"/>
            <a:ext cx="2445624"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جمع المؤنث السالم</a:t>
            </a:r>
            <a:endParaRPr lang="ar-SA" sz="2800" b="1" u="sng" dirty="0">
              <a:effectLst>
                <a:glow rad="228600">
                  <a:schemeClr val="accent3">
                    <a:satMod val="175000"/>
                    <a:alpha val="40000"/>
                  </a:schemeClr>
                </a:glow>
              </a:effectLst>
            </a:endParaRPr>
          </a:p>
        </p:txBody>
      </p:sp>
      <p:sp>
        <p:nvSpPr>
          <p:cNvPr id="12" name="مربع نص 11"/>
          <p:cNvSpPr txBox="1"/>
          <p:nvPr/>
        </p:nvSpPr>
        <p:spPr>
          <a:xfrm rot="21184303">
            <a:off x="6094827" y="5003354"/>
            <a:ext cx="2445624"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جمع التكسير</a:t>
            </a:r>
            <a:endParaRPr lang="ar-SA" sz="2800" b="1" u="sng" dirty="0">
              <a:effectLst>
                <a:glow rad="228600">
                  <a:schemeClr val="accent3">
                    <a:satMod val="175000"/>
                    <a:alpha val="40000"/>
                  </a:schemeClr>
                </a:glow>
              </a:effectLst>
            </a:endParaRPr>
          </a:p>
        </p:txBody>
      </p:sp>
      <p:sp>
        <p:nvSpPr>
          <p:cNvPr id="13" name="مربع نص 12"/>
          <p:cNvSpPr txBox="1"/>
          <p:nvPr/>
        </p:nvSpPr>
        <p:spPr>
          <a:xfrm rot="21184303">
            <a:off x="1420561" y="3586982"/>
            <a:ext cx="2950657"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تلحق آخر الاسم المفرد</a:t>
            </a:r>
            <a:endParaRPr lang="ar-SA" sz="2800" b="1" u="sng" dirty="0">
              <a:effectLst>
                <a:glow rad="228600">
                  <a:schemeClr val="accent3">
                    <a:satMod val="175000"/>
                    <a:alpha val="40000"/>
                  </a:schemeClr>
                </a:glow>
              </a:effectLst>
            </a:endParaRPr>
          </a:p>
        </p:txBody>
      </p:sp>
      <p:sp>
        <p:nvSpPr>
          <p:cNvPr id="14" name="مربع نص 13"/>
          <p:cNvSpPr txBox="1"/>
          <p:nvPr/>
        </p:nvSpPr>
        <p:spPr>
          <a:xfrm rot="21184303">
            <a:off x="1592389" y="4444238"/>
            <a:ext cx="2950657"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جمع المذكر السالم</a:t>
            </a:r>
            <a:endParaRPr lang="ar-SA" sz="2800" b="1" u="sng" dirty="0">
              <a:effectLst>
                <a:glow rad="228600">
                  <a:schemeClr val="accent3">
                    <a:satMod val="175000"/>
                    <a:alpha val="40000"/>
                  </a:schemeClr>
                </a:glow>
              </a:effectLst>
            </a:endParaRPr>
          </a:p>
        </p:txBody>
      </p:sp>
      <p:sp>
        <p:nvSpPr>
          <p:cNvPr id="15" name="مربع نص 14"/>
          <p:cNvSpPr txBox="1"/>
          <p:nvPr/>
        </p:nvSpPr>
        <p:spPr>
          <a:xfrm rot="21184303">
            <a:off x="1812339" y="4965977"/>
            <a:ext cx="1406862" cy="523220"/>
          </a:xfrm>
          <a:prstGeom prst="rect">
            <a:avLst/>
          </a:prstGeom>
          <a:noFill/>
        </p:spPr>
        <p:txBody>
          <a:bodyPr wrap="square" rtlCol="1">
            <a:spAutoFit/>
          </a:bodyPr>
          <a:lstStyle/>
          <a:p>
            <a:pPr algn="ctr"/>
            <a:r>
              <a:rPr lang="ar-SA" sz="2800" b="1" u="sng" dirty="0" smtClean="0">
                <a:effectLst>
                  <a:glow rad="228600">
                    <a:schemeClr val="accent3">
                      <a:satMod val="175000"/>
                      <a:alpha val="40000"/>
                    </a:schemeClr>
                  </a:glow>
                </a:effectLst>
              </a:rPr>
              <a:t>الخمسة</a:t>
            </a:r>
            <a:endParaRPr lang="ar-SA" sz="2800" b="1" u="sng" dirty="0">
              <a:effectLst>
                <a:glow rad="228600">
                  <a:schemeClr val="accent3">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54" presetClass="entr" presetSubtype="0" ac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0" fill="hold"/>
                                        <p:tgtEl>
                                          <p:spTgt spid="6"/>
                                        </p:tgtEl>
                                        <p:attrNameLst>
                                          <p:attrName>ppt_w</p:attrName>
                                        </p:attrNameLst>
                                      </p:cBhvr>
                                      <p:tavLst>
                                        <p:tav tm="0">
                                          <p:val>
                                            <p:strVal val="#ppt_w*0.05"/>
                                          </p:val>
                                        </p:tav>
                                        <p:tav tm="100000">
                                          <p:val>
                                            <p:strVal val="#ppt_w"/>
                                          </p:val>
                                        </p:tav>
                                      </p:tavLst>
                                    </p:anim>
                                    <p:anim calcmode="lin" valueType="num">
                                      <p:cBhvr>
                                        <p:cTn id="14" dur="2000" fill="hold"/>
                                        <p:tgtEl>
                                          <p:spTgt spid="6"/>
                                        </p:tgtEl>
                                        <p:attrNameLst>
                                          <p:attrName>ppt_h</p:attrName>
                                        </p:attrNameLst>
                                      </p:cBhvr>
                                      <p:tavLst>
                                        <p:tav tm="0">
                                          <p:val>
                                            <p:strVal val="#ppt_h"/>
                                          </p:val>
                                        </p:tav>
                                        <p:tav tm="100000">
                                          <p:val>
                                            <p:strVal val="#ppt_h"/>
                                          </p:val>
                                        </p:tav>
                                      </p:tavLst>
                                    </p:anim>
                                    <p:anim calcmode="lin" valueType="num">
                                      <p:cBhvr>
                                        <p:cTn id="15" dur="2000" fill="hold"/>
                                        <p:tgtEl>
                                          <p:spTgt spid="6"/>
                                        </p:tgtEl>
                                        <p:attrNameLst>
                                          <p:attrName>ppt_x</p:attrName>
                                        </p:attrNameLst>
                                      </p:cBhvr>
                                      <p:tavLst>
                                        <p:tav tm="0">
                                          <p:val>
                                            <p:strVal val="#ppt_x-.2"/>
                                          </p:val>
                                        </p:tav>
                                        <p:tav tm="100000">
                                          <p:val>
                                            <p:strVal val="#ppt_x"/>
                                          </p:val>
                                        </p:tav>
                                      </p:tavLst>
                                    </p:anim>
                                    <p:anim calcmode="lin" valueType="num">
                                      <p:cBhvr>
                                        <p:cTn id="16" dur="2000" fill="hold"/>
                                        <p:tgtEl>
                                          <p:spTgt spid="6"/>
                                        </p:tgtEl>
                                        <p:attrNameLst>
                                          <p:attrName>ppt_y</p:attrName>
                                        </p:attrNameLst>
                                      </p:cBhvr>
                                      <p:tavLst>
                                        <p:tav tm="0">
                                          <p:val>
                                            <p:strVal val="#ppt_y"/>
                                          </p:val>
                                        </p:tav>
                                        <p:tav tm="100000">
                                          <p:val>
                                            <p:strVal val="#ppt_y"/>
                                          </p:val>
                                        </p:tav>
                                      </p:tavLst>
                                    </p:anim>
                                    <p:animEffect transition="in" filter="fade">
                                      <p:cBhvr>
                                        <p:cTn id="17" dur="2000"/>
                                        <p:tgtEl>
                                          <p:spTgt spid="6"/>
                                        </p:tgtEl>
                                      </p:cBhvr>
                                    </p:animEffect>
                                  </p:childTnLst>
                                </p:cTn>
                              </p:par>
                              <p:par>
                                <p:cTn id="18" presetID="54" presetClass="entr" presetSubtype="0" accel="10000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000" fill="hold"/>
                                        <p:tgtEl>
                                          <p:spTgt spid="9"/>
                                        </p:tgtEl>
                                        <p:attrNameLst>
                                          <p:attrName>ppt_w</p:attrName>
                                        </p:attrNameLst>
                                      </p:cBhvr>
                                      <p:tavLst>
                                        <p:tav tm="0">
                                          <p:val>
                                            <p:strVal val="#ppt_w*0.05"/>
                                          </p:val>
                                        </p:tav>
                                        <p:tav tm="100000">
                                          <p:val>
                                            <p:strVal val="#ppt_w"/>
                                          </p:val>
                                        </p:tav>
                                      </p:tavLst>
                                    </p:anim>
                                    <p:anim calcmode="lin" valueType="num">
                                      <p:cBhvr>
                                        <p:cTn id="21" dur="2000" fill="hold"/>
                                        <p:tgtEl>
                                          <p:spTgt spid="9"/>
                                        </p:tgtEl>
                                        <p:attrNameLst>
                                          <p:attrName>ppt_h</p:attrName>
                                        </p:attrNameLst>
                                      </p:cBhvr>
                                      <p:tavLst>
                                        <p:tav tm="0">
                                          <p:val>
                                            <p:strVal val="#ppt_h"/>
                                          </p:val>
                                        </p:tav>
                                        <p:tav tm="100000">
                                          <p:val>
                                            <p:strVal val="#ppt_h"/>
                                          </p:val>
                                        </p:tav>
                                      </p:tavLst>
                                    </p:anim>
                                    <p:anim calcmode="lin" valueType="num">
                                      <p:cBhvr>
                                        <p:cTn id="22" dur="2000" fill="hold"/>
                                        <p:tgtEl>
                                          <p:spTgt spid="9"/>
                                        </p:tgtEl>
                                        <p:attrNameLst>
                                          <p:attrName>ppt_x</p:attrName>
                                        </p:attrNameLst>
                                      </p:cBhvr>
                                      <p:tavLst>
                                        <p:tav tm="0">
                                          <p:val>
                                            <p:strVal val="#ppt_x-.2"/>
                                          </p:val>
                                        </p:tav>
                                        <p:tav tm="100000">
                                          <p:val>
                                            <p:strVal val="#ppt_x"/>
                                          </p:val>
                                        </p:tav>
                                      </p:tavLst>
                                    </p:anim>
                                    <p:anim calcmode="lin" valueType="num">
                                      <p:cBhvr>
                                        <p:cTn id="23" dur="2000" fill="hold"/>
                                        <p:tgtEl>
                                          <p:spTgt spid="9"/>
                                        </p:tgtEl>
                                        <p:attrNameLst>
                                          <p:attrName>ppt_y</p:attrName>
                                        </p:attrNameLst>
                                      </p:cBhvr>
                                      <p:tavLst>
                                        <p:tav tm="0">
                                          <p:val>
                                            <p:strVal val="#ppt_y"/>
                                          </p:val>
                                        </p:tav>
                                        <p:tav tm="100000">
                                          <p:val>
                                            <p:strVal val="#ppt_y"/>
                                          </p:val>
                                        </p:tav>
                                      </p:tavLst>
                                    </p:anim>
                                    <p:animEffect transition="in" filter="fade">
                                      <p:cBhvr>
                                        <p:cTn id="24" dur="2000"/>
                                        <p:tgtEl>
                                          <p:spTgt spid="9"/>
                                        </p:tgtEl>
                                      </p:cBhvr>
                                    </p:animEffect>
                                  </p:childTnLst>
                                </p:cTn>
                              </p:par>
                              <p:par>
                                <p:cTn id="25" presetID="54" presetClass="entr" presetSubtype="0" accel="10000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2000" fill="hold"/>
                                        <p:tgtEl>
                                          <p:spTgt spid="8"/>
                                        </p:tgtEl>
                                        <p:attrNameLst>
                                          <p:attrName>ppt_w</p:attrName>
                                        </p:attrNameLst>
                                      </p:cBhvr>
                                      <p:tavLst>
                                        <p:tav tm="0">
                                          <p:val>
                                            <p:strVal val="#ppt_w*0.05"/>
                                          </p:val>
                                        </p:tav>
                                        <p:tav tm="100000">
                                          <p:val>
                                            <p:strVal val="#ppt_w"/>
                                          </p:val>
                                        </p:tav>
                                      </p:tavLst>
                                    </p:anim>
                                    <p:anim calcmode="lin" valueType="num">
                                      <p:cBhvr>
                                        <p:cTn id="28" dur="2000" fill="hold"/>
                                        <p:tgtEl>
                                          <p:spTgt spid="8"/>
                                        </p:tgtEl>
                                        <p:attrNameLst>
                                          <p:attrName>ppt_h</p:attrName>
                                        </p:attrNameLst>
                                      </p:cBhvr>
                                      <p:tavLst>
                                        <p:tav tm="0">
                                          <p:val>
                                            <p:strVal val="#ppt_h"/>
                                          </p:val>
                                        </p:tav>
                                        <p:tav tm="100000">
                                          <p:val>
                                            <p:strVal val="#ppt_h"/>
                                          </p:val>
                                        </p:tav>
                                      </p:tavLst>
                                    </p:anim>
                                    <p:anim calcmode="lin" valueType="num">
                                      <p:cBhvr>
                                        <p:cTn id="29" dur="2000" fill="hold"/>
                                        <p:tgtEl>
                                          <p:spTgt spid="8"/>
                                        </p:tgtEl>
                                        <p:attrNameLst>
                                          <p:attrName>ppt_x</p:attrName>
                                        </p:attrNameLst>
                                      </p:cBhvr>
                                      <p:tavLst>
                                        <p:tav tm="0">
                                          <p:val>
                                            <p:strVal val="#ppt_x-.2"/>
                                          </p:val>
                                        </p:tav>
                                        <p:tav tm="100000">
                                          <p:val>
                                            <p:strVal val="#ppt_x"/>
                                          </p:val>
                                        </p:tav>
                                      </p:tavLst>
                                    </p:anim>
                                    <p:anim calcmode="lin" valueType="num">
                                      <p:cBhvr>
                                        <p:cTn id="30" dur="2000" fill="hold"/>
                                        <p:tgtEl>
                                          <p:spTgt spid="8"/>
                                        </p:tgtEl>
                                        <p:attrNameLst>
                                          <p:attrName>ppt_y</p:attrName>
                                        </p:attrNameLst>
                                      </p:cBhvr>
                                      <p:tavLst>
                                        <p:tav tm="0">
                                          <p:val>
                                            <p:strVal val="#ppt_y"/>
                                          </p:val>
                                        </p:tav>
                                        <p:tav tm="100000">
                                          <p:val>
                                            <p:strVal val="#ppt_y"/>
                                          </p:val>
                                        </p:tav>
                                      </p:tavLst>
                                    </p:anim>
                                    <p:animEffect transition="in" filter="fade">
                                      <p:cBhvr>
                                        <p:cTn id="31" dur="2000"/>
                                        <p:tgtEl>
                                          <p:spTgt spid="8"/>
                                        </p:tgtEl>
                                      </p:cBhvr>
                                    </p:animEffect>
                                  </p:childTnLst>
                                </p:cTn>
                              </p:par>
                              <p:par>
                                <p:cTn id="32" presetID="54" presetClass="entr" presetSubtype="0" accel="10000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2000" fill="hold"/>
                                        <p:tgtEl>
                                          <p:spTgt spid="5"/>
                                        </p:tgtEl>
                                        <p:attrNameLst>
                                          <p:attrName>ppt_w</p:attrName>
                                        </p:attrNameLst>
                                      </p:cBhvr>
                                      <p:tavLst>
                                        <p:tav tm="0">
                                          <p:val>
                                            <p:strVal val="#ppt_w*0.05"/>
                                          </p:val>
                                        </p:tav>
                                        <p:tav tm="100000">
                                          <p:val>
                                            <p:strVal val="#ppt_w"/>
                                          </p:val>
                                        </p:tav>
                                      </p:tavLst>
                                    </p:anim>
                                    <p:anim calcmode="lin" valueType="num">
                                      <p:cBhvr>
                                        <p:cTn id="35" dur="2000" fill="hold"/>
                                        <p:tgtEl>
                                          <p:spTgt spid="5"/>
                                        </p:tgtEl>
                                        <p:attrNameLst>
                                          <p:attrName>ppt_h</p:attrName>
                                        </p:attrNameLst>
                                      </p:cBhvr>
                                      <p:tavLst>
                                        <p:tav tm="0">
                                          <p:val>
                                            <p:strVal val="#ppt_h"/>
                                          </p:val>
                                        </p:tav>
                                        <p:tav tm="100000">
                                          <p:val>
                                            <p:strVal val="#ppt_h"/>
                                          </p:val>
                                        </p:tav>
                                      </p:tavLst>
                                    </p:anim>
                                    <p:anim calcmode="lin" valueType="num">
                                      <p:cBhvr>
                                        <p:cTn id="36" dur="2000" fill="hold"/>
                                        <p:tgtEl>
                                          <p:spTgt spid="5"/>
                                        </p:tgtEl>
                                        <p:attrNameLst>
                                          <p:attrName>ppt_x</p:attrName>
                                        </p:attrNameLst>
                                      </p:cBhvr>
                                      <p:tavLst>
                                        <p:tav tm="0">
                                          <p:val>
                                            <p:strVal val="#ppt_x-.2"/>
                                          </p:val>
                                        </p:tav>
                                        <p:tav tm="100000">
                                          <p:val>
                                            <p:strVal val="#ppt_x"/>
                                          </p:val>
                                        </p:tav>
                                      </p:tavLst>
                                    </p:anim>
                                    <p:anim calcmode="lin" valueType="num">
                                      <p:cBhvr>
                                        <p:cTn id="37" dur="2000" fill="hold"/>
                                        <p:tgtEl>
                                          <p:spTgt spid="5"/>
                                        </p:tgtEl>
                                        <p:attrNameLst>
                                          <p:attrName>ppt_y</p:attrName>
                                        </p:attrNameLst>
                                      </p:cBhvr>
                                      <p:tavLst>
                                        <p:tav tm="0">
                                          <p:val>
                                            <p:strVal val="#ppt_y"/>
                                          </p:val>
                                        </p:tav>
                                        <p:tav tm="100000">
                                          <p:val>
                                            <p:strVal val="#ppt_y"/>
                                          </p:val>
                                        </p:tav>
                                      </p:tavLst>
                                    </p:anim>
                                    <p:animEffect transition="in" filter="fade">
                                      <p:cBhvr>
                                        <p:cTn id="38" dur="2000"/>
                                        <p:tgtEl>
                                          <p:spTgt spid="5"/>
                                        </p:tgtEl>
                                      </p:cBhvr>
                                    </p:animEffect>
                                  </p:childTnLst>
                                </p:cTn>
                              </p:par>
                              <p:par>
                                <p:cTn id="39" presetID="54" presetClass="entr" presetSubtype="0" accel="10000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2000" fill="hold"/>
                                        <p:tgtEl>
                                          <p:spTgt spid="7"/>
                                        </p:tgtEl>
                                        <p:attrNameLst>
                                          <p:attrName>ppt_w</p:attrName>
                                        </p:attrNameLst>
                                      </p:cBhvr>
                                      <p:tavLst>
                                        <p:tav tm="0">
                                          <p:val>
                                            <p:strVal val="#ppt_w*0.05"/>
                                          </p:val>
                                        </p:tav>
                                        <p:tav tm="100000">
                                          <p:val>
                                            <p:strVal val="#ppt_w"/>
                                          </p:val>
                                        </p:tav>
                                      </p:tavLst>
                                    </p:anim>
                                    <p:anim calcmode="lin" valueType="num">
                                      <p:cBhvr>
                                        <p:cTn id="42" dur="2000" fill="hold"/>
                                        <p:tgtEl>
                                          <p:spTgt spid="7"/>
                                        </p:tgtEl>
                                        <p:attrNameLst>
                                          <p:attrName>ppt_h</p:attrName>
                                        </p:attrNameLst>
                                      </p:cBhvr>
                                      <p:tavLst>
                                        <p:tav tm="0">
                                          <p:val>
                                            <p:strVal val="#ppt_h"/>
                                          </p:val>
                                        </p:tav>
                                        <p:tav tm="100000">
                                          <p:val>
                                            <p:strVal val="#ppt_h"/>
                                          </p:val>
                                        </p:tav>
                                      </p:tavLst>
                                    </p:anim>
                                    <p:anim calcmode="lin" valueType="num">
                                      <p:cBhvr>
                                        <p:cTn id="43" dur="2000" fill="hold"/>
                                        <p:tgtEl>
                                          <p:spTgt spid="7"/>
                                        </p:tgtEl>
                                        <p:attrNameLst>
                                          <p:attrName>ppt_x</p:attrName>
                                        </p:attrNameLst>
                                      </p:cBhvr>
                                      <p:tavLst>
                                        <p:tav tm="0">
                                          <p:val>
                                            <p:strVal val="#ppt_x-.2"/>
                                          </p:val>
                                        </p:tav>
                                        <p:tav tm="100000">
                                          <p:val>
                                            <p:strVal val="#ppt_x"/>
                                          </p:val>
                                        </p:tav>
                                      </p:tavLst>
                                    </p:anim>
                                    <p:anim calcmode="lin" valueType="num">
                                      <p:cBhvr>
                                        <p:cTn id="44" dur="2000" fill="hold"/>
                                        <p:tgtEl>
                                          <p:spTgt spid="7"/>
                                        </p:tgtEl>
                                        <p:attrNameLst>
                                          <p:attrName>ppt_y</p:attrName>
                                        </p:attrNameLst>
                                      </p:cBhvr>
                                      <p:tavLst>
                                        <p:tav tm="0">
                                          <p:val>
                                            <p:strVal val="#ppt_y"/>
                                          </p:val>
                                        </p:tav>
                                        <p:tav tm="100000">
                                          <p:val>
                                            <p:strVal val="#ppt_y"/>
                                          </p:val>
                                        </p:tav>
                                      </p:tavLst>
                                    </p:anim>
                                    <p:animEffect transition="in" filter="fade">
                                      <p:cBhvr>
                                        <p:cTn id="45" dur="20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30" presetClass="entr" presetSubtype="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800" decel="100000"/>
                                        <p:tgtEl>
                                          <p:spTgt spid="11"/>
                                        </p:tgtEl>
                                      </p:cBhvr>
                                    </p:animEffect>
                                    <p:anim calcmode="lin" valueType="num">
                                      <p:cBhvr>
                                        <p:cTn id="51" dur="800" decel="100000" fill="hold"/>
                                        <p:tgtEl>
                                          <p:spTgt spid="11"/>
                                        </p:tgtEl>
                                        <p:attrNameLst>
                                          <p:attrName>style.rotation</p:attrName>
                                        </p:attrNameLst>
                                      </p:cBhvr>
                                      <p:tavLst>
                                        <p:tav tm="0">
                                          <p:val>
                                            <p:fltVal val="-90"/>
                                          </p:val>
                                        </p:tav>
                                        <p:tav tm="100000">
                                          <p:val>
                                            <p:fltVal val="0"/>
                                          </p:val>
                                        </p:tav>
                                      </p:tavLst>
                                    </p:anim>
                                    <p:anim calcmode="lin" valueType="num">
                                      <p:cBhvr>
                                        <p:cTn id="52" dur="800" decel="100000" fill="hold"/>
                                        <p:tgtEl>
                                          <p:spTgt spid="11"/>
                                        </p:tgtEl>
                                        <p:attrNameLst>
                                          <p:attrName>ppt_x</p:attrName>
                                        </p:attrNameLst>
                                      </p:cBhvr>
                                      <p:tavLst>
                                        <p:tav tm="0">
                                          <p:val>
                                            <p:strVal val="#ppt_x+0.4"/>
                                          </p:val>
                                        </p:tav>
                                        <p:tav tm="100000">
                                          <p:val>
                                            <p:strVal val="#ppt_x-0.05"/>
                                          </p:val>
                                        </p:tav>
                                      </p:tavLst>
                                    </p:anim>
                                    <p:anim calcmode="lin" valueType="num">
                                      <p:cBhvr>
                                        <p:cTn id="53" dur="800" decel="100000" fill="hold"/>
                                        <p:tgtEl>
                                          <p:spTgt spid="11"/>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0"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800" decel="100000"/>
                                        <p:tgtEl>
                                          <p:spTgt spid="12"/>
                                        </p:tgtEl>
                                      </p:cBhvr>
                                    </p:animEffect>
                                    <p:anim calcmode="lin" valueType="num">
                                      <p:cBhvr>
                                        <p:cTn id="61" dur="800" decel="100000" fill="hold"/>
                                        <p:tgtEl>
                                          <p:spTgt spid="12"/>
                                        </p:tgtEl>
                                        <p:attrNameLst>
                                          <p:attrName>style.rotation</p:attrName>
                                        </p:attrNameLst>
                                      </p:cBhvr>
                                      <p:tavLst>
                                        <p:tav tm="0">
                                          <p:val>
                                            <p:fltVal val="-90"/>
                                          </p:val>
                                        </p:tav>
                                        <p:tav tm="100000">
                                          <p:val>
                                            <p:fltVal val="0"/>
                                          </p:val>
                                        </p:tav>
                                      </p:tavLst>
                                    </p:anim>
                                    <p:anim calcmode="lin" valueType="num">
                                      <p:cBhvr>
                                        <p:cTn id="62" dur="800" decel="100000" fill="hold"/>
                                        <p:tgtEl>
                                          <p:spTgt spid="12"/>
                                        </p:tgtEl>
                                        <p:attrNameLst>
                                          <p:attrName>ppt_x</p:attrName>
                                        </p:attrNameLst>
                                      </p:cBhvr>
                                      <p:tavLst>
                                        <p:tav tm="0">
                                          <p:val>
                                            <p:strVal val="#ppt_x+0.4"/>
                                          </p:val>
                                        </p:tav>
                                        <p:tav tm="100000">
                                          <p:val>
                                            <p:strVal val="#ppt_x-0.05"/>
                                          </p:val>
                                        </p:tav>
                                      </p:tavLst>
                                    </p:anim>
                                    <p:anim calcmode="lin" valueType="num">
                                      <p:cBhvr>
                                        <p:cTn id="63" dur="800" decel="100000" fill="hold"/>
                                        <p:tgtEl>
                                          <p:spTgt spid="12"/>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0" presetClass="entr" presetSubtype="0"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800" decel="100000"/>
                                        <p:tgtEl>
                                          <p:spTgt spid="13"/>
                                        </p:tgtEl>
                                      </p:cBhvr>
                                    </p:animEffect>
                                    <p:anim calcmode="lin" valueType="num">
                                      <p:cBhvr>
                                        <p:cTn id="71" dur="800" decel="100000" fill="hold"/>
                                        <p:tgtEl>
                                          <p:spTgt spid="13"/>
                                        </p:tgtEl>
                                        <p:attrNameLst>
                                          <p:attrName>style.rotation</p:attrName>
                                        </p:attrNameLst>
                                      </p:cBhvr>
                                      <p:tavLst>
                                        <p:tav tm="0">
                                          <p:val>
                                            <p:fltVal val="-90"/>
                                          </p:val>
                                        </p:tav>
                                        <p:tav tm="100000">
                                          <p:val>
                                            <p:fltVal val="0"/>
                                          </p:val>
                                        </p:tav>
                                      </p:tavLst>
                                    </p:anim>
                                    <p:anim calcmode="lin" valueType="num">
                                      <p:cBhvr>
                                        <p:cTn id="72" dur="800" decel="100000" fill="hold"/>
                                        <p:tgtEl>
                                          <p:spTgt spid="13"/>
                                        </p:tgtEl>
                                        <p:attrNameLst>
                                          <p:attrName>ppt_x</p:attrName>
                                        </p:attrNameLst>
                                      </p:cBhvr>
                                      <p:tavLst>
                                        <p:tav tm="0">
                                          <p:val>
                                            <p:strVal val="#ppt_x+0.4"/>
                                          </p:val>
                                        </p:tav>
                                        <p:tav tm="100000">
                                          <p:val>
                                            <p:strVal val="#ppt_x-0.05"/>
                                          </p:val>
                                        </p:tav>
                                      </p:tavLst>
                                    </p:anim>
                                    <p:anim calcmode="lin" valueType="num">
                                      <p:cBhvr>
                                        <p:cTn id="73" dur="800" decel="100000" fill="hold"/>
                                        <p:tgtEl>
                                          <p:spTgt spid="13"/>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0" presetClass="entr" presetSubtype="0"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800" decel="100000"/>
                                        <p:tgtEl>
                                          <p:spTgt spid="14"/>
                                        </p:tgtEl>
                                      </p:cBhvr>
                                    </p:animEffect>
                                    <p:anim calcmode="lin" valueType="num">
                                      <p:cBhvr>
                                        <p:cTn id="81" dur="800" decel="100000" fill="hold"/>
                                        <p:tgtEl>
                                          <p:spTgt spid="14"/>
                                        </p:tgtEl>
                                        <p:attrNameLst>
                                          <p:attrName>style.rotation</p:attrName>
                                        </p:attrNameLst>
                                      </p:cBhvr>
                                      <p:tavLst>
                                        <p:tav tm="0">
                                          <p:val>
                                            <p:fltVal val="-90"/>
                                          </p:val>
                                        </p:tav>
                                        <p:tav tm="100000">
                                          <p:val>
                                            <p:fltVal val="0"/>
                                          </p:val>
                                        </p:tav>
                                      </p:tavLst>
                                    </p:anim>
                                    <p:anim calcmode="lin" valueType="num">
                                      <p:cBhvr>
                                        <p:cTn id="82" dur="800" decel="100000" fill="hold"/>
                                        <p:tgtEl>
                                          <p:spTgt spid="14"/>
                                        </p:tgtEl>
                                        <p:attrNameLst>
                                          <p:attrName>ppt_x</p:attrName>
                                        </p:attrNameLst>
                                      </p:cBhvr>
                                      <p:tavLst>
                                        <p:tav tm="0">
                                          <p:val>
                                            <p:strVal val="#ppt_x+0.4"/>
                                          </p:val>
                                        </p:tav>
                                        <p:tav tm="100000">
                                          <p:val>
                                            <p:strVal val="#ppt_x-0.05"/>
                                          </p:val>
                                        </p:tav>
                                      </p:tavLst>
                                    </p:anim>
                                    <p:anim calcmode="lin" valueType="num">
                                      <p:cBhvr>
                                        <p:cTn id="83" dur="800" decel="100000" fill="hold"/>
                                        <p:tgtEl>
                                          <p:spTgt spid="14"/>
                                        </p:tgtEl>
                                        <p:attrNameLst>
                                          <p:attrName>ppt_y</p:attrName>
                                        </p:attrNameLst>
                                      </p:cBhvr>
                                      <p:tavLst>
                                        <p:tav tm="0">
                                          <p:val>
                                            <p:strVal val="#ppt_y-0.4"/>
                                          </p:val>
                                        </p:tav>
                                        <p:tav tm="100000">
                                          <p:val>
                                            <p:strVal val="#ppt_y+0.1"/>
                                          </p:val>
                                        </p:tav>
                                      </p:tavLst>
                                    </p:anim>
                                    <p:anim calcmode="lin" valueType="num">
                                      <p:cBhvr>
                                        <p:cTn id="84"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85"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0" presetClass="entr" presetSubtype="0" fill="hold" grpId="0" nodeType="click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fade">
                                      <p:cBhvr>
                                        <p:cTn id="90" dur="800" decel="100000"/>
                                        <p:tgtEl>
                                          <p:spTgt spid="15"/>
                                        </p:tgtEl>
                                      </p:cBhvr>
                                    </p:animEffect>
                                    <p:anim calcmode="lin" valueType="num">
                                      <p:cBhvr>
                                        <p:cTn id="91" dur="800" decel="100000" fill="hold"/>
                                        <p:tgtEl>
                                          <p:spTgt spid="15"/>
                                        </p:tgtEl>
                                        <p:attrNameLst>
                                          <p:attrName>style.rotation</p:attrName>
                                        </p:attrNameLst>
                                      </p:cBhvr>
                                      <p:tavLst>
                                        <p:tav tm="0">
                                          <p:val>
                                            <p:fltVal val="-90"/>
                                          </p:val>
                                        </p:tav>
                                        <p:tav tm="100000">
                                          <p:val>
                                            <p:fltVal val="0"/>
                                          </p:val>
                                        </p:tav>
                                      </p:tavLst>
                                    </p:anim>
                                    <p:anim calcmode="lin" valueType="num">
                                      <p:cBhvr>
                                        <p:cTn id="92" dur="800" decel="100000" fill="hold"/>
                                        <p:tgtEl>
                                          <p:spTgt spid="15"/>
                                        </p:tgtEl>
                                        <p:attrNameLst>
                                          <p:attrName>ppt_x</p:attrName>
                                        </p:attrNameLst>
                                      </p:cBhvr>
                                      <p:tavLst>
                                        <p:tav tm="0">
                                          <p:val>
                                            <p:strVal val="#ppt_x+0.4"/>
                                          </p:val>
                                        </p:tav>
                                        <p:tav tm="100000">
                                          <p:val>
                                            <p:strVal val="#ppt_x-0.05"/>
                                          </p:val>
                                        </p:tav>
                                      </p:tavLst>
                                    </p:anim>
                                    <p:anim calcmode="lin" valueType="num">
                                      <p:cBhvr>
                                        <p:cTn id="93" dur="800" decel="100000" fill="hold"/>
                                        <p:tgtEl>
                                          <p:spTgt spid="15"/>
                                        </p:tgtEl>
                                        <p:attrNameLst>
                                          <p:attrName>ppt_y</p:attrName>
                                        </p:attrNameLst>
                                      </p:cBhvr>
                                      <p:tavLst>
                                        <p:tav tm="0">
                                          <p:val>
                                            <p:strVal val="#ppt_y-0.4"/>
                                          </p:val>
                                        </p:tav>
                                        <p:tav tm="100000">
                                          <p:val>
                                            <p:strVal val="#ppt_y+0.1"/>
                                          </p:val>
                                        </p:tav>
                                      </p:tavLst>
                                    </p:anim>
                                    <p:anim calcmode="lin" valueType="num">
                                      <p:cBhvr>
                                        <p:cTn id="94"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95"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5" grpId="0" animBg="1"/>
      <p:bldP spid="7" grpId="0" animBg="1"/>
      <p:bldP spid="8" grpId="0" animBg="1"/>
      <p:bldP spid="9" grpId="0" animBg="1"/>
      <p:bldP spid="11" grpId="0"/>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643834" y="28572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4" name="مربع نص 3"/>
          <p:cNvSpPr txBox="1"/>
          <p:nvPr/>
        </p:nvSpPr>
        <p:spPr>
          <a:xfrm>
            <a:off x="214282" y="243318"/>
            <a:ext cx="7500990" cy="523220"/>
          </a:xfrm>
          <a:prstGeom prst="rect">
            <a:avLst/>
          </a:prstGeom>
          <a:noFill/>
        </p:spPr>
        <p:txBody>
          <a:bodyPr wrap="square" rtlCol="1">
            <a:spAutoFit/>
          </a:bodyPr>
          <a:lstStyle/>
          <a:p>
            <a:pPr algn="ctr"/>
            <a:r>
              <a:rPr lang="ar-SA" sz="2800" b="1" dirty="0" smtClean="0">
                <a:cs typeface="DecoType Naskh" pitchFamily="2" charset="-78"/>
              </a:rPr>
              <a:t>أستفيد من الشجرة الذاكرة السابقة في ربط الاسم المجرور بنوعه وموقعه الإعرابي:</a:t>
            </a:r>
            <a:endParaRPr lang="ar-SA" sz="2800" b="1" dirty="0">
              <a:cs typeface="DecoType Naskh" pitchFamily="2" charset="-78"/>
            </a:endParaRPr>
          </a:p>
        </p:txBody>
      </p:sp>
      <p:sp>
        <p:nvSpPr>
          <p:cNvPr id="5" name="مستطيل ذو زوايا قطرية مخدوشة 4"/>
          <p:cNvSpPr/>
          <p:nvPr/>
        </p:nvSpPr>
        <p:spPr>
          <a:xfrm>
            <a:off x="6890440" y="2143116"/>
            <a:ext cx="171451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solidFill>
                  <a:srgbClr val="C00000"/>
                </a:solidFill>
              </a:rPr>
              <a:t>لـ</a:t>
            </a:r>
            <a:r>
              <a:rPr lang="ar-SA" sz="2800" b="1" dirty="0" smtClean="0">
                <a:solidFill>
                  <a:schemeClr val="tx1"/>
                </a:solidFill>
              </a:rPr>
              <a:t> ذي</a:t>
            </a:r>
            <a:endParaRPr lang="ar-SA" sz="2800" b="1" dirty="0">
              <a:solidFill>
                <a:schemeClr val="tx1"/>
              </a:solidFill>
            </a:endParaRPr>
          </a:p>
        </p:txBody>
      </p:sp>
      <p:sp>
        <p:nvSpPr>
          <p:cNvPr id="6" name="مستطيل ذو زوايا قطرية مخدوشة 5"/>
          <p:cNvSpPr/>
          <p:nvPr/>
        </p:nvSpPr>
        <p:spPr>
          <a:xfrm>
            <a:off x="6676126" y="2786058"/>
            <a:ext cx="171451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solidFill>
                  <a:schemeClr val="tx1"/>
                </a:solidFill>
              </a:rPr>
              <a:t>بعينيك</a:t>
            </a:r>
            <a:endParaRPr lang="ar-SA" sz="2800" b="1" dirty="0">
              <a:solidFill>
                <a:schemeClr val="tx1"/>
              </a:solidFill>
            </a:endParaRPr>
          </a:p>
        </p:txBody>
      </p:sp>
      <p:sp>
        <p:nvSpPr>
          <p:cNvPr id="7" name="مستطيل ذو زوايا قطرية مخدوشة 6"/>
          <p:cNvSpPr/>
          <p:nvPr/>
        </p:nvSpPr>
        <p:spPr>
          <a:xfrm>
            <a:off x="6961878" y="3429000"/>
            <a:ext cx="171451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solidFill>
                  <a:schemeClr val="tx1"/>
                </a:solidFill>
              </a:rPr>
              <a:t>إلى الله</a:t>
            </a:r>
            <a:endParaRPr lang="ar-SA" sz="2800" b="1" dirty="0">
              <a:solidFill>
                <a:schemeClr val="tx1"/>
              </a:solidFill>
            </a:endParaRPr>
          </a:p>
        </p:txBody>
      </p:sp>
      <p:sp>
        <p:nvSpPr>
          <p:cNvPr id="8" name="مستطيل ذو زوايا قطرية مخدوشة 7"/>
          <p:cNvSpPr/>
          <p:nvPr/>
        </p:nvSpPr>
        <p:spPr>
          <a:xfrm>
            <a:off x="6676126" y="4071942"/>
            <a:ext cx="171451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solidFill>
                  <a:schemeClr val="tx1"/>
                </a:solidFill>
              </a:rPr>
              <a:t>في طرقات</a:t>
            </a:r>
            <a:endParaRPr lang="ar-SA" sz="2800" b="1" dirty="0">
              <a:solidFill>
                <a:schemeClr val="tx1"/>
              </a:solidFill>
            </a:endParaRPr>
          </a:p>
        </p:txBody>
      </p:sp>
      <p:sp>
        <p:nvSpPr>
          <p:cNvPr id="9" name="مستطيل ذو زوايا قطرية مخدوشة 8"/>
          <p:cNvSpPr/>
          <p:nvPr/>
        </p:nvSpPr>
        <p:spPr>
          <a:xfrm>
            <a:off x="7033316" y="4714884"/>
            <a:ext cx="171451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800" b="1" dirty="0" smtClean="0">
                <a:solidFill>
                  <a:schemeClr val="tx1"/>
                </a:solidFill>
              </a:rPr>
              <a:t>بمزالق</a:t>
            </a:r>
            <a:endParaRPr lang="ar-SA" sz="2800" b="1" dirty="0">
              <a:solidFill>
                <a:schemeClr val="tx1"/>
              </a:solidFill>
            </a:endParaRPr>
          </a:p>
        </p:txBody>
      </p:sp>
      <p:sp>
        <p:nvSpPr>
          <p:cNvPr id="10" name="مستطيل ذو زوايا قطرية مخدوشة 9"/>
          <p:cNvSpPr/>
          <p:nvPr/>
        </p:nvSpPr>
        <p:spPr>
          <a:xfrm>
            <a:off x="6819002" y="5357826"/>
            <a:ext cx="171451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solidFill>
                  <a:schemeClr val="tx1"/>
                </a:solidFill>
              </a:rPr>
              <a:t>من المتربصين</a:t>
            </a:r>
            <a:endParaRPr lang="ar-SA" sz="2400" b="1" dirty="0">
              <a:solidFill>
                <a:schemeClr val="tx1"/>
              </a:solidFill>
            </a:endParaRPr>
          </a:p>
        </p:txBody>
      </p:sp>
      <p:sp>
        <p:nvSpPr>
          <p:cNvPr id="20" name="مستطيل ذو زوايا قطرية مخدوشة 19"/>
          <p:cNvSpPr/>
          <p:nvPr/>
        </p:nvSpPr>
        <p:spPr>
          <a:xfrm>
            <a:off x="4143372" y="2143116"/>
            <a:ext cx="242889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solidFill>
                  <a:schemeClr val="tx1"/>
                </a:solidFill>
              </a:rPr>
              <a:t>اسم من الأسماء الخمسة</a:t>
            </a:r>
            <a:endParaRPr lang="ar-SA" sz="2400" b="1" dirty="0">
              <a:solidFill>
                <a:schemeClr val="tx1"/>
              </a:solidFill>
            </a:endParaRPr>
          </a:p>
        </p:txBody>
      </p:sp>
      <p:sp>
        <p:nvSpPr>
          <p:cNvPr id="21" name="مستطيل ذو زوايا قطرية مخدوشة 20"/>
          <p:cNvSpPr/>
          <p:nvPr/>
        </p:nvSpPr>
        <p:spPr>
          <a:xfrm>
            <a:off x="3929058" y="2786058"/>
            <a:ext cx="242889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800" b="1" dirty="0">
              <a:solidFill>
                <a:schemeClr val="tx1"/>
              </a:solidFill>
            </a:endParaRPr>
          </a:p>
        </p:txBody>
      </p:sp>
      <p:sp>
        <p:nvSpPr>
          <p:cNvPr id="22" name="مستطيل ذو زوايا قطرية مخدوشة 21"/>
          <p:cNvSpPr/>
          <p:nvPr/>
        </p:nvSpPr>
        <p:spPr>
          <a:xfrm>
            <a:off x="4214810" y="3429000"/>
            <a:ext cx="242889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800" b="1" dirty="0">
              <a:solidFill>
                <a:schemeClr val="tx1"/>
              </a:solidFill>
            </a:endParaRPr>
          </a:p>
        </p:txBody>
      </p:sp>
      <p:sp>
        <p:nvSpPr>
          <p:cNvPr id="23" name="مستطيل ذو زوايا قطرية مخدوشة 22"/>
          <p:cNvSpPr/>
          <p:nvPr/>
        </p:nvSpPr>
        <p:spPr>
          <a:xfrm>
            <a:off x="3929058" y="4071942"/>
            <a:ext cx="242889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800" b="1" dirty="0">
              <a:solidFill>
                <a:schemeClr val="tx1"/>
              </a:solidFill>
            </a:endParaRPr>
          </a:p>
        </p:txBody>
      </p:sp>
      <p:sp>
        <p:nvSpPr>
          <p:cNvPr id="24" name="مستطيل ذو زوايا قطرية مخدوشة 23"/>
          <p:cNvSpPr/>
          <p:nvPr/>
        </p:nvSpPr>
        <p:spPr>
          <a:xfrm>
            <a:off x="4286248" y="4714884"/>
            <a:ext cx="242889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800" b="1" dirty="0">
              <a:solidFill>
                <a:schemeClr val="tx1"/>
              </a:solidFill>
            </a:endParaRPr>
          </a:p>
        </p:txBody>
      </p:sp>
      <p:sp>
        <p:nvSpPr>
          <p:cNvPr id="25" name="مستطيل ذو زوايا قطرية مخدوشة 24"/>
          <p:cNvSpPr/>
          <p:nvPr/>
        </p:nvSpPr>
        <p:spPr>
          <a:xfrm>
            <a:off x="4071934" y="5357826"/>
            <a:ext cx="2428892"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800" b="1" dirty="0">
              <a:solidFill>
                <a:schemeClr val="tx1"/>
              </a:solidFill>
            </a:endParaRPr>
          </a:p>
        </p:txBody>
      </p:sp>
      <p:sp>
        <p:nvSpPr>
          <p:cNvPr id="26" name="مستطيل ذو زوايا قطرية مخدوشة 25"/>
          <p:cNvSpPr/>
          <p:nvPr/>
        </p:nvSpPr>
        <p:spPr>
          <a:xfrm>
            <a:off x="357158" y="2143116"/>
            <a:ext cx="3357586"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000" b="1" dirty="0" smtClean="0">
                <a:solidFill>
                  <a:schemeClr val="tx1"/>
                </a:solidFill>
              </a:rPr>
              <a:t>اسم مجرور باللام وعلامة جره الياء</a:t>
            </a:r>
            <a:endParaRPr lang="ar-SA" sz="2000" b="1" dirty="0">
              <a:solidFill>
                <a:schemeClr val="tx1"/>
              </a:solidFill>
            </a:endParaRPr>
          </a:p>
        </p:txBody>
      </p:sp>
      <p:sp>
        <p:nvSpPr>
          <p:cNvPr id="27" name="مستطيل ذو زوايا قطرية مخدوشة 26"/>
          <p:cNvSpPr/>
          <p:nvPr/>
        </p:nvSpPr>
        <p:spPr>
          <a:xfrm>
            <a:off x="142844" y="2786058"/>
            <a:ext cx="3357586"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000" b="1" dirty="0">
              <a:solidFill>
                <a:schemeClr val="tx1"/>
              </a:solidFill>
            </a:endParaRPr>
          </a:p>
        </p:txBody>
      </p:sp>
      <p:sp>
        <p:nvSpPr>
          <p:cNvPr id="28" name="مستطيل ذو زوايا قطرية مخدوشة 27"/>
          <p:cNvSpPr/>
          <p:nvPr/>
        </p:nvSpPr>
        <p:spPr>
          <a:xfrm>
            <a:off x="357158" y="3429000"/>
            <a:ext cx="3357586"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000" b="1" dirty="0">
              <a:solidFill>
                <a:schemeClr val="tx1"/>
              </a:solidFill>
            </a:endParaRPr>
          </a:p>
        </p:txBody>
      </p:sp>
      <p:sp>
        <p:nvSpPr>
          <p:cNvPr id="29" name="مستطيل ذو زوايا قطرية مخدوشة 28"/>
          <p:cNvSpPr/>
          <p:nvPr/>
        </p:nvSpPr>
        <p:spPr>
          <a:xfrm>
            <a:off x="142844" y="4071942"/>
            <a:ext cx="3357586"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000" b="1" dirty="0" smtClean="0">
              <a:solidFill>
                <a:schemeClr val="tx1"/>
              </a:solidFill>
            </a:endParaRPr>
          </a:p>
        </p:txBody>
      </p:sp>
      <p:sp>
        <p:nvSpPr>
          <p:cNvPr id="30" name="مستطيل ذو زوايا قطرية مخدوشة 29"/>
          <p:cNvSpPr/>
          <p:nvPr/>
        </p:nvSpPr>
        <p:spPr>
          <a:xfrm>
            <a:off x="428596" y="4714884"/>
            <a:ext cx="3429024"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endParaRPr lang="ar-SA" sz="2000" b="1" dirty="0">
              <a:solidFill>
                <a:schemeClr val="tx1"/>
              </a:solidFill>
            </a:endParaRPr>
          </a:p>
        </p:txBody>
      </p:sp>
      <p:sp>
        <p:nvSpPr>
          <p:cNvPr id="31" name="مستطيل ذو زوايا قطرية مخدوشة 30"/>
          <p:cNvSpPr/>
          <p:nvPr/>
        </p:nvSpPr>
        <p:spPr>
          <a:xfrm>
            <a:off x="285720" y="5357826"/>
            <a:ext cx="3357586" cy="642942"/>
          </a:xfrm>
          <a:prstGeom prst="snip2DiagRect">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sz="2000" b="1" dirty="0">
              <a:solidFill>
                <a:schemeClr val="tx1"/>
              </a:solidFill>
            </a:endParaRPr>
          </a:p>
        </p:txBody>
      </p:sp>
      <p:sp>
        <p:nvSpPr>
          <p:cNvPr id="34" name="مستطيل ذو زوايا قطرية مخدوشة 33"/>
          <p:cNvSpPr/>
          <p:nvPr/>
        </p:nvSpPr>
        <p:spPr>
          <a:xfrm>
            <a:off x="6715140" y="1357298"/>
            <a:ext cx="1714512" cy="642942"/>
          </a:xfrm>
          <a:prstGeom prst="snip2DiagRect">
            <a:avLst>
              <a:gd name="adj1" fmla="val 0"/>
              <a:gd name="adj2" fmla="val 46014"/>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solidFill>
                  <a:schemeClr val="tx1"/>
                </a:solidFill>
              </a:rPr>
              <a:t>الاسم المجرور</a:t>
            </a:r>
            <a:endParaRPr lang="ar-SA" sz="2400" b="1" dirty="0">
              <a:solidFill>
                <a:schemeClr val="tx1"/>
              </a:solidFill>
            </a:endParaRPr>
          </a:p>
        </p:txBody>
      </p:sp>
      <p:sp>
        <p:nvSpPr>
          <p:cNvPr id="35" name="مستطيل ذو زوايا قطرية مخدوشة 34"/>
          <p:cNvSpPr/>
          <p:nvPr/>
        </p:nvSpPr>
        <p:spPr>
          <a:xfrm>
            <a:off x="4286248" y="1357298"/>
            <a:ext cx="1714512" cy="642942"/>
          </a:xfrm>
          <a:prstGeom prst="snip2DiagRect">
            <a:avLst>
              <a:gd name="adj1" fmla="val 0"/>
              <a:gd name="adj2" fmla="val 48272"/>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solidFill>
                  <a:schemeClr val="tx1"/>
                </a:solidFill>
              </a:rPr>
              <a:t>نوعـــــــه</a:t>
            </a:r>
            <a:endParaRPr lang="ar-SA" sz="2400" b="1" dirty="0">
              <a:solidFill>
                <a:schemeClr val="tx1"/>
              </a:solidFill>
            </a:endParaRPr>
          </a:p>
        </p:txBody>
      </p:sp>
      <p:sp>
        <p:nvSpPr>
          <p:cNvPr id="36" name="مستطيل ذو زوايا قطرية مخدوشة 35"/>
          <p:cNvSpPr/>
          <p:nvPr/>
        </p:nvSpPr>
        <p:spPr>
          <a:xfrm>
            <a:off x="928662" y="1357298"/>
            <a:ext cx="1928826" cy="642942"/>
          </a:xfrm>
          <a:prstGeom prst="snip2DiagRect">
            <a:avLst>
              <a:gd name="adj1" fmla="val 0"/>
              <a:gd name="adj2" fmla="val 41499"/>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path path="circle">
              <a:fillToRect l="50000" t="50000" r="50000" b="50000"/>
            </a:path>
            <a:tileRect/>
          </a:gradFill>
        </p:spPr>
        <p:style>
          <a:lnRef idx="1">
            <a:schemeClr val="accent1"/>
          </a:lnRef>
          <a:fillRef idx="2">
            <a:schemeClr val="accent1"/>
          </a:fillRef>
          <a:effectRef idx="1">
            <a:schemeClr val="accent1"/>
          </a:effectRef>
          <a:fontRef idx="minor">
            <a:schemeClr val="dk1"/>
          </a:fontRef>
        </p:style>
        <p:txBody>
          <a:bodyPr rtlCol="1" anchor="ctr"/>
          <a:lstStyle/>
          <a:p>
            <a:pPr algn="ctr"/>
            <a:r>
              <a:rPr lang="ar-SA" sz="2400" b="1" dirty="0" smtClean="0">
                <a:solidFill>
                  <a:schemeClr val="tx1"/>
                </a:solidFill>
              </a:rPr>
              <a:t>موقعه الإعرابي</a:t>
            </a:r>
            <a:endParaRPr lang="ar-SA" sz="2400" b="1" dirty="0">
              <a:solidFill>
                <a:schemeClr val="tx1"/>
              </a:solidFill>
            </a:endParaRPr>
          </a:p>
        </p:txBody>
      </p:sp>
      <p:sp>
        <p:nvSpPr>
          <p:cNvPr id="44" name="مربع نص 43"/>
          <p:cNvSpPr txBox="1"/>
          <p:nvPr/>
        </p:nvSpPr>
        <p:spPr>
          <a:xfrm>
            <a:off x="4214810" y="2857496"/>
            <a:ext cx="1928826" cy="523220"/>
          </a:xfrm>
          <a:prstGeom prst="rect">
            <a:avLst/>
          </a:prstGeom>
          <a:noFill/>
        </p:spPr>
        <p:txBody>
          <a:bodyPr wrap="square" rtlCol="1">
            <a:spAutoFit/>
          </a:bodyPr>
          <a:lstStyle/>
          <a:p>
            <a:pPr algn="ctr"/>
            <a:r>
              <a:rPr lang="ar-SA" sz="2800" b="1" dirty="0" smtClean="0"/>
              <a:t>اسم مؤنث</a:t>
            </a:r>
            <a:endParaRPr lang="ar-SA" sz="2800" b="1" dirty="0"/>
          </a:p>
        </p:txBody>
      </p:sp>
      <p:sp>
        <p:nvSpPr>
          <p:cNvPr id="45" name="مربع نص 44"/>
          <p:cNvSpPr txBox="1"/>
          <p:nvPr/>
        </p:nvSpPr>
        <p:spPr>
          <a:xfrm>
            <a:off x="71406" y="2886014"/>
            <a:ext cx="3500462" cy="400110"/>
          </a:xfrm>
          <a:prstGeom prst="rect">
            <a:avLst/>
          </a:prstGeom>
          <a:noFill/>
        </p:spPr>
        <p:txBody>
          <a:bodyPr wrap="square" rtlCol="1">
            <a:spAutoFit/>
          </a:bodyPr>
          <a:lstStyle/>
          <a:p>
            <a:pPr algn="ctr"/>
            <a:r>
              <a:rPr lang="ar-SA" sz="2000" b="1" dirty="0" smtClean="0"/>
              <a:t>اسم مجرور بالياء وعلامة جره الياء</a:t>
            </a:r>
            <a:endParaRPr lang="ar-SA" sz="2000" b="1" dirty="0"/>
          </a:p>
        </p:txBody>
      </p:sp>
      <p:sp>
        <p:nvSpPr>
          <p:cNvPr id="46" name="مربع نص 45"/>
          <p:cNvSpPr txBox="1"/>
          <p:nvPr/>
        </p:nvSpPr>
        <p:spPr>
          <a:xfrm>
            <a:off x="0" y="3500438"/>
            <a:ext cx="3714744" cy="415498"/>
          </a:xfrm>
          <a:prstGeom prst="rect">
            <a:avLst/>
          </a:prstGeom>
          <a:noFill/>
        </p:spPr>
        <p:txBody>
          <a:bodyPr wrap="square" rtlCol="1">
            <a:spAutoFit/>
          </a:bodyPr>
          <a:lstStyle/>
          <a:p>
            <a:r>
              <a:rPr lang="ar-SA" sz="2100" b="1" dirty="0" smtClean="0"/>
              <a:t>اسم مجرور بإلى وعلامة جره الكسرة</a:t>
            </a:r>
            <a:endParaRPr lang="ar-SA" sz="2100" b="1" dirty="0"/>
          </a:p>
        </p:txBody>
      </p:sp>
      <p:sp>
        <p:nvSpPr>
          <p:cNvPr id="47" name="مربع نص 46"/>
          <p:cNvSpPr txBox="1"/>
          <p:nvPr/>
        </p:nvSpPr>
        <p:spPr>
          <a:xfrm>
            <a:off x="4000496" y="4143380"/>
            <a:ext cx="2286016" cy="523220"/>
          </a:xfrm>
          <a:prstGeom prst="rect">
            <a:avLst/>
          </a:prstGeom>
          <a:noFill/>
        </p:spPr>
        <p:txBody>
          <a:bodyPr wrap="square" rtlCol="1">
            <a:spAutoFit/>
          </a:bodyPr>
          <a:lstStyle/>
          <a:p>
            <a:pPr algn="ctr"/>
            <a:r>
              <a:rPr lang="ar-SA" sz="2800" b="1" dirty="0" smtClean="0"/>
              <a:t>جمع مؤنث سالم</a:t>
            </a:r>
            <a:endParaRPr lang="ar-SA" sz="2800" b="1" dirty="0"/>
          </a:p>
        </p:txBody>
      </p:sp>
      <p:sp>
        <p:nvSpPr>
          <p:cNvPr id="48" name="مربع نص 47"/>
          <p:cNvSpPr txBox="1"/>
          <p:nvPr/>
        </p:nvSpPr>
        <p:spPr>
          <a:xfrm>
            <a:off x="142876" y="4156510"/>
            <a:ext cx="3428992" cy="415498"/>
          </a:xfrm>
          <a:prstGeom prst="rect">
            <a:avLst/>
          </a:prstGeom>
          <a:noFill/>
        </p:spPr>
        <p:txBody>
          <a:bodyPr wrap="square" rtlCol="1">
            <a:spAutoFit/>
          </a:bodyPr>
          <a:lstStyle/>
          <a:p>
            <a:pPr algn="ctr"/>
            <a:r>
              <a:rPr lang="ar-SA" sz="2100" b="1" dirty="0" smtClean="0"/>
              <a:t>اسم مجرور بفي وعلامة جره الكسرة</a:t>
            </a:r>
          </a:p>
        </p:txBody>
      </p:sp>
      <p:sp>
        <p:nvSpPr>
          <p:cNvPr id="49" name="مربع نص 48"/>
          <p:cNvSpPr txBox="1"/>
          <p:nvPr/>
        </p:nvSpPr>
        <p:spPr>
          <a:xfrm>
            <a:off x="4429124" y="4786322"/>
            <a:ext cx="1928826" cy="523220"/>
          </a:xfrm>
          <a:prstGeom prst="rect">
            <a:avLst/>
          </a:prstGeom>
          <a:noFill/>
        </p:spPr>
        <p:txBody>
          <a:bodyPr wrap="square" rtlCol="1">
            <a:spAutoFit/>
          </a:bodyPr>
          <a:lstStyle/>
          <a:p>
            <a:pPr algn="ctr"/>
            <a:r>
              <a:rPr lang="ar-SA" sz="2800" b="1" dirty="0" smtClean="0"/>
              <a:t>جمع تكسير</a:t>
            </a:r>
            <a:endParaRPr lang="ar-SA" sz="2800" b="1" dirty="0"/>
          </a:p>
        </p:txBody>
      </p:sp>
      <p:sp>
        <p:nvSpPr>
          <p:cNvPr id="50" name="مربع نص 49"/>
          <p:cNvSpPr txBox="1"/>
          <p:nvPr/>
        </p:nvSpPr>
        <p:spPr>
          <a:xfrm>
            <a:off x="428596" y="4814840"/>
            <a:ext cx="3381404" cy="400110"/>
          </a:xfrm>
          <a:prstGeom prst="rect">
            <a:avLst/>
          </a:prstGeom>
          <a:noFill/>
        </p:spPr>
        <p:txBody>
          <a:bodyPr wrap="square" rtlCol="1">
            <a:spAutoFit/>
          </a:bodyPr>
          <a:lstStyle/>
          <a:p>
            <a:r>
              <a:rPr lang="ar-SA" sz="2000" b="1" dirty="0" smtClean="0"/>
              <a:t>اسم مجرور بالياءوعلامة جره الكسرة</a:t>
            </a:r>
            <a:endParaRPr lang="ar-SA" sz="2000" b="1" dirty="0"/>
          </a:p>
        </p:txBody>
      </p:sp>
      <p:sp>
        <p:nvSpPr>
          <p:cNvPr id="51" name="مربع نص 50"/>
          <p:cNvSpPr txBox="1"/>
          <p:nvPr/>
        </p:nvSpPr>
        <p:spPr>
          <a:xfrm>
            <a:off x="4214810" y="5406110"/>
            <a:ext cx="2214578" cy="523220"/>
          </a:xfrm>
          <a:prstGeom prst="rect">
            <a:avLst/>
          </a:prstGeom>
          <a:noFill/>
        </p:spPr>
        <p:txBody>
          <a:bodyPr wrap="square" rtlCol="1">
            <a:spAutoFit/>
          </a:bodyPr>
          <a:lstStyle/>
          <a:p>
            <a:pPr algn="ctr"/>
            <a:r>
              <a:rPr lang="ar-SA" sz="2800" b="1" dirty="0" smtClean="0"/>
              <a:t>جمع مذكر سالم</a:t>
            </a:r>
            <a:endParaRPr lang="ar-SA" sz="2800" b="1" dirty="0"/>
          </a:p>
        </p:txBody>
      </p:sp>
      <p:sp>
        <p:nvSpPr>
          <p:cNvPr id="52" name="مربع نص 51"/>
          <p:cNvSpPr txBox="1"/>
          <p:nvPr/>
        </p:nvSpPr>
        <p:spPr>
          <a:xfrm>
            <a:off x="285720" y="5473005"/>
            <a:ext cx="3357586" cy="415498"/>
          </a:xfrm>
          <a:prstGeom prst="rect">
            <a:avLst/>
          </a:prstGeom>
          <a:noFill/>
        </p:spPr>
        <p:txBody>
          <a:bodyPr wrap="square" rtlCol="1">
            <a:spAutoFit/>
          </a:bodyPr>
          <a:lstStyle/>
          <a:p>
            <a:pPr algn="ctr"/>
            <a:r>
              <a:rPr lang="ar-SA" sz="2100" b="1" dirty="0" smtClean="0"/>
              <a:t>اسم مجرور بمن وعلامة جره الياء</a:t>
            </a:r>
            <a:endParaRPr lang="ar-SA" sz="2100" b="1" dirty="0"/>
          </a:p>
        </p:txBody>
      </p:sp>
      <p:sp>
        <p:nvSpPr>
          <p:cNvPr id="54" name="مربع نص 53"/>
          <p:cNvSpPr txBox="1"/>
          <p:nvPr/>
        </p:nvSpPr>
        <p:spPr>
          <a:xfrm>
            <a:off x="4429124" y="3500438"/>
            <a:ext cx="1928826" cy="523220"/>
          </a:xfrm>
          <a:prstGeom prst="rect">
            <a:avLst/>
          </a:prstGeom>
          <a:noFill/>
        </p:spPr>
        <p:txBody>
          <a:bodyPr wrap="square" rtlCol="1">
            <a:spAutoFit/>
          </a:bodyPr>
          <a:lstStyle/>
          <a:p>
            <a:pPr algn="ctr"/>
            <a:r>
              <a:rPr lang="ar-SA" sz="2800" b="1" dirty="0" smtClean="0"/>
              <a:t>مفرد</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randombar(horizontal)">
                                      <p:cBhvr>
                                        <p:cTn id="13" dur="2000"/>
                                        <p:tgtEl>
                                          <p:spTgt spid="3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randombar(horizontal)">
                                      <p:cBhvr>
                                        <p:cTn id="16" dur="2000"/>
                                        <p:tgtEl>
                                          <p:spTgt spid="3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randombar(horizontal)">
                                      <p:cBhvr>
                                        <p:cTn id="19" dur="2000"/>
                                        <p:tgtEl>
                                          <p:spTgt spid="36"/>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3" dur="10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4" dur="1000" accel="50000" fill="hold">
                                          <p:stCondLst>
                                            <p:cond delay="1000"/>
                                          </p:stCondLst>
                                        </p:cTn>
                                        <p:tgtEl>
                                          <p:spTgt spid="5"/>
                                        </p:tgtEl>
                                        <p:attrNameLst>
                                          <p:attrName>ppt_w</p:attrName>
                                        </p:attrNameLst>
                                      </p:cBhvr>
                                      <p:tavLst>
                                        <p:tav tm="0">
                                          <p:val>
                                            <p:strVal val="#ppt_w*.05"/>
                                          </p:val>
                                        </p:tav>
                                        <p:tav tm="100000">
                                          <p:val>
                                            <p:strVal val="#ppt_w"/>
                                          </p:val>
                                        </p:tav>
                                      </p:tavLst>
                                    </p:anim>
                                    <p:anim calcmode="lin" valueType="num">
                                      <p:cBhvr>
                                        <p:cTn id="25" dur="2000" fill="hold"/>
                                        <p:tgtEl>
                                          <p:spTgt spid="5"/>
                                        </p:tgtEl>
                                        <p:attrNameLst>
                                          <p:attrName>ppt_h</p:attrName>
                                        </p:attrNameLst>
                                      </p:cBhvr>
                                      <p:tavLst>
                                        <p:tav tm="0">
                                          <p:val>
                                            <p:strVal val="#ppt_h"/>
                                          </p:val>
                                        </p:tav>
                                        <p:tav tm="100000">
                                          <p:val>
                                            <p:strVal val="#ppt_h"/>
                                          </p:val>
                                        </p:tav>
                                      </p:tavLst>
                                    </p:anim>
                                    <p:anim calcmode="lin" valueType="num">
                                      <p:cBhvr>
                                        <p:cTn id="26" dur="10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7" dur="10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8" dur="1000" accel="50000" fill="hold">
                                          <p:stCondLst>
                                            <p:cond delay="1000"/>
                                          </p:stCondLst>
                                        </p:cTn>
                                        <p:tgtEl>
                                          <p:spTgt spid="5"/>
                                        </p:tgtEl>
                                        <p:attrNameLst>
                                          <p:attrName>ppt_y</p:attrName>
                                        </p:attrNameLst>
                                      </p:cBhvr>
                                      <p:tavLst>
                                        <p:tav tm="0">
                                          <p:val>
                                            <p:strVal val="#ppt_y+.1"/>
                                          </p:val>
                                        </p:tav>
                                        <p:tav tm="100000">
                                          <p:val>
                                            <p:strVal val="#ppt_y"/>
                                          </p:val>
                                        </p:tav>
                                      </p:tavLst>
                                    </p:anim>
                                    <p:animEffect transition="in" filter="fade">
                                      <p:cBhvr>
                                        <p:cTn id="29" dur="2000" decel="50000">
                                          <p:stCondLst>
                                            <p:cond delay="0"/>
                                          </p:stCondLst>
                                        </p:cTn>
                                        <p:tgtEl>
                                          <p:spTgt spid="5"/>
                                        </p:tgtEl>
                                      </p:cBhvr>
                                    </p:animEffect>
                                  </p:childTnLst>
                                </p:cTn>
                              </p:par>
                              <p:par>
                                <p:cTn id="30" presetID="25"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33" dur="10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34" dur="1000" accel="50000" fill="hold">
                                          <p:stCondLst>
                                            <p:cond delay="1000"/>
                                          </p:stCondLst>
                                        </p:cTn>
                                        <p:tgtEl>
                                          <p:spTgt spid="20"/>
                                        </p:tgtEl>
                                        <p:attrNameLst>
                                          <p:attrName>ppt_w</p:attrName>
                                        </p:attrNameLst>
                                      </p:cBhvr>
                                      <p:tavLst>
                                        <p:tav tm="0">
                                          <p:val>
                                            <p:strVal val="#ppt_w*.05"/>
                                          </p:val>
                                        </p:tav>
                                        <p:tav tm="100000">
                                          <p:val>
                                            <p:strVal val="#ppt_w"/>
                                          </p:val>
                                        </p:tav>
                                      </p:tavLst>
                                    </p:anim>
                                    <p:anim calcmode="lin" valueType="num">
                                      <p:cBhvr>
                                        <p:cTn id="35" dur="2000" fill="hold"/>
                                        <p:tgtEl>
                                          <p:spTgt spid="20"/>
                                        </p:tgtEl>
                                        <p:attrNameLst>
                                          <p:attrName>ppt_h</p:attrName>
                                        </p:attrNameLst>
                                      </p:cBhvr>
                                      <p:tavLst>
                                        <p:tav tm="0">
                                          <p:val>
                                            <p:strVal val="#ppt_h"/>
                                          </p:val>
                                        </p:tav>
                                        <p:tav tm="100000">
                                          <p:val>
                                            <p:strVal val="#ppt_h"/>
                                          </p:val>
                                        </p:tav>
                                      </p:tavLst>
                                    </p:anim>
                                    <p:anim calcmode="lin" valueType="num">
                                      <p:cBhvr>
                                        <p:cTn id="36" dur="10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37" dur="10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38" dur="1000" accel="50000" fill="hold">
                                          <p:stCondLst>
                                            <p:cond delay="1000"/>
                                          </p:stCondLst>
                                        </p:cTn>
                                        <p:tgtEl>
                                          <p:spTgt spid="20"/>
                                        </p:tgtEl>
                                        <p:attrNameLst>
                                          <p:attrName>ppt_y</p:attrName>
                                        </p:attrNameLst>
                                      </p:cBhvr>
                                      <p:tavLst>
                                        <p:tav tm="0">
                                          <p:val>
                                            <p:strVal val="#ppt_y+.1"/>
                                          </p:val>
                                        </p:tav>
                                        <p:tav tm="100000">
                                          <p:val>
                                            <p:strVal val="#ppt_y"/>
                                          </p:val>
                                        </p:tav>
                                      </p:tavLst>
                                    </p:anim>
                                    <p:animEffect transition="in" filter="fade">
                                      <p:cBhvr>
                                        <p:cTn id="39" dur="2000" decel="50000">
                                          <p:stCondLst>
                                            <p:cond delay="0"/>
                                          </p:stCondLst>
                                        </p:cTn>
                                        <p:tgtEl>
                                          <p:spTgt spid="20"/>
                                        </p:tgtEl>
                                      </p:cBhvr>
                                    </p:animEffect>
                                  </p:childTnLst>
                                </p:cTn>
                              </p:par>
                              <p:par>
                                <p:cTn id="40" presetID="25"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10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3" dur="10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4" dur="1000" accel="50000" fill="hold">
                                          <p:stCondLst>
                                            <p:cond delay="1000"/>
                                          </p:stCondLst>
                                        </p:cTn>
                                        <p:tgtEl>
                                          <p:spTgt spid="26"/>
                                        </p:tgtEl>
                                        <p:attrNameLst>
                                          <p:attrName>ppt_w</p:attrName>
                                        </p:attrNameLst>
                                      </p:cBhvr>
                                      <p:tavLst>
                                        <p:tav tm="0">
                                          <p:val>
                                            <p:strVal val="#ppt_w*.05"/>
                                          </p:val>
                                        </p:tav>
                                        <p:tav tm="100000">
                                          <p:val>
                                            <p:strVal val="#ppt_w"/>
                                          </p:val>
                                        </p:tav>
                                      </p:tavLst>
                                    </p:anim>
                                    <p:anim calcmode="lin" valueType="num">
                                      <p:cBhvr>
                                        <p:cTn id="45" dur="2000" fill="hold"/>
                                        <p:tgtEl>
                                          <p:spTgt spid="26"/>
                                        </p:tgtEl>
                                        <p:attrNameLst>
                                          <p:attrName>ppt_h</p:attrName>
                                        </p:attrNameLst>
                                      </p:cBhvr>
                                      <p:tavLst>
                                        <p:tav tm="0">
                                          <p:val>
                                            <p:strVal val="#ppt_h"/>
                                          </p:val>
                                        </p:tav>
                                        <p:tav tm="100000">
                                          <p:val>
                                            <p:strVal val="#ppt_h"/>
                                          </p:val>
                                        </p:tav>
                                      </p:tavLst>
                                    </p:anim>
                                    <p:anim calcmode="lin" valueType="num">
                                      <p:cBhvr>
                                        <p:cTn id="46" dur="10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47" dur="10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48" dur="1000" accel="50000" fill="hold">
                                          <p:stCondLst>
                                            <p:cond delay="1000"/>
                                          </p:stCondLst>
                                        </p:cTn>
                                        <p:tgtEl>
                                          <p:spTgt spid="26"/>
                                        </p:tgtEl>
                                        <p:attrNameLst>
                                          <p:attrName>ppt_y</p:attrName>
                                        </p:attrNameLst>
                                      </p:cBhvr>
                                      <p:tavLst>
                                        <p:tav tm="0">
                                          <p:val>
                                            <p:strVal val="#ppt_y+.1"/>
                                          </p:val>
                                        </p:tav>
                                        <p:tav tm="100000">
                                          <p:val>
                                            <p:strVal val="#ppt_y"/>
                                          </p:val>
                                        </p:tav>
                                      </p:tavLst>
                                    </p:anim>
                                    <p:animEffect transition="in" filter="fade">
                                      <p:cBhvr>
                                        <p:cTn id="49" dur="2000" decel="50000">
                                          <p:stCondLst>
                                            <p:cond delay="0"/>
                                          </p:stCondLst>
                                        </p:cTn>
                                        <p:tgtEl>
                                          <p:spTgt spid="26"/>
                                        </p:tgtEl>
                                      </p:cBhvr>
                                    </p:animEffect>
                                  </p:childTnLst>
                                </p:cTn>
                              </p:par>
                            </p:childTnLst>
                          </p:cTn>
                        </p:par>
                        <p:par>
                          <p:cTn id="50" fill="hold">
                            <p:stCondLst>
                              <p:cond delay="2000"/>
                            </p:stCondLst>
                            <p:childTnLst>
                              <p:par>
                                <p:cTn id="51" presetID="25"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10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10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1000" accel="50000" fill="hold">
                                          <p:stCondLst>
                                            <p:cond delay="1000"/>
                                          </p:stCondLst>
                                        </p:cTn>
                                        <p:tgtEl>
                                          <p:spTgt spid="6"/>
                                        </p:tgtEl>
                                        <p:attrNameLst>
                                          <p:attrName>ppt_w</p:attrName>
                                        </p:attrNameLst>
                                      </p:cBhvr>
                                      <p:tavLst>
                                        <p:tav tm="0">
                                          <p:val>
                                            <p:strVal val="#ppt_w*.05"/>
                                          </p:val>
                                        </p:tav>
                                        <p:tav tm="100000">
                                          <p:val>
                                            <p:strVal val="#ppt_w"/>
                                          </p:val>
                                        </p:tav>
                                      </p:tavLst>
                                    </p:anim>
                                    <p:anim calcmode="lin" valueType="num">
                                      <p:cBhvr>
                                        <p:cTn id="56" dur="2000" fill="hold"/>
                                        <p:tgtEl>
                                          <p:spTgt spid="6"/>
                                        </p:tgtEl>
                                        <p:attrNameLst>
                                          <p:attrName>ppt_h</p:attrName>
                                        </p:attrNameLst>
                                      </p:cBhvr>
                                      <p:tavLst>
                                        <p:tav tm="0">
                                          <p:val>
                                            <p:strVal val="#ppt_h"/>
                                          </p:val>
                                        </p:tav>
                                        <p:tav tm="100000">
                                          <p:val>
                                            <p:strVal val="#ppt_h"/>
                                          </p:val>
                                        </p:tav>
                                      </p:tavLst>
                                    </p:anim>
                                    <p:anim calcmode="lin" valueType="num">
                                      <p:cBhvr>
                                        <p:cTn id="57" dur="10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10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1000" accel="50000" fill="hold">
                                          <p:stCondLst>
                                            <p:cond delay="1000"/>
                                          </p:stCondLst>
                                        </p:cTn>
                                        <p:tgtEl>
                                          <p:spTgt spid="6"/>
                                        </p:tgtEl>
                                        <p:attrNameLst>
                                          <p:attrName>ppt_y</p:attrName>
                                        </p:attrNameLst>
                                      </p:cBhvr>
                                      <p:tavLst>
                                        <p:tav tm="0">
                                          <p:val>
                                            <p:strVal val="#ppt_y+.1"/>
                                          </p:val>
                                        </p:tav>
                                        <p:tav tm="100000">
                                          <p:val>
                                            <p:strVal val="#ppt_y"/>
                                          </p:val>
                                        </p:tav>
                                      </p:tavLst>
                                    </p:anim>
                                    <p:animEffect transition="in" filter="fade">
                                      <p:cBhvr>
                                        <p:cTn id="60" dur="2000" decel="50000">
                                          <p:stCondLst>
                                            <p:cond delay="0"/>
                                          </p:stCondLst>
                                        </p:cTn>
                                        <p:tgtEl>
                                          <p:spTgt spid="6"/>
                                        </p:tgtEl>
                                      </p:cBhvr>
                                    </p:animEffect>
                                  </p:childTnLst>
                                </p:cTn>
                              </p:par>
                            </p:childTnLst>
                          </p:cTn>
                        </p:par>
                        <p:par>
                          <p:cTn id="61" fill="hold">
                            <p:stCondLst>
                              <p:cond delay="4000"/>
                            </p:stCondLst>
                            <p:childTnLst>
                              <p:par>
                                <p:cTn id="62" presetID="25" presetClass="entr" presetSubtype="0" fill="hold" grpId="0" nodeType="after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p:cTn id="64" dur="10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65" dur="10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66" dur="1000" accel="50000" fill="hold">
                                          <p:stCondLst>
                                            <p:cond delay="1000"/>
                                          </p:stCondLst>
                                        </p:cTn>
                                        <p:tgtEl>
                                          <p:spTgt spid="7"/>
                                        </p:tgtEl>
                                        <p:attrNameLst>
                                          <p:attrName>ppt_w</p:attrName>
                                        </p:attrNameLst>
                                      </p:cBhvr>
                                      <p:tavLst>
                                        <p:tav tm="0">
                                          <p:val>
                                            <p:strVal val="#ppt_w*.05"/>
                                          </p:val>
                                        </p:tav>
                                        <p:tav tm="100000">
                                          <p:val>
                                            <p:strVal val="#ppt_w"/>
                                          </p:val>
                                        </p:tav>
                                      </p:tavLst>
                                    </p:anim>
                                    <p:anim calcmode="lin" valueType="num">
                                      <p:cBhvr>
                                        <p:cTn id="67" dur="2000" fill="hold"/>
                                        <p:tgtEl>
                                          <p:spTgt spid="7"/>
                                        </p:tgtEl>
                                        <p:attrNameLst>
                                          <p:attrName>ppt_h</p:attrName>
                                        </p:attrNameLst>
                                      </p:cBhvr>
                                      <p:tavLst>
                                        <p:tav tm="0">
                                          <p:val>
                                            <p:strVal val="#ppt_h"/>
                                          </p:val>
                                        </p:tav>
                                        <p:tav tm="100000">
                                          <p:val>
                                            <p:strVal val="#ppt_h"/>
                                          </p:val>
                                        </p:tav>
                                      </p:tavLst>
                                    </p:anim>
                                    <p:anim calcmode="lin" valueType="num">
                                      <p:cBhvr>
                                        <p:cTn id="68" dur="10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69" dur="10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0" dur="1000" accel="50000" fill="hold">
                                          <p:stCondLst>
                                            <p:cond delay="1000"/>
                                          </p:stCondLst>
                                        </p:cTn>
                                        <p:tgtEl>
                                          <p:spTgt spid="7"/>
                                        </p:tgtEl>
                                        <p:attrNameLst>
                                          <p:attrName>ppt_y</p:attrName>
                                        </p:attrNameLst>
                                      </p:cBhvr>
                                      <p:tavLst>
                                        <p:tav tm="0">
                                          <p:val>
                                            <p:strVal val="#ppt_y+.1"/>
                                          </p:val>
                                        </p:tav>
                                        <p:tav tm="100000">
                                          <p:val>
                                            <p:strVal val="#ppt_y"/>
                                          </p:val>
                                        </p:tav>
                                      </p:tavLst>
                                    </p:anim>
                                    <p:animEffect transition="in" filter="fade">
                                      <p:cBhvr>
                                        <p:cTn id="71" dur="2000" decel="50000">
                                          <p:stCondLst>
                                            <p:cond delay="0"/>
                                          </p:stCondLst>
                                        </p:cTn>
                                        <p:tgtEl>
                                          <p:spTgt spid="7"/>
                                        </p:tgtEl>
                                      </p:cBhvr>
                                    </p:animEffect>
                                  </p:childTnLst>
                                </p:cTn>
                              </p:par>
                            </p:childTnLst>
                          </p:cTn>
                        </p:par>
                        <p:par>
                          <p:cTn id="72" fill="hold">
                            <p:stCondLst>
                              <p:cond delay="6000"/>
                            </p:stCondLst>
                            <p:childTnLst>
                              <p:par>
                                <p:cTn id="73" presetID="25" presetClass="entr" presetSubtype="0"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10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76" dur="10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77" dur="1000" accel="50000" fill="hold">
                                          <p:stCondLst>
                                            <p:cond delay="1000"/>
                                          </p:stCondLst>
                                        </p:cTn>
                                        <p:tgtEl>
                                          <p:spTgt spid="8"/>
                                        </p:tgtEl>
                                        <p:attrNameLst>
                                          <p:attrName>ppt_w</p:attrName>
                                        </p:attrNameLst>
                                      </p:cBhvr>
                                      <p:tavLst>
                                        <p:tav tm="0">
                                          <p:val>
                                            <p:strVal val="#ppt_w*.05"/>
                                          </p:val>
                                        </p:tav>
                                        <p:tav tm="100000">
                                          <p:val>
                                            <p:strVal val="#ppt_w"/>
                                          </p:val>
                                        </p:tav>
                                      </p:tavLst>
                                    </p:anim>
                                    <p:anim calcmode="lin" valueType="num">
                                      <p:cBhvr>
                                        <p:cTn id="78" dur="2000" fill="hold"/>
                                        <p:tgtEl>
                                          <p:spTgt spid="8"/>
                                        </p:tgtEl>
                                        <p:attrNameLst>
                                          <p:attrName>ppt_h</p:attrName>
                                        </p:attrNameLst>
                                      </p:cBhvr>
                                      <p:tavLst>
                                        <p:tav tm="0">
                                          <p:val>
                                            <p:strVal val="#ppt_h"/>
                                          </p:val>
                                        </p:tav>
                                        <p:tav tm="100000">
                                          <p:val>
                                            <p:strVal val="#ppt_h"/>
                                          </p:val>
                                        </p:tav>
                                      </p:tavLst>
                                    </p:anim>
                                    <p:anim calcmode="lin" valueType="num">
                                      <p:cBhvr>
                                        <p:cTn id="79" dur="10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80" dur="10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81" dur="1000" accel="50000" fill="hold">
                                          <p:stCondLst>
                                            <p:cond delay="1000"/>
                                          </p:stCondLst>
                                        </p:cTn>
                                        <p:tgtEl>
                                          <p:spTgt spid="8"/>
                                        </p:tgtEl>
                                        <p:attrNameLst>
                                          <p:attrName>ppt_y</p:attrName>
                                        </p:attrNameLst>
                                      </p:cBhvr>
                                      <p:tavLst>
                                        <p:tav tm="0">
                                          <p:val>
                                            <p:strVal val="#ppt_y+.1"/>
                                          </p:val>
                                        </p:tav>
                                        <p:tav tm="100000">
                                          <p:val>
                                            <p:strVal val="#ppt_y"/>
                                          </p:val>
                                        </p:tav>
                                      </p:tavLst>
                                    </p:anim>
                                    <p:animEffect transition="in" filter="fade">
                                      <p:cBhvr>
                                        <p:cTn id="82" dur="2000" decel="50000">
                                          <p:stCondLst>
                                            <p:cond delay="0"/>
                                          </p:stCondLst>
                                        </p:cTn>
                                        <p:tgtEl>
                                          <p:spTgt spid="8"/>
                                        </p:tgtEl>
                                      </p:cBhvr>
                                    </p:animEffect>
                                  </p:childTnLst>
                                </p:cTn>
                              </p:par>
                            </p:childTnLst>
                          </p:cTn>
                        </p:par>
                        <p:par>
                          <p:cTn id="83" fill="hold">
                            <p:stCondLst>
                              <p:cond delay="8000"/>
                            </p:stCondLst>
                            <p:childTnLst>
                              <p:par>
                                <p:cTn id="84" presetID="25" presetClass="entr" presetSubtype="0"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 calcmode="lin" valueType="num">
                                      <p:cBhvr>
                                        <p:cTn id="86" dur="10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7" dur="10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88" dur="1000" accel="50000" fill="hold">
                                          <p:stCondLst>
                                            <p:cond delay="1000"/>
                                          </p:stCondLst>
                                        </p:cTn>
                                        <p:tgtEl>
                                          <p:spTgt spid="9"/>
                                        </p:tgtEl>
                                        <p:attrNameLst>
                                          <p:attrName>ppt_w</p:attrName>
                                        </p:attrNameLst>
                                      </p:cBhvr>
                                      <p:tavLst>
                                        <p:tav tm="0">
                                          <p:val>
                                            <p:strVal val="#ppt_w*.05"/>
                                          </p:val>
                                        </p:tav>
                                        <p:tav tm="100000">
                                          <p:val>
                                            <p:strVal val="#ppt_w"/>
                                          </p:val>
                                        </p:tav>
                                      </p:tavLst>
                                    </p:anim>
                                    <p:anim calcmode="lin" valueType="num">
                                      <p:cBhvr>
                                        <p:cTn id="89" dur="2000" fill="hold"/>
                                        <p:tgtEl>
                                          <p:spTgt spid="9"/>
                                        </p:tgtEl>
                                        <p:attrNameLst>
                                          <p:attrName>ppt_h</p:attrName>
                                        </p:attrNameLst>
                                      </p:cBhvr>
                                      <p:tavLst>
                                        <p:tav tm="0">
                                          <p:val>
                                            <p:strVal val="#ppt_h"/>
                                          </p:val>
                                        </p:tav>
                                        <p:tav tm="100000">
                                          <p:val>
                                            <p:strVal val="#ppt_h"/>
                                          </p:val>
                                        </p:tav>
                                      </p:tavLst>
                                    </p:anim>
                                    <p:anim calcmode="lin" valueType="num">
                                      <p:cBhvr>
                                        <p:cTn id="90" dur="10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91" dur="10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92" dur="1000" accel="50000" fill="hold">
                                          <p:stCondLst>
                                            <p:cond delay="1000"/>
                                          </p:stCondLst>
                                        </p:cTn>
                                        <p:tgtEl>
                                          <p:spTgt spid="9"/>
                                        </p:tgtEl>
                                        <p:attrNameLst>
                                          <p:attrName>ppt_y</p:attrName>
                                        </p:attrNameLst>
                                      </p:cBhvr>
                                      <p:tavLst>
                                        <p:tav tm="0">
                                          <p:val>
                                            <p:strVal val="#ppt_y+.1"/>
                                          </p:val>
                                        </p:tav>
                                        <p:tav tm="100000">
                                          <p:val>
                                            <p:strVal val="#ppt_y"/>
                                          </p:val>
                                        </p:tav>
                                      </p:tavLst>
                                    </p:anim>
                                    <p:animEffect transition="in" filter="fade">
                                      <p:cBhvr>
                                        <p:cTn id="93" dur="2000" decel="50000">
                                          <p:stCondLst>
                                            <p:cond delay="0"/>
                                          </p:stCondLst>
                                        </p:cTn>
                                        <p:tgtEl>
                                          <p:spTgt spid="9"/>
                                        </p:tgtEl>
                                      </p:cBhvr>
                                    </p:animEffect>
                                  </p:childTnLst>
                                </p:cTn>
                              </p:par>
                            </p:childTnLst>
                          </p:cTn>
                        </p:par>
                        <p:par>
                          <p:cTn id="94" fill="hold">
                            <p:stCondLst>
                              <p:cond delay="10000"/>
                            </p:stCondLst>
                            <p:childTnLst>
                              <p:par>
                                <p:cTn id="95" presetID="25" presetClass="entr" presetSubtype="0" fill="hold" grpId="0" nodeType="after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p:cTn id="97" dur="10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98" dur="10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9" dur="1000" accel="50000" fill="hold">
                                          <p:stCondLst>
                                            <p:cond delay="1000"/>
                                          </p:stCondLst>
                                        </p:cTn>
                                        <p:tgtEl>
                                          <p:spTgt spid="10"/>
                                        </p:tgtEl>
                                        <p:attrNameLst>
                                          <p:attrName>ppt_w</p:attrName>
                                        </p:attrNameLst>
                                      </p:cBhvr>
                                      <p:tavLst>
                                        <p:tav tm="0">
                                          <p:val>
                                            <p:strVal val="#ppt_w*.05"/>
                                          </p:val>
                                        </p:tav>
                                        <p:tav tm="100000">
                                          <p:val>
                                            <p:strVal val="#ppt_w"/>
                                          </p:val>
                                        </p:tav>
                                      </p:tavLst>
                                    </p:anim>
                                    <p:anim calcmode="lin" valueType="num">
                                      <p:cBhvr>
                                        <p:cTn id="100" dur="2000" fill="hold"/>
                                        <p:tgtEl>
                                          <p:spTgt spid="10"/>
                                        </p:tgtEl>
                                        <p:attrNameLst>
                                          <p:attrName>ppt_h</p:attrName>
                                        </p:attrNameLst>
                                      </p:cBhvr>
                                      <p:tavLst>
                                        <p:tav tm="0">
                                          <p:val>
                                            <p:strVal val="#ppt_h"/>
                                          </p:val>
                                        </p:tav>
                                        <p:tav tm="100000">
                                          <p:val>
                                            <p:strVal val="#ppt_h"/>
                                          </p:val>
                                        </p:tav>
                                      </p:tavLst>
                                    </p:anim>
                                    <p:anim calcmode="lin" valueType="num">
                                      <p:cBhvr>
                                        <p:cTn id="101" dur="10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02" dur="10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03" dur="1000" accel="50000" fill="hold">
                                          <p:stCondLst>
                                            <p:cond delay="1000"/>
                                          </p:stCondLst>
                                        </p:cTn>
                                        <p:tgtEl>
                                          <p:spTgt spid="10"/>
                                        </p:tgtEl>
                                        <p:attrNameLst>
                                          <p:attrName>ppt_y</p:attrName>
                                        </p:attrNameLst>
                                      </p:cBhvr>
                                      <p:tavLst>
                                        <p:tav tm="0">
                                          <p:val>
                                            <p:strVal val="#ppt_y+.1"/>
                                          </p:val>
                                        </p:tav>
                                        <p:tav tm="100000">
                                          <p:val>
                                            <p:strVal val="#ppt_y"/>
                                          </p:val>
                                        </p:tav>
                                      </p:tavLst>
                                    </p:anim>
                                    <p:animEffect transition="in" filter="fade">
                                      <p:cBhvr>
                                        <p:cTn id="104" dur="2000" decel="50000">
                                          <p:stCondLst>
                                            <p:cond delay="0"/>
                                          </p:stCondLst>
                                        </p:cTn>
                                        <p:tgtEl>
                                          <p:spTgt spid="10"/>
                                        </p:tgtEl>
                                      </p:cBhvr>
                                    </p:animEffect>
                                  </p:childTnLst>
                                </p:cTn>
                              </p:par>
                            </p:childTnLst>
                          </p:cTn>
                        </p:par>
                        <p:par>
                          <p:cTn id="105" fill="hold">
                            <p:stCondLst>
                              <p:cond delay="12000"/>
                            </p:stCondLst>
                            <p:childTnLst>
                              <p:par>
                                <p:cTn id="106" presetID="25" presetClass="entr" presetSubtype="0" fill="hold" grpId="0" nodeType="after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p:cTn id="108" dur="10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109" dur="10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110" dur="1000" accel="50000" fill="hold">
                                          <p:stCondLst>
                                            <p:cond delay="1000"/>
                                          </p:stCondLst>
                                        </p:cTn>
                                        <p:tgtEl>
                                          <p:spTgt spid="21"/>
                                        </p:tgtEl>
                                        <p:attrNameLst>
                                          <p:attrName>ppt_w</p:attrName>
                                        </p:attrNameLst>
                                      </p:cBhvr>
                                      <p:tavLst>
                                        <p:tav tm="0">
                                          <p:val>
                                            <p:strVal val="#ppt_w*.05"/>
                                          </p:val>
                                        </p:tav>
                                        <p:tav tm="100000">
                                          <p:val>
                                            <p:strVal val="#ppt_w"/>
                                          </p:val>
                                        </p:tav>
                                      </p:tavLst>
                                    </p:anim>
                                    <p:anim calcmode="lin" valueType="num">
                                      <p:cBhvr>
                                        <p:cTn id="111" dur="2000" fill="hold"/>
                                        <p:tgtEl>
                                          <p:spTgt spid="21"/>
                                        </p:tgtEl>
                                        <p:attrNameLst>
                                          <p:attrName>ppt_h</p:attrName>
                                        </p:attrNameLst>
                                      </p:cBhvr>
                                      <p:tavLst>
                                        <p:tav tm="0">
                                          <p:val>
                                            <p:strVal val="#ppt_h"/>
                                          </p:val>
                                        </p:tav>
                                        <p:tav tm="100000">
                                          <p:val>
                                            <p:strVal val="#ppt_h"/>
                                          </p:val>
                                        </p:tav>
                                      </p:tavLst>
                                    </p:anim>
                                    <p:anim calcmode="lin" valueType="num">
                                      <p:cBhvr>
                                        <p:cTn id="112" dur="10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113" dur="10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114" dur="1000" accel="50000" fill="hold">
                                          <p:stCondLst>
                                            <p:cond delay="1000"/>
                                          </p:stCondLst>
                                        </p:cTn>
                                        <p:tgtEl>
                                          <p:spTgt spid="21"/>
                                        </p:tgtEl>
                                        <p:attrNameLst>
                                          <p:attrName>ppt_y</p:attrName>
                                        </p:attrNameLst>
                                      </p:cBhvr>
                                      <p:tavLst>
                                        <p:tav tm="0">
                                          <p:val>
                                            <p:strVal val="#ppt_y+.1"/>
                                          </p:val>
                                        </p:tav>
                                        <p:tav tm="100000">
                                          <p:val>
                                            <p:strVal val="#ppt_y"/>
                                          </p:val>
                                        </p:tav>
                                      </p:tavLst>
                                    </p:anim>
                                    <p:animEffect transition="in" filter="fade">
                                      <p:cBhvr>
                                        <p:cTn id="115" dur="2000" decel="50000">
                                          <p:stCondLst>
                                            <p:cond delay="0"/>
                                          </p:stCondLst>
                                        </p:cTn>
                                        <p:tgtEl>
                                          <p:spTgt spid="21"/>
                                        </p:tgtEl>
                                      </p:cBhvr>
                                    </p:animEffect>
                                  </p:childTnLst>
                                </p:cTn>
                              </p:par>
                            </p:childTnLst>
                          </p:cTn>
                        </p:par>
                        <p:par>
                          <p:cTn id="116" fill="hold">
                            <p:stCondLst>
                              <p:cond delay="14000"/>
                            </p:stCondLst>
                            <p:childTnLst>
                              <p:par>
                                <p:cTn id="117" presetID="25" presetClass="entr" presetSubtype="0" fill="hold" grpId="0" nodeType="afterEffect">
                                  <p:stCondLst>
                                    <p:cond delay="0"/>
                                  </p:stCondLst>
                                  <p:childTnLst>
                                    <p:set>
                                      <p:cBhvr>
                                        <p:cTn id="118" dur="1" fill="hold">
                                          <p:stCondLst>
                                            <p:cond delay="0"/>
                                          </p:stCondLst>
                                        </p:cTn>
                                        <p:tgtEl>
                                          <p:spTgt spid="22"/>
                                        </p:tgtEl>
                                        <p:attrNameLst>
                                          <p:attrName>style.visibility</p:attrName>
                                        </p:attrNameLst>
                                      </p:cBhvr>
                                      <p:to>
                                        <p:strVal val="visible"/>
                                      </p:to>
                                    </p:set>
                                    <p:anim calcmode="lin" valueType="num">
                                      <p:cBhvr>
                                        <p:cTn id="119" dur="10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120" dur="10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121" dur="1000" accel="50000" fill="hold">
                                          <p:stCondLst>
                                            <p:cond delay="1000"/>
                                          </p:stCondLst>
                                        </p:cTn>
                                        <p:tgtEl>
                                          <p:spTgt spid="22"/>
                                        </p:tgtEl>
                                        <p:attrNameLst>
                                          <p:attrName>ppt_w</p:attrName>
                                        </p:attrNameLst>
                                      </p:cBhvr>
                                      <p:tavLst>
                                        <p:tav tm="0">
                                          <p:val>
                                            <p:strVal val="#ppt_w*.05"/>
                                          </p:val>
                                        </p:tav>
                                        <p:tav tm="100000">
                                          <p:val>
                                            <p:strVal val="#ppt_w"/>
                                          </p:val>
                                        </p:tav>
                                      </p:tavLst>
                                    </p:anim>
                                    <p:anim calcmode="lin" valueType="num">
                                      <p:cBhvr>
                                        <p:cTn id="122" dur="2000" fill="hold"/>
                                        <p:tgtEl>
                                          <p:spTgt spid="22"/>
                                        </p:tgtEl>
                                        <p:attrNameLst>
                                          <p:attrName>ppt_h</p:attrName>
                                        </p:attrNameLst>
                                      </p:cBhvr>
                                      <p:tavLst>
                                        <p:tav tm="0">
                                          <p:val>
                                            <p:strVal val="#ppt_h"/>
                                          </p:val>
                                        </p:tav>
                                        <p:tav tm="100000">
                                          <p:val>
                                            <p:strVal val="#ppt_h"/>
                                          </p:val>
                                        </p:tav>
                                      </p:tavLst>
                                    </p:anim>
                                    <p:anim calcmode="lin" valueType="num">
                                      <p:cBhvr>
                                        <p:cTn id="123" dur="10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24" dur="10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25" dur="1000" accel="50000" fill="hold">
                                          <p:stCondLst>
                                            <p:cond delay="1000"/>
                                          </p:stCondLst>
                                        </p:cTn>
                                        <p:tgtEl>
                                          <p:spTgt spid="22"/>
                                        </p:tgtEl>
                                        <p:attrNameLst>
                                          <p:attrName>ppt_y</p:attrName>
                                        </p:attrNameLst>
                                      </p:cBhvr>
                                      <p:tavLst>
                                        <p:tav tm="0">
                                          <p:val>
                                            <p:strVal val="#ppt_y+.1"/>
                                          </p:val>
                                        </p:tav>
                                        <p:tav tm="100000">
                                          <p:val>
                                            <p:strVal val="#ppt_y"/>
                                          </p:val>
                                        </p:tav>
                                      </p:tavLst>
                                    </p:anim>
                                    <p:animEffect transition="in" filter="fade">
                                      <p:cBhvr>
                                        <p:cTn id="126" dur="2000" decel="50000">
                                          <p:stCondLst>
                                            <p:cond delay="0"/>
                                          </p:stCondLst>
                                        </p:cTn>
                                        <p:tgtEl>
                                          <p:spTgt spid="22"/>
                                        </p:tgtEl>
                                      </p:cBhvr>
                                    </p:animEffect>
                                  </p:childTnLst>
                                </p:cTn>
                              </p:par>
                            </p:childTnLst>
                          </p:cTn>
                        </p:par>
                        <p:par>
                          <p:cTn id="127" fill="hold">
                            <p:stCondLst>
                              <p:cond delay="16000"/>
                            </p:stCondLst>
                            <p:childTnLst>
                              <p:par>
                                <p:cTn id="128" presetID="25" presetClass="entr" presetSubtype="0" fill="hold" grpId="0" nodeType="after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p:cTn id="130" dur="10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31" dur="10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32" dur="1000" accel="50000" fill="hold">
                                          <p:stCondLst>
                                            <p:cond delay="1000"/>
                                          </p:stCondLst>
                                        </p:cTn>
                                        <p:tgtEl>
                                          <p:spTgt spid="23"/>
                                        </p:tgtEl>
                                        <p:attrNameLst>
                                          <p:attrName>ppt_w</p:attrName>
                                        </p:attrNameLst>
                                      </p:cBhvr>
                                      <p:tavLst>
                                        <p:tav tm="0">
                                          <p:val>
                                            <p:strVal val="#ppt_w*.05"/>
                                          </p:val>
                                        </p:tav>
                                        <p:tav tm="100000">
                                          <p:val>
                                            <p:strVal val="#ppt_w"/>
                                          </p:val>
                                        </p:tav>
                                      </p:tavLst>
                                    </p:anim>
                                    <p:anim calcmode="lin" valueType="num">
                                      <p:cBhvr>
                                        <p:cTn id="133" dur="2000" fill="hold"/>
                                        <p:tgtEl>
                                          <p:spTgt spid="23"/>
                                        </p:tgtEl>
                                        <p:attrNameLst>
                                          <p:attrName>ppt_h</p:attrName>
                                        </p:attrNameLst>
                                      </p:cBhvr>
                                      <p:tavLst>
                                        <p:tav tm="0">
                                          <p:val>
                                            <p:strVal val="#ppt_h"/>
                                          </p:val>
                                        </p:tav>
                                        <p:tav tm="100000">
                                          <p:val>
                                            <p:strVal val="#ppt_h"/>
                                          </p:val>
                                        </p:tav>
                                      </p:tavLst>
                                    </p:anim>
                                    <p:anim calcmode="lin" valueType="num">
                                      <p:cBhvr>
                                        <p:cTn id="134" dur="10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35" dur="10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36" dur="1000" accel="50000" fill="hold">
                                          <p:stCondLst>
                                            <p:cond delay="1000"/>
                                          </p:stCondLst>
                                        </p:cTn>
                                        <p:tgtEl>
                                          <p:spTgt spid="23"/>
                                        </p:tgtEl>
                                        <p:attrNameLst>
                                          <p:attrName>ppt_y</p:attrName>
                                        </p:attrNameLst>
                                      </p:cBhvr>
                                      <p:tavLst>
                                        <p:tav tm="0">
                                          <p:val>
                                            <p:strVal val="#ppt_y+.1"/>
                                          </p:val>
                                        </p:tav>
                                        <p:tav tm="100000">
                                          <p:val>
                                            <p:strVal val="#ppt_y"/>
                                          </p:val>
                                        </p:tav>
                                      </p:tavLst>
                                    </p:anim>
                                    <p:animEffect transition="in" filter="fade">
                                      <p:cBhvr>
                                        <p:cTn id="137" dur="2000" decel="50000">
                                          <p:stCondLst>
                                            <p:cond delay="0"/>
                                          </p:stCondLst>
                                        </p:cTn>
                                        <p:tgtEl>
                                          <p:spTgt spid="23"/>
                                        </p:tgtEl>
                                      </p:cBhvr>
                                    </p:animEffect>
                                  </p:childTnLst>
                                </p:cTn>
                              </p:par>
                            </p:childTnLst>
                          </p:cTn>
                        </p:par>
                        <p:par>
                          <p:cTn id="138" fill="hold">
                            <p:stCondLst>
                              <p:cond delay="18000"/>
                            </p:stCondLst>
                            <p:childTnLst>
                              <p:par>
                                <p:cTn id="139" presetID="25" presetClass="entr" presetSubtype="0" fill="hold" grpId="0" nodeType="afterEffect">
                                  <p:stCondLst>
                                    <p:cond delay="0"/>
                                  </p:stCondLst>
                                  <p:childTnLst>
                                    <p:set>
                                      <p:cBhvr>
                                        <p:cTn id="140" dur="1" fill="hold">
                                          <p:stCondLst>
                                            <p:cond delay="0"/>
                                          </p:stCondLst>
                                        </p:cTn>
                                        <p:tgtEl>
                                          <p:spTgt spid="24"/>
                                        </p:tgtEl>
                                        <p:attrNameLst>
                                          <p:attrName>style.visibility</p:attrName>
                                        </p:attrNameLst>
                                      </p:cBhvr>
                                      <p:to>
                                        <p:strVal val="visible"/>
                                      </p:to>
                                    </p:set>
                                    <p:anim calcmode="lin" valueType="num">
                                      <p:cBhvr>
                                        <p:cTn id="141" dur="10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42" dur="10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43" dur="1000" accel="50000" fill="hold">
                                          <p:stCondLst>
                                            <p:cond delay="1000"/>
                                          </p:stCondLst>
                                        </p:cTn>
                                        <p:tgtEl>
                                          <p:spTgt spid="24"/>
                                        </p:tgtEl>
                                        <p:attrNameLst>
                                          <p:attrName>ppt_w</p:attrName>
                                        </p:attrNameLst>
                                      </p:cBhvr>
                                      <p:tavLst>
                                        <p:tav tm="0">
                                          <p:val>
                                            <p:strVal val="#ppt_w*.05"/>
                                          </p:val>
                                        </p:tav>
                                        <p:tav tm="100000">
                                          <p:val>
                                            <p:strVal val="#ppt_w"/>
                                          </p:val>
                                        </p:tav>
                                      </p:tavLst>
                                    </p:anim>
                                    <p:anim calcmode="lin" valueType="num">
                                      <p:cBhvr>
                                        <p:cTn id="144" dur="2000" fill="hold"/>
                                        <p:tgtEl>
                                          <p:spTgt spid="24"/>
                                        </p:tgtEl>
                                        <p:attrNameLst>
                                          <p:attrName>ppt_h</p:attrName>
                                        </p:attrNameLst>
                                      </p:cBhvr>
                                      <p:tavLst>
                                        <p:tav tm="0">
                                          <p:val>
                                            <p:strVal val="#ppt_h"/>
                                          </p:val>
                                        </p:tav>
                                        <p:tav tm="100000">
                                          <p:val>
                                            <p:strVal val="#ppt_h"/>
                                          </p:val>
                                        </p:tav>
                                      </p:tavLst>
                                    </p:anim>
                                    <p:anim calcmode="lin" valueType="num">
                                      <p:cBhvr>
                                        <p:cTn id="145" dur="10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46" dur="10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47" dur="1000" accel="50000" fill="hold">
                                          <p:stCondLst>
                                            <p:cond delay="1000"/>
                                          </p:stCondLst>
                                        </p:cTn>
                                        <p:tgtEl>
                                          <p:spTgt spid="24"/>
                                        </p:tgtEl>
                                        <p:attrNameLst>
                                          <p:attrName>ppt_y</p:attrName>
                                        </p:attrNameLst>
                                      </p:cBhvr>
                                      <p:tavLst>
                                        <p:tav tm="0">
                                          <p:val>
                                            <p:strVal val="#ppt_y+.1"/>
                                          </p:val>
                                        </p:tav>
                                        <p:tav tm="100000">
                                          <p:val>
                                            <p:strVal val="#ppt_y"/>
                                          </p:val>
                                        </p:tav>
                                      </p:tavLst>
                                    </p:anim>
                                    <p:animEffect transition="in" filter="fade">
                                      <p:cBhvr>
                                        <p:cTn id="148" dur="2000" decel="50000">
                                          <p:stCondLst>
                                            <p:cond delay="0"/>
                                          </p:stCondLst>
                                        </p:cTn>
                                        <p:tgtEl>
                                          <p:spTgt spid="24"/>
                                        </p:tgtEl>
                                      </p:cBhvr>
                                    </p:animEffect>
                                  </p:childTnLst>
                                </p:cTn>
                              </p:par>
                            </p:childTnLst>
                          </p:cTn>
                        </p:par>
                        <p:par>
                          <p:cTn id="149" fill="hold">
                            <p:stCondLst>
                              <p:cond delay="20000"/>
                            </p:stCondLst>
                            <p:childTnLst>
                              <p:par>
                                <p:cTn id="150" presetID="25" presetClass="entr" presetSubtype="0" fill="hold" grpId="0" nodeType="afterEffect">
                                  <p:stCondLst>
                                    <p:cond delay="0"/>
                                  </p:stCondLst>
                                  <p:childTnLst>
                                    <p:set>
                                      <p:cBhvr>
                                        <p:cTn id="151" dur="1" fill="hold">
                                          <p:stCondLst>
                                            <p:cond delay="0"/>
                                          </p:stCondLst>
                                        </p:cTn>
                                        <p:tgtEl>
                                          <p:spTgt spid="25"/>
                                        </p:tgtEl>
                                        <p:attrNameLst>
                                          <p:attrName>style.visibility</p:attrName>
                                        </p:attrNameLst>
                                      </p:cBhvr>
                                      <p:to>
                                        <p:strVal val="visible"/>
                                      </p:to>
                                    </p:set>
                                    <p:anim calcmode="lin" valueType="num">
                                      <p:cBhvr>
                                        <p:cTn id="152" dur="10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53" dur="10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54" dur="1000" accel="50000" fill="hold">
                                          <p:stCondLst>
                                            <p:cond delay="1000"/>
                                          </p:stCondLst>
                                        </p:cTn>
                                        <p:tgtEl>
                                          <p:spTgt spid="25"/>
                                        </p:tgtEl>
                                        <p:attrNameLst>
                                          <p:attrName>ppt_w</p:attrName>
                                        </p:attrNameLst>
                                      </p:cBhvr>
                                      <p:tavLst>
                                        <p:tav tm="0">
                                          <p:val>
                                            <p:strVal val="#ppt_w*.05"/>
                                          </p:val>
                                        </p:tav>
                                        <p:tav tm="100000">
                                          <p:val>
                                            <p:strVal val="#ppt_w"/>
                                          </p:val>
                                        </p:tav>
                                      </p:tavLst>
                                    </p:anim>
                                    <p:anim calcmode="lin" valueType="num">
                                      <p:cBhvr>
                                        <p:cTn id="155" dur="2000" fill="hold"/>
                                        <p:tgtEl>
                                          <p:spTgt spid="25"/>
                                        </p:tgtEl>
                                        <p:attrNameLst>
                                          <p:attrName>ppt_h</p:attrName>
                                        </p:attrNameLst>
                                      </p:cBhvr>
                                      <p:tavLst>
                                        <p:tav tm="0">
                                          <p:val>
                                            <p:strVal val="#ppt_h"/>
                                          </p:val>
                                        </p:tav>
                                        <p:tav tm="100000">
                                          <p:val>
                                            <p:strVal val="#ppt_h"/>
                                          </p:val>
                                        </p:tav>
                                      </p:tavLst>
                                    </p:anim>
                                    <p:anim calcmode="lin" valueType="num">
                                      <p:cBhvr>
                                        <p:cTn id="156" dur="10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57" dur="10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58" dur="1000" accel="50000" fill="hold">
                                          <p:stCondLst>
                                            <p:cond delay="1000"/>
                                          </p:stCondLst>
                                        </p:cTn>
                                        <p:tgtEl>
                                          <p:spTgt spid="25"/>
                                        </p:tgtEl>
                                        <p:attrNameLst>
                                          <p:attrName>ppt_y</p:attrName>
                                        </p:attrNameLst>
                                      </p:cBhvr>
                                      <p:tavLst>
                                        <p:tav tm="0">
                                          <p:val>
                                            <p:strVal val="#ppt_y+.1"/>
                                          </p:val>
                                        </p:tav>
                                        <p:tav tm="100000">
                                          <p:val>
                                            <p:strVal val="#ppt_y"/>
                                          </p:val>
                                        </p:tav>
                                      </p:tavLst>
                                    </p:anim>
                                    <p:animEffect transition="in" filter="fade">
                                      <p:cBhvr>
                                        <p:cTn id="159" dur="2000" decel="50000">
                                          <p:stCondLst>
                                            <p:cond delay="0"/>
                                          </p:stCondLst>
                                        </p:cTn>
                                        <p:tgtEl>
                                          <p:spTgt spid="25"/>
                                        </p:tgtEl>
                                      </p:cBhvr>
                                    </p:animEffect>
                                  </p:childTnLst>
                                </p:cTn>
                              </p:par>
                            </p:childTnLst>
                          </p:cTn>
                        </p:par>
                        <p:par>
                          <p:cTn id="160" fill="hold">
                            <p:stCondLst>
                              <p:cond delay="22000"/>
                            </p:stCondLst>
                            <p:childTnLst>
                              <p:par>
                                <p:cTn id="161" presetID="25" presetClass="entr" presetSubtype="0" fill="hold" grpId="0" nodeType="afterEffect">
                                  <p:stCondLst>
                                    <p:cond delay="0"/>
                                  </p:stCondLst>
                                  <p:childTnLst>
                                    <p:set>
                                      <p:cBhvr>
                                        <p:cTn id="162" dur="1" fill="hold">
                                          <p:stCondLst>
                                            <p:cond delay="0"/>
                                          </p:stCondLst>
                                        </p:cTn>
                                        <p:tgtEl>
                                          <p:spTgt spid="31"/>
                                        </p:tgtEl>
                                        <p:attrNameLst>
                                          <p:attrName>style.visibility</p:attrName>
                                        </p:attrNameLst>
                                      </p:cBhvr>
                                      <p:to>
                                        <p:strVal val="visible"/>
                                      </p:to>
                                    </p:set>
                                    <p:anim calcmode="lin" valueType="num">
                                      <p:cBhvr>
                                        <p:cTn id="163" dur="10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64" dur="10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65" dur="1000" accel="50000" fill="hold">
                                          <p:stCondLst>
                                            <p:cond delay="1000"/>
                                          </p:stCondLst>
                                        </p:cTn>
                                        <p:tgtEl>
                                          <p:spTgt spid="31"/>
                                        </p:tgtEl>
                                        <p:attrNameLst>
                                          <p:attrName>ppt_w</p:attrName>
                                        </p:attrNameLst>
                                      </p:cBhvr>
                                      <p:tavLst>
                                        <p:tav tm="0">
                                          <p:val>
                                            <p:strVal val="#ppt_w*.05"/>
                                          </p:val>
                                        </p:tav>
                                        <p:tav tm="100000">
                                          <p:val>
                                            <p:strVal val="#ppt_w"/>
                                          </p:val>
                                        </p:tav>
                                      </p:tavLst>
                                    </p:anim>
                                    <p:anim calcmode="lin" valueType="num">
                                      <p:cBhvr>
                                        <p:cTn id="166" dur="2000" fill="hold"/>
                                        <p:tgtEl>
                                          <p:spTgt spid="31"/>
                                        </p:tgtEl>
                                        <p:attrNameLst>
                                          <p:attrName>ppt_h</p:attrName>
                                        </p:attrNameLst>
                                      </p:cBhvr>
                                      <p:tavLst>
                                        <p:tav tm="0">
                                          <p:val>
                                            <p:strVal val="#ppt_h"/>
                                          </p:val>
                                        </p:tav>
                                        <p:tav tm="100000">
                                          <p:val>
                                            <p:strVal val="#ppt_h"/>
                                          </p:val>
                                        </p:tav>
                                      </p:tavLst>
                                    </p:anim>
                                    <p:anim calcmode="lin" valueType="num">
                                      <p:cBhvr>
                                        <p:cTn id="167" dur="10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68" dur="10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69" dur="1000" accel="50000" fill="hold">
                                          <p:stCondLst>
                                            <p:cond delay="1000"/>
                                          </p:stCondLst>
                                        </p:cTn>
                                        <p:tgtEl>
                                          <p:spTgt spid="31"/>
                                        </p:tgtEl>
                                        <p:attrNameLst>
                                          <p:attrName>ppt_y</p:attrName>
                                        </p:attrNameLst>
                                      </p:cBhvr>
                                      <p:tavLst>
                                        <p:tav tm="0">
                                          <p:val>
                                            <p:strVal val="#ppt_y+.1"/>
                                          </p:val>
                                        </p:tav>
                                        <p:tav tm="100000">
                                          <p:val>
                                            <p:strVal val="#ppt_y"/>
                                          </p:val>
                                        </p:tav>
                                      </p:tavLst>
                                    </p:anim>
                                    <p:animEffect transition="in" filter="fade">
                                      <p:cBhvr>
                                        <p:cTn id="170" dur="2000" decel="50000">
                                          <p:stCondLst>
                                            <p:cond delay="0"/>
                                          </p:stCondLst>
                                        </p:cTn>
                                        <p:tgtEl>
                                          <p:spTgt spid="31"/>
                                        </p:tgtEl>
                                      </p:cBhvr>
                                    </p:animEffect>
                                  </p:childTnLst>
                                </p:cTn>
                              </p:par>
                            </p:childTnLst>
                          </p:cTn>
                        </p:par>
                        <p:par>
                          <p:cTn id="171" fill="hold">
                            <p:stCondLst>
                              <p:cond delay="24000"/>
                            </p:stCondLst>
                            <p:childTnLst>
                              <p:par>
                                <p:cTn id="172" presetID="25" presetClass="entr" presetSubtype="0" fill="hold" grpId="0" nodeType="afterEffect">
                                  <p:stCondLst>
                                    <p:cond delay="0"/>
                                  </p:stCondLst>
                                  <p:childTnLst>
                                    <p:set>
                                      <p:cBhvr>
                                        <p:cTn id="173" dur="1" fill="hold">
                                          <p:stCondLst>
                                            <p:cond delay="0"/>
                                          </p:stCondLst>
                                        </p:cTn>
                                        <p:tgtEl>
                                          <p:spTgt spid="30"/>
                                        </p:tgtEl>
                                        <p:attrNameLst>
                                          <p:attrName>style.visibility</p:attrName>
                                        </p:attrNameLst>
                                      </p:cBhvr>
                                      <p:to>
                                        <p:strVal val="visible"/>
                                      </p:to>
                                    </p:set>
                                    <p:anim calcmode="lin" valueType="num">
                                      <p:cBhvr>
                                        <p:cTn id="174" dur="10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75" dur="10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76" dur="1000" accel="50000" fill="hold">
                                          <p:stCondLst>
                                            <p:cond delay="1000"/>
                                          </p:stCondLst>
                                        </p:cTn>
                                        <p:tgtEl>
                                          <p:spTgt spid="30"/>
                                        </p:tgtEl>
                                        <p:attrNameLst>
                                          <p:attrName>ppt_w</p:attrName>
                                        </p:attrNameLst>
                                      </p:cBhvr>
                                      <p:tavLst>
                                        <p:tav tm="0">
                                          <p:val>
                                            <p:strVal val="#ppt_w*.05"/>
                                          </p:val>
                                        </p:tav>
                                        <p:tav tm="100000">
                                          <p:val>
                                            <p:strVal val="#ppt_w"/>
                                          </p:val>
                                        </p:tav>
                                      </p:tavLst>
                                    </p:anim>
                                    <p:anim calcmode="lin" valueType="num">
                                      <p:cBhvr>
                                        <p:cTn id="177" dur="2000" fill="hold"/>
                                        <p:tgtEl>
                                          <p:spTgt spid="30"/>
                                        </p:tgtEl>
                                        <p:attrNameLst>
                                          <p:attrName>ppt_h</p:attrName>
                                        </p:attrNameLst>
                                      </p:cBhvr>
                                      <p:tavLst>
                                        <p:tav tm="0">
                                          <p:val>
                                            <p:strVal val="#ppt_h"/>
                                          </p:val>
                                        </p:tav>
                                        <p:tav tm="100000">
                                          <p:val>
                                            <p:strVal val="#ppt_h"/>
                                          </p:val>
                                        </p:tav>
                                      </p:tavLst>
                                    </p:anim>
                                    <p:anim calcmode="lin" valueType="num">
                                      <p:cBhvr>
                                        <p:cTn id="178" dur="10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79" dur="10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80" dur="1000" accel="50000" fill="hold">
                                          <p:stCondLst>
                                            <p:cond delay="1000"/>
                                          </p:stCondLst>
                                        </p:cTn>
                                        <p:tgtEl>
                                          <p:spTgt spid="30"/>
                                        </p:tgtEl>
                                        <p:attrNameLst>
                                          <p:attrName>ppt_y</p:attrName>
                                        </p:attrNameLst>
                                      </p:cBhvr>
                                      <p:tavLst>
                                        <p:tav tm="0">
                                          <p:val>
                                            <p:strVal val="#ppt_y+.1"/>
                                          </p:val>
                                        </p:tav>
                                        <p:tav tm="100000">
                                          <p:val>
                                            <p:strVal val="#ppt_y"/>
                                          </p:val>
                                        </p:tav>
                                      </p:tavLst>
                                    </p:anim>
                                    <p:animEffect transition="in" filter="fade">
                                      <p:cBhvr>
                                        <p:cTn id="181" dur="2000" decel="50000">
                                          <p:stCondLst>
                                            <p:cond delay="0"/>
                                          </p:stCondLst>
                                        </p:cTn>
                                        <p:tgtEl>
                                          <p:spTgt spid="30"/>
                                        </p:tgtEl>
                                      </p:cBhvr>
                                    </p:animEffect>
                                  </p:childTnLst>
                                </p:cTn>
                              </p:par>
                            </p:childTnLst>
                          </p:cTn>
                        </p:par>
                        <p:par>
                          <p:cTn id="182" fill="hold">
                            <p:stCondLst>
                              <p:cond delay="26000"/>
                            </p:stCondLst>
                            <p:childTnLst>
                              <p:par>
                                <p:cTn id="183" presetID="25" presetClass="entr" presetSubtype="0" fill="hold" grpId="0" nodeType="afterEffect">
                                  <p:stCondLst>
                                    <p:cond delay="0"/>
                                  </p:stCondLst>
                                  <p:childTnLst>
                                    <p:set>
                                      <p:cBhvr>
                                        <p:cTn id="184" dur="1" fill="hold">
                                          <p:stCondLst>
                                            <p:cond delay="0"/>
                                          </p:stCondLst>
                                        </p:cTn>
                                        <p:tgtEl>
                                          <p:spTgt spid="29"/>
                                        </p:tgtEl>
                                        <p:attrNameLst>
                                          <p:attrName>style.visibility</p:attrName>
                                        </p:attrNameLst>
                                      </p:cBhvr>
                                      <p:to>
                                        <p:strVal val="visible"/>
                                      </p:to>
                                    </p:set>
                                    <p:anim calcmode="lin" valueType="num">
                                      <p:cBhvr>
                                        <p:cTn id="185" dur="10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86" dur="10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87" dur="1000" accel="50000" fill="hold">
                                          <p:stCondLst>
                                            <p:cond delay="1000"/>
                                          </p:stCondLst>
                                        </p:cTn>
                                        <p:tgtEl>
                                          <p:spTgt spid="29"/>
                                        </p:tgtEl>
                                        <p:attrNameLst>
                                          <p:attrName>ppt_w</p:attrName>
                                        </p:attrNameLst>
                                      </p:cBhvr>
                                      <p:tavLst>
                                        <p:tav tm="0">
                                          <p:val>
                                            <p:strVal val="#ppt_w*.05"/>
                                          </p:val>
                                        </p:tav>
                                        <p:tav tm="100000">
                                          <p:val>
                                            <p:strVal val="#ppt_w"/>
                                          </p:val>
                                        </p:tav>
                                      </p:tavLst>
                                    </p:anim>
                                    <p:anim calcmode="lin" valueType="num">
                                      <p:cBhvr>
                                        <p:cTn id="188" dur="2000" fill="hold"/>
                                        <p:tgtEl>
                                          <p:spTgt spid="29"/>
                                        </p:tgtEl>
                                        <p:attrNameLst>
                                          <p:attrName>ppt_h</p:attrName>
                                        </p:attrNameLst>
                                      </p:cBhvr>
                                      <p:tavLst>
                                        <p:tav tm="0">
                                          <p:val>
                                            <p:strVal val="#ppt_h"/>
                                          </p:val>
                                        </p:tav>
                                        <p:tav tm="100000">
                                          <p:val>
                                            <p:strVal val="#ppt_h"/>
                                          </p:val>
                                        </p:tav>
                                      </p:tavLst>
                                    </p:anim>
                                    <p:anim calcmode="lin" valueType="num">
                                      <p:cBhvr>
                                        <p:cTn id="189" dur="10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90" dur="10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91" dur="1000" accel="50000" fill="hold">
                                          <p:stCondLst>
                                            <p:cond delay="1000"/>
                                          </p:stCondLst>
                                        </p:cTn>
                                        <p:tgtEl>
                                          <p:spTgt spid="29"/>
                                        </p:tgtEl>
                                        <p:attrNameLst>
                                          <p:attrName>ppt_y</p:attrName>
                                        </p:attrNameLst>
                                      </p:cBhvr>
                                      <p:tavLst>
                                        <p:tav tm="0">
                                          <p:val>
                                            <p:strVal val="#ppt_y+.1"/>
                                          </p:val>
                                        </p:tav>
                                        <p:tav tm="100000">
                                          <p:val>
                                            <p:strVal val="#ppt_y"/>
                                          </p:val>
                                        </p:tav>
                                      </p:tavLst>
                                    </p:anim>
                                    <p:animEffect transition="in" filter="fade">
                                      <p:cBhvr>
                                        <p:cTn id="192" dur="2000" decel="50000">
                                          <p:stCondLst>
                                            <p:cond delay="0"/>
                                          </p:stCondLst>
                                        </p:cTn>
                                        <p:tgtEl>
                                          <p:spTgt spid="29"/>
                                        </p:tgtEl>
                                      </p:cBhvr>
                                    </p:animEffect>
                                  </p:childTnLst>
                                </p:cTn>
                              </p:par>
                            </p:childTnLst>
                          </p:cTn>
                        </p:par>
                        <p:par>
                          <p:cTn id="193" fill="hold">
                            <p:stCondLst>
                              <p:cond delay="28000"/>
                            </p:stCondLst>
                            <p:childTnLst>
                              <p:par>
                                <p:cTn id="194" presetID="25" presetClass="entr" presetSubtype="0" fill="hold" grpId="0" nodeType="afterEffect">
                                  <p:stCondLst>
                                    <p:cond delay="0"/>
                                  </p:stCondLst>
                                  <p:childTnLst>
                                    <p:set>
                                      <p:cBhvr>
                                        <p:cTn id="195" dur="1" fill="hold">
                                          <p:stCondLst>
                                            <p:cond delay="0"/>
                                          </p:stCondLst>
                                        </p:cTn>
                                        <p:tgtEl>
                                          <p:spTgt spid="28"/>
                                        </p:tgtEl>
                                        <p:attrNameLst>
                                          <p:attrName>style.visibility</p:attrName>
                                        </p:attrNameLst>
                                      </p:cBhvr>
                                      <p:to>
                                        <p:strVal val="visible"/>
                                      </p:to>
                                    </p:set>
                                    <p:anim calcmode="lin" valueType="num">
                                      <p:cBhvr>
                                        <p:cTn id="196" dur="10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97" dur="10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98" dur="1000" accel="50000" fill="hold">
                                          <p:stCondLst>
                                            <p:cond delay="1000"/>
                                          </p:stCondLst>
                                        </p:cTn>
                                        <p:tgtEl>
                                          <p:spTgt spid="28"/>
                                        </p:tgtEl>
                                        <p:attrNameLst>
                                          <p:attrName>ppt_w</p:attrName>
                                        </p:attrNameLst>
                                      </p:cBhvr>
                                      <p:tavLst>
                                        <p:tav tm="0">
                                          <p:val>
                                            <p:strVal val="#ppt_w*.05"/>
                                          </p:val>
                                        </p:tav>
                                        <p:tav tm="100000">
                                          <p:val>
                                            <p:strVal val="#ppt_w"/>
                                          </p:val>
                                        </p:tav>
                                      </p:tavLst>
                                    </p:anim>
                                    <p:anim calcmode="lin" valueType="num">
                                      <p:cBhvr>
                                        <p:cTn id="199" dur="2000" fill="hold"/>
                                        <p:tgtEl>
                                          <p:spTgt spid="28"/>
                                        </p:tgtEl>
                                        <p:attrNameLst>
                                          <p:attrName>ppt_h</p:attrName>
                                        </p:attrNameLst>
                                      </p:cBhvr>
                                      <p:tavLst>
                                        <p:tav tm="0">
                                          <p:val>
                                            <p:strVal val="#ppt_h"/>
                                          </p:val>
                                        </p:tav>
                                        <p:tav tm="100000">
                                          <p:val>
                                            <p:strVal val="#ppt_h"/>
                                          </p:val>
                                        </p:tav>
                                      </p:tavLst>
                                    </p:anim>
                                    <p:anim calcmode="lin" valueType="num">
                                      <p:cBhvr>
                                        <p:cTn id="200" dur="10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201" dur="10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202" dur="1000" accel="50000" fill="hold">
                                          <p:stCondLst>
                                            <p:cond delay="1000"/>
                                          </p:stCondLst>
                                        </p:cTn>
                                        <p:tgtEl>
                                          <p:spTgt spid="28"/>
                                        </p:tgtEl>
                                        <p:attrNameLst>
                                          <p:attrName>ppt_y</p:attrName>
                                        </p:attrNameLst>
                                      </p:cBhvr>
                                      <p:tavLst>
                                        <p:tav tm="0">
                                          <p:val>
                                            <p:strVal val="#ppt_y+.1"/>
                                          </p:val>
                                        </p:tav>
                                        <p:tav tm="100000">
                                          <p:val>
                                            <p:strVal val="#ppt_y"/>
                                          </p:val>
                                        </p:tav>
                                      </p:tavLst>
                                    </p:anim>
                                    <p:animEffect transition="in" filter="fade">
                                      <p:cBhvr>
                                        <p:cTn id="203" dur="2000" decel="50000">
                                          <p:stCondLst>
                                            <p:cond delay="0"/>
                                          </p:stCondLst>
                                        </p:cTn>
                                        <p:tgtEl>
                                          <p:spTgt spid="28"/>
                                        </p:tgtEl>
                                      </p:cBhvr>
                                    </p:animEffect>
                                  </p:childTnLst>
                                </p:cTn>
                              </p:par>
                            </p:childTnLst>
                          </p:cTn>
                        </p:par>
                        <p:par>
                          <p:cTn id="204" fill="hold">
                            <p:stCondLst>
                              <p:cond delay="30000"/>
                            </p:stCondLst>
                            <p:childTnLst>
                              <p:par>
                                <p:cTn id="205" presetID="25" presetClass="entr" presetSubtype="0" fill="hold" grpId="0" nodeType="afterEffect">
                                  <p:stCondLst>
                                    <p:cond delay="0"/>
                                  </p:stCondLst>
                                  <p:childTnLst>
                                    <p:set>
                                      <p:cBhvr>
                                        <p:cTn id="206" dur="1" fill="hold">
                                          <p:stCondLst>
                                            <p:cond delay="0"/>
                                          </p:stCondLst>
                                        </p:cTn>
                                        <p:tgtEl>
                                          <p:spTgt spid="27"/>
                                        </p:tgtEl>
                                        <p:attrNameLst>
                                          <p:attrName>style.visibility</p:attrName>
                                        </p:attrNameLst>
                                      </p:cBhvr>
                                      <p:to>
                                        <p:strVal val="visible"/>
                                      </p:to>
                                    </p:set>
                                    <p:anim calcmode="lin" valueType="num">
                                      <p:cBhvr>
                                        <p:cTn id="207" dur="10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208" dur="10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209" dur="1000" accel="50000" fill="hold">
                                          <p:stCondLst>
                                            <p:cond delay="1000"/>
                                          </p:stCondLst>
                                        </p:cTn>
                                        <p:tgtEl>
                                          <p:spTgt spid="27"/>
                                        </p:tgtEl>
                                        <p:attrNameLst>
                                          <p:attrName>ppt_w</p:attrName>
                                        </p:attrNameLst>
                                      </p:cBhvr>
                                      <p:tavLst>
                                        <p:tav tm="0">
                                          <p:val>
                                            <p:strVal val="#ppt_w*.05"/>
                                          </p:val>
                                        </p:tav>
                                        <p:tav tm="100000">
                                          <p:val>
                                            <p:strVal val="#ppt_w"/>
                                          </p:val>
                                        </p:tav>
                                      </p:tavLst>
                                    </p:anim>
                                    <p:anim calcmode="lin" valueType="num">
                                      <p:cBhvr>
                                        <p:cTn id="210" dur="2000" fill="hold"/>
                                        <p:tgtEl>
                                          <p:spTgt spid="27"/>
                                        </p:tgtEl>
                                        <p:attrNameLst>
                                          <p:attrName>ppt_h</p:attrName>
                                        </p:attrNameLst>
                                      </p:cBhvr>
                                      <p:tavLst>
                                        <p:tav tm="0">
                                          <p:val>
                                            <p:strVal val="#ppt_h"/>
                                          </p:val>
                                        </p:tav>
                                        <p:tav tm="100000">
                                          <p:val>
                                            <p:strVal val="#ppt_h"/>
                                          </p:val>
                                        </p:tav>
                                      </p:tavLst>
                                    </p:anim>
                                    <p:anim calcmode="lin" valueType="num">
                                      <p:cBhvr>
                                        <p:cTn id="211" dur="10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12" dur="10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13" dur="1000" accel="50000" fill="hold">
                                          <p:stCondLst>
                                            <p:cond delay="1000"/>
                                          </p:stCondLst>
                                        </p:cTn>
                                        <p:tgtEl>
                                          <p:spTgt spid="27"/>
                                        </p:tgtEl>
                                        <p:attrNameLst>
                                          <p:attrName>ppt_y</p:attrName>
                                        </p:attrNameLst>
                                      </p:cBhvr>
                                      <p:tavLst>
                                        <p:tav tm="0">
                                          <p:val>
                                            <p:strVal val="#ppt_y+.1"/>
                                          </p:val>
                                        </p:tav>
                                        <p:tav tm="100000">
                                          <p:val>
                                            <p:strVal val="#ppt_y"/>
                                          </p:val>
                                        </p:tav>
                                      </p:tavLst>
                                    </p:anim>
                                    <p:animEffect transition="in" filter="fade">
                                      <p:cBhvr>
                                        <p:cTn id="214" dur="2000" decel="50000">
                                          <p:stCondLst>
                                            <p:cond delay="0"/>
                                          </p:stCondLst>
                                        </p:cTn>
                                        <p:tgtEl>
                                          <p:spTgt spid="27"/>
                                        </p:tgtEl>
                                      </p:cBhvr>
                                    </p:animEffect>
                                  </p:childTnLst>
                                </p:cTn>
                              </p:par>
                            </p:childTnLst>
                          </p:cTn>
                        </p:par>
                      </p:childTnLst>
                    </p:cTn>
                  </p:par>
                  <p:par>
                    <p:cTn id="215" fill="hold">
                      <p:stCondLst>
                        <p:cond delay="indefinite"/>
                      </p:stCondLst>
                      <p:childTnLst>
                        <p:par>
                          <p:cTn id="216" fill="hold">
                            <p:stCondLst>
                              <p:cond delay="0"/>
                            </p:stCondLst>
                            <p:childTnLst>
                              <p:par>
                                <p:cTn id="217" presetID="4" presetClass="entr" presetSubtype="16" fill="hold" grpId="0" nodeType="clickEffect">
                                  <p:stCondLst>
                                    <p:cond delay="0"/>
                                  </p:stCondLst>
                                  <p:childTnLst>
                                    <p:set>
                                      <p:cBhvr>
                                        <p:cTn id="218" dur="1" fill="hold">
                                          <p:stCondLst>
                                            <p:cond delay="0"/>
                                          </p:stCondLst>
                                        </p:cTn>
                                        <p:tgtEl>
                                          <p:spTgt spid="44"/>
                                        </p:tgtEl>
                                        <p:attrNameLst>
                                          <p:attrName>style.visibility</p:attrName>
                                        </p:attrNameLst>
                                      </p:cBhvr>
                                      <p:to>
                                        <p:strVal val="visible"/>
                                      </p:to>
                                    </p:set>
                                    <p:animEffect transition="in" filter="box(in)">
                                      <p:cBhvr>
                                        <p:cTn id="219" dur="500"/>
                                        <p:tgtEl>
                                          <p:spTgt spid="44"/>
                                        </p:tgtEl>
                                      </p:cBhvr>
                                    </p:animEffect>
                                  </p:childTnLst>
                                </p:cTn>
                              </p:par>
                            </p:childTnLst>
                          </p:cTn>
                        </p:par>
                      </p:childTnLst>
                    </p:cTn>
                  </p:par>
                  <p:par>
                    <p:cTn id="220" fill="hold">
                      <p:stCondLst>
                        <p:cond delay="indefinite"/>
                      </p:stCondLst>
                      <p:childTnLst>
                        <p:par>
                          <p:cTn id="221" fill="hold">
                            <p:stCondLst>
                              <p:cond delay="0"/>
                            </p:stCondLst>
                            <p:childTnLst>
                              <p:par>
                                <p:cTn id="222" presetID="4" presetClass="entr" presetSubtype="16" fill="hold" grpId="0" nodeType="clickEffect">
                                  <p:stCondLst>
                                    <p:cond delay="0"/>
                                  </p:stCondLst>
                                  <p:childTnLst>
                                    <p:set>
                                      <p:cBhvr>
                                        <p:cTn id="223" dur="1" fill="hold">
                                          <p:stCondLst>
                                            <p:cond delay="0"/>
                                          </p:stCondLst>
                                        </p:cTn>
                                        <p:tgtEl>
                                          <p:spTgt spid="45"/>
                                        </p:tgtEl>
                                        <p:attrNameLst>
                                          <p:attrName>style.visibility</p:attrName>
                                        </p:attrNameLst>
                                      </p:cBhvr>
                                      <p:to>
                                        <p:strVal val="visible"/>
                                      </p:to>
                                    </p:set>
                                    <p:animEffect transition="in" filter="box(in)">
                                      <p:cBhvr>
                                        <p:cTn id="224" dur="500"/>
                                        <p:tgtEl>
                                          <p:spTgt spid="45"/>
                                        </p:tgtEl>
                                      </p:cBhvr>
                                    </p:animEffect>
                                  </p:childTnLst>
                                </p:cTn>
                              </p:par>
                            </p:childTnLst>
                          </p:cTn>
                        </p:par>
                      </p:childTnLst>
                    </p:cTn>
                  </p:par>
                  <p:par>
                    <p:cTn id="225" fill="hold">
                      <p:stCondLst>
                        <p:cond delay="indefinite"/>
                      </p:stCondLst>
                      <p:childTnLst>
                        <p:par>
                          <p:cTn id="226" fill="hold">
                            <p:stCondLst>
                              <p:cond delay="0"/>
                            </p:stCondLst>
                            <p:childTnLst>
                              <p:par>
                                <p:cTn id="227" presetID="4" presetClass="entr" presetSubtype="16" fill="hold" grpId="0" nodeType="clickEffect">
                                  <p:stCondLst>
                                    <p:cond delay="0"/>
                                  </p:stCondLst>
                                  <p:childTnLst>
                                    <p:set>
                                      <p:cBhvr>
                                        <p:cTn id="228" dur="1" fill="hold">
                                          <p:stCondLst>
                                            <p:cond delay="0"/>
                                          </p:stCondLst>
                                        </p:cTn>
                                        <p:tgtEl>
                                          <p:spTgt spid="54"/>
                                        </p:tgtEl>
                                        <p:attrNameLst>
                                          <p:attrName>style.visibility</p:attrName>
                                        </p:attrNameLst>
                                      </p:cBhvr>
                                      <p:to>
                                        <p:strVal val="visible"/>
                                      </p:to>
                                    </p:set>
                                    <p:animEffect transition="in" filter="box(in)">
                                      <p:cBhvr>
                                        <p:cTn id="229" dur="500"/>
                                        <p:tgtEl>
                                          <p:spTgt spid="54"/>
                                        </p:tgtEl>
                                      </p:cBhvr>
                                    </p:animEffect>
                                  </p:childTnLst>
                                </p:cTn>
                              </p:par>
                            </p:childTnLst>
                          </p:cTn>
                        </p:par>
                      </p:childTnLst>
                    </p:cTn>
                  </p:par>
                  <p:par>
                    <p:cTn id="230" fill="hold">
                      <p:stCondLst>
                        <p:cond delay="indefinite"/>
                      </p:stCondLst>
                      <p:childTnLst>
                        <p:par>
                          <p:cTn id="231" fill="hold">
                            <p:stCondLst>
                              <p:cond delay="0"/>
                            </p:stCondLst>
                            <p:childTnLst>
                              <p:par>
                                <p:cTn id="232" presetID="4" presetClass="entr" presetSubtype="16" fill="hold" grpId="0" nodeType="clickEffect">
                                  <p:stCondLst>
                                    <p:cond delay="0"/>
                                  </p:stCondLst>
                                  <p:childTnLst>
                                    <p:set>
                                      <p:cBhvr>
                                        <p:cTn id="233" dur="1" fill="hold">
                                          <p:stCondLst>
                                            <p:cond delay="0"/>
                                          </p:stCondLst>
                                        </p:cTn>
                                        <p:tgtEl>
                                          <p:spTgt spid="46"/>
                                        </p:tgtEl>
                                        <p:attrNameLst>
                                          <p:attrName>style.visibility</p:attrName>
                                        </p:attrNameLst>
                                      </p:cBhvr>
                                      <p:to>
                                        <p:strVal val="visible"/>
                                      </p:to>
                                    </p:set>
                                    <p:animEffect transition="in" filter="box(in)">
                                      <p:cBhvr>
                                        <p:cTn id="234" dur="500"/>
                                        <p:tgtEl>
                                          <p:spTgt spid="46"/>
                                        </p:tgtEl>
                                      </p:cBhvr>
                                    </p:animEffect>
                                  </p:childTnLst>
                                </p:cTn>
                              </p:par>
                            </p:childTnLst>
                          </p:cTn>
                        </p:par>
                      </p:childTnLst>
                    </p:cTn>
                  </p:par>
                  <p:par>
                    <p:cTn id="235" fill="hold">
                      <p:stCondLst>
                        <p:cond delay="indefinite"/>
                      </p:stCondLst>
                      <p:childTnLst>
                        <p:par>
                          <p:cTn id="236" fill="hold">
                            <p:stCondLst>
                              <p:cond delay="0"/>
                            </p:stCondLst>
                            <p:childTnLst>
                              <p:par>
                                <p:cTn id="237" presetID="4" presetClass="entr" presetSubtype="16" fill="hold" grpId="0" nodeType="clickEffect">
                                  <p:stCondLst>
                                    <p:cond delay="0"/>
                                  </p:stCondLst>
                                  <p:childTnLst>
                                    <p:set>
                                      <p:cBhvr>
                                        <p:cTn id="238" dur="1" fill="hold">
                                          <p:stCondLst>
                                            <p:cond delay="0"/>
                                          </p:stCondLst>
                                        </p:cTn>
                                        <p:tgtEl>
                                          <p:spTgt spid="47"/>
                                        </p:tgtEl>
                                        <p:attrNameLst>
                                          <p:attrName>style.visibility</p:attrName>
                                        </p:attrNameLst>
                                      </p:cBhvr>
                                      <p:to>
                                        <p:strVal val="visible"/>
                                      </p:to>
                                    </p:set>
                                    <p:animEffect transition="in" filter="box(in)">
                                      <p:cBhvr>
                                        <p:cTn id="239" dur="500"/>
                                        <p:tgtEl>
                                          <p:spTgt spid="47"/>
                                        </p:tgtEl>
                                      </p:cBhvr>
                                    </p:animEffect>
                                  </p:childTnLst>
                                </p:cTn>
                              </p:par>
                            </p:childTnLst>
                          </p:cTn>
                        </p:par>
                      </p:childTnLst>
                    </p:cTn>
                  </p:par>
                  <p:par>
                    <p:cTn id="240" fill="hold">
                      <p:stCondLst>
                        <p:cond delay="indefinite"/>
                      </p:stCondLst>
                      <p:childTnLst>
                        <p:par>
                          <p:cTn id="241" fill="hold">
                            <p:stCondLst>
                              <p:cond delay="0"/>
                            </p:stCondLst>
                            <p:childTnLst>
                              <p:par>
                                <p:cTn id="242" presetID="4" presetClass="entr" presetSubtype="16" fill="hold" grpId="0" nodeType="clickEffect">
                                  <p:stCondLst>
                                    <p:cond delay="0"/>
                                  </p:stCondLst>
                                  <p:childTnLst>
                                    <p:set>
                                      <p:cBhvr>
                                        <p:cTn id="243" dur="1" fill="hold">
                                          <p:stCondLst>
                                            <p:cond delay="0"/>
                                          </p:stCondLst>
                                        </p:cTn>
                                        <p:tgtEl>
                                          <p:spTgt spid="48"/>
                                        </p:tgtEl>
                                        <p:attrNameLst>
                                          <p:attrName>style.visibility</p:attrName>
                                        </p:attrNameLst>
                                      </p:cBhvr>
                                      <p:to>
                                        <p:strVal val="visible"/>
                                      </p:to>
                                    </p:set>
                                    <p:animEffect transition="in" filter="box(in)">
                                      <p:cBhvr>
                                        <p:cTn id="244" dur="500"/>
                                        <p:tgtEl>
                                          <p:spTgt spid="48"/>
                                        </p:tgtEl>
                                      </p:cBhvr>
                                    </p:animEffect>
                                  </p:childTnLst>
                                </p:cTn>
                              </p:par>
                            </p:childTnLst>
                          </p:cTn>
                        </p:par>
                      </p:childTnLst>
                    </p:cTn>
                  </p:par>
                  <p:par>
                    <p:cTn id="245" fill="hold">
                      <p:stCondLst>
                        <p:cond delay="indefinite"/>
                      </p:stCondLst>
                      <p:childTnLst>
                        <p:par>
                          <p:cTn id="246" fill="hold">
                            <p:stCondLst>
                              <p:cond delay="0"/>
                            </p:stCondLst>
                            <p:childTnLst>
                              <p:par>
                                <p:cTn id="247" presetID="4" presetClass="entr" presetSubtype="16" fill="hold" grpId="0" nodeType="clickEffect">
                                  <p:stCondLst>
                                    <p:cond delay="0"/>
                                  </p:stCondLst>
                                  <p:childTnLst>
                                    <p:set>
                                      <p:cBhvr>
                                        <p:cTn id="248" dur="1" fill="hold">
                                          <p:stCondLst>
                                            <p:cond delay="0"/>
                                          </p:stCondLst>
                                        </p:cTn>
                                        <p:tgtEl>
                                          <p:spTgt spid="49"/>
                                        </p:tgtEl>
                                        <p:attrNameLst>
                                          <p:attrName>style.visibility</p:attrName>
                                        </p:attrNameLst>
                                      </p:cBhvr>
                                      <p:to>
                                        <p:strVal val="visible"/>
                                      </p:to>
                                    </p:set>
                                    <p:animEffect transition="in" filter="box(in)">
                                      <p:cBhvr>
                                        <p:cTn id="249" dur="500"/>
                                        <p:tgtEl>
                                          <p:spTgt spid="49"/>
                                        </p:tgtEl>
                                      </p:cBhvr>
                                    </p:animEffect>
                                  </p:childTnLst>
                                </p:cTn>
                              </p:par>
                            </p:childTnLst>
                          </p:cTn>
                        </p:par>
                      </p:childTnLst>
                    </p:cTn>
                  </p:par>
                  <p:par>
                    <p:cTn id="250" fill="hold">
                      <p:stCondLst>
                        <p:cond delay="indefinite"/>
                      </p:stCondLst>
                      <p:childTnLst>
                        <p:par>
                          <p:cTn id="251" fill="hold">
                            <p:stCondLst>
                              <p:cond delay="0"/>
                            </p:stCondLst>
                            <p:childTnLst>
                              <p:par>
                                <p:cTn id="252" presetID="4" presetClass="entr" presetSubtype="16" fill="hold" grpId="0" nodeType="clickEffect">
                                  <p:stCondLst>
                                    <p:cond delay="0"/>
                                  </p:stCondLst>
                                  <p:childTnLst>
                                    <p:set>
                                      <p:cBhvr>
                                        <p:cTn id="253" dur="1" fill="hold">
                                          <p:stCondLst>
                                            <p:cond delay="0"/>
                                          </p:stCondLst>
                                        </p:cTn>
                                        <p:tgtEl>
                                          <p:spTgt spid="50"/>
                                        </p:tgtEl>
                                        <p:attrNameLst>
                                          <p:attrName>style.visibility</p:attrName>
                                        </p:attrNameLst>
                                      </p:cBhvr>
                                      <p:to>
                                        <p:strVal val="visible"/>
                                      </p:to>
                                    </p:set>
                                    <p:animEffect transition="in" filter="box(in)">
                                      <p:cBhvr>
                                        <p:cTn id="254" dur="500"/>
                                        <p:tgtEl>
                                          <p:spTgt spid="50"/>
                                        </p:tgtEl>
                                      </p:cBhvr>
                                    </p:animEffect>
                                  </p:childTnLst>
                                </p:cTn>
                              </p:par>
                            </p:childTnLst>
                          </p:cTn>
                        </p:par>
                      </p:childTnLst>
                    </p:cTn>
                  </p:par>
                  <p:par>
                    <p:cTn id="255" fill="hold">
                      <p:stCondLst>
                        <p:cond delay="indefinite"/>
                      </p:stCondLst>
                      <p:childTnLst>
                        <p:par>
                          <p:cTn id="256" fill="hold">
                            <p:stCondLst>
                              <p:cond delay="0"/>
                            </p:stCondLst>
                            <p:childTnLst>
                              <p:par>
                                <p:cTn id="257" presetID="4" presetClass="entr" presetSubtype="16" fill="hold" grpId="0" nodeType="clickEffect">
                                  <p:stCondLst>
                                    <p:cond delay="0"/>
                                  </p:stCondLst>
                                  <p:childTnLst>
                                    <p:set>
                                      <p:cBhvr>
                                        <p:cTn id="258" dur="1" fill="hold">
                                          <p:stCondLst>
                                            <p:cond delay="0"/>
                                          </p:stCondLst>
                                        </p:cTn>
                                        <p:tgtEl>
                                          <p:spTgt spid="51"/>
                                        </p:tgtEl>
                                        <p:attrNameLst>
                                          <p:attrName>style.visibility</p:attrName>
                                        </p:attrNameLst>
                                      </p:cBhvr>
                                      <p:to>
                                        <p:strVal val="visible"/>
                                      </p:to>
                                    </p:set>
                                    <p:animEffect transition="in" filter="box(in)">
                                      <p:cBhvr>
                                        <p:cTn id="259" dur="500"/>
                                        <p:tgtEl>
                                          <p:spTgt spid="51"/>
                                        </p:tgtEl>
                                      </p:cBhvr>
                                    </p:animEffect>
                                  </p:childTnLst>
                                </p:cTn>
                              </p:par>
                            </p:childTnLst>
                          </p:cTn>
                        </p:par>
                      </p:childTnLst>
                    </p:cTn>
                  </p:par>
                  <p:par>
                    <p:cTn id="260" fill="hold">
                      <p:stCondLst>
                        <p:cond delay="indefinite"/>
                      </p:stCondLst>
                      <p:childTnLst>
                        <p:par>
                          <p:cTn id="261" fill="hold">
                            <p:stCondLst>
                              <p:cond delay="0"/>
                            </p:stCondLst>
                            <p:childTnLst>
                              <p:par>
                                <p:cTn id="262" presetID="4" presetClass="entr" presetSubtype="16" fill="hold" grpId="0" nodeType="clickEffect">
                                  <p:stCondLst>
                                    <p:cond delay="0"/>
                                  </p:stCondLst>
                                  <p:childTnLst>
                                    <p:set>
                                      <p:cBhvr>
                                        <p:cTn id="263" dur="1" fill="hold">
                                          <p:stCondLst>
                                            <p:cond delay="0"/>
                                          </p:stCondLst>
                                        </p:cTn>
                                        <p:tgtEl>
                                          <p:spTgt spid="52"/>
                                        </p:tgtEl>
                                        <p:attrNameLst>
                                          <p:attrName>style.visibility</p:attrName>
                                        </p:attrNameLst>
                                      </p:cBhvr>
                                      <p:to>
                                        <p:strVal val="visible"/>
                                      </p:to>
                                    </p:set>
                                    <p:animEffect transition="in" filter="box(in)">
                                      <p:cBhvr>
                                        <p:cTn id="26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4" grpId="0" animBg="1"/>
      <p:bldP spid="35" grpId="0" animBg="1"/>
      <p:bldP spid="36" grpId="0" animBg="1"/>
      <p:bldP spid="44" grpId="0"/>
      <p:bldP spid="45" grpId="0"/>
      <p:bldP spid="46" grpId="0"/>
      <p:bldP spid="47" grpId="0"/>
      <p:bldP spid="48" grpId="0"/>
      <p:bldP spid="49" grpId="0"/>
      <p:bldP spid="50" grpId="0"/>
      <p:bldP spid="51" grpId="0"/>
      <p:bldP spid="52" grpId="0"/>
      <p:bldP spid="5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143768" y="64291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خامساً</a:t>
            </a:r>
            <a:endParaRPr lang="ar-SA" sz="2000" b="1" dirty="0">
              <a:solidFill>
                <a:schemeClr val="tx1"/>
              </a:solidFill>
            </a:endParaRPr>
          </a:p>
        </p:txBody>
      </p:sp>
      <p:sp>
        <p:nvSpPr>
          <p:cNvPr id="4" name="مربع نص 3"/>
          <p:cNvSpPr txBox="1"/>
          <p:nvPr/>
        </p:nvSpPr>
        <p:spPr>
          <a:xfrm>
            <a:off x="571472" y="1331885"/>
            <a:ext cx="7500990" cy="954107"/>
          </a:xfrm>
          <a:prstGeom prst="rect">
            <a:avLst/>
          </a:prstGeom>
          <a:noFill/>
        </p:spPr>
        <p:txBody>
          <a:bodyPr wrap="square" rtlCol="1">
            <a:spAutoFit/>
          </a:bodyPr>
          <a:lstStyle/>
          <a:p>
            <a:pPr algn="ctr"/>
            <a:r>
              <a:rPr lang="ar-SA" sz="2800" b="1" dirty="0" smtClean="0">
                <a:cs typeface="DecoType Naskh" pitchFamily="2" charset="-78"/>
              </a:rPr>
              <a:t>أستخرج من نص الانطلاق جملاً تضمنت حروف جر مع تنوين الأسماء المجرورة بعدها (مفرد،مثنى،جمع مذكر سالم....)</a:t>
            </a:r>
            <a:endParaRPr lang="ar-SA" sz="2800" b="1" dirty="0">
              <a:cs typeface="DecoType Naskh" pitchFamily="2" charset="-78"/>
            </a:endParaRPr>
          </a:p>
        </p:txBody>
      </p:sp>
      <p:sp>
        <p:nvSpPr>
          <p:cNvPr id="5" name="مستطيل مستدير الزوايا 4"/>
          <p:cNvSpPr/>
          <p:nvPr/>
        </p:nvSpPr>
        <p:spPr>
          <a:xfrm>
            <a:off x="1000100" y="2500306"/>
            <a:ext cx="7143800" cy="2786082"/>
          </a:xfrm>
          <a:prstGeom prst="roundRect">
            <a:avLst/>
          </a:prstGeom>
          <a:solidFill>
            <a:schemeClr val="accent4">
              <a:lumMod val="60000"/>
              <a:lumOff val="40000"/>
            </a:schemeClr>
          </a:solidFill>
          <a:effectLst>
            <a:outerShdw blurRad="40000" dist="23000" dir="5400000" rotWithShape="0">
              <a:srgbClr val="000000">
                <a:alpha val="35000"/>
              </a:srgbClr>
            </a:outerShdw>
            <a:softEdge rad="317500"/>
          </a:effectLst>
        </p:spPr>
        <p:style>
          <a:lnRef idx="1">
            <a:schemeClr val="accent6"/>
          </a:lnRef>
          <a:fillRef idx="3">
            <a:schemeClr val="accent6"/>
          </a:fillRef>
          <a:effectRef idx="2">
            <a:schemeClr val="accent6"/>
          </a:effectRef>
          <a:fontRef idx="minor">
            <a:schemeClr val="lt1"/>
          </a:fontRef>
        </p:style>
        <p:txBody>
          <a:bodyPr rtlCol="1" anchor="ctr"/>
          <a:lstStyle/>
          <a:p>
            <a:pPr algn="ctr"/>
            <a:r>
              <a:rPr lang="ar-SA" sz="2400" dirty="0" smtClean="0">
                <a:solidFill>
                  <a:schemeClr val="tx1">
                    <a:lumMod val="75000"/>
                    <a:lumOff val="25000"/>
                  </a:schemeClr>
                </a:solidFill>
              </a:rPr>
              <a:t>.....................................................</a:t>
            </a:r>
          </a:p>
          <a:p>
            <a:pPr algn="ctr"/>
            <a:r>
              <a:rPr lang="ar-SA" sz="2400" dirty="0" smtClean="0">
                <a:solidFill>
                  <a:schemeClr val="tx1">
                    <a:lumMod val="75000"/>
                    <a:lumOff val="25000"/>
                  </a:schemeClr>
                </a:solidFill>
              </a:rPr>
              <a:t>....................................................</a:t>
            </a:r>
          </a:p>
          <a:p>
            <a:pPr algn="ctr"/>
            <a:r>
              <a:rPr lang="ar-SA" sz="2400" dirty="0" smtClean="0">
                <a:solidFill>
                  <a:schemeClr val="tx1">
                    <a:lumMod val="75000"/>
                    <a:lumOff val="25000"/>
                  </a:schemeClr>
                </a:solidFill>
              </a:rPr>
              <a:t>...................................................</a:t>
            </a:r>
          </a:p>
          <a:p>
            <a:pPr algn="ctr"/>
            <a:r>
              <a:rPr lang="ar-SA" sz="2400" dirty="0" smtClean="0">
                <a:solidFill>
                  <a:schemeClr val="tx1">
                    <a:lumMod val="75000"/>
                    <a:lumOff val="25000"/>
                  </a:schemeClr>
                </a:solidFill>
              </a:rPr>
              <a:t>...................................................</a:t>
            </a:r>
          </a:p>
        </p:txBody>
      </p:sp>
      <p:sp>
        <p:nvSpPr>
          <p:cNvPr id="6" name="مربع نص 5"/>
          <p:cNvSpPr txBox="1"/>
          <p:nvPr/>
        </p:nvSpPr>
        <p:spPr>
          <a:xfrm>
            <a:off x="4714876" y="3048656"/>
            <a:ext cx="1928826" cy="523220"/>
          </a:xfrm>
          <a:prstGeom prst="rect">
            <a:avLst/>
          </a:prstGeom>
          <a:noFill/>
        </p:spPr>
        <p:txBody>
          <a:bodyPr wrap="square" rtlCol="1">
            <a:spAutoFit/>
          </a:bodyPr>
          <a:lstStyle/>
          <a:p>
            <a:pPr algn="ctr"/>
            <a:r>
              <a:rPr lang="ar-SA" sz="2800" b="1" dirty="0" smtClean="0"/>
              <a:t>كالذئاب</a:t>
            </a:r>
            <a:endParaRPr lang="ar-SA" sz="2800" b="1" dirty="0"/>
          </a:p>
        </p:txBody>
      </p:sp>
      <p:sp>
        <p:nvSpPr>
          <p:cNvPr id="7" name="مربع نص 6"/>
          <p:cNvSpPr txBox="1"/>
          <p:nvPr/>
        </p:nvSpPr>
        <p:spPr>
          <a:xfrm>
            <a:off x="2714612" y="3048656"/>
            <a:ext cx="1928826" cy="523220"/>
          </a:xfrm>
          <a:prstGeom prst="rect">
            <a:avLst/>
          </a:prstGeom>
          <a:noFill/>
        </p:spPr>
        <p:txBody>
          <a:bodyPr wrap="square" rtlCol="1">
            <a:spAutoFit/>
          </a:bodyPr>
          <a:lstStyle/>
          <a:p>
            <a:pPr algn="ctr"/>
            <a:r>
              <a:rPr lang="ar-SA" sz="2800" b="1" dirty="0" smtClean="0"/>
              <a:t>من المآسي</a:t>
            </a:r>
            <a:endParaRPr lang="ar-SA" sz="2800" b="1" dirty="0"/>
          </a:p>
        </p:txBody>
      </p:sp>
      <p:sp>
        <p:nvSpPr>
          <p:cNvPr id="8" name="مربع نص 7"/>
          <p:cNvSpPr txBox="1"/>
          <p:nvPr/>
        </p:nvSpPr>
        <p:spPr>
          <a:xfrm>
            <a:off x="4714876" y="3500438"/>
            <a:ext cx="1928826" cy="523220"/>
          </a:xfrm>
          <a:prstGeom prst="rect">
            <a:avLst/>
          </a:prstGeom>
          <a:noFill/>
        </p:spPr>
        <p:txBody>
          <a:bodyPr wrap="square" rtlCol="1">
            <a:spAutoFit/>
          </a:bodyPr>
          <a:lstStyle/>
          <a:p>
            <a:pPr algn="ctr"/>
            <a:r>
              <a:rPr lang="ar-SA" sz="2800" b="1" dirty="0" smtClean="0"/>
              <a:t>من الأمهات</a:t>
            </a:r>
            <a:endParaRPr lang="ar-SA" sz="2800" b="1" dirty="0"/>
          </a:p>
        </p:txBody>
      </p:sp>
      <p:sp>
        <p:nvSpPr>
          <p:cNvPr id="9" name="مربع نص 8"/>
          <p:cNvSpPr txBox="1"/>
          <p:nvPr/>
        </p:nvSpPr>
        <p:spPr>
          <a:xfrm>
            <a:off x="2786050" y="3429000"/>
            <a:ext cx="1928826" cy="523220"/>
          </a:xfrm>
          <a:prstGeom prst="rect">
            <a:avLst/>
          </a:prstGeom>
          <a:noFill/>
        </p:spPr>
        <p:txBody>
          <a:bodyPr wrap="square" rtlCol="1">
            <a:spAutoFit/>
          </a:bodyPr>
          <a:lstStyle/>
          <a:p>
            <a:pPr algn="ctr"/>
            <a:r>
              <a:rPr lang="ar-SA" sz="2800" b="1" dirty="0" smtClean="0"/>
              <a:t>من وساوس</a:t>
            </a:r>
            <a:endParaRPr lang="ar-SA" sz="2800" b="1" dirty="0"/>
          </a:p>
        </p:txBody>
      </p:sp>
      <p:sp>
        <p:nvSpPr>
          <p:cNvPr id="10" name="مربع نص 9"/>
          <p:cNvSpPr txBox="1"/>
          <p:nvPr/>
        </p:nvSpPr>
        <p:spPr>
          <a:xfrm>
            <a:off x="4786314" y="4143380"/>
            <a:ext cx="1928826" cy="523220"/>
          </a:xfrm>
          <a:prstGeom prst="rect">
            <a:avLst/>
          </a:prstGeom>
          <a:noFill/>
        </p:spPr>
        <p:txBody>
          <a:bodyPr wrap="square" rtlCol="1">
            <a:spAutoFit/>
          </a:bodyPr>
          <a:lstStyle/>
          <a:p>
            <a:pPr algn="ctr"/>
            <a:r>
              <a:rPr lang="ar-SA" sz="2800" b="1" dirty="0" smtClean="0"/>
              <a:t>من مشاعر</a:t>
            </a:r>
            <a:endParaRPr lang="ar-SA" sz="2800" b="1" dirty="0"/>
          </a:p>
        </p:txBody>
      </p:sp>
      <p:sp>
        <p:nvSpPr>
          <p:cNvPr id="11" name="مربع نص 10"/>
          <p:cNvSpPr txBox="1"/>
          <p:nvPr/>
        </p:nvSpPr>
        <p:spPr>
          <a:xfrm>
            <a:off x="2786050" y="3834474"/>
            <a:ext cx="1928826" cy="523220"/>
          </a:xfrm>
          <a:prstGeom prst="rect">
            <a:avLst/>
          </a:prstGeom>
          <a:noFill/>
        </p:spPr>
        <p:txBody>
          <a:bodyPr wrap="square" rtlCol="1">
            <a:spAutoFit/>
          </a:bodyPr>
          <a:lstStyle/>
          <a:p>
            <a:pPr algn="ctr"/>
            <a:r>
              <a:rPr lang="ar-SA" sz="2800" b="1" dirty="0" smtClean="0"/>
              <a:t>بالحديث</a:t>
            </a:r>
            <a:endParaRPr lang="ar-SA" sz="2800" b="1" dirty="0"/>
          </a:p>
        </p:txBody>
      </p:sp>
      <p:sp>
        <p:nvSpPr>
          <p:cNvPr id="12" name="مربع نص 11"/>
          <p:cNvSpPr txBox="1"/>
          <p:nvPr/>
        </p:nvSpPr>
        <p:spPr>
          <a:xfrm>
            <a:off x="4714876" y="3786190"/>
            <a:ext cx="1928826" cy="523220"/>
          </a:xfrm>
          <a:prstGeom prst="rect">
            <a:avLst/>
          </a:prstGeom>
          <a:noFill/>
        </p:spPr>
        <p:txBody>
          <a:bodyPr wrap="square" rtlCol="1">
            <a:spAutoFit/>
          </a:bodyPr>
          <a:lstStyle/>
          <a:p>
            <a:pPr algn="ctr"/>
            <a:r>
              <a:rPr lang="ar-SA" sz="2800" b="1" dirty="0" smtClean="0"/>
              <a:t>في نشر</a:t>
            </a:r>
            <a:endParaRPr lang="ar-SA" sz="2800" b="1" dirty="0"/>
          </a:p>
        </p:txBody>
      </p:sp>
      <p:sp>
        <p:nvSpPr>
          <p:cNvPr id="13" name="مربع نص 12"/>
          <p:cNvSpPr txBox="1"/>
          <p:nvPr/>
        </p:nvSpPr>
        <p:spPr>
          <a:xfrm>
            <a:off x="2857488" y="4143380"/>
            <a:ext cx="1928826" cy="523220"/>
          </a:xfrm>
          <a:prstGeom prst="rect">
            <a:avLst/>
          </a:prstGeom>
          <a:noFill/>
        </p:spPr>
        <p:txBody>
          <a:bodyPr wrap="square" rtlCol="1">
            <a:spAutoFit/>
          </a:bodyPr>
          <a:lstStyle/>
          <a:p>
            <a:pPr algn="ctr"/>
            <a:r>
              <a:rPr lang="ar-SA" sz="2800" b="1" dirty="0" smtClean="0"/>
              <a:t>في وحل</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ox(i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ox(i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ox(i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ox(i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ox(i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ox(in)">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ox(in)">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6429388" y="214290"/>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1714480" y="347336"/>
            <a:ext cx="4714908" cy="523220"/>
          </a:xfrm>
          <a:prstGeom prst="rect">
            <a:avLst/>
          </a:prstGeom>
          <a:noFill/>
        </p:spPr>
        <p:txBody>
          <a:bodyPr wrap="square" rtlCol="1">
            <a:spAutoFit/>
          </a:bodyPr>
          <a:lstStyle/>
          <a:p>
            <a:pPr algn="ctr"/>
            <a:r>
              <a:rPr lang="ar-SA" sz="2800" b="1" dirty="0" smtClean="0">
                <a:cs typeface="DecoType Naskh" pitchFamily="2" charset="-78"/>
              </a:rPr>
              <a:t>أحدد الاسم المجرور وعلامة الجر في الجمل التالية:</a:t>
            </a:r>
          </a:p>
        </p:txBody>
      </p:sp>
      <p:graphicFrame>
        <p:nvGraphicFramePr>
          <p:cNvPr id="5" name="جدول 4"/>
          <p:cNvGraphicFramePr>
            <a:graphicFrameLocks noGrp="1"/>
          </p:cNvGraphicFramePr>
          <p:nvPr/>
        </p:nvGraphicFramePr>
        <p:xfrm>
          <a:off x="428597" y="1000108"/>
          <a:ext cx="8286808" cy="2377440"/>
        </p:xfrm>
        <a:graphic>
          <a:graphicData uri="http://schemas.openxmlformats.org/drawingml/2006/table">
            <a:tbl>
              <a:tblPr rtl="1" firstRow="1" bandRow="1">
                <a:tableStyleId>{775DCB02-9BB8-47FD-8907-85C794F793BA}</a:tableStyleId>
              </a:tblPr>
              <a:tblGrid>
                <a:gridCol w="5130597"/>
                <a:gridCol w="1623774"/>
                <a:gridCol w="1532437"/>
              </a:tblGrid>
              <a:tr h="370840">
                <a:tc>
                  <a:txBody>
                    <a:bodyPr/>
                    <a:lstStyle/>
                    <a:p>
                      <a:pPr algn="ctr" rtl="1"/>
                      <a:r>
                        <a:rPr lang="ar-SA" sz="2000" b="1" u="sng" dirty="0" smtClean="0">
                          <a:solidFill>
                            <a:schemeClr val="tx1"/>
                          </a:solidFill>
                        </a:rPr>
                        <a:t>الجمل</a:t>
                      </a:r>
                      <a:endParaRPr lang="ar-SA" sz="2000" b="1" u="sng"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r>
                        <a:rPr lang="ar-SA" sz="2000" b="1" u="sng" dirty="0" smtClean="0">
                          <a:solidFill>
                            <a:schemeClr val="tx1"/>
                          </a:solidFill>
                        </a:rPr>
                        <a:t>الاسم المجرور</a:t>
                      </a:r>
                      <a:endParaRPr lang="ar-SA" sz="2000" b="1" u="sng"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r>
                        <a:rPr lang="ar-SA" sz="2000" b="1" u="sng" dirty="0" smtClean="0">
                          <a:solidFill>
                            <a:schemeClr val="tx1"/>
                          </a:solidFill>
                        </a:rPr>
                        <a:t>علامات الجر</a:t>
                      </a:r>
                      <a:endParaRPr lang="ar-SA" sz="2000" b="1" u="sng"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للمجالين الحاسب الآلي والإنترنت أهمية في حياتنا المهنية.</a:t>
                      </a:r>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تدّون الكتب في</a:t>
                      </a:r>
                      <a:r>
                        <a:rPr lang="ar-SA" sz="2000" b="1" baseline="0" dirty="0" smtClean="0">
                          <a:solidFill>
                            <a:schemeClr val="tx1"/>
                          </a:solidFill>
                        </a:rPr>
                        <a:t> الأقراص المدمجة المرنة.</a:t>
                      </a: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يُدخلنا</a:t>
                      </a:r>
                      <a:r>
                        <a:rPr lang="ar-SA" sz="2000" b="1" baseline="0" dirty="0" smtClean="0">
                          <a:solidFill>
                            <a:schemeClr val="tx1"/>
                          </a:solidFill>
                        </a:rPr>
                        <a:t> عالم الاختراعات إلى مجالات قد لا يستوعبها خيالنا.</a:t>
                      </a:r>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يساعد الحاسب</a:t>
                      </a:r>
                      <a:r>
                        <a:rPr lang="ar-SA" sz="2000" b="1" baseline="0" dirty="0" smtClean="0">
                          <a:solidFill>
                            <a:schemeClr val="tx1"/>
                          </a:solidFill>
                        </a:rPr>
                        <a:t> الآلي على التعلم.</a:t>
                      </a:r>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الرسائل الصوتية تنقل من المتحدثين عبر الجهاز.</a:t>
                      </a:r>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tcPr>
                </a:tc>
              </a:tr>
            </a:tbl>
          </a:graphicData>
        </a:graphic>
      </p:graphicFrame>
      <p:sp>
        <p:nvSpPr>
          <p:cNvPr id="6" name="مربع نص 5"/>
          <p:cNvSpPr txBox="1"/>
          <p:nvPr/>
        </p:nvSpPr>
        <p:spPr>
          <a:xfrm>
            <a:off x="2214546" y="1395699"/>
            <a:ext cx="1214446" cy="461665"/>
          </a:xfrm>
          <a:prstGeom prst="rect">
            <a:avLst/>
          </a:prstGeom>
          <a:noFill/>
        </p:spPr>
        <p:txBody>
          <a:bodyPr wrap="square" rtlCol="1">
            <a:spAutoFit/>
          </a:bodyPr>
          <a:lstStyle/>
          <a:p>
            <a:pPr algn="ctr"/>
            <a:r>
              <a:rPr lang="ar-SA" sz="2400" b="1" dirty="0" smtClean="0">
                <a:solidFill>
                  <a:srgbClr val="C00000"/>
                </a:solidFill>
              </a:rPr>
              <a:t>للمجالين</a:t>
            </a:r>
            <a:endParaRPr lang="ar-SA" sz="2400" b="1" dirty="0">
              <a:solidFill>
                <a:srgbClr val="C00000"/>
              </a:solidFill>
            </a:endParaRPr>
          </a:p>
        </p:txBody>
      </p:sp>
      <p:sp>
        <p:nvSpPr>
          <p:cNvPr id="7" name="مربع نص 6"/>
          <p:cNvSpPr txBox="1"/>
          <p:nvPr/>
        </p:nvSpPr>
        <p:spPr>
          <a:xfrm>
            <a:off x="642910" y="1357298"/>
            <a:ext cx="1214446" cy="461665"/>
          </a:xfrm>
          <a:prstGeom prst="rect">
            <a:avLst/>
          </a:prstGeom>
          <a:noFill/>
        </p:spPr>
        <p:txBody>
          <a:bodyPr wrap="square" rtlCol="1">
            <a:spAutoFit/>
          </a:bodyPr>
          <a:lstStyle/>
          <a:p>
            <a:pPr algn="ctr"/>
            <a:r>
              <a:rPr lang="ar-SA" sz="2400" b="1" dirty="0" smtClean="0">
                <a:solidFill>
                  <a:srgbClr val="C00000"/>
                </a:solidFill>
              </a:rPr>
              <a:t>الياء</a:t>
            </a:r>
            <a:endParaRPr lang="ar-SA" sz="2400" b="1" dirty="0">
              <a:solidFill>
                <a:srgbClr val="C00000"/>
              </a:solidFill>
            </a:endParaRPr>
          </a:p>
        </p:txBody>
      </p:sp>
      <p:sp>
        <p:nvSpPr>
          <p:cNvPr id="8" name="مربع نص 7"/>
          <p:cNvSpPr txBox="1"/>
          <p:nvPr/>
        </p:nvSpPr>
        <p:spPr>
          <a:xfrm>
            <a:off x="2214546" y="1785926"/>
            <a:ext cx="1214446" cy="461665"/>
          </a:xfrm>
          <a:prstGeom prst="rect">
            <a:avLst/>
          </a:prstGeom>
          <a:noFill/>
        </p:spPr>
        <p:txBody>
          <a:bodyPr wrap="square" rtlCol="1">
            <a:spAutoFit/>
          </a:bodyPr>
          <a:lstStyle/>
          <a:p>
            <a:pPr algn="ctr"/>
            <a:r>
              <a:rPr lang="ar-SA" sz="2400" b="1" dirty="0" smtClean="0">
                <a:solidFill>
                  <a:srgbClr val="C00000"/>
                </a:solidFill>
              </a:rPr>
              <a:t>الأقراص</a:t>
            </a:r>
            <a:endParaRPr lang="ar-SA" sz="2400" b="1" dirty="0">
              <a:solidFill>
                <a:srgbClr val="C00000"/>
              </a:solidFill>
            </a:endParaRPr>
          </a:p>
        </p:txBody>
      </p:sp>
      <p:sp>
        <p:nvSpPr>
          <p:cNvPr id="9" name="مربع نص 8"/>
          <p:cNvSpPr txBox="1"/>
          <p:nvPr/>
        </p:nvSpPr>
        <p:spPr>
          <a:xfrm>
            <a:off x="642910" y="1785926"/>
            <a:ext cx="1214446" cy="461665"/>
          </a:xfrm>
          <a:prstGeom prst="rect">
            <a:avLst/>
          </a:prstGeom>
          <a:noFill/>
        </p:spPr>
        <p:txBody>
          <a:bodyPr wrap="square" rtlCol="1">
            <a:spAutoFit/>
          </a:bodyPr>
          <a:lstStyle/>
          <a:p>
            <a:pPr algn="ctr"/>
            <a:r>
              <a:rPr lang="ar-SA" sz="2400" b="1" dirty="0" smtClean="0">
                <a:solidFill>
                  <a:srgbClr val="C00000"/>
                </a:solidFill>
              </a:rPr>
              <a:t>الكسرة</a:t>
            </a:r>
            <a:endParaRPr lang="ar-SA" sz="2400" b="1" dirty="0">
              <a:solidFill>
                <a:srgbClr val="C00000"/>
              </a:solidFill>
            </a:endParaRPr>
          </a:p>
        </p:txBody>
      </p:sp>
      <p:sp>
        <p:nvSpPr>
          <p:cNvPr id="10" name="مربع نص 9"/>
          <p:cNvSpPr txBox="1"/>
          <p:nvPr/>
        </p:nvSpPr>
        <p:spPr>
          <a:xfrm>
            <a:off x="2214546" y="2143116"/>
            <a:ext cx="1214446" cy="461665"/>
          </a:xfrm>
          <a:prstGeom prst="rect">
            <a:avLst/>
          </a:prstGeom>
          <a:noFill/>
        </p:spPr>
        <p:txBody>
          <a:bodyPr wrap="square" rtlCol="1">
            <a:spAutoFit/>
          </a:bodyPr>
          <a:lstStyle/>
          <a:p>
            <a:pPr algn="ctr"/>
            <a:r>
              <a:rPr lang="ar-SA" sz="2400" b="1" dirty="0" smtClean="0">
                <a:solidFill>
                  <a:srgbClr val="C00000"/>
                </a:solidFill>
              </a:rPr>
              <a:t>مجالات</a:t>
            </a:r>
            <a:endParaRPr lang="ar-SA" sz="2400" b="1" dirty="0">
              <a:solidFill>
                <a:srgbClr val="C00000"/>
              </a:solidFill>
            </a:endParaRPr>
          </a:p>
        </p:txBody>
      </p:sp>
      <p:sp>
        <p:nvSpPr>
          <p:cNvPr id="11" name="مربع نص 10"/>
          <p:cNvSpPr txBox="1"/>
          <p:nvPr/>
        </p:nvSpPr>
        <p:spPr>
          <a:xfrm>
            <a:off x="642910" y="2143116"/>
            <a:ext cx="1214446" cy="461665"/>
          </a:xfrm>
          <a:prstGeom prst="rect">
            <a:avLst/>
          </a:prstGeom>
          <a:noFill/>
        </p:spPr>
        <p:txBody>
          <a:bodyPr wrap="square" rtlCol="1">
            <a:spAutoFit/>
          </a:bodyPr>
          <a:lstStyle/>
          <a:p>
            <a:pPr algn="ctr"/>
            <a:r>
              <a:rPr lang="ar-SA" sz="2400" b="1" dirty="0" smtClean="0">
                <a:solidFill>
                  <a:srgbClr val="C00000"/>
                </a:solidFill>
              </a:rPr>
              <a:t>الكسرة</a:t>
            </a:r>
            <a:endParaRPr lang="ar-SA" sz="2400" b="1" dirty="0">
              <a:solidFill>
                <a:srgbClr val="C00000"/>
              </a:solidFill>
            </a:endParaRPr>
          </a:p>
        </p:txBody>
      </p:sp>
      <p:sp>
        <p:nvSpPr>
          <p:cNvPr id="12" name="مربع نص 11"/>
          <p:cNvSpPr txBox="1"/>
          <p:nvPr/>
        </p:nvSpPr>
        <p:spPr>
          <a:xfrm>
            <a:off x="2214546" y="2571744"/>
            <a:ext cx="1214446" cy="461665"/>
          </a:xfrm>
          <a:prstGeom prst="rect">
            <a:avLst/>
          </a:prstGeom>
          <a:noFill/>
        </p:spPr>
        <p:txBody>
          <a:bodyPr wrap="square" rtlCol="1">
            <a:spAutoFit/>
          </a:bodyPr>
          <a:lstStyle/>
          <a:p>
            <a:pPr algn="ctr"/>
            <a:r>
              <a:rPr lang="ar-SA" sz="2400" b="1" dirty="0" smtClean="0">
                <a:solidFill>
                  <a:srgbClr val="C00000"/>
                </a:solidFill>
              </a:rPr>
              <a:t>التعلم</a:t>
            </a:r>
            <a:endParaRPr lang="ar-SA" sz="2400" b="1" dirty="0">
              <a:solidFill>
                <a:srgbClr val="C00000"/>
              </a:solidFill>
            </a:endParaRPr>
          </a:p>
        </p:txBody>
      </p:sp>
      <p:sp>
        <p:nvSpPr>
          <p:cNvPr id="13" name="مربع نص 12"/>
          <p:cNvSpPr txBox="1"/>
          <p:nvPr/>
        </p:nvSpPr>
        <p:spPr>
          <a:xfrm>
            <a:off x="642910" y="2610145"/>
            <a:ext cx="1214446" cy="461665"/>
          </a:xfrm>
          <a:prstGeom prst="rect">
            <a:avLst/>
          </a:prstGeom>
          <a:noFill/>
        </p:spPr>
        <p:txBody>
          <a:bodyPr wrap="square" rtlCol="1">
            <a:spAutoFit/>
          </a:bodyPr>
          <a:lstStyle/>
          <a:p>
            <a:pPr algn="ctr"/>
            <a:r>
              <a:rPr lang="ar-SA" sz="2400" b="1" dirty="0" smtClean="0">
                <a:solidFill>
                  <a:srgbClr val="C00000"/>
                </a:solidFill>
              </a:rPr>
              <a:t>الكسرة</a:t>
            </a:r>
            <a:endParaRPr lang="ar-SA" sz="2400" b="1" dirty="0">
              <a:solidFill>
                <a:srgbClr val="C00000"/>
              </a:solidFill>
            </a:endParaRPr>
          </a:p>
        </p:txBody>
      </p:sp>
      <p:sp>
        <p:nvSpPr>
          <p:cNvPr id="14" name="مربع نص 13"/>
          <p:cNvSpPr txBox="1"/>
          <p:nvPr/>
        </p:nvSpPr>
        <p:spPr>
          <a:xfrm>
            <a:off x="2214546" y="2967335"/>
            <a:ext cx="1214446" cy="461665"/>
          </a:xfrm>
          <a:prstGeom prst="rect">
            <a:avLst/>
          </a:prstGeom>
          <a:noFill/>
        </p:spPr>
        <p:txBody>
          <a:bodyPr wrap="square" rtlCol="1">
            <a:spAutoFit/>
          </a:bodyPr>
          <a:lstStyle/>
          <a:p>
            <a:pPr algn="ctr"/>
            <a:r>
              <a:rPr lang="ar-SA" sz="2400" b="1" dirty="0" smtClean="0">
                <a:solidFill>
                  <a:srgbClr val="C00000"/>
                </a:solidFill>
              </a:rPr>
              <a:t>المتحدثين</a:t>
            </a:r>
            <a:endParaRPr lang="ar-SA" sz="2400" b="1" dirty="0">
              <a:solidFill>
                <a:srgbClr val="C00000"/>
              </a:solidFill>
            </a:endParaRPr>
          </a:p>
        </p:txBody>
      </p:sp>
      <p:sp>
        <p:nvSpPr>
          <p:cNvPr id="15" name="مربع نص 14"/>
          <p:cNvSpPr txBox="1"/>
          <p:nvPr/>
        </p:nvSpPr>
        <p:spPr>
          <a:xfrm>
            <a:off x="571472" y="3000372"/>
            <a:ext cx="1214446" cy="461665"/>
          </a:xfrm>
          <a:prstGeom prst="rect">
            <a:avLst/>
          </a:prstGeom>
          <a:noFill/>
        </p:spPr>
        <p:txBody>
          <a:bodyPr wrap="square" rtlCol="1">
            <a:spAutoFit/>
          </a:bodyPr>
          <a:lstStyle/>
          <a:p>
            <a:pPr algn="ctr"/>
            <a:r>
              <a:rPr lang="ar-SA" sz="2400" b="1" dirty="0" smtClean="0">
                <a:solidFill>
                  <a:srgbClr val="C00000"/>
                </a:solidFill>
              </a:rPr>
              <a:t>الياء</a:t>
            </a:r>
            <a:endParaRPr lang="ar-SA" sz="2400" b="1" dirty="0">
              <a:solidFill>
                <a:srgbClr val="C00000"/>
              </a:solidFill>
            </a:endParaRPr>
          </a:p>
        </p:txBody>
      </p:sp>
      <p:sp>
        <p:nvSpPr>
          <p:cNvPr id="16" name="دمعة 15"/>
          <p:cNvSpPr/>
          <p:nvPr/>
        </p:nvSpPr>
        <p:spPr>
          <a:xfrm>
            <a:off x="7643834" y="3571876"/>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17" name="مربع نص 16"/>
          <p:cNvSpPr txBox="1"/>
          <p:nvPr/>
        </p:nvSpPr>
        <p:spPr>
          <a:xfrm>
            <a:off x="285720" y="3475025"/>
            <a:ext cx="7500990" cy="954107"/>
          </a:xfrm>
          <a:prstGeom prst="rect">
            <a:avLst/>
          </a:prstGeom>
          <a:noFill/>
        </p:spPr>
        <p:txBody>
          <a:bodyPr wrap="square" rtlCol="1">
            <a:spAutoFit/>
          </a:bodyPr>
          <a:lstStyle/>
          <a:p>
            <a:pPr algn="ctr"/>
            <a:r>
              <a:rPr lang="ar-SA" sz="2800" b="1" dirty="0" smtClean="0">
                <a:cs typeface="DecoType Naskh" pitchFamily="2" charset="-78"/>
              </a:rPr>
              <a:t>أثني الأسماء المجرورة التي تحتها خط في العبارات التالية ثم أجمعها الجمع المناسب مغيراً ما يلزم:</a:t>
            </a:r>
          </a:p>
        </p:txBody>
      </p:sp>
      <p:graphicFrame>
        <p:nvGraphicFramePr>
          <p:cNvPr id="18" name="جدول 17"/>
          <p:cNvGraphicFramePr>
            <a:graphicFrameLocks noGrp="1"/>
          </p:cNvGraphicFramePr>
          <p:nvPr/>
        </p:nvGraphicFramePr>
        <p:xfrm>
          <a:off x="642910" y="4500570"/>
          <a:ext cx="7929618" cy="1584960"/>
        </p:xfrm>
        <a:graphic>
          <a:graphicData uri="http://schemas.openxmlformats.org/drawingml/2006/table">
            <a:tbl>
              <a:tblPr rtl="1" firstRow="1" bandRow="1">
                <a:tableStyleId>{5C22544A-7EE6-4342-B048-85BDC9FD1C3A}</a:tableStyleId>
              </a:tblPr>
              <a:tblGrid>
                <a:gridCol w="3824090"/>
                <a:gridCol w="2050354"/>
                <a:gridCol w="2055174"/>
              </a:tblGrid>
              <a:tr h="370840">
                <a:tc>
                  <a:txBody>
                    <a:bodyPr/>
                    <a:lstStyle/>
                    <a:p>
                      <a:pPr algn="ctr" rtl="1"/>
                      <a:r>
                        <a:rPr lang="ar-SA" sz="2000" b="1" u="sng" dirty="0" smtClean="0">
                          <a:solidFill>
                            <a:schemeClr val="tx1"/>
                          </a:solidFill>
                        </a:rPr>
                        <a:t>الجمل</a:t>
                      </a:r>
                      <a:endParaRPr lang="ar-SA" sz="2000" b="1" u="sng"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r>
                        <a:rPr lang="ar-SA" sz="2000" b="1" u="sng" dirty="0" smtClean="0">
                          <a:solidFill>
                            <a:schemeClr val="tx1"/>
                          </a:solidFill>
                        </a:rPr>
                        <a:t>التثنية</a:t>
                      </a:r>
                      <a:endParaRPr lang="ar-SA" sz="2000" b="1" u="sng"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r>
                        <a:rPr lang="ar-SA" sz="2000" b="1" u="sng" dirty="0" smtClean="0">
                          <a:solidFill>
                            <a:schemeClr val="tx1"/>
                          </a:solidFill>
                        </a:rPr>
                        <a:t>الجمع</a:t>
                      </a:r>
                      <a:endParaRPr lang="ar-SA" sz="2000" b="1" u="sng"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الحاسب يقدم للمتعلم ما يحتاجه</a:t>
                      </a:r>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القرص عبارة عم مخزن للمعلومات</a:t>
                      </a:r>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r h="370840">
                <a:tc>
                  <a:txBody>
                    <a:bodyPr/>
                    <a:lstStyle/>
                    <a:p>
                      <a:pPr algn="ctr" rtl="1"/>
                      <a:r>
                        <a:rPr lang="ar-SA" sz="2000" b="1" dirty="0" smtClean="0">
                          <a:solidFill>
                            <a:schemeClr val="tx1"/>
                          </a:solidFill>
                        </a:rPr>
                        <a:t>للمستهلك فوائد من التجارة الإلكترونية</a:t>
                      </a:r>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c>
                  <a:txBody>
                    <a:bodyPr/>
                    <a:lstStyle/>
                    <a:p>
                      <a:pPr algn="ctr" rtl="1"/>
                      <a:endParaRPr lang="ar-SA" sz="2000" b="1" dirty="0">
                        <a:solidFill>
                          <a:schemeClr val="tx1"/>
                        </a:solidFill>
                      </a:endParaRPr>
                    </a:p>
                  </a:txBody>
                  <a:tcPr>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path path="circle">
                        <a:fillToRect l="50000" t="50000" r="50000" b="50000"/>
                      </a:path>
                      <a:tileRect/>
                    </a:gradFill>
                  </a:tcPr>
                </a:tc>
              </a:tr>
            </a:tbl>
          </a:graphicData>
        </a:graphic>
      </p:graphicFrame>
      <p:sp>
        <p:nvSpPr>
          <p:cNvPr id="19" name="مربع نص 18"/>
          <p:cNvSpPr txBox="1"/>
          <p:nvPr/>
        </p:nvSpPr>
        <p:spPr>
          <a:xfrm>
            <a:off x="3143240" y="4824723"/>
            <a:ext cx="1214446" cy="461665"/>
          </a:xfrm>
          <a:prstGeom prst="rect">
            <a:avLst/>
          </a:prstGeom>
          <a:noFill/>
        </p:spPr>
        <p:txBody>
          <a:bodyPr wrap="square" rtlCol="1">
            <a:spAutoFit/>
          </a:bodyPr>
          <a:lstStyle/>
          <a:p>
            <a:pPr algn="ctr"/>
            <a:r>
              <a:rPr lang="ar-SA" sz="2400" b="1" dirty="0" smtClean="0">
                <a:solidFill>
                  <a:srgbClr val="C00000"/>
                </a:solidFill>
              </a:rPr>
              <a:t>للمتعلمين</a:t>
            </a:r>
            <a:endParaRPr lang="ar-SA" sz="2400" b="1" dirty="0">
              <a:solidFill>
                <a:srgbClr val="C00000"/>
              </a:solidFill>
            </a:endParaRPr>
          </a:p>
        </p:txBody>
      </p:sp>
      <p:sp>
        <p:nvSpPr>
          <p:cNvPr id="20" name="مربع نص 19"/>
          <p:cNvSpPr txBox="1"/>
          <p:nvPr/>
        </p:nvSpPr>
        <p:spPr>
          <a:xfrm>
            <a:off x="1071538" y="4857760"/>
            <a:ext cx="1214446" cy="461665"/>
          </a:xfrm>
          <a:prstGeom prst="rect">
            <a:avLst/>
          </a:prstGeom>
          <a:noFill/>
        </p:spPr>
        <p:txBody>
          <a:bodyPr wrap="square" rtlCol="1">
            <a:spAutoFit/>
          </a:bodyPr>
          <a:lstStyle/>
          <a:p>
            <a:pPr algn="ctr"/>
            <a:r>
              <a:rPr lang="ar-SA" sz="2400" b="1" dirty="0" smtClean="0">
                <a:solidFill>
                  <a:srgbClr val="C00000"/>
                </a:solidFill>
              </a:rPr>
              <a:t>للمتعلمين</a:t>
            </a:r>
            <a:endParaRPr lang="ar-SA" sz="2400" b="1" dirty="0">
              <a:solidFill>
                <a:srgbClr val="C00000"/>
              </a:solidFill>
            </a:endParaRPr>
          </a:p>
        </p:txBody>
      </p:sp>
      <p:sp>
        <p:nvSpPr>
          <p:cNvPr id="21" name="مربع نص 20"/>
          <p:cNvSpPr txBox="1"/>
          <p:nvPr/>
        </p:nvSpPr>
        <p:spPr>
          <a:xfrm>
            <a:off x="3143240" y="5253351"/>
            <a:ext cx="1214446" cy="461665"/>
          </a:xfrm>
          <a:prstGeom prst="rect">
            <a:avLst/>
          </a:prstGeom>
          <a:noFill/>
        </p:spPr>
        <p:txBody>
          <a:bodyPr wrap="square" rtlCol="1">
            <a:spAutoFit/>
          </a:bodyPr>
          <a:lstStyle/>
          <a:p>
            <a:pPr algn="ctr"/>
            <a:r>
              <a:rPr lang="ar-SA" sz="2400" b="1" dirty="0" smtClean="0">
                <a:solidFill>
                  <a:srgbClr val="C00000"/>
                </a:solidFill>
              </a:rPr>
              <a:t>مخزنين</a:t>
            </a:r>
            <a:endParaRPr lang="ar-SA" sz="2400" b="1" dirty="0">
              <a:solidFill>
                <a:srgbClr val="C00000"/>
              </a:solidFill>
            </a:endParaRPr>
          </a:p>
        </p:txBody>
      </p:sp>
      <p:sp>
        <p:nvSpPr>
          <p:cNvPr id="22" name="مربع نص 21"/>
          <p:cNvSpPr txBox="1"/>
          <p:nvPr/>
        </p:nvSpPr>
        <p:spPr>
          <a:xfrm>
            <a:off x="1071538" y="5286388"/>
            <a:ext cx="1214446" cy="461665"/>
          </a:xfrm>
          <a:prstGeom prst="rect">
            <a:avLst/>
          </a:prstGeom>
          <a:noFill/>
        </p:spPr>
        <p:txBody>
          <a:bodyPr wrap="square" rtlCol="1">
            <a:spAutoFit/>
          </a:bodyPr>
          <a:lstStyle/>
          <a:p>
            <a:pPr algn="ctr"/>
            <a:r>
              <a:rPr lang="ar-SA" sz="2400" b="1" dirty="0" smtClean="0">
                <a:solidFill>
                  <a:srgbClr val="C00000"/>
                </a:solidFill>
              </a:rPr>
              <a:t>مخازن</a:t>
            </a:r>
            <a:endParaRPr lang="ar-SA" sz="2400" b="1" dirty="0">
              <a:solidFill>
                <a:srgbClr val="C00000"/>
              </a:solidFill>
            </a:endParaRPr>
          </a:p>
        </p:txBody>
      </p:sp>
      <p:sp>
        <p:nvSpPr>
          <p:cNvPr id="23" name="مربع نص 22"/>
          <p:cNvSpPr txBox="1"/>
          <p:nvPr/>
        </p:nvSpPr>
        <p:spPr>
          <a:xfrm>
            <a:off x="3000364" y="5643578"/>
            <a:ext cx="1357322" cy="461665"/>
          </a:xfrm>
          <a:prstGeom prst="rect">
            <a:avLst/>
          </a:prstGeom>
          <a:noFill/>
        </p:spPr>
        <p:txBody>
          <a:bodyPr wrap="square" rtlCol="1">
            <a:spAutoFit/>
          </a:bodyPr>
          <a:lstStyle/>
          <a:p>
            <a:pPr algn="ctr"/>
            <a:r>
              <a:rPr lang="ar-SA" sz="2400" b="1" dirty="0" smtClean="0">
                <a:solidFill>
                  <a:srgbClr val="C00000"/>
                </a:solidFill>
              </a:rPr>
              <a:t>للمستهلكين</a:t>
            </a:r>
            <a:endParaRPr lang="ar-SA" sz="2400" b="1" dirty="0">
              <a:solidFill>
                <a:srgbClr val="C00000"/>
              </a:solidFill>
            </a:endParaRPr>
          </a:p>
        </p:txBody>
      </p:sp>
      <p:sp>
        <p:nvSpPr>
          <p:cNvPr id="24" name="مربع نص 23"/>
          <p:cNvSpPr txBox="1"/>
          <p:nvPr/>
        </p:nvSpPr>
        <p:spPr>
          <a:xfrm>
            <a:off x="928662" y="5643578"/>
            <a:ext cx="1357322" cy="461665"/>
          </a:xfrm>
          <a:prstGeom prst="rect">
            <a:avLst/>
          </a:prstGeom>
          <a:noFill/>
        </p:spPr>
        <p:txBody>
          <a:bodyPr wrap="square" rtlCol="1">
            <a:spAutoFit/>
          </a:bodyPr>
          <a:lstStyle/>
          <a:p>
            <a:pPr algn="ctr"/>
            <a:r>
              <a:rPr lang="ar-SA" sz="2400" b="1" dirty="0" smtClean="0">
                <a:solidFill>
                  <a:srgbClr val="C00000"/>
                </a:solidFill>
              </a:rPr>
              <a:t>للمستهلكين</a:t>
            </a:r>
            <a:endParaRPr lang="ar-SA"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54" presetClass="entr" presetSubtype="0" ac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05"/>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 calcmode="lin" valueType="num">
                                      <p:cBhvr>
                                        <p:cTn id="15" dur="1000" fill="hold"/>
                                        <p:tgtEl>
                                          <p:spTgt spid="5"/>
                                        </p:tgtEl>
                                        <p:attrNameLst>
                                          <p:attrName>ppt_x</p:attrName>
                                        </p:attrNameLst>
                                      </p:cBhvr>
                                      <p:tavLst>
                                        <p:tav tm="0">
                                          <p:val>
                                            <p:strVal val="#ppt_x-.2"/>
                                          </p:val>
                                        </p:tav>
                                        <p:tav tm="100000">
                                          <p:val>
                                            <p:strVal val="#ppt_x"/>
                                          </p:val>
                                        </p:tav>
                                      </p:tavLst>
                                    </p:anim>
                                    <p:anim calcmode="lin" valueType="num">
                                      <p:cBhvr>
                                        <p:cTn id="16" dur="1000" fill="hold"/>
                                        <p:tgtEl>
                                          <p:spTgt spid="5"/>
                                        </p:tgtEl>
                                        <p:attrNameLst>
                                          <p:attrName>ppt_y</p:attrName>
                                        </p:attrNameLst>
                                      </p:cBhvr>
                                      <p:tavLst>
                                        <p:tav tm="0">
                                          <p:val>
                                            <p:strVal val="#ppt_y"/>
                                          </p:val>
                                        </p:tav>
                                        <p:tav tm="100000">
                                          <p:val>
                                            <p:strVal val="#ppt_y"/>
                                          </p:val>
                                        </p:tav>
                                      </p:tavLst>
                                    </p:anim>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to="" calcmode="lin" valueType="num">
                                      <p:cBhvr>
                                        <p:cTn id="57" dur="1" fill="hold"/>
                                        <p:tgtEl>
                                          <p:spTgt spid="13"/>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 to="" calcmode="lin" valueType="num">
                                      <p:cBhvr>
                                        <p:cTn id="62" dur="1" fill="hold"/>
                                        <p:tgtEl>
                                          <p:spTgt spid="14"/>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to="" calcmode="lin" valueType="num">
                                      <p:cBhvr>
                                        <p:cTn id="67" dur="1" fill="hold"/>
                                        <p:tgtEl>
                                          <p:spTgt spid="15"/>
                                        </p:tgtEl>
                                        <p:attrNameLst>
                                          <p:attrName/>
                                        </p:attrNameLst>
                                      </p:cBhvr>
                                    </p:anim>
                                  </p:childTnLst>
                                </p:cTn>
                              </p:par>
                              <p:par>
                                <p:cTn id="68" presetID="4" presetClass="entr" presetSubtype="16"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box(in)">
                                      <p:cBhvr>
                                        <p:cTn id="70" dur="1000"/>
                                        <p:tgtEl>
                                          <p:spTgt spid="16"/>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barn(inVertical)">
                                      <p:cBhvr>
                                        <p:cTn id="73" dur="2000"/>
                                        <p:tgtEl>
                                          <p:spTgt spid="17"/>
                                        </p:tgtEl>
                                      </p:cBhvr>
                                    </p:animEffect>
                                  </p:childTnLst>
                                </p:cTn>
                              </p:par>
                              <p:par>
                                <p:cTn id="74" presetID="4" presetClass="entr" presetSubtype="16" fill="hold"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box(in)">
                                      <p:cBhvr>
                                        <p:cTn id="76" dur="20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24" presetClass="entr" presetSubtype="0"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to="" calcmode="lin" valueType="num">
                                      <p:cBhvr>
                                        <p:cTn id="81" dur="1" fill="hold"/>
                                        <p:tgtEl>
                                          <p:spTgt spid="19"/>
                                        </p:tgtEl>
                                        <p:attrNameLst>
                                          <p:attrName/>
                                        </p:attrNameLst>
                                      </p:cBhvr>
                                    </p:anim>
                                  </p:childTnLst>
                                </p:cTn>
                              </p:par>
                            </p:childTnLst>
                          </p:cTn>
                        </p:par>
                      </p:childTnLst>
                    </p:cTn>
                  </p:par>
                  <p:par>
                    <p:cTn id="82" fill="hold">
                      <p:stCondLst>
                        <p:cond delay="indefinite"/>
                      </p:stCondLst>
                      <p:childTnLst>
                        <p:par>
                          <p:cTn id="83" fill="hold">
                            <p:stCondLst>
                              <p:cond delay="0"/>
                            </p:stCondLst>
                            <p:childTnLst>
                              <p:par>
                                <p:cTn id="84" presetID="24" presetClass="entr" presetSubtype="0" fill="hold" grpId="0" nodeType="clickEffect">
                                  <p:stCondLst>
                                    <p:cond delay="0"/>
                                  </p:stCondLst>
                                  <p:childTnLst>
                                    <p:set>
                                      <p:cBhvr>
                                        <p:cTn id="85" dur="1" fill="hold">
                                          <p:stCondLst>
                                            <p:cond delay="0"/>
                                          </p:stCondLst>
                                        </p:cTn>
                                        <p:tgtEl>
                                          <p:spTgt spid="20"/>
                                        </p:tgtEl>
                                        <p:attrNameLst>
                                          <p:attrName>style.visibility</p:attrName>
                                        </p:attrNameLst>
                                      </p:cBhvr>
                                      <p:to>
                                        <p:strVal val="visible"/>
                                      </p:to>
                                    </p:set>
                                    <p:anim to="" calcmode="lin" valueType="num">
                                      <p:cBhvr>
                                        <p:cTn id="86" dur="1" fill="hold"/>
                                        <p:tgtEl>
                                          <p:spTgt spid="20"/>
                                        </p:tgtEl>
                                        <p:attrNameLst>
                                          <p:attrName/>
                                        </p:attrNameLst>
                                      </p:cBhvr>
                                    </p:anim>
                                  </p:childTnLst>
                                </p:cTn>
                              </p:par>
                            </p:childTnLst>
                          </p:cTn>
                        </p:par>
                      </p:childTnLst>
                    </p:cTn>
                  </p:par>
                  <p:par>
                    <p:cTn id="87" fill="hold">
                      <p:stCondLst>
                        <p:cond delay="indefinite"/>
                      </p:stCondLst>
                      <p:childTnLst>
                        <p:par>
                          <p:cTn id="88" fill="hold">
                            <p:stCondLst>
                              <p:cond delay="0"/>
                            </p:stCondLst>
                            <p:childTnLst>
                              <p:par>
                                <p:cTn id="89" presetID="24" presetClass="entr" presetSubtype="0"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to="" calcmode="lin" valueType="num">
                                      <p:cBhvr>
                                        <p:cTn id="91" dur="1" fill="hold"/>
                                        <p:tgtEl>
                                          <p:spTgt spid="21"/>
                                        </p:tgtEl>
                                        <p:attrNameLst>
                                          <p:attrName/>
                                        </p:attrNameLst>
                                      </p:cBhvr>
                                    </p:anim>
                                  </p:childTnLst>
                                </p:cTn>
                              </p:par>
                            </p:childTnLst>
                          </p:cTn>
                        </p:par>
                      </p:childTnLst>
                    </p:cTn>
                  </p:par>
                  <p:par>
                    <p:cTn id="92" fill="hold">
                      <p:stCondLst>
                        <p:cond delay="indefinite"/>
                      </p:stCondLst>
                      <p:childTnLst>
                        <p:par>
                          <p:cTn id="93" fill="hold">
                            <p:stCondLst>
                              <p:cond delay="0"/>
                            </p:stCondLst>
                            <p:childTnLst>
                              <p:par>
                                <p:cTn id="94" presetID="24" presetClass="entr" presetSubtype="0" fill="hold" grpId="0" nodeType="clickEffect">
                                  <p:stCondLst>
                                    <p:cond delay="0"/>
                                  </p:stCondLst>
                                  <p:childTnLst>
                                    <p:set>
                                      <p:cBhvr>
                                        <p:cTn id="95" dur="1" fill="hold">
                                          <p:stCondLst>
                                            <p:cond delay="0"/>
                                          </p:stCondLst>
                                        </p:cTn>
                                        <p:tgtEl>
                                          <p:spTgt spid="22"/>
                                        </p:tgtEl>
                                        <p:attrNameLst>
                                          <p:attrName>style.visibility</p:attrName>
                                        </p:attrNameLst>
                                      </p:cBhvr>
                                      <p:to>
                                        <p:strVal val="visible"/>
                                      </p:to>
                                    </p:set>
                                    <p:anim to="" calcmode="lin" valueType="num">
                                      <p:cBhvr>
                                        <p:cTn id="96" dur="1" fill="hold"/>
                                        <p:tgtEl>
                                          <p:spTgt spid="22"/>
                                        </p:tgtEl>
                                        <p:attrNameLst>
                                          <p:attrName/>
                                        </p:attrNameLst>
                                      </p:cBhvr>
                                    </p:anim>
                                  </p:childTnLst>
                                </p:cTn>
                              </p:par>
                            </p:childTnLst>
                          </p:cTn>
                        </p:par>
                      </p:childTnLst>
                    </p:cTn>
                  </p:par>
                  <p:par>
                    <p:cTn id="97" fill="hold">
                      <p:stCondLst>
                        <p:cond delay="indefinite"/>
                      </p:stCondLst>
                      <p:childTnLst>
                        <p:par>
                          <p:cTn id="98" fill="hold">
                            <p:stCondLst>
                              <p:cond delay="0"/>
                            </p:stCondLst>
                            <p:childTnLst>
                              <p:par>
                                <p:cTn id="99" presetID="24" presetClass="entr" presetSubtype="0" fill="hold" grpId="0" nodeType="clickEffect">
                                  <p:stCondLst>
                                    <p:cond delay="0"/>
                                  </p:stCondLst>
                                  <p:childTnLst>
                                    <p:set>
                                      <p:cBhvr>
                                        <p:cTn id="100" dur="1" fill="hold">
                                          <p:stCondLst>
                                            <p:cond delay="0"/>
                                          </p:stCondLst>
                                        </p:cTn>
                                        <p:tgtEl>
                                          <p:spTgt spid="23"/>
                                        </p:tgtEl>
                                        <p:attrNameLst>
                                          <p:attrName>style.visibility</p:attrName>
                                        </p:attrNameLst>
                                      </p:cBhvr>
                                      <p:to>
                                        <p:strVal val="visible"/>
                                      </p:to>
                                    </p:set>
                                    <p:anim to="" calcmode="lin" valueType="num">
                                      <p:cBhvr>
                                        <p:cTn id="101" dur="1" fill="hold"/>
                                        <p:tgtEl>
                                          <p:spTgt spid="23"/>
                                        </p:tgtEl>
                                        <p:attrNameLst>
                                          <p:attrName/>
                                        </p:attrNameLst>
                                      </p:cBhvr>
                                    </p:anim>
                                  </p:childTnLst>
                                </p:cTn>
                              </p:par>
                            </p:childTnLst>
                          </p:cTn>
                        </p:par>
                      </p:childTnLst>
                    </p:cTn>
                  </p:par>
                  <p:par>
                    <p:cTn id="102" fill="hold">
                      <p:stCondLst>
                        <p:cond delay="indefinite"/>
                      </p:stCondLst>
                      <p:childTnLst>
                        <p:par>
                          <p:cTn id="103" fill="hold">
                            <p:stCondLst>
                              <p:cond delay="0"/>
                            </p:stCondLst>
                            <p:childTnLst>
                              <p:par>
                                <p:cTn id="104" presetID="24" presetClass="entr" presetSubtype="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 to="" calcmode="lin" valueType="num">
                                      <p:cBhvr>
                                        <p:cTn id="106" dur="1" fill="hold"/>
                                        <p:tgtEl>
                                          <p:spTgt spid="2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P spid="14" grpId="0"/>
      <p:bldP spid="15" grpId="0"/>
      <p:bldP spid="16" grpId="0" animBg="1"/>
      <p:bldP spid="17" grpId="0"/>
      <p:bldP spid="19" grpId="0"/>
      <p:bldP spid="20" grpId="0"/>
      <p:bldP spid="21" grpId="0"/>
      <p:bldP spid="22" grpId="0"/>
      <p:bldP spid="23" grpId="0"/>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6429388" y="686683"/>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4" name="مربع نص 3"/>
          <p:cNvSpPr txBox="1"/>
          <p:nvPr/>
        </p:nvSpPr>
        <p:spPr>
          <a:xfrm>
            <a:off x="1142976" y="819729"/>
            <a:ext cx="5286412" cy="523220"/>
          </a:xfrm>
          <a:prstGeom prst="rect">
            <a:avLst/>
          </a:prstGeom>
          <a:noFill/>
        </p:spPr>
        <p:txBody>
          <a:bodyPr wrap="square" rtlCol="1">
            <a:spAutoFit/>
          </a:bodyPr>
          <a:lstStyle/>
          <a:p>
            <a:pPr algn="ctr"/>
            <a:r>
              <a:rPr lang="ar-SA" sz="2800" b="1" dirty="0" smtClean="0">
                <a:cs typeface="DecoType Naskh" pitchFamily="2" charset="-78"/>
              </a:rPr>
              <a:t>أصوب العبارة التالية المدونة تحت الصورة،مع التعليل:</a:t>
            </a:r>
          </a:p>
        </p:txBody>
      </p:sp>
      <p:pic>
        <p:nvPicPr>
          <p:cNvPr id="2" name="Picture 2" descr="C:\Program Files\Microsoft Office\MEDIA\CAGCAT10\j0285750.wmf"/>
          <p:cNvPicPr>
            <a:picLocks noChangeAspect="1" noChangeArrowheads="1"/>
          </p:cNvPicPr>
          <p:nvPr/>
        </p:nvPicPr>
        <p:blipFill>
          <a:blip r:embed="rId3"/>
          <a:srcRect/>
          <a:stretch>
            <a:fillRect/>
          </a:stretch>
        </p:blipFill>
        <p:spPr bwMode="auto">
          <a:xfrm>
            <a:off x="3571868" y="1258187"/>
            <a:ext cx="1824228" cy="112105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مربع نص 5"/>
          <p:cNvSpPr txBox="1"/>
          <p:nvPr/>
        </p:nvSpPr>
        <p:spPr>
          <a:xfrm>
            <a:off x="285720" y="2329757"/>
            <a:ext cx="8358246" cy="523220"/>
          </a:xfrm>
          <a:prstGeom prst="rect">
            <a:avLst/>
          </a:prstGeom>
          <a:noFill/>
        </p:spPr>
        <p:txBody>
          <a:bodyPr wrap="square" rtlCol="1">
            <a:spAutoFit/>
          </a:bodyPr>
          <a:lstStyle/>
          <a:p>
            <a:r>
              <a:rPr lang="ar-SA" sz="2800" b="1" u="sng" dirty="0" smtClean="0">
                <a:solidFill>
                  <a:srgbClr val="C00000"/>
                </a:solidFill>
                <a:effectLst>
                  <a:glow rad="228600">
                    <a:schemeClr val="accent2">
                      <a:satMod val="175000"/>
                      <a:alpha val="40000"/>
                    </a:schemeClr>
                  </a:glow>
                </a:effectLst>
                <a:cs typeface="DecoType Naskh" pitchFamily="2" charset="-78"/>
              </a:rPr>
              <a:t>الشبكة العنكبوتية تقدم للباحثون ولذو المعرفة ما يطمحون إليه من أبحاث وعلوم ومعارف.</a:t>
            </a:r>
          </a:p>
        </p:txBody>
      </p:sp>
      <p:sp>
        <p:nvSpPr>
          <p:cNvPr id="9" name="مستطيل 8"/>
          <p:cNvSpPr/>
          <p:nvPr/>
        </p:nvSpPr>
        <p:spPr>
          <a:xfrm>
            <a:off x="285720" y="2901261"/>
            <a:ext cx="8358246" cy="1384995"/>
          </a:xfrm>
          <a:prstGeom prst="rect">
            <a:avLst/>
          </a:prstGeom>
        </p:spPr>
        <p:txBody>
          <a:bodyPr wrap="square">
            <a:spAutoFit/>
          </a:bodyPr>
          <a:lstStyle/>
          <a:p>
            <a:r>
              <a:rPr lang="ar-SA" sz="2800" b="1" dirty="0" smtClean="0">
                <a:effectLst>
                  <a:glow rad="101600">
                    <a:schemeClr val="accent6">
                      <a:satMod val="175000"/>
                      <a:alpha val="40000"/>
                    </a:schemeClr>
                  </a:glow>
                </a:effectLst>
                <a:cs typeface="DecoType Naskh" pitchFamily="2" charset="-78"/>
              </a:rPr>
              <a:t>الشبكة العنكبوتية تقدم </a:t>
            </a:r>
            <a:r>
              <a:rPr lang="ar-SA" sz="2800" b="1" u="sng" dirty="0" smtClean="0">
                <a:effectLst>
                  <a:glow rad="101600">
                    <a:schemeClr val="accent6">
                      <a:satMod val="175000"/>
                      <a:alpha val="40000"/>
                    </a:schemeClr>
                  </a:glow>
                </a:effectLst>
                <a:cs typeface="DecoType Naskh" pitchFamily="2" charset="-78"/>
              </a:rPr>
              <a:t>للباحثين</a:t>
            </a:r>
            <a:r>
              <a:rPr lang="ar-SA" sz="2800" b="1" dirty="0" smtClean="0">
                <a:effectLst>
                  <a:glow rad="101600">
                    <a:schemeClr val="accent6">
                      <a:satMod val="175000"/>
                      <a:alpha val="40000"/>
                    </a:schemeClr>
                  </a:glow>
                </a:effectLst>
                <a:cs typeface="DecoType Naskh" pitchFamily="2" charset="-78"/>
              </a:rPr>
              <a:t> و</a:t>
            </a:r>
            <a:r>
              <a:rPr lang="ar-SA" sz="2800" b="1" u="sng" dirty="0" smtClean="0">
                <a:effectLst>
                  <a:glow rad="101600">
                    <a:schemeClr val="accent6">
                      <a:satMod val="175000"/>
                      <a:alpha val="40000"/>
                    </a:schemeClr>
                  </a:glow>
                </a:effectLst>
                <a:cs typeface="DecoType Naskh" pitchFamily="2" charset="-78"/>
              </a:rPr>
              <a:t>لذي المعرفة </a:t>
            </a:r>
            <a:r>
              <a:rPr lang="ar-SA" sz="2800" b="1" dirty="0" smtClean="0">
                <a:effectLst>
                  <a:glow rad="101600">
                    <a:schemeClr val="accent6">
                      <a:satMod val="175000"/>
                      <a:alpha val="40000"/>
                    </a:schemeClr>
                  </a:glow>
                </a:effectLst>
                <a:cs typeface="DecoType Naskh" pitchFamily="2" charset="-78"/>
              </a:rPr>
              <a:t>ما يطمحون إليه من أبحاث وعلوم ومعارف.</a:t>
            </a:r>
          </a:p>
          <a:p>
            <a:endParaRPr lang="ar-SA" sz="2800" b="1" u="sng" dirty="0" smtClean="0">
              <a:effectLst>
                <a:glow rad="101600">
                  <a:schemeClr val="accent6">
                    <a:satMod val="175000"/>
                    <a:alpha val="40000"/>
                  </a:schemeClr>
                </a:glow>
              </a:effectLst>
              <a:cs typeface="DecoType Naskh" pitchFamily="2" charset="-78"/>
            </a:endParaRPr>
          </a:p>
          <a:p>
            <a:r>
              <a:rPr lang="ar-SA" sz="2800" b="1" u="sng" dirty="0" smtClean="0">
                <a:effectLst>
                  <a:glow rad="101600">
                    <a:schemeClr val="accent6">
                      <a:satMod val="175000"/>
                      <a:alpha val="40000"/>
                    </a:schemeClr>
                  </a:glow>
                </a:effectLst>
                <a:cs typeface="DecoType Naskh" pitchFamily="2" charset="-78"/>
              </a:rPr>
              <a:t>لأن الاسم المجرور جمع مذكر سالم /لأن الاسم المجرور من الأسماء الخمسة وعلامة جره الياء</a:t>
            </a:r>
          </a:p>
        </p:txBody>
      </p:sp>
      <p:cxnSp>
        <p:nvCxnSpPr>
          <p:cNvPr id="11" name="رابط كسهم مستقيم 10"/>
          <p:cNvCxnSpPr/>
          <p:nvPr/>
        </p:nvCxnSpPr>
        <p:spPr>
          <a:xfrm>
            <a:off x="6143636" y="3401327"/>
            <a:ext cx="785818" cy="50006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3" name="رابط كسهم مستقيم 12"/>
          <p:cNvCxnSpPr/>
          <p:nvPr/>
        </p:nvCxnSpPr>
        <p:spPr>
          <a:xfrm rot="10800000" flipV="1">
            <a:off x="2643174" y="3401327"/>
            <a:ext cx="2428892" cy="35719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plus(in)">
                                      <p:cBhvr>
                                        <p:cTn id="13" dur="2000"/>
                                        <p:tgtEl>
                                          <p:spTgt spid="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2000"/>
                                        <p:tgtEl>
                                          <p:spTgt spid="6"/>
                                        </p:tgtEl>
                                      </p:cBhvr>
                                    </p:animEffect>
                                  </p:childTnLst>
                                </p:cTn>
                              </p:par>
                              <p:par>
                                <p:cTn id="17" presetID="7" presetClass="entr" presetSubtype="2" fill="hold" grpId="1"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1+#ppt_w/2"/>
                                          </p:val>
                                        </p:tav>
                                        <p:tav tm="100000">
                                          <p:val>
                                            <p:strVal val="#ppt_x"/>
                                          </p:val>
                                        </p:tav>
                                      </p:tavLst>
                                    </p:anim>
                                    <p:anim calcmode="lin" valueType="num">
                                      <p:cBhvr additive="base">
                                        <p:cTn id="20" dur="2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2000" fill="hold"/>
                                        <p:tgtEl>
                                          <p:spTgt spid="9"/>
                                        </p:tgtEl>
                                        <p:attrNameLst>
                                          <p:attrName>ppt_w</p:attrName>
                                        </p:attrNameLst>
                                      </p:cBhvr>
                                      <p:tavLst>
                                        <p:tav tm="0">
                                          <p:val>
                                            <p:strVal val="#ppt_w*0.05"/>
                                          </p:val>
                                        </p:tav>
                                        <p:tav tm="100000">
                                          <p:val>
                                            <p:strVal val="#ppt_w"/>
                                          </p:val>
                                        </p:tav>
                                      </p:tavLst>
                                    </p:anim>
                                    <p:anim calcmode="lin" valueType="num">
                                      <p:cBhvr>
                                        <p:cTn id="26" dur="2000" fill="hold"/>
                                        <p:tgtEl>
                                          <p:spTgt spid="9"/>
                                        </p:tgtEl>
                                        <p:attrNameLst>
                                          <p:attrName>ppt_h</p:attrName>
                                        </p:attrNameLst>
                                      </p:cBhvr>
                                      <p:tavLst>
                                        <p:tav tm="0">
                                          <p:val>
                                            <p:strVal val="#ppt_h"/>
                                          </p:val>
                                        </p:tav>
                                        <p:tav tm="100000">
                                          <p:val>
                                            <p:strVal val="#ppt_h"/>
                                          </p:val>
                                        </p:tav>
                                      </p:tavLst>
                                    </p:anim>
                                    <p:anim calcmode="lin" valueType="num">
                                      <p:cBhvr>
                                        <p:cTn id="27" dur="2000" fill="hold"/>
                                        <p:tgtEl>
                                          <p:spTgt spid="9"/>
                                        </p:tgtEl>
                                        <p:attrNameLst>
                                          <p:attrName>ppt_x</p:attrName>
                                        </p:attrNameLst>
                                      </p:cBhvr>
                                      <p:tavLst>
                                        <p:tav tm="0">
                                          <p:val>
                                            <p:strVal val="#ppt_x-.2"/>
                                          </p:val>
                                        </p:tav>
                                        <p:tav tm="100000">
                                          <p:val>
                                            <p:strVal val="#ppt_x"/>
                                          </p:val>
                                        </p:tav>
                                      </p:tavLst>
                                    </p:anim>
                                    <p:anim calcmode="lin" valueType="num">
                                      <p:cBhvr>
                                        <p:cTn id="28" dur="2000" fill="hold"/>
                                        <p:tgtEl>
                                          <p:spTgt spid="9"/>
                                        </p:tgtEl>
                                        <p:attrNameLst>
                                          <p:attrName>ppt_y</p:attrName>
                                        </p:attrNameLst>
                                      </p:cBhvr>
                                      <p:tavLst>
                                        <p:tav tm="0">
                                          <p:val>
                                            <p:strVal val="#ppt_y"/>
                                          </p:val>
                                        </p:tav>
                                        <p:tav tm="100000">
                                          <p:val>
                                            <p:strVal val="#ppt_y"/>
                                          </p:val>
                                        </p:tav>
                                      </p:tavLst>
                                    </p:anim>
                                    <p:animEffect transition="in" filter="fade">
                                      <p:cBhvr>
                                        <p:cTn id="29" dur="2000"/>
                                        <p:tgtEl>
                                          <p:spTgt spid="9"/>
                                        </p:tgtEl>
                                      </p:cBhvr>
                                    </p:animEffect>
                                  </p:childTnLst>
                                </p:cTn>
                              </p:par>
                              <p:par>
                                <p:cTn id="30" presetID="54" presetClass="entr" presetSubtype="0" accel="10000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2000" fill="hold"/>
                                        <p:tgtEl>
                                          <p:spTgt spid="11"/>
                                        </p:tgtEl>
                                        <p:attrNameLst>
                                          <p:attrName>ppt_w</p:attrName>
                                        </p:attrNameLst>
                                      </p:cBhvr>
                                      <p:tavLst>
                                        <p:tav tm="0">
                                          <p:val>
                                            <p:strVal val="#ppt_w*0.05"/>
                                          </p:val>
                                        </p:tav>
                                        <p:tav tm="100000">
                                          <p:val>
                                            <p:strVal val="#ppt_w"/>
                                          </p:val>
                                        </p:tav>
                                      </p:tavLst>
                                    </p:anim>
                                    <p:anim calcmode="lin" valueType="num">
                                      <p:cBhvr>
                                        <p:cTn id="33" dur="2000" fill="hold"/>
                                        <p:tgtEl>
                                          <p:spTgt spid="11"/>
                                        </p:tgtEl>
                                        <p:attrNameLst>
                                          <p:attrName>ppt_h</p:attrName>
                                        </p:attrNameLst>
                                      </p:cBhvr>
                                      <p:tavLst>
                                        <p:tav tm="0">
                                          <p:val>
                                            <p:strVal val="#ppt_h"/>
                                          </p:val>
                                        </p:tav>
                                        <p:tav tm="100000">
                                          <p:val>
                                            <p:strVal val="#ppt_h"/>
                                          </p:val>
                                        </p:tav>
                                      </p:tavLst>
                                    </p:anim>
                                    <p:anim calcmode="lin" valueType="num">
                                      <p:cBhvr>
                                        <p:cTn id="34" dur="2000" fill="hold"/>
                                        <p:tgtEl>
                                          <p:spTgt spid="11"/>
                                        </p:tgtEl>
                                        <p:attrNameLst>
                                          <p:attrName>ppt_x</p:attrName>
                                        </p:attrNameLst>
                                      </p:cBhvr>
                                      <p:tavLst>
                                        <p:tav tm="0">
                                          <p:val>
                                            <p:strVal val="#ppt_x-.2"/>
                                          </p:val>
                                        </p:tav>
                                        <p:tav tm="100000">
                                          <p:val>
                                            <p:strVal val="#ppt_x"/>
                                          </p:val>
                                        </p:tav>
                                      </p:tavLst>
                                    </p:anim>
                                    <p:anim calcmode="lin" valueType="num">
                                      <p:cBhvr>
                                        <p:cTn id="35" dur="2000" fill="hold"/>
                                        <p:tgtEl>
                                          <p:spTgt spid="11"/>
                                        </p:tgtEl>
                                        <p:attrNameLst>
                                          <p:attrName>ppt_y</p:attrName>
                                        </p:attrNameLst>
                                      </p:cBhvr>
                                      <p:tavLst>
                                        <p:tav tm="0">
                                          <p:val>
                                            <p:strVal val="#ppt_y"/>
                                          </p:val>
                                        </p:tav>
                                        <p:tav tm="100000">
                                          <p:val>
                                            <p:strVal val="#ppt_y"/>
                                          </p:val>
                                        </p:tav>
                                      </p:tavLst>
                                    </p:anim>
                                    <p:animEffect transition="in" filter="fade">
                                      <p:cBhvr>
                                        <p:cTn id="36" dur="2000"/>
                                        <p:tgtEl>
                                          <p:spTgt spid="11"/>
                                        </p:tgtEl>
                                      </p:cBhvr>
                                    </p:animEffect>
                                  </p:childTnLst>
                                </p:cTn>
                              </p:par>
                              <p:par>
                                <p:cTn id="37" presetID="54" presetClass="entr" presetSubtype="0" accel="100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2000" fill="hold"/>
                                        <p:tgtEl>
                                          <p:spTgt spid="13"/>
                                        </p:tgtEl>
                                        <p:attrNameLst>
                                          <p:attrName>ppt_w</p:attrName>
                                        </p:attrNameLst>
                                      </p:cBhvr>
                                      <p:tavLst>
                                        <p:tav tm="0">
                                          <p:val>
                                            <p:strVal val="#ppt_w*0.05"/>
                                          </p:val>
                                        </p:tav>
                                        <p:tav tm="100000">
                                          <p:val>
                                            <p:strVal val="#ppt_w"/>
                                          </p:val>
                                        </p:tav>
                                      </p:tavLst>
                                    </p:anim>
                                    <p:anim calcmode="lin" valueType="num">
                                      <p:cBhvr>
                                        <p:cTn id="40" dur="2000" fill="hold"/>
                                        <p:tgtEl>
                                          <p:spTgt spid="13"/>
                                        </p:tgtEl>
                                        <p:attrNameLst>
                                          <p:attrName>ppt_h</p:attrName>
                                        </p:attrNameLst>
                                      </p:cBhvr>
                                      <p:tavLst>
                                        <p:tav tm="0">
                                          <p:val>
                                            <p:strVal val="#ppt_h"/>
                                          </p:val>
                                        </p:tav>
                                        <p:tav tm="100000">
                                          <p:val>
                                            <p:strVal val="#ppt_h"/>
                                          </p:val>
                                        </p:tav>
                                      </p:tavLst>
                                    </p:anim>
                                    <p:anim calcmode="lin" valueType="num">
                                      <p:cBhvr>
                                        <p:cTn id="41" dur="2000" fill="hold"/>
                                        <p:tgtEl>
                                          <p:spTgt spid="13"/>
                                        </p:tgtEl>
                                        <p:attrNameLst>
                                          <p:attrName>ppt_x</p:attrName>
                                        </p:attrNameLst>
                                      </p:cBhvr>
                                      <p:tavLst>
                                        <p:tav tm="0">
                                          <p:val>
                                            <p:strVal val="#ppt_x-.2"/>
                                          </p:val>
                                        </p:tav>
                                        <p:tav tm="100000">
                                          <p:val>
                                            <p:strVal val="#ppt_x"/>
                                          </p:val>
                                        </p:tav>
                                      </p:tavLst>
                                    </p:anim>
                                    <p:anim calcmode="lin" valueType="num">
                                      <p:cBhvr>
                                        <p:cTn id="42" dur="2000" fill="hold"/>
                                        <p:tgtEl>
                                          <p:spTgt spid="13"/>
                                        </p:tgtEl>
                                        <p:attrNameLst>
                                          <p:attrName>ppt_y</p:attrName>
                                        </p:attrNameLst>
                                      </p:cBhvr>
                                      <p:tavLst>
                                        <p:tav tm="0">
                                          <p:val>
                                            <p:strVal val="#ppt_y"/>
                                          </p:val>
                                        </p:tav>
                                        <p:tav tm="100000">
                                          <p:val>
                                            <p:strVal val="#ppt_y"/>
                                          </p:val>
                                        </p:tav>
                                      </p:tavLst>
                                    </p:anim>
                                    <p:animEffect transition="in" filter="fade">
                                      <p:cBhvr>
                                        <p:cTn id="4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6" grpId="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858148"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5</a:t>
            </a:r>
            <a:endParaRPr lang="ar-SA" sz="2000" b="1" dirty="0">
              <a:solidFill>
                <a:schemeClr val="tx1"/>
              </a:solidFill>
            </a:endParaRPr>
          </a:p>
        </p:txBody>
      </p:sp>
      <p:sp>
        <p:nvSpPr>
          <p:cNvPr id="4" name="مربع نص 3"/>
          <p:cNvSpPr txBox="1"/>
          <p:nvPr/>
        </p:nvSpPr>
        <p:spPr>
          <a:xfrm>
            <a:off x="357158" y="285728"/>
            <a:ext cx="7572428" cy="1815882"/>
          </a:xfrm>
          <a:prstGeom prst="rect">
            <a:avLst/>
          </a:prstGeom>
          <a:noFill/>
        </p:spPr>
        <p:txBody>
          <a:bodyPr wrap="square" rtlCol="1">
            <a:spAutoFit/>
          </a:bodyPr>
          <a:lstStyle/>
          <a:p>
            <a:pPr algn="ctr"/>
            <a:r>
              <a:rPr lang="ar-SA" sz="2800" b="1" u="sng" dirty="0" smtClean="0">
                <a:solidFill>
                  <a:schemeClr val="accent2">
                    <a:lumMod val="50000"/>
                  </a:schemeClr>
                </a:solidFill>
                <a:cs typeface="DecoType Naskh" pitchFamily="2" charset="-78"/>
              </a:rPr>
              <a:t>تُسمى شبكة الإنترنت بالشبكة العنكبوتية،وذلك لأنها شبكة واسعة تربط الحواسيب المنفصلة والموزعة في أنحاء العالم ببعضها؛لتبادل المعلومات،وهي كمكتبة ضخمة تخزن قدراً هائلاً من المعلومات على شكل نص كتابي،أو صوت،أو رسومات،أو صور متحركة أوكلها مجتمعة.</a:t>
            </a:r>
          </a:p>
        </p:txBody>
      </p:sp>
      <p:sp>
        <p:nvSpPr>
          <p:cNvPr id="5" name="مربع نص 4"/>
          <p:cNvSpPr txBox="1"/>
          <p:nvPr/>
        </p:nvSpPr>
        <p:spPr>
          <a:xfrm>
            <a:off x="928662" y="2071678"/>
            <a:ext cx="7143800" cy="954107"/>
          </a:xfrm>
          <a:prstGeom prst="rect">
            <a:avLst/>
          </a:prstGeom>
          <a:noFill/>
        </p:spPr>
        <p:txBody>
          <a:bodyPr wrap="square" rtlCol="1">
            <a:spAutoFit/>
          </a:bodyPr>
          <a:lstStyle/>
          <a:p>
            <a:pPr algn="ctr"/>
            <a:r>
              <a:rPr lang="ar-SA" sz="2800" b="1" dirty="0" smtClean="0">
                <a:cs typeface="DecoType Naskh" pitchFamily="2" charset="-78"/>
              </a:rPr>
              <a:t>استخرج من القطعة السابقة الاسم المجرور وعامل الجر فيه على غرار المثال التالي:</a:t>
            </a:r>
          </a:p>
        </p:txBody>
      </p:sp>
      <p:graphicFrame>
        <p:nvGraphicFramePr>
          <p:cNvPr id="6" name="جدول 5"/>
          <p:cNvGraphicFramePr>
            <a:graphicFrameLocks noGrp="1"/>
          </p:cNvGraphicFramePr>
          <p:nvPr/>
        </p:nvGraphicFramePr>
        <p:xfrm>
          <a:off x="1142976" y="3000372"/>
          <a:ext cx="6096000" cy="2542226"/>
        </p:xfrm>
        <a:graphic>
          <a:graphicData uri="http://schemas.openxmlformats.org/drawingml/2006/table">
            <a:tbl>
              <a:tblPr rtl="1" firstRow="1" bandRow="1">
                <a:tableStyleId>{21E4AEA4-8DFA-4A89-87EB-49C32662AFE0}</a:tableStyleId>
              </a:tblPr>
              <a:tblGrid>
                <a:gridCol w="3048000"/>
                <a:gridCol w="3048000"/>
              </a:tblGrid>
              <a:tr h="500066">
                <a:tc>
                  <a:txBody>
                    <a:bodyPr/>
                    <a:lstStyle/>
                    <a:p>
                      <a:pPr algn="ctr" rtl="1"/>
                      <a:r>
                        <a:rPr lang="ar-SA" sz="2400" b="1" u="sng" dirty="0" smtClean="0">
                          <a:solidFill>
                            <a:schemeClr val="tx1"/>
                          </a:solidFill>
                        </a:rPr>
                        <a:t>الاسم المجرور</a:t>
                      </a:r>
                      <a:endParaRPr lang="ar-SA" sz="2400" b="1" u="sng" dirty="0">
                        <a:solidFill>
                          <a:schemeClr val="tx1"/>
                        </a:solidFill>
                      </a:endParaRPr>
                    </a:p>
                  </a:txBody>
                  <a:tcPr/>
                </a:tc>
                <a:tc>
                  <a:txBody>
                    <a:bodyPr/>
                    <a:lstStyle/>
                    <a:p>
                      <a:pPr algn="ctr" rtl="1"/>
                      <a:r>
                        <a:rPr lang="ar-SA" sz="2400" b="1" u="sng" dirty="0" smtClean="0">
                          <a:solidFill>
                            <a:schemeClr val="tx1"/>
                          </a:solidFill>
                        </a:rPr>
                        <a:t>عامل الجر فيه</a:t>
                      </a:r>
                      <a:endParaRPr lang="ar-SA" sz="2400" b="1" u="sng" dirty="0">
                        <a:solidFill>
                          <a:schemeClr val="tx1"/>
                        </a:solidFill>
                      </a:endParaRPr>
                    </a:p>
                  </a:txBody>
                  <a:tcPr/>
                </a:tc>
              </a:tr>
              <a:tr h="370840">
                <a:tc>
                  <a:txBody>
                    <a:bodyPr/>
                    <a:lstStyle/>
                    <a:p>
                      <a:pPr algn="ctr" rtl="1"/>
                      <a:r>
                        <a:rPr lang="ar-SA" sz="2400" b="1" dirty="0" smtClean="0">
                          <a:solidFill>
                            <a:schemeClr val="tx1"/>
                          </a:solidFill>
                        </a:rPr>
                        <a:t>الشبكة</a:t>
                      </a:r>
                      <a:endParaRPr lang="ar-SA" sz="2400" b="1" dirty="0">
                        <a:solidFill>
                          <a:schemeClr val="tx1"/>
                        </a:solidFill>
                      </a:endParaRPr>
                    </a:p>
                  </a:txBody>
                  <a:tcPr/>
                </a:tc>
                <a:tc>
                  <a:txBody>
                    <a:bodyPr/>
                    <a:lstStyle/>
                    <a:p>
                      <a:pPr algn="ctr" rtl="1"/>
                      <a:r>
                        <a:rPr lang="ar-SA" sz="2400" b="1" dirty="0" smtClean="0">
                          <a:solidFill>
                            <a:schemeClr val="tx1"/>
                          </a:solidFill>
                        </a:rPr>
                        <a:t>حرف الجر الباء</a:t>
                      </a:r>
                      <a:endParaRPr lang="ar-SA" sz="2400" b="1" dirty="0">
                        <a:solidFill>
                          <a:schemeClr val="tx1"/>
                        </a:solidFill>
                      </a:endParaRPr>
                    </a:p>
                  </a:txBody>
                  <a:tcPr/>
                </a:tc>
              </a:tr>
              <a:tr h="370840">
                <a:tc>
                  <a:txBody>
                    <a:bodyPr/>
                    <a:lstStyle/>
                    <a:p>
                      <a:pPr algn="ctr" rtl="1"/>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370840">
                <a:tc>
                  <a:txBody>
                    <a:bodyPr/>
                    <a:lstStyle/>
                    <a:p>
                      <a:pPr algn="ctr" rtl="1"/>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bl>
          </a:graphicData>
        </a:graphic>
      </p:graphicFrame>
      <p:sp>
        <p:nvSpPr>
          <p:cNvPr id="7" name="مربع نص 6"/>
          <p:cNvSpPr txBox="1"/>
          <p:nvPr/>
        </p:nvSpPr>
        <p:spPr>
          <a:xfrm>
            <a:off x="4714876" y="3905912"/>
            <a:ext cx="1928826" cy="523220"/>
          </a:xfrm>
          <a:prstGeom prst="rect">
            <a:avLst/>
          </a:prstGeom>
          <a:noFill/>
        </p:spPr>
        <p:txBody>
          <a:bodyPr wrap="square" rtlCol="1">
            <a:spAutoFit/>
          </a:bodyPr>
          <a:lstStyle/>
          <a:p>
            <a:pPr algn="ctr"/>
            <a:r>
              <a:rPr lang="ar-SA" sz="2800" b="1" dirty="0" smtClean="0"/>
              <a:t>أنحاء</a:t>
            </a:r>
            <a:endParaRPr lang="ar-SA" sz="2800" b="1" dirty="0"/>
          </a:p>
        </p:txBody>
      </p:sp>
      <p:sp>
        <p:nvSpPr>
          <p:cNvPr id="8" name="مربع نص 7"/>
          <p:cNvSpPr txBox="1"/>
          <p:nvPr/>
        </p:nvSpPr>
        <p:spPr>
          <a:xfrm>
            <a:off x="1714480" y="3834474"/>
            <a:ext cx="1928826" cy="523220"/>
          </a:xfrm>
          <a:prstGeom prst="rect">
            <a:avLst/>
          </a:prstGeom>
          <a:noFill/>
        </p:spPr>
        <p:txBody>
          <a:bodyPr wrap="square" rtlCol="1">
            <a:spAutoFit/>
          </a:bodyPr>
          <a:lstStyle/>
          <a:p>
            <a:pPr algn="ctr"/>
            <a:r>
              <a:rPr lang="ar-SA" sz="2800" b="1" dirty="0" smtClean="0"/>
              <a:t>في</a:t>
            </a:r>
            <a:endParaRPr lang="ar-SA" sz="2800" b="1" dirty="0"/>
          </a:p>
        </p:txBody>
      </p:sp>
      <p:sp>
        <p:nvSpPr>
          <p:cNvPr id="9" name="مربع نص 8"/>
          <p:cNvSpPr txBox="1"/>
          <p:nvPr/>
        </p:nvSpPr>
        <p:spPr>
          <a:xfrm>
            <a:off x="4643438" y="4263102"/>
            <a:ext cx="1928826" cy="523220"/>
          </a:xfrm>
          <a:prstGeom prst="rect">
            <a:avLst/>
          </a:prstGeom>
          <a:noFill/>
        </p:spPr>
        <p:txBody>
          <a:bodyPr wrap="square" rtlCol="1">
            <a:spAutoFit/>
          </a:bodyPr>
          <a:lstStyle/>
          <a:p>
            <a:pPr algn="ctr"/>
            <a:r>
              <a:rPr lang="ar-SA" sz="2800" b="1" dirty="0" smtClean="0"/>
              <a:t>مكتبة</a:t>
            </a:r>
            <a:endParaRPr lang="ar-SA" sz="2800" b="1" dirty="0"/>
          </a:p>
        </p:txBody>
      </p:sp>
      <p:sp>
        <p:nvSpPr>
          <p:cNvPr id="10" name="مربع نص 9"/>
          <p:cNvSpPr txBox="1"/>
          <p:nvPr/>
        </p:nvSpPr>
        <p:spPr>
          <a:xfrm>
            <a:off x="1714480" y="4263102"/>
            <a:ext cx="1928826" cy="523220"/>
          </a:xfrm>
          <a:prstGeom prst="rect">
            <a:avLst/>
          </a:prstGeom>
          <a:noFill/>
        </p:spPr>
        <p:txBody>
          <a:bodyPr wrap="square" rtlCol="1">
            <a:spAutoFit/>
          </a:bodyPr>
          <a:lstStyle/>
          <a:p>
            <a:pPr algn="ctr"/>
            <a:r>
              <a:rPr lang="ar-SA" sz="2800" b="1" dirty="0" smtClean="0"/>
              <a:t>الكاف</a:t>
            </a:r>
            <a:endParaRPr lang="ar-SA" sz="2800" b="1" dirty="0"/>
          </a:p>
        </p:txBody>
      </p:sp>
      <p:sp>
        <p:nvSpPr>
          <p:cNvPr id="11" name="مربع نص 10"/>
          <p:cNvSpPr txBox="1"/>
          <p:nvPr/>
        </p:nvSpPr>
        <p:spPr>
          <a:xfrm>
            <a:off x="4714876" y="4691730"/>
            <a:ext cx="1928826" cy="523220"/>
          </a:xfrm>
          <a:prstGeom prst="rect">
            <a:avLst/>
          </a:prstGeom>
          <a:noFill/>
        </p:spPr>
        <p:txBody>
          <a:bodyPr wrap="square" rtlCol="1">
            <a:spAutoFit/>
          </a:bodyPr>
          <a:lstStyle/>
          <a:p>
            <a:pPr algn="ctr"/>
            <a:r>
              <a:rPr lang="ar-SA" sz="2800" b="1" dirty="0" smtClean="0"/>
              <a:t>المعلومات</a:t>
            </a:r>
            <a:endParaRPr lang="ar-SA" sz="2800" b="1" dirty="0"/>
          </a:p>
        </p:txBody>
      </p:sp>
      <p:sp>
        <p:nvSpPr>
          <p:cNvPr id="12" name="مربع نص 11"/>
          <p:cNvSpPr txBox="1"/>
          <p:nvPr/>
        </p:nvSpPr>
        <p:spPr>
          <a:xfrm>
            <a:off x="1714480" y="4643446"/>
            <a:ext cx="1928826" cy="523220"/>
          </a:xfrm>
          <a:prstGeom prst="rect">
            <a:avLst/>
          </a:prstGeom>
          <a:noFill/>
        </p:spPr>
        <p:txBody>
          <a:bodyPr wrap="square" rtlCol="1">
            <a:spAutoFit/>
          </a:bodyPr>
          <a:lstStyle/>
          <a:p>
            <a:pPr algn="ctr"/>
            <a:r>
              <a:rPr lang="ar-SA" sz="2800" b="1" dirty="0" smtClean="0"/>
              <a:t>من</a:t>
            </a:r>
            <a:endParaRPr lang="ar-SA" sz="2800" b="1" dirty="0"/>
          </a:p>
        </p:txBody>
      </p:sp>
      <p:sp>
        <p:nvSpPr>
          <p:cNvPr id="13" name="مربع نص 12"/>
          <p:cNvSpPr txBox="1"/>
          <p:nvPr/>
        </p:nvSpPr>
        <p:spPr>
          <a:xfrm>
            <a:off x="4643438" y="5048920"/>
            <a:ext cx="1928826" cy="523220"/>
          </a:xfrm>
          <a:prstGeom prst="rect">
            <a:avLst/>
          </a:prstGeom>
          <a:noFill/>
        </p:spPr>
        <p:txBody>
          <a:bodyPr wrap="square" rtlCol="1">
            <a:spAutoFit/>
          </a:bodyPr>
          <a:lstStyle/>
          <a:p>
            <a:pPr algn="ctr"/>
            <a:r>
              <a:rPr lang="ar-SA" sz="2800" b="1" dirty="0" smtClean="0"/>
              <a:t>شكل/تبادل</a:t>
            </a:r>
            <a:endParaRPr lang="ar-SA" sz="2800" b="1" dirty="0"/>
          </a:p>
        </p:txBody>
      </p:sp>
      <p:sp>
        <p:nvSpPr>
          <p:cNvPr id="14" name="مربع نص 13"/>
          <p:cNvSpPr txBox="1"/>
          <p:nvPr/>
        </p:nvSpPr>
        <p:spPr>
          <a:xfrm>
            <a:off x="1714480" y="5072074"/>
            <a:ext cx="1928826" cy="523220"/>
          </a:xfrm>
          <a:prstGeom prst="rect">
            <a:avLst/>
          </a:prstGeom>
          <a:noFill/>
        </p:spPr>
        <p:txBody>
          <a:bodyPr wrap="square" rtlCol="1">
            <a:spAutoFit/>
          </a:bodyPr>
          <a:lstStyle/>
          <a:p>
            <a:pPr algn="ctr"/>
            <a:r>
              <a:rPr lang="ar-SA" sz="2800" b="1" dirty="0" smtClean="0"/>
              <a:t>على/اللام</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ox(i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ox(in)">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ox(in)">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ox(in)">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ox(in)">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ox(in)">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ox(in)">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ox(in)">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7" grpId="0"/>
      <p:bldP spid="8" grpId="0"/>
      <p:bldP spid="9"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2500298" y="335568"/>
            <a:ext cx="5786478" cy="523220"/>
          </a:xfrm>
          <a:prstGeom prst="rect">
            <a:avLst/>
          </a:prstGeom>
          <a:noFill/>
        </p:spPr>
        <p:txBody>
          <a:bodyPr wrap="square" rtlCol="1">
            <a:spAutoFit/>
          </a:bodyPr>
          <a:lstStyle/>
          <a:p>
            <a:pPr algn="ctr"/>
            <a:r>
              <a:rPr lang="ar-SA" sz="2800" b="1" dirty="0" smtClean="0">
                <a:cs typeface="DecoType Naskh" pitchFamily="2" charset="-78"/>
              </a:rPr>
              <a:t>2) أضع الأحرف السبعة الزائدة في الجدول بحيث تكّون:</a:t>
            </a:r>
            <a:endParaRPr lang="ar-SA" sz="2800" b="1" dirty="0">
              <a:cs typeface="DecoType Naskh" pitchFamily="2" charset="-78"/>
            </a:endParaRPr>
          </a:p>
        </p:txBody>
      </p:sp>
      <p:graphicFrame>
        <p:nvGraphicFramePr>
          <p:cNvPr id="5" name="جدول 4"/>
          <p:cNvGraphicFramePr>
            <a:graphicFrameLocks noGrp="1"/>
          </p:cNvGraphicFramePr>
          <p:nvPr/>
        </p:nvGraphicFramePr>
        <p:xfrm>
          <a:off x="1500166" y="857232"/>
          <a:ext cx="6096000" cy="853440"/>
        </p:xfrm>
        <a:graphic>
          <a:graphicData uri="http://schemas.openxmlformats.org/drawingml/2006/table">
            <a:tbl>
              <a:tblPr rtl="1" firstRow="1" bandRow="1">
                <a:tableStyleId>{306799F8-075E-4A3A-A7F6-7FBC6576F1A4}</a:tableStyleId>
              </a:tblPr>
              <a:tblGrid>
                <a:gridCol w="3048000"/>
                <a:gridCol w="3048000"/>
              </a:tblGrid>
              <a:tr h="370840">
                <a:tc>
                  <a:txBody>
                    <a:bodyPr/>
                    <a:lstStyle/>
                    <a:p>
                      <a:pPr algn="ctr" rtl="1"/>
                      <a:r>
                        <a:rPr lang="ar-SA" sz="2400" b="1" dirty="0" smtClean="0">
                          <a:solidFill>
                            <a:schemeClr val="tx1"/>
                          </a:solidFill>
                        </a:rPr>
                        <a:t>حرف نهي</a:t>
                      </a:r>
                      <a:endParaRPr lang="ar-SA" sz="2400" b="1" dirty="0">
                        <a:solidFill>
                          <a:schemeClr val="tx1"/>
                        </a:solidFill>
                      </a:endParaRPr>
                    </a:p>
                  </a:txBody>
                  <a:tcPr/>
                </a:tc>
                <a:tc>
                  <a:txBody>
                    <a:bodyPr/>
                    <a:lstStyle/>
                    <a:p>
                      <a:pPr algn="ctr" rtl="1"/>
                      <a:r>
                        <a:rPr lang="ar-SA" sz="2400" b="1" dirty="0" smtClean="0">
                          <a:solidFill>
                            <a:schemeClr val="tx1"/>
                          </a:solidFill>
                        </a:rPr>
                        <a:t>فعلاً مضارعاً</a:t>
                      </a:r>
                      <a:endParaRPr lang="ar-SA" sz="2400" b="1" dirty="0">
                        <a:solidFill>
                          <a:schemeClr val="tx1"/>
                        </a:solidFill>
                      </a:endParaRPr>
                    </a:p>
                  </a:txBody>
                  <a:tcPr/>
                </a:tc>
              </a:tr>
              <a:tr h="370840">
                <a:tc>
                  <a:txBody>
                    <a:bodyPr/>
                    <a:lstStyle/>
                    <a:p>
                      <a:pPr algn="ctr" rtl="1"/>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bl>
          </a:graphicData>
        </a:graphic>
      </p:graphicFrame>
      <p:sp>
        <p:nvSpPr>
          <p:cNvPr id="6" name="وسيلة شرح على شكل سحابة 5"/>
          <p:cNvSpPr/>
          <p:nvPr/>
        </p:nvSpPr>
        <p:spPr>
          <a:xfrm>
            <a:off x="7643834" y="178592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7" name="مربع نص 6"/>
          <p:cNvSpPr txBox="1"/>
          <p:nvPr/>
        </p:nvSpPr>
        <p:spPr>
          <a:xfrm>
            <a:off x="5072066" y="1905648"/>
            <a:ext cx="2500330" cy="523220"/>
          </a:xfrm>
          <a:prstGeom prst="rect">
            <a:avLst/>
          </a:prstGeom>
          <a:noFill/>
        </p:spPr>
        <p:txBody>
          <a:bodyPr wrap="square" rtlCol="1">
            <a:spAutoFit/>
          </a:bodyPr>
          <a:lstStyle/>
          <a:p>
            <a:r>
              <a:rPr lang="ar-SA" sz="2800" b="1" dirty="0" smtClean="0">
                <a:cs typeface="DecoType Naskh" pitchFamily="2" charset="-78"/>
              </a:rPr>
              <a:t>أقرأ النص ثم أجيب:</a:t>
            </a:r>
            <a:endParaRPr lang="ar-SA" sz="2800" b="1" dirty="0">
              <a:cs typeface="DecoType Naskh" pitchFamily="2" charset="-78"/>
            </a:endParaRPr>
          </a:p>
        </p:txBody>
      </p:sp>
      <p:sp>
        <p:nvSpPr>
          <p:cNvPr id="8" name="مربع نص 7"/>
          <p:cNvSpPr txBox="1"/>
          <p:nvPr/>
        </p:nvSpPr>
        <p:spPr>
          <a:xfrm>
            <a:off x="142876" y="2357430"/>
            <a:ext cx="8572528" cy="523220"/>
          </a:xfrm>
          <a:prstGeom prst="rect">
            <a:avLst/>
          </a:prstGeom>
          <a:noFill/>
        </p:spPr>
        <p:txBody>
          <a:bodyPr wrap="square" rtlCol="1">
            <a:spAutoFit/>
          </a:bodyPr>
          <a:lstStyle/>
          <a:p>
            <a:r>
              <a:rPr lang="ar-SA" sz="2800" b="1" dirty="0" smtClean="0">
                <a:cs typeface="DecoType Naskh" pitchFamily="2" charset="-78"/>
              </a:rPr>
              <a:t>1) أكمل الشكل التالي؛لأحصر السلوكيات الاجتماعية التي وردت في النص صراحة أو ضمناً:</a:t>
            </a:r>
            <a:endParaRPr lang="ar-SA" sz="2800" b="1" dirty="0">
              <a:cs typeface="DecoType Naskh" pitchFamily="2" charset="-78"/>
            </a:endParaRPr>
          </a:p>
        </p:txBody>
      </p:sp>
      <p:sp>
        <p:nvSpPr>
          <p:cNvPr id="15" name="دمعة 14"/>
          <p:cNvSpPr/>
          <p:nvPr/>
        </p:nvSpPr>
        <p:spPr>
          <a:xfrm rot="20505148">
            <a:off x="3120460" y="5659451"/>
            <a:ext cx="1895882" cy="107157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18" name="دمعة 17"/>
          <p:cNvSpPr/>
          <p:nvPr/>
        </p:nvSpPr>
        <p:spPr>
          <a:xfrm rot="20420498">
            <a:off x="3647309" y="3020439"/>
            <a:ext cx="1575712" cy="88365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19" name="دمعة 18"/>
          <p:cNvSpPr/>
          <p:nvPr/>
        </p:nvSpPr>
        <p:spPr>
          <a:xfrm rot="20505148">
            <a:off x="1691702" y="5230823"/>
            <a:ext cx="1895882" cy="107157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20" name="دمعة 19"/>
          <p:cNvSpPr/>
          <p:nvPr/>
        </p:nvSpPr>
        <p:spPr>
          <a:xfrm rot="2537440">
            <a:off x="1256791" y="3927420"/>
            <a:ext cx="1895882" cy="107157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21" name="دمعة 20"/>
          <p:cNvSpPr/>
          <p:nvPr/>
        </p:nvSpPr>
        <p:spPr>
          <a:xfrm rot="11622166">
            <a:off x="5505137" y="4219828"/>
            <a:ext cx="1895882" cy="107157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22" name="دمعة 21"/>
          <p:cNvSpPr/>
          <p:nvPr/>
        </p:nvSpPr>
        <p:spPr>
          <a:xfrm rot="14228891">
            <a:off x="4874308" y="5449563"/>
            <a:ext cx="1895882" cy="107157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23" name="دمعة 22"/>
          <p:cNvSpPr/>
          <p:nvPr/>
        </p:nvSpPr>
        <p:spPr>
          <a:xfrm rot="20505148">
            <a:off x="4913474" y="3159121"/>
            <a:ext cx="1895882" cy="1071570"/>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solidFill>
                <a:schemeClr val="tx1"/>
              </a:solidFill>
            </a:endParaRPr>
          </a:p>
        </p:txBody>
      </p:sp>
      <p:sp>
        <p:nvSpPr>
          <p:cNvPr id="24" name="دمعة 23"/>
          <p:cNvSpPr/>
          <p:nvPr/>
        </p:nvSpPr>
        <p:spPr>
          <a:xfrm rot="2750221">
            <a:off x="1910156" y="3075890"/>
            <a:ext cx="1895882" cy="1122292"/>
          </a:xfrm>
          <a:prstGeom prst="teardrop">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9" name="شكل بيضاوي 8"/>
          <p:cNvSpPr/>
          <p:nvPr/>
        </p:nvSpPr>
        <p:spPr>
          <a:xfrm>
            <a:off x="3286116" y="3929066"/>
            <a:ext cx="2143140" cy="1571636"/>
          </a:xfrm>
          <a:prstGeom prst="ellipse">
            <a:avLst/>
          </a:prstGeom>
        </p:spPr>
        <p:style>
          <a:lnRef idx="0">
            <a:schemeClr val="accent4"/>
          </a:lnRef>
          <a:fillRef idx="3">
            <a:schemeClr val="accent4"/>
          </a:fillRef>
          <a:effectRef idx="3">
            <a:schemeClr val="accent4"/>
          </a:effectRef>
          <a:fontRef idx="minor">
            <a:schemeClr val="lt1"/>
          </a:fontRef>
        </p:style>
        <p:txBody>
          <a:bodyPr rtlCol="1" anchor="ctr"/>
          <a:lstStyle/>
          <a:p>
            <a:pPr algn="ctr"/>
            <a:r>
              <a:rPr lang="ar-SA" sz="2000" b="1" dirty="0" smtClean="0">
                <a:solidFill>
                  <a:schemeClr val="tx1"/>
                </a:solidFill>
              </a:rPr>
              <a:t>السلوكيات الاجتماعية التي وردت في النص صراحة أو ضمناً</a:t>
            </a:r>
            <a:endParaRPr lang="ar-SA" sz="2000" b="1" dirty="0">
              <a:solidFill>
                <a:schemeClr val="tx1"/>
              </a:solidFill>
            </a:endParaRPr>
          </a:p>
        </p:txBody>
      </p:sp>
      <p:sp>
        <p:nvSpPr>
          <p:cNvPr id="25" name="مربع نص 24"/>
          <p:cNvSpPr txBox="1"/>
          <p:nvPr/>
        </p:nvSpPr>
        <p:spPr>
          <a:xfrm rot="19817258">
            <a:off x="4888340" y="3214686"/>
            <a:ext cx="1928826" cy="923330"/>
          </a:xfrm>
          <a:prstGeom prst="rect">
            <a:avLst/>
          </a:prstGeom>
          <a:noFill/>
        </p:spPr>
        <p:txBody>
          <a:bodyPr wrap="square" rtlCol="1">
            <a:spAutoFit/>
          </a:bodyPr>
          <a:lstStyle/>
          <a:p>
            <a:pPr algn="ctr"/>
            <a:r>
              <a:rPr lang="ar-SA" b="1" dirty="0" smtClean="0">
                <a:solidFill>
                  <a:schemeClr val="tx1"/>
                </a:solidFill>
              </a:rPr>
              <a:t>محاولة أصحاب الشاب السيطرة عليه عند شعورهم بتجاوزه</a:t>
            </a:r>
            <a:endParaRPr lang="ar-SA" b="1" dirty="0">
              <a:solidFill>
                <a:schemeClr val="tx1"/>
              </a:solidFill>
            </a:endParaRPr>
          </a:p>
        </p:txBody>
      </p:sp>
      <p:sp>
        <p:nvSpPr>
          <p:cNvPr id="26" name="مربع نص 25"/>
          <p:cNvSpPr txBox="1"/>
          <p:nvPr/>
        </p:nvSpPr>
        <p:spPr>
          <a:xfrm rot="19817258">
            <a:off x="1673630" y="5533903"/>
            <a:ext cx="1928826" cy="461665"/>
          </a:xfrm>
          <a:prstGeom prst="rect">
            <a:avLst/>
          </a:prstGeom>
          <a:noFill/>
        </p:spPr>
        <p:txBody>
          <a:bodyPr wrap="square" rtlCol="1">
            <a:spAutoFit/>
          </a:bodyPr>
          <a:lstStyle/>
          <a:p>
            <a:pPr algn="ctr"/>
            <a:r>
              <a:rPr lang="ar-SA" sz="2400" b="1" dirty="0" smtClean="0">
                <a:solidFill>
                  <a:schemeClr val="tx1"/>
                </a:solidFill>
              </a:rPr>
              <a:t>احترام الضيف</a:t>
            </a:r>
            <a:endParaRPr lang="ar-SA" sz="2400" b="1" dirty="0">
              <a:solidFill>
                <a:schemeClr val="tx1"/>
              </a:solidFill>
            </a:endParaRPr>
          </a:p>
        </p:txBody>
      </p:sp>
      <p:sp>
        <p:nvSpPr>
          <p:cNvPr id="27" name="مربع نص 26"/>
          <p:cNvSpPr txBox="1"/>
          <p:nvPr/>
        </p:nvSpPr>
        <p:spPr>
          <a:xfrm rot="2652035">
            <a:off x="1906281" y="3286172"/>
            <a:ext cx="1928826" cy="707886"/>
          </a:xfrm>
          <a:prstGeom prst="rect">
            <a:avLst/>
          </a:prstGeom>
          <a:noFill/>
        </p:spPr>
        <p:txBody>
          <a:bodyPr wrap="square" rtlCol="1">
            <a:spAutoFit/>
          </a:bodyPr>
          <a:lstStyle/>
          <a:p>
            <a:pPr algn="ctr"/>
            <a:r>
              <a:rPr lang="ar-SA" sz="2000" b="1" dirty="0" smtClean="0">
                <a:solidFill>
                  <a:schemeClr val="tx1"/>
                </a:solidFill>
              </a:rPr>
              <a:t>الغيرة على صورة الإنسان السعودي</a:t>
            </a:r>
            <a:endParaRPr lang="ar-SA" sz="2000" b="1" dirty="0">
              <a:solidFill>
                <a:schemeClr val="tx1"/>
              </a:solidFill>
            </a:endParaRPr>
          </a:p>
        </p:txBody>
      </p:sp>
      <p:sp>
        <p:nvSpPr>
          <p:cNvPr id="28" name="مربع نص 27"/>
          <p:cNvSpPr txBox="1"/>
          <p:nvPr/>
        </p:nvSpPr>
        <p:spPr>
          <a:xfrm rot="2839431">
            <a:off x="4815047" y="5748093"/>
            <a:ext cx="1928826" cy="461665"/>
          </a:xfrm>
          <a:prstGeom prst="rect">
            <a:avLst/>
          </a:prstGeom>
          <a:noFill/>
        </p:spPr>
        <p:txBody>
          <a:bodyPr wrap="square" rtlCol="1">
            <a:spAutoFit/>
          </a:bodyPr>
          <a:lstStyle/>
          <a:p>
            <a:pPr algn="ctr"/>
            <a:r>
              <a:rPr lang="ar-SA" sz="2400" b="1" dirty="0" smtClean="0">
                <a:solidFill>
                  <a:schemeClr val="tx1"/>
                </a:solidFill>
              </a:rPr>
              <a:t>الاحتفاء بالثقافة</a:t>
            </a:r>
            <a:endParaRPr lang="ar-SA" sz="2400" b="1" dirty="0">
              <a:solidFill>
                <a:schemeClr val="tx1"/>
              </a:solidFill>
            </a:endParaRPr>
          </a:p>
        </p:txBody>
      </p:sp>
      <p:sp>
        <p:nvSpPr>
          <p:cNvPr id="29" name="مربع نص 28"/>
          <p:cNvSpPr txBox="1"/>
          <p:nvPr/>
        </p:nvSpPr>
        <p:spPr>
          <a:xfrm rot="19817258">
            <a:off x="3120436" y="5811421"/>
            <a:ext cx="1928826" cy="707886"/>
          </a:xfrm>
          <a:prstGeom prst="rect">
            <a:avLst/>
          </a:prstGeom>
          <a:noFill/>
        </p:spPr>
        <p:txBody>
          <a:bodyPr wrap="square" rtlCol="1">
            <a:spAutoFit/>
          </a:bodyPr>
          <a:lstStyle/>
          <a:p>
            <a:pPr algn="ctr"/>
            <a:r>
              <a:rPr lang="ar-SA" sz="2000" b="1" dirty="0" smtClean="0">
                <a:solidFill>
                  <a:schemeClr val="tx1"/>
                </a:solidFill>
              </a:rPr>
              <a:t>الحرص على كرامة الإنسان عموماً</a:t>
            </a:r>
            <a:endParaRPr lang="ar-SA" sz="2000" b="1" dirty="0">
              <a:solidFill>
                <a:schemeClr val="tx1"/>
              </a:solidFill>
            </a:endParaRPr>
          </a:p>
        </p:txBody>
      </p:sp>
      <p:sp>
        <p:nvSpPr>
          <p:cNvPr id="30" name="مربع نص 29"/>
          <p:cNvSpPr txBox="1"/>
          <p:nvPr/>
        </p:nvSpPr>
        <p:spPr>
          <a:xfrm rot="1134663">
            <a:off x="5438037" y="4407726"/>
            <a:ext cx="1928826" cy="707886"/>
          </a:xfrm>
          <a:prstGeom prst="rect">
            <a:avLst/>
          </a:prstGeom>
          <a:noFill/>
        </p:spPr>
        <p:txBody>
          <a:bodyPr wrap="square" rtlCol="1">
            <a:spAutoFit/>
          </a:bodyPr>
          <a:lstStyle/>
          <a:p>
            <a:pPr algn="ctr"/>
            <a:r>
              <a:rPr lang="ar-SA" sz="2000" b="1" dirty="0" smtClean="0">
                <a:solidFill>
                  <a:schemeClr val="tx1"/>
                </a:solidFill>
              </a:rPr>
              <a:t>الإنكار على الشاب لتصرفه السلبي</a:t>
            </a:r>
            <a:endParaRPr lang="ar-SA" sz="2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2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20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2000"/>
                                        <p:tgtEl>
                                          <p:spTgt spid="8"/>
                                        </p:tgtEl>
                                      </p:cBhvr>
                                    </p:animEffect>
                                  </p:childTnLst>
                                </p:cTn>
                              </p:par>
                              <p:par>
                                <p:cTn id="20" presetID="38" presetClass="entr" presetSubtype="0" accel="50000" fill="hold" grpId="0" nodeType="withEffect">
                                  <p:stCondLst>
                                    <p:cond delay="0"/>
                                  </p:stCondLst>
                                  <p:iterate type="lt">
                                    <p:tmPct val="50000"/>
                                  </p:iterate>
                                  <p:childTnLst>
                                    <p:set>
                                      <p:cBhvr>
                                        <p:cTn id="21" dur="1" fill="hold">
                                          <p:stCondLst>
                                            <p:cond delay="0"/>
                                          </p:stCondLst>
                                        </p:cTn>
                                        <p:tgtEl>
                                          <p:spTgt spid="9"/>
                                        </p:tgtEl>
                                        <p:attrNameLst>
                                          <p:attrName>style.visibility</p:attrName>
                                        </p:attrNameLst>
                                      </p:cBhvr>
                                      <p:to>
                                        <p:strVal val="visible"/>
                                      </p:to>
                                    </p:set>
                                    <p:set>
                                      <p:cBhvr>
                                        <p:cTn id="22" dur="910" fill="hold">
                                          <p:stCondLst>
                                            <p:cond delay="0"/>
                                          </p:stCondLst>
                                        </p:cTn>
                                        <p:tgtEl>
                                          <p:spTgt spid="9"/>
                                        </p:tgtEl>
                                        <p:attrNameLst>
                                          <p:attrName>style.rotation</p:attrName>
                                        </p:attrNameLst>
                                      </p:cBhvr>
                                      <p:to>
                                        <p:strVal val="-45.0"/>
                                      </p:to>
                                    </p:set>
                                    <p:anim calcmode="lin" valueType="num">
                                      <p:cBhvr>
                                        <p:cTn id="23" dur="910" fill="hold">
                                          <p:stCondLst>
                                            <p:cond delay="910"/>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4" dur="910"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5" dur="312" decel="50000" autoRev="1" fill="hold">
                                          <p:stCondLst>
                                            <p:cond delay="910"/>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6" dur="272" fill="hold">
                                          <p:stCondLst>
                                            <p:cond delay="1728"/>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7" fill="hold">
                            <p:stCondLst>
                              <p:cond delay="46000"/>
                            </p:stCondLst>
                            <p:childTnLst>
                              <p:par>
                                <p:cTn id="28" presetID="8"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diamond(in)">
                                      <p:cBhvr>
                                        <p:cTn id="30" dur="2000"/>
                                        <p:tgtEl>
                                          <p:spTgt spid="23"/>
                                        </p:tgtEl>
                                      </p:cBhvr>
                                    </p:animEffect>
                                  </p:childTnLst>
                                </p:cTn>
                              </p:par>
                            </p:childTnLst>
                          </p:cTn>
                        </p:par>
                        <p:par>
                          <p:cTn id="31" fill="hold">
                            <p:stCondLst>
                              <p:cond delay="48000"/>
                            </p:stCondLst>
                            <p:childTnLst>
                              <p:par>
                                <p:cTn id="32" presetID="8"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diamond(in)">
                                      <p:cBhvr>
                                        <p:cTn id="34" dur="2000"/>
                                        <p:tgtEl>
                                          <p:spTgt spid="18"/>
                                        </p:tgtEl>
                                      </p:cBhvr>
                                    </p:animEffect>
                                  </p:childTnLst>
                                </p:cTn>
                              </p:par>
                            </p:childTnLst>
                          </p:cTn>
                        </p:par>
                        <p:par>
                          <p:cTn id="35" fill="hold">
                            <p:stCondLst>
                              <p:cond delay="50000"/>
                            </p:stCondLst>
                            <p:childTnLst>
                              <p:par>
                                <p:cTn id="36" presetID="8" presetClass="entr" presetSubtype="16"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diamond(in)">
                                      <p:cBhvr>
                                        <p:cTn id="38" dur="2000"/>
                                        <p:tgtEl>
                                          <p:spTgt spid="24"/>
                                        </p:tgtEl>
                                      </p:cBhvr>
                                    </p:animEffect>
                                  </p:childTnLst>
                                </p:cTn>
                              </p:par>
                            </p:childTnLst>
                          </p:cTn>
                        </p:par>
                        <p:par>
                          <p:cTn id="39" fill="hold">
                            <p:stCondLst>
                              <p:cond delay="520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2000"/>
                                        <p:tgtEl>
                                          <p:spTgt spid="20"/>
                                        </p:tgtEl>
                                      </p:cBhvr>
                                    </p:animEffect>
                                  </p:childTnLst>
                                </p:cTn>
                              </p:par>
                            </p:childTnLst>
                          </p:cTn>
                        </p:par>
                        <p:par>
                          <p:cTn id="43" fill="hold">
                            <p:stCondLst>
                              <p:cond delay="54000"/>
                            </p:stCondLst>
                            <p:childTnLst>
                              <p:par>
                                <p:cTn id="44" presetID="8" presetClass="entr" presetSubtype="16"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diamond(in)">
                                      <p:cBhvr>
                                        <p:cTn id="46" dur="2000"/>
                                        <p:tgtEl>
                                          <p:spTgt spid="19"/>
                                        </p:tgtEl>
                                      </p:cBhvr>
                                    </p:animEffect>
                                  </p:childTnLst>
                                </p:cTn>
                              </p:par>
                            </p:childTnLst>
                          </p:cTn>
                        </p:par>
                        <p:par>
                          <p:cTn id="47" fill="hold">
                            <p:stCondLst>
                              <p:cond delay="56000"/>
                            </p:stCondLst>
                            <p:childTnLst>
                              <p:par>
                                <p:cTn id="48" presetID="8"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diamond(in)">
                                      <p:cBhvr>
                                        <p:cTn id="50" dur="2000"/>
                                        <p:tgtEl>
                                          <p:spTgt spid="15"/>
                                        </p:tgtEl>
                                      </p:cBhvr>
                                    </p:animEffect>
                                  </p:childTnLst>
                                </p:cTn>
                              </p:par>
                            </p:childTnLst>
                          </p:cTn>
                        </p:par>
                        <p:par>
                          <p:cTn id="51" fill="hold">
                            <p:stCondLst>
                              <p:cond delay="58000"/>
                            </p:stCondLst>
                            <p:childTnLst>
                              <p:par>
                                <p:cTn id="52" presetID="8" presetClass="entr" presetSubtype="16"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diamond(in)">
                                      <p:cBhvr>
                                        <p:cTn id="54" dur="2000"/>
                                        <p:tgtEl>
                                          <p:spTgt spid="22"/>
                                        </p:tgtEl>
                                      </p:cBhvr>
                                    </p:animEffect>
                                  </p:childTnLst>
                                </p:cTn>
                              </p:par>
                            </p:childTnLst>
                          </p:cTn>
                        </p:par>
                        <p:par>
                          <p:cTn id="55" fill="hold">
                            <p:stCondLst>
                              <p:cond delay="60000"/>
                            </p:stCondLst>
                            <p:childTnLst>
                              <p:par>
                                <p:cTn id="56" presetID="8" presetClass="entr" presetSubtype="16"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diamond(in)">
                                      <p:cBhvr>
                                        <p:cTn id="58" dur="2000"/>
                                        <p:tgtEl>
                                          <p:spTgt spid="21"/>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slide(fromBottom)">
                                      <p:cBhvr>
                                        <p:cTn id="63" dur="20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slide(fromBottom)">
                                      <p:cBhvr>
                                        <p:cTn id="68" dur="20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slide(fromBottom)">
                                      <p:cBhvr>
                                        <p:cTn id="73" dur="20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slide(fromBottom)">
                                      <p:cBhvr>
                                        <p:cTn id="78" dur="2000"/>
                                        <p:tgtEl>
                                          <p:spTgt spid="29"/>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slide(fromBottom)">
                                      <p:cBhvr>
                                        <p:cTn id="83" dur="2000"/>
                                        <p:tgtEl>
                                          <p:spTgt spid="28"/>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grpId="0" nodeType="click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lide(fromBottom)">
                                      <p:cBhvr>
                                        <p:cTn id="88"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8" grpId="0"/>
      <p:bldP spid="15" grpId="0" animBg="1"/>
      <p:bldP spid="18" grpId="0" animBg="1"/>
      <p:bldP spid="19" grpId="0" animBg="1"/>
      <p:bldP spid="20" grpId="0" animBg="1"/>
      <p:bldP spid="21" grpId="0" animBg="1"/>
      <p:bldP spid="22" grpId="0" animBg="1"/>
      <p:bldP spid="23" grpId="0" animBg="1"/>
      <p:bldP spid="24" grpId="0" animBg="1"/>
      <p:bldP spid="9" grpId="0" animBg="1"/>
      <p:bldP spid="25" grpId="0"/>
      <p:bldP spid="26" grpId="0"/>
      <p:bldP spid="27" grpId="0"/>
      <p:bldP spid="28" grpId="0"/>
      <p:bldP spid="29" grpId="0"/>
      <p:bldP spid="3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484280" y="1093339"/>
            <a:ext cx="7829387"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الأسلوب اللغوي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321350">
            <a:off x="1875968" y="2986508"/>
            <a:ext cx="5190845"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النــــهــــي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572396"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3143240" y="262574"/>
            <a:ext cx="4643470" cy="523220"/>
          </a:xfrm>
          <a:prstGeom prst="rect">
            <a:avLst/>
          </a:prstGeom>
          <a:noFill/>
        </p:spPr>
        <p:txBody>
          <a:bodyPr wrap="square" rtlCol="1">
            <a:spAutoFit/>
          </a:bodyPr>
          <a:lstStyle/>
          <a:p>
            <a:pPr algn="ctr"/>
            <a:r>
              <a:rPr lang="ar-SA" sz="2800" b="1" dirty="0" smtClean="0">
                <a:cs typeface="DecoType Naskh" pitchFamily="2" charset="-78"/>
              </a:rPr>
              <a:t>أربط المثال بنوع الأسلوب الذي يندرج تحته:</a:t>
            </a:r>
            <a:endParaRPr lang="ar-SA" sz="2800" b="1" dirty="0">
              <a:cs typeface="DecoType Naskh" pitchFamily="2" charset="-78"/>
            </a:endParaRPr>
          </a:p>
        </p:txBody>
      </p:sp>
      <p:sp>
        <p:nvSpPr>
          <p:cNvPr id="5" name="مستطيل مستدير الزوايا 4"/>
          <p:cNvSpPr/>
          <p:nvPr/>
        </p:nvSpPr>
        <p:spPr>
          <a:xfrm>
            <a:off x="5072066" y="857232"/>
            <a:ext cx="2286016" cy="571504"/>
          </a:xfrm>
          <a:prstGeom prst="roundRect">
            <a:avLst/>
          </a:prstGeom>
          <a:ln w="38100">
            <a:solidFill>
              <a:schemeClr val="accent6">
                <a:lumMod val="50000"/>
              </a:schemeClr>
            </a:solidFill>
            <a:prstDash val="dashDot"/>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600" dirty="0" smtClean="0">
                <a:solidFill>
                  <a:srgbClr val="C00000"/>
                </a:solidFill>
              </a:rPr>
              <a:t>المثال</a:t>
            </a:r>
            <a:endParaRPr lang="ar-SA" sz="3600" dirty="0">
              <a:solidFill>
                <a:srgbClr val="C00000"/>
              </a:solidFill>
            </a:endParaRPr>
          </a:p>
        </p:txBody>
      </p:sp>
      <p:sp>
        <p:nvSpPr>
          <p:cNvPr id="6" name="مستطيل مستدير الزوايا 5"/>
          <p:cNvSpPr/>
          <p:nvPr/>
        </p:nvSpPr>
        <p:spPr>
          <a:xfrm>
            <a:off x="1285852" y="857232"/>
            <a:ext cx="2500330" cy="571504"/>
          </a:xfrm>
          <a:prstGeom prst="roundRect">
            <a:avLst/>
          </a:prstGeom>
          <a:ln w="38100">
            <a:solidFill>
              <a:schemeClr val="accent6">
                <a:lumMod val="50000"/>
              </a:schemeClr>
            </a:solidFill>
            <a:prstDash val="dashDot"/>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3600" dirty="0" smtClean="0">
                <a:solidFill>
                  <a:srgbClr val="C00000"/>
                </a:solidFill>
              </a:rPr>
              <a:t>نوع الأسلوب</a:t>
            </a:r>
          </a:p>
        </p:txBody>
      </p:sp>
      <p:sp>
        <p:nvSpPr>
          <p:cNvPr id="8" name="مستطيل مخدوش من كلا الطرفين 7"/>
          <p:cNvSpPr/>
          <p:nvPr/>
        </p:nvSpPr>
        <p:spPr>
          <a:xfrm>
            <a:off x="4572000" y="1500174"/>
            <a:ext cx="3500462" cy="2071702"/>
          </a:xfrm>
          <a:prstGeom prst="snip2SameRect">
            <a:avLst>
              <a:gd name="adj1" fmla="val 32857"/>
              <a:gd name="adj2" fmla="val 0"/>
            </a:avLst>
          </a:prstGeom>
          <a:ln w="38100">
            <a:solidFill>
              <a:srgbClr val="993300"/>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chemeClr val="tx1"/>
                </a:solidFill>
                <a:cs typeface="Akhbar MT" pitchFamily="2" charset="-78"/>
              </a:rPr>
              <a:t>المسلم لا يتعصب إلا للحق</a:t>
            </a:r>
          </a:p>
          <a:p>
            <a:pPr algn="ctr"/>
            <a:r>
              <a:rPr lang="ar-SA" sz="2800" b="1" dirty="0" smtClean="0">
                <a:solidFill>
                  <a:schemeClr val="tx1"/>
                </a:solidFill>
                <a:cs typeface="Akhbar MT" pitchFamily="2" charset="-78"/>
              </a:rPr>
              <a:t>(ولا تصعر خــدك للـناس)</a:t>
            </a:r>
          </a:p>
          <a:p>
            <a:pPr algn="ctr"/>
            <a:r>
              <a:rPr lang="ar-SA" sz="2800" b="1" dirty="0" smtClean="0">
                <a:solidFill>
                  <a:schemeClr val="tx1"/>
                </a:solidFill>
                <a:cs typeface="Akhbar MT" pitchFamily="2" charset="-78"/>
              </a:rPr>
              <a:t>تواضع لـغيرك يحترموك</a:t>
            </a:r>
            <a:endParaRPr lang="ar-SA" sz="2800" b="1" dirty="0">
              <a:solidFill>
                <a:schemeClr val="tx1"/>
              </a:solidFill>
              <a:cs typeface="Akhbar MT" pitchFamily="2" charset="-78"/>
            </a:endParaRPr>
          </a:p>
        </p:txBody>
      </p:sp>
      <p:sp>
        <p:nvSpPr>
          <p:cNvPr id="9" name="مستطيل مخدوش من كلا الطرفين 8"/>
          <p:cNvSpPr/>
          <p:nvPr/>
        </p:nvSpPr>
        <p:spPr>
          <a:xfrm>
            <a:off x="1357290" y="1500174"/>
            <a:ext cx="2214578" cy="2143140"/>
          </a:xfrm>
          <a:prstGeom prst="snip2SameRect">
            <a:avLst>
              <a:gd name="adj1" fmla="val 39206"/>
              <a:gd name="adj2" fmla="val 0"/>
            </a:avLst>
          </a:prstGeom>
          <a:ln w="38100">
            <a:solidFill>
              <a:srgbClr val="993300"/>
            </a:solidFill>
            <a:prstDash val="sysDash"/>
          </a:ln>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sz="2800" b="1" dirty="0" smtClean="0">
                <a:solidFill>
                  <a:schemeClr val="tx1"/>
                </a:solidFill>
                <a:cs typeface="Akhbar MT" pitchFamily="2" charset="-78"/>
              </a:rPr>
              <a:t>أسلوب نهي</a:t>
            </a:r>
          </a:p>
          <a:p>
            <a:pPr algn="ctr"/>
            <a:r>
              <a:rPr lang="ar-SA" sz="2800" b="1" dirty="0" smtClean="0">
                <a:solidFill>
                  <a:schemeClr val="tx1"/>
                </a:solidFill>
                <a:cs typeface="Akhbar MT" pitchFamily="2" charset="-78"/>
              </a:rPr>
              <a:t>أسلوب أمر</a:t>
            </a:r>
          </a:p>
          <a:p>
            <a:pPr algn="ctr"/>
            <a:r>
              <a:rPr lang="ar-SA" sz="2800" b="1" dirty="0" smtClean="0">
                <a:solidFill>
                  <a:schemeClr val="tx1"/>
                </a:solidFill>
                <a:cs typeface="Akhbar MT" pitchFamily="2" charset="-78"/>
              </a:rPr>
              <a:t>أسلوب نفي</a:t>
            </a:r>
            <a:endParaRPr lang="ar-SA" sz="2800" b="1" dirty="0">
              <a:solidFill>
                <a:schemeClr val="tx1"/>
              </a:solidFill>
              <a:cs typeface="Akhbar MT" pitchFamily="2" charset="-78"/>
            </a:endParaRPr>
          </a:p>
        </p:txBody>
      </p:sp>
      <p:sp>
        <p:nvSpPr>
          <p:cNvPr id="10" name="وسيلة شرح على شكل سحابة 9"/>
          <p:cNvSpPr/>
          <p:nvPr/>
        </p:nvSpPr>
        <p:spPr>
          <a:xfrm>
            <a:off x="7572396" y="37147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1" name="مربع نص 10"/>
          <p:cNvSpPr txBox="1"/>
          <p:nvPr/>
        </p:nvSpPr>
        <p:spPr>
          <a:xfrm>
            <a:off x="5143504" y="3763036"/>
            <a:ext cx="2643206" cy="523220"/>
          </a:xfrm>
          <a:prstGeom prst="rect">
            <a:avLst/>
          </a:prstGeom>
          <a:noFill/>
        </p:spPr>
        <p:txBody>
          <a:bodyPr wrap="square" rtlCol="1">
            <a:spAutoFit/>
          </a:bodyPr>
          <a:lstStyle/>
          <a:p>
            <a:pPr algn="ctr"/>
            <a:r>
              <a:rPr lang="ar-SA" sz="2800" b="1" dirty="0" smtClean="0">
                <a:cs typeface="DecoType Naskh" pitchFamily="2" charset="-78"/>
              </a:rPr>
              <a:t>إذا كان من المعلوم أن:</a:t>
            </a:r>
            <a:endParaRPr lang="ar-SA" sz="2800" b="1" dirty="0">
              <a:cs typeface="DecoType Naskh" pitchFamily="2" charset="-78"/>
            </a:endParaRPr>
          </a:p>
        </p:txBody>
      </p:sp>
      <p:sp>
        <p:nvSpPr>
          <p:cNvPr id="12" name="مربع نص 11"/>
          <p:cNvSpPr txBox="1"/>
          <p:nvPr/>
        </p:nvSpPr>
        <p:spPr>
          <a:xfrm>
            <a:off x="214282" y="4314774"/>
            <a:ext cx="8643998" cy="1938992"/>
          </a:xfrm>
          <a:prstGeom prst="rect">
            <a:avLst/>
          </a:prstGeom>
          <a:noFill/>
        </p:spPr>
        <p:txBody>
          <a:bodyPr wrap="square" rtlCol="1">
            <a:spAutoFit/>
          </a:bodyPr>
          <a:lstStyle/>
          <a:p>
            <a:r>
              <a:rPr lang="ar-SA" sz="2400" b="1" dirty="0" smtClean="0"/>
              <a:t>1/ أسلوب الأمر:هو طلب               ،ومن صيغه:           </a:t>
            </a:r>
          </a:p>
          <a:p>
            <a:r>
              <a:rPr lang="ar-SA" sz="2400" b="1" dirty="0" smtClean="0"/>
              <a:t>2/أسلوب النفي:هو نفي حدوث الفعل،ومن أدواته:           النافية.</a:t>
            </a:r>
          </a:p>
          <a:p>
            <a:r>
              <a:rPr lang="ar-SA" sz="2400" b="1" dirty="0" smtClean="0"/>
              <a:t>3/هل يختلف النهي عن النفي؟أوضح ذلك          </a:t>
            </a:r>
          </a:p>
          <a:p>
            <a:endParaRPr lang="ar-SA" sz="2400" b="1" dirty="0" smtClean="0"/>
          </a:p>
          <a:p>
            <a:r>
              <a:rPr lang="ar-SA" sz="2400" b="1" dirty="0" smtClean="0"/>
              <a:t>                     </a:t>
            </a:r>
            <a:endParaRPr lang="ar-SA" sz="2400" b="1" dirty="0"/>
          </a:p>
        </p:txBody>
      </p:sp>
      <p:sp>
        <p:nvSpPr>
          <p:cNvPr id="13" name="مربع نص 12"/>
          <p:cNvSpPr txBox="1"/>
          <p:nvPr/>
        </p:nvSpPr>
        <p:spPr>
          <a:xfrm>
            <a:off x="4857752" y="4330163"/>
            <a:ext cx="1571636" cy="384721"/>
          </a:xfrm>
          <a:prstGeom prst="rect">
            <a:avLst/>
          </a:prstGeom>
          <a:noFill/>
        </p:spPr>
        <p:txBody>
          <a:bodyPr wrap="square" rtlCol="1">
            <a:spAutoFit/>
          </a:bodyPr>
          <a:lstStyle/>
          <a:p>
            <a:pPr algn="ctr"/>
            <a:r>
              <a:rPr lang="ar-SA" sz="1900" b="1" u="sng" dirty="0" smtClean="0">
                <a:solidFill>
                  <a:srgbClr val="C00000"/>
                </a:solidFill>
              </a:rPr>
              <a:t>فعل الشيء </a:t>
            </a:r>
          </a:p>
        </p:txBody>
      </p:sp>
      <p:sp>
        <p:nvSpPr>
          <p:cNvPr id="14" name="مربع نص 13"/>
          <p:cNvSpPr txBox="1"/>
          <p:nvPr/>
        </p:nvSpPr>
        <p:spPr>
          <a:xfrm>
            <a:off x="142844" y="4345552"/>
            <a:ext cx="3643338" cy="384721"/>
          </a:xfrm>
          <a:prstGeom prst="rect">
            <a:avLst/>
          </a:prstGeom>
          <a:noFill/>
        </p:spPr>
        <p:txBody>
          <a:bodyPr wrap="square" rtlCol="1">
            <a:spAutoFit/>
          </a:bodyPr>
          <a:lstStyle/>
          <a:p>
            <a:r>
              <a:rPr lang="ar-SA" sz="1900" b="1" u="sng" dirty="0" smtClean="0">
                <a:solidFill>
                  <a:srgbClr val="C00000"/>
                </a:solidFill>
              </a:rPr>
              <a:t>فعل الأمر أو المضارع المقرون ب(لام الأمر)</a:t>
            </a:r>
            <a:endParaRPr lang="ar-SA" sz="1900" b="1" u="sng" dirty="0">
              <a:solidFill>
                <a:srgbClr val="C00000"/>
              </a:solidFill>
            </a:endParaRPr>
          </a:p>
        </p:txBody>
      </p:sp>
      <p:sp>
        <p:nvSpPr>
          <p:cNvPr id="15" name="مربع نص 14"/>
          <p:cNvSpPr txBox="1"/>
          <p:nvPr/>
        </p:nvSpPr>
        <p:spPr>
          <a:xfrm>
            <a:off x="2786050" y="4643446"/>
            <a:ext cx="1285884" cy="461665"/>
          </a:xfrm>
          <a:prstGeom prst="rect">
            <a:avLst/>
          </a:prstGeom>
          <a:noFill/>
        </p:spPr>
        <p:txBody>
          <a:bodyPr wrap="square" rtlCol="1">
            <a:spAutoFit/>
          </a:bodyPr>
          <a:lstStyle/>
          <a:p>
            <a:pPr algn="ctr"/>
            <a:r>
              <a:rPr lang="ar-SA" sz="2400" b="1" u="sng" dirty="0" smtClean="0">
                <a:solidFill>
                  <a:srgbClr val="C00000"/>
                </a:solidFill>
              </a:rPr>
              <a:t>لا</a:t>
            </a:r>
          </a:p>
        </p:txBody>
      </p:sp>
      <p:sp>
        <p:nvSpPr>
          <p:cNvPr id="16" name="مربع نص 15"/>
          <p:cNvSpPr txBox="1"/>
          <p:nvPr/>
        </p:nvSpPr>
        <p:spPr>
          <a:xfrm>
            <a:off x="214282" y="5072074"/>
            <a:ext cx="4714908" cy="1015663"/>
          </a:xfrm>
          <a:prstGeom prst="rect">
            <a:avLst/>
          </a:prstGeom>
          <a:noFill/>
        </p:spPr>
        <p:txBody>
          <a:bodyPr wrap="square" rtlCol="1">
            <a:spAutoFit/>
          </a:bodyPr>
          <a:lstStyle/>
          <a:p>
            <a:pPr algn="ctr"/>
            <a:r>
              <a:rPr lang="ar-SA" sz="2000" b="1" u="sng" dirty="0" smtClean="0">
                <a:solidFill>
                  <a:srgbClr val="C00000"/>
                </a:solidFill>
              </a:rPr>
              <a:t>أسلوب النهي يختلف عن الأمر والنفي،فمعناه طلب الكف عن الفعل والامتناع عنه(ضد أسلوب الأمر)وأدواته(لا الناهية+الفعل المضارع).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2000"/>
                                        <p:tgtEl>
                                          <p:spTgt spid="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2000"/>
                                        <p:tgtEl>
                                          <p:spTgt spid="6"/>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2000"/>
                                        <p:tgtEl>
                                          <p:spTgt spid="8"/>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2000"/>
                                        <p:tgtEl>
                                          <p:spTgt spid="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20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2000"/>
                                        <p:tgtEl>
                                          <p:spTgt spid="11"/>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in)">
                                      <p:cBhvr>
                                        <p:cTn id="31" dur="2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plus(in)">
                                      <p:cBhvr>
                                        <p:cTn id="36" dur="10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3" presetClass="entr" presetSubtype="16"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plus(in)">
                                      <p:cBhvr>
                                        <p:cTn id="41" dur="20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3" presetClass="entr" presetSubtype="16"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plus(in)">
                                      <p:cBhvr>
                                        <p:cTn id="46" dur="10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3" presetClass="entr" presetSubtype="16"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plus(in)">
                                      <p:cBhvr>
                                        <p:cTn id="5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8" grpId="0" animBg="1"/>
      <p:bldP spid="9" grpId="0" animBg="1"/>
      <p:bldP spid="10" grpId="0" animBg="1"/>
      <p:bldP spid="11" grpId="0"/>
      <p:bldP spid="12" grpId="0"/>
      <p:bldP spid="13" grpId="0"/>
      <p:bldP spid="14" grpId="0"/>
      <p:bldP spid="15"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908859" y="564960"/>
            <a:ext cx="7612181"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4400" b="1" dirty="0" smtClean="0">
              <a:solidFill>
                <a:srgbClr val="003300"/>
              </a:solidFill>
              <a:effectLst>
                <a:glow rad="228600">
                  <a:schemeClr val="accent6">
                    <a:satMod val="175000"/>
                    <a:alpha val="40000"/>
                  </a:schemeClr>
                </a:glow>
              </a:effectLst>
            </a:endParaRPr>
          </a:p>
          <a:p>
            <a:pPr algn="ctr"/>
            <a:r>
              <a:rPr lang="ar-SA" sz="4400" b="1" dirty="0" smtClean="0">
                <a:solidFill>
                  <a:srgbClr val="003300"/>
                </a:solidFill>
                <a:effectLst>
                  <a:glow rad="228600">
                    <a:schemeClr val="accent6">
                      <a:satMod val="175000"/>
                      <a:alpha val="40000"/>
                    </a:schemeClr>
                  </a:glow>
                </a:effectLst>
              </a:rPr>
              <a:t>ـ النهي:طلب الكف عن الفعل أو الامتناع عنه.</a:t>
            </a:r>
          </a:p>
          <a:p>
            <a:pPr algn="ctr"/>
            <a:r>
              <a:rPr lang="ar-SA" sz="4400" b="1" dirty="0" smtClean="0">
                <a:solidFill>
                  <a:srgbClr val="003300"/>
                </a:solidFill>
                <a:effectLst>
                  <a:glow rad="228600">
                    <a:schemeClr val="accent6">
                      <a:satMod val="175000"/>
                      <a:alpha val="40000"/>
                    </a:schemeClr>
                  </a:glow>
                </a:effectLst>
              </a:rPr>
              <a:t>ـ له صيغة واحدة هي:</a:t>
            </a:r>
            <a:r>
              <a:rPr lang="ar-SA" sz="4400" b="1" dirty="0" smtClean="0">
                <a:solidFill>
                  <a:srgbClr val="C00000"/>
                </a:solidFill>
                <a:effectLst>
                  <a:glow rad="228600">
                    <a:schemeClr val="accent6">
                      <a:satMod val="175000"/>
                      <a:alpha val="40000"/>
                    </a:schemeClr>
                  </a:glow>
                </a:effectLst>
              </a:rPr>
              <a:t>(الفعل المضارع المقرون بـ (لا)الناهية الجازمة.)</a:t>
            </a:r>
            <a:endParaRPr lang="ar-SA" sz="4400" b="1" dirty="0" smtClean="0">
              <a:solidFill>
                <a:srgbClr val="003300"/>
              </a:solidFill>
              <a:effectLst>
                <a:glow rad="228600">
                  <a:schemeClr val="accent6">
                    <a:satMod val="175000"/>
                    <a:alpha val="40000"/>
                  </a:schemeClr>
                </a:glow>
              </a:effectLst>
            </a:endParaRPr>
          </a:p>
          <a:p>
            <a:pPr algn="ctr"/>
            <a:endParaRPr lang="ar-SA" sz="3200" b="1" u="sng" dirty="0" smtClean="0">
              <a:solidFill>
                <a:srgbClr val="003300"/>
              </a:solidFill>
            </a:endParaRPr>
          </a:p>
        </p:txBody>
      </p:sp>
      <p:sp>
        <p:nvSpPr>
          <p:cNvPr id="4" name="دمعة 3"/>
          <p:cNvSpPr/>
          <p:nvPr/>
        </p:nvSpPr>
        <p:spPr>
          <a:xfrm rot="20731239">
            <a:off x="351068" y="451730"/>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أعلم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0" dur="2000" fill="hold"/>
                                        <p:tgtEl>
                                          <p:spTgt spid="3"/>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3"/>
                                        </p:tgtEl>
                                      </p:cBhvr>
                                    </p:animEffect>
                                  </p:childTnLst>
                                </p:cTn>
                              </p:par>
                              <p:par>
                                <p:cTn id="15" presetID="54" presetClass="entr" presetSubtype="0" accel="10000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ppt_w</p:attrName>
                                        </p:attrNameLst>
                                      </p:cBhvr>
                                      <p:tavLst>
                                        <p:tav tm="0">
                                          <p:val>
                                            <p:strVal val="#ppt_w*0.05"/>
                                          </p:val>
                                        </p:tav>
                                        <p:tav tm="100000">
                                          <p:val>
                                            <p:strVal val="#ppt_w"/>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anim calcmode="lin" valueType="num">
                                      <p:cBhvr>
                                        <p:cTn id="19" dur="2000" fill="hold"/>
                                        <p:tgtEl>
                                          <p:spTgt spid="4"/>
                                        </p:tgtEl>
                                        <p:attrNameLst>
                                          <p:attrName>ppt_x</p:attrName>
                                        </p:attrNameLst>
                                      </p:cBhvr>
                                      <p:tavLst>
                                        <p:tav tm="0">
                                          <p:val>
                                            <p:strVal val="#ppt_x-.2"/>
                                          </p:val>
                                        </p:tav>
                                        <p:tav tm="100000">
                                          <p:val>
                                            <p:strVal val="#ppt_x"/>
                                          </p:val>
                                        </p:tav>
                                      </p:tavLst>
                                    </p:anim>
                                    <p:anim calcmode="lin" valueType="num">
                                      <p:cBhvr>
                                        <p:cTn id="20" dur="2000" fill="hold"/>
                                        <p:tgtEl>
                                          <p:spTgt spid="4"/>
                                        </p:tgtEl>
                                        <p:attrNameLst>
                                          <p:attrName>ppt_y</p:attrName>
                                        </p:attrNameLst>
                                      </p:cBhvr>
                                      <p:tavLst>
                                        <p:tav tm="0">
                                          <p:val>
                                            <p:strVal val="#ppt_y"/>
                                          </p:val>
                                        </p:tav>
                                        <p:tav tm="100000">
                                          <p:val>
                                            <p:strVal val="#ppt_y"/>
                                          </p:val>
                                        </p:tav>
                                      </p:tavLst>
                                    </p:anim>
                                    <p:animEffect transition="in" filter="fade">
                                      <p:cBhvr>
                                        <p:cTn id="2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6429388" y="214290"/>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3214678" y="347336"/>
            <a:ext cx="3357586" cy="523220"/>
          </a:xfrm>
          <a:prstGeom prst="rect">
            <a:avLst/>
          </a:prstGeom>
          <a:noFill/>
        </p:spPr>
        <p:txBody>
          <a:bodyPr wrap="square" rtlCol="1">
            <a:spAutoFit/>
          </a:bodyPr>
          <a:lstStyle/>
          <a:p>
            <a:pPr algn="ctr"/>
            <a:r>
              <a:rPr lang="ar-SA" sz="2800" b="1" u="sng" dirty="0" smtClean="0">
                <a:cs typeface="DecoType Naskh" pitchFamily="2" charset="-78"/>
              </a:rPr>
              <a:t>أولاً: </a:t>
            </a:r>
            <a:r>
              <a:rPr lang="ar-SA" sz="2800" b="1" dirty="0" smtClean="0">
                <a:cs typeface="DecoType Naskh" pitchFamily="2" charset="-78"/>
              </a:rPr>
              <a:t>أكمل وفق النمط المعطى:</a:t>
            </a:r>
          </a:p>
        </p:txBody>
      </p:sp>
      <p:sp>
        <p:nvSpPr>
          <p:cNvPr id="5" name="مستطيل مستدير الزوايا 4"/>
          <p:cNvSpPr/>
          <p:nvPr/>
        </p:nvSpPr>
        <p:spPr>
          <a:xfrm>
            <a:off x="214282" y="1000108"/>
            <a:ext cx="8715436" cy="2071702"/>
          </a:xfrm>
          <a:prstGeom prst="roundRect">
            <a:avLst/>
          </a:prstGeom>
          <a:solidFill>
            <a:schemeClr val="accent2">
              <a:lumMod val="40000"/>
              <a:lumOff val="60000"/>
            </a:schemeClr>
          </a:solidFill>
          <a:ln w="381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buFont typeface="Wingdings" pitchFamily="2" charset="2"/>
              <a:buChar char="Ø"/>
            </a:pPr>
            <a:r>
              <a:rPr lang="ar-SA" sz="2400" b="1" dirty="0" smtClean="0">
                <a:solidFill>
                  <a:schemeClr val="tx1"/>
                </a:solidFill>
              </a:rPr>
              <a:t>أقول لمن يكثر الضحك:</a:t>
            </a:r>
            <a:r>
              <a:rPr lang="ar-SA" sz="2400" b="1" dirty="0" smtClean="0">
                <a:solidFill>
                  <a:srgbClr val="C00000"/>
                </a:solidFill>
              </a:rPr>
              <a:t>لا تكثر </a:t>
            </a:r>
            <a:r>
              <a:rPr lang="ar-SA" sz="2400" b="1" dirty="0" smtClean="0">
                <a:solidFill>
                  <a:schemeClr val="tx1"/>
                </a:solidFill>
              </a:rPr>
              <a:t>الضحك؛</a:t>
            </a:r>
            <a:r>
              <a:rPr lang="ar-SA" sz="2400" b="1" dirty="0" smtClean="0">
                <a:solidFill>
                  <a:srgbClr val="C00000"/>
                </a:solidFill>
              </a:rPr>
              <a:t>فإن</a:t>
            </a:r>
            <a:r>
              <a:rPr lang="ar-SA" sz="2400" b="1" dirty="0" smtClean="0">
                <a:solidFill>
                  <a:schemeClr val="tx1"/>
                </a:solidFill>
              </a:rPr>
              <a:t> كثرة الضحك تميت القلب.</a:t>
            </a:r>
          </a:p>
          <a:p>
            <a:pPr>
              <a:buFont typeface="Wingdings" pitchFamily="2" charset="2"/>
              <a:buChar char="Ø"/>
            </a:pPr>
            <a:r>
              <a:rPr lang="ar-SA" sz="2400" b="1" dirty="0" smtClean="0">
                <a:solidFill>
                  <a:schemeClr val="tx1"/>
                </a:solidFill>
              </a:rPr>
              <a:t>ومن يكثر السهر أنصحه قائلاً:                                       </a:t>
            </a:r>
          </a:p>
          <a:p>
            <a:pPr>
              <a:buFont typeface="Wingdings" pitchFamily="2" charset="2"/>
              <a:buChar char="Ø"/>
            </a:pPr>
            <a:r>
              <a:rPr lang="ar-SA" sz="2100" b="1" dirty="0" smtClean="0">
                <a:solidFill>
                  <a:schemeClr val="tx1"/>
                </a:solidFill>
              </a:rPr>
              <a:t>ومن يغتاب الآخرين أنصحه قائلاً:</a:t>
            </a:r>
          </a:p>
          <a:p>
            <a:pPr>
              <a:buFont typeface="Wingdings" pitchFamily="2" charset="2"/>
              <a:buChar char="Ø"/>
            </a:pPr>
            <a:r>
              <a:rPr lang="ar-SA" sz="2000" b="1" dirty="0" smtClean="0">
                <a:solidFill>
                  <a:schemeClr val="tx1"/>
                </a:solidFill>
              </a:rPr>
              <a:t>ومن ينشر الشائعة في مجتمعه أنصحه قائلاً:</a:t>
            </a:r>
            <a:endParaRPr lang="ar-SA" sz="2100" b="1" dirty="0" smtClean="0">
              <a:solidFill>
                <a:schemeClr val="tx1"/>
              </a:solidFill>
            </a:endParaRPr>
          </a:p>
        </p:txBody>
      </p:sp>
      <p:sp>
        <p:nvSpPr>
          <p:cNvPr id="6" name="مربع نص 5"/>
          <p:cNvSpPr txBox="1"/>
          <p:nvPr/>
        </p:nvSpPr>
        <p:spPr>
          <a:xfrm>
            <a:off x="1000100" y="1643051"/>
            <a:ext cx="4572032" cy="461665"/>
          </a:xfrm>
          <a:prstGeom prst="rect">
            <a:avLst/>
          </a:prstGeom>
          <a:noFill/>
        </p:spPr>
        <p:txBody>
          <a:bodyPr wrap="square" rtlCol="1">
            <a:spAutoFit/>
          </a:bodyPr>
          <a:lstStyle/>
          <a:p>
            <a:r>
              <a:rPr lang="ar-SA" sz="2400" b="1" dirty="0" smtClean="0">
                <a:solidFill>
                  <a:srgbClr val="C00000"/>
                </a:solidFill>
              </a:rPr>
              <a:t>لا تكثر </a:t>
            </a:r>
            <a:r>
              <a:rPr lang="ar-SA" sz="2400" b="1" dirty="0" smtClean="0"/>
              <a:t>السهر،</a:t>
            </a:r>
            <a:r>
              <a:rPr lang="ar-SA" sz="2400" b="1" dirty="0" smtClean="0">
                <a:solidFill>
                  <a:srgbClr val="C00000"/>
                </a:solidFill>
              </a:rPr>
              <a:t>فإن</a:t>
            </a:r>
            <a:r>
              <a:rPr lang="ar-SA" sz="2400" b="1" dirty="0" smtClean="0"/>
              <a:t> كثرة السهر تضعف البدن.</a:t>
            </a:r>
          </a:p>
        </p:txBody>
      </p:sp>
      <p:sp>
        <p:nvSpPr>
          <p:cNvPr id="7" name="مربع نص 6"/>
          <p:cNvSpPr txBox="1"/>
          <p:nvPr/>
        </p:nvSpPr>
        <p:spPr>
          <a:xfrm>
            <a:off x="71406" y="2000240"/>
            <a:ext cx="5715040" cy="400110"/>
          </a:xfrm>
          <a:prstGeom prst="rect">
            <a:avLst/>
          </a:prstGeom>
          <a:noFill/>
        </p:spPr>
        <p:txBody>
          <a:bodyPr wrap="square" rtlCol="1">
            <a:spAutoFit/>
          </a:bodyPr>
          <a:lstStyle/>
          <a:p>
            <a:pPr algn="ctr"/>
            <a:r>
              <a:rPr lang="ar-SA" sz="2000" b="1" dirty="0" smtClean="0">
                <a:solidFill>
                  <a:srgbClr val="C00000"/>
                </a:solidFill>
              </a:rPr>
              <a:t>لا تذكر </a:t>
            </a:r>
            <a:r>
              <a:rPr lang="ar-SA" sz="2000" b="1" dirty="0" smtClean="0"/>
              <a:t>أخاك بما يكره،</a:t>
            </a:r>
            <a:r>
              <a:rPr lang="ar-SA" sz="2000" b="1" dirty="0" smtClean="0">
                <a:solidFill>
                  <a:srgbClr val="C00000"/>
                </a:solidFill>
              </a:rPr>
              <a:t>فإن</a:t>
            </a:r>
            <a:r>
              <a:rPr lang="ar-SA" sz="2000" b="1" dirty="0" smtClean="0"/>
              <a:t> الغيبة قذرٌ لا يستطيبه إلا صغار النفوس</a:t>
            </a:r>
          </a:p>
        </p:txBody>
      </p:sp>
      <p:sp>
        <p:nvSpPr>
          <p:cNvPr id="8" name="مربع نص 7"/>
          <p:cNvSpPr txBox="1"/>
          <p:nvPr/>
        </p:nvSpPr>
        <p:spPr>
          <a:xfrm>
            <a:off x="2000232" y="2357430"/>
            <a:ext cx="3000396" cy="400110"/>
          </a:xfrm>
          <a:prstGeom prst="rect">
            <a:avLst/>
          </a:prstGeom>
          <a:noFill/>
        </p:spPr>
        <p:txBody>
          <a:bodyPr wrap="square" rtlCol="1">
            <a:spAutoFit/>
          </a:bodyPr>
          <a:lstStyle/>
          <a:p>
            <a:pPr algn="ctr"/>
            <a:r>
              <a:rPr lang="ar-SA" sz="2000" b="1" dirty="0" smtClean="0">
                <a:solidFill>
                  <a:srgbClr val="C00000"/>
                </a:solidFill>
              </a:rPr>
              <a:t>لا تردد </a:t>
            </a:r>
            <a:r>
              <a:rPr lang="ar-SA" sz="2000" b="1" dirty="0" smtClean="0"/>
              <a:t>الشائعات،</a:t>
            </a:r>
            <a:r>
              <a:rPr lang="ar-SA" sz="2000" b="1" dirty="0" smtClean="0">
                <a:solidFill>
                  <a:srgbClr val="C00000"/>
                </a:solidFill>
              </a:rPr>
              <a:t>فإنها</a:t>
            </a:r>
            <a:r>
              <a:rPr lang="ar-SA" sz="2000" b="1" dirty="0" smtClean="0"/>
              <a:t> مفتاح الندم</a:t>
            </a:r>
          </a:p>
        </p:txBody>
      </p:sp>
      <p:sp>
        <p:nvSpPr>
          <p:cNvPr id="10" name="مربع نص 9"/>
          <p:cNvSpPr txBox="1"/>
          <p:nvPr/>
        </p:nvSpPr>
        <p:spPr>
          <a:xfrm>
            <a:off x="285720" y="3214686"/>
            <a:ext cx="8001056" cy="954107"/>
          </a:xfrm>
          <a:prstGeom prst="rect">
            <a:avLst/>
          </a:prstGeom>
          <a:noFill/>
        </p:spPr>
        <p:txBody>
          <a:bodyPr wrap="square" rtlCol="1">
            <a:spAutoFit/>
          </a:bodyPr>
          <a:lstStyle/>
          <a:p>
            <a:pPr algn="ctr"/>
            <a:r>
              <a:rPr lang="ar-SA" sz="2800" b="1" u="sng" dirty="0" smtClean="0">
                <a:solidFill>
                  <a:srgbClr val="993300"/>
                </a:solidFill>
                <a:cs typeface="DecoType Naskh" pitchFamily="2" charset="-78"/>
              </a:rPr>
              <a:t>ثانياً:</a:t>
            </a:r>
            <a:r>
              <a:rPr lang="ar-SA" sz="2800" b="1" dirty="0" smtClean="0">
                <a:solidFill>
                  <a:srgbClr val="993300"/>
                </a:solidFill>
                <a:cs typeface="DecoType Naskh" pitchFamily="2" charset="-78"/>
              </a:rPr>
              <a:t>(لا تنظر إلى إعاقتي،وانظر إلى قدرتي)                 شعار يرفع في يوم المعاقين </a:t>
            </a:r>
          </a:p>
          <a:p>
            <a:pPr algn="ctr"/>
            <a:r>
              <a:rPr lang="ar-SA" sz="2800" b="1" dirty="0" smtClean="0">
                <a:cs typeface="DecoType Naskh" pitchFamily="2" charset="-78"/>
              </a:rPr>
              <a:t>أكتب أربعة شعارات أخرى على غرار ما سبق:</a:t>
            </a:r>
          </a:p>
        </p:txBody>
      </p:sp>
      <p:sp>
        <p:nvSpPr>
          <p:cNvPr id="11" name="سهم إلى اليسار 10"/>
          <p:cNvSpPr/>
          <p:nvPr/>
        </p:nvSpPr>
        <p:spPr>
          <a:xfrm>
            <a:off x="3000364" y="3286124"/>
            <a:ext cx="1000132" cy="357190"/>
          </a:xfrm>
          <a:prstGeom prst="leftArrow">
            <a:avLst>
              <a:gd name="adj1" fmla="val 32508"/>
              <a:gd name="adj2" fmla="val 50000"/>
            </a:avLst>
          </a:prstGeom>
          <a:ln>
            <a:solidFill>
              <a:schemeClr val="accent2"/>
            </a:solidFill>
            <a:prstDash val="dashDot"/>
          </a:ln>
        </p:spPr>
        <p:style>
          <a:lnRef idx="1">
            <a:schemeClr val="accent3"/>
          </a:lnRef>
          <a:fillRef idx="3">
            <a:schemeClr val="accent3"/>
          </a:fillRef>
          <a:effectRef idx="2">
            <a:schemeClr val="accent3"/>
          </a:effectRef>
          <a:fontRef idx="minor">
            <a:schemeClr val="lt1"/>
          </a:fontRef>
        </p:style>
        <p:txBody>
          <a:bodyPr rtlCol="1" anchor="ctr"/>
          <a:lstStyle/>
          <a:p>
            <a:pPr algn="ctr"/>
            <a:endParaRPr lang="ar-SA" dirty="0"/>
          </a:p>
        </p:txBody>
      </p:sp>
      <p:sp>
        <p:nvSpPr>
          <p:cNvPr id="12" name="مستطيل مستدير الزوايا 11"/>
          <p:cNvSpPr/>
          <p:nvPr/>
        </p:nvSpPr>
        <p:spPr>
          <a:xfrm>
            <a:off x="428596" y="4143380"/>
            <a:ext cx="8143932" cy="50006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000" b="1" dirty="0" smtClean="0">
                <a:solidFill>
                  <a:schemeClr val="tx1"/>
                </a:solidFill>
              </a:rPr>
              <a:t>(                                                 )                  شعار يرفع في يوم الصحة العالمي.   </a:t>
            </a:r>
            <a:endParaRPr lang="ar-SA" sz="2000" b="1" dirty="0">
              <a:solidFill>
                <a:schemeClr val="tx1"/>
              </a:solidFill>
            </a:endParaRPr>
          </a:p>
        </p:txBody>
      </p:sp>
      <p:sp>
        <p:nvSpPr>
          <p:cNvPr id="13" name="سهم إلى اليسار 12"/>
          <p:cNvSpPr/>
          <p:nvPr/>
        </p:nvSpPr>
        <p:spPr>
          <a:xfrm>
            <a:off x="3714744" y="4214818"/>
            <a:ext cx="1071570" cy="357190"/>
          </a:xfrm>
          <a:prstGeom prst="leftArrow">
            <a:avLst>
              <a:gd name="adj1" fmla="val 32508"/>
              <a:gd name="adj2" fmla="val 50000"/>
            </a:avLst>
          </a:prstGeom>
          <a:ln>
            <a:solidFill>
              <a:schemeClr val="tx2">
                <a:lumMod val="50000"/>
              </a:schemeClr>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14" name="مربع نص 13"/>
          <p:cNvSpPr txBox="1"/>
          <p:nvPr/>
        </p:nvSpPr>
        <p:spPr>
          <a:xfrm>
            <a:off x="4857752" y="4143380"/>
            <a:ext cx="3571900" cy="461665"/>
          </a:xfrm>
          <a:prstGeom prst="rect">
            <a:avLst/>
          </a:prstGeom>
          <a:noFill/>
        </p:spPr>
        <p:txBody>
          <a:bodyPr wrap="square" rtlCol="1">
            <a:spAutoFit/>
          </a:bodyPr>
          <a:lstStyle/>
          <a:p>
            <a:r>
              <a:rPr lang="ar-SA" sz="2400" b="1" dirty="0" smtClean="0">
                <a:solidFill>
                  <a:srgbClr val="993300"/>
                </a:solidFill>
              </a:rPr>
              <a:t>لا تهمل صحتك وكن طبيب نفسك</a:t>
            </a:r>
          </a:p>
        </p:txBody>
      </p:sp>
      <p:sp>
        <p:nvSpPr>
          <p:cNvPr id="15" name="مستطيل مستدير الزوايا 14"/>
          <p:cNvSpPr/>
          <p:nvPr/>
        </p:nvSpPr>
        <p:spPr>
          <a:xfrm>
            <a:off x="428596" y="4786322"/>
            <a:ext cx="8143932" cy="500066"/>
          </a:xfrm>
          <a:prstGeom prst="roundRect">
            <a:avLst/>
          </a:prstGeom>
          <a:solidFill>
            <a:schemeClr val="accent6">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000" b="1" dirty="0" smtClean="0">
                <a:solidFill>
                  <a:schemeClr val="tx1"/>
                </a:solidFill>
              </a:rPr>
              <a:t>(                                                 )                  شعار يرفع في يوم المهنة.   </a:t>
            </a:r>
            <a:endParaRPr lang="ar-SA" sz="2000" b="1" dirty="0">
              <a:solidFill>
                <a:schemeClr val="tx1"/>
              </a:solidFill>
            </a:endParaRPr>
          </a:p>
        </p:txBody>
      </p:sp>
      <p:sp>
        <p:nvSpPr>
          <p:cNvPr id="16" name="مربع نص 15"/>
          <p:cNvSpPr txBox="1"/>
          <p:nvPr/>
        </p:nvSpPr>
        <p:spPr>
          <a:xfrm>
            <a:off x="5357818" y="4786322"/>
            <a:ext cx="2928958" cy="461665"/>
          </a:xfrm>
          <a:prstGeom prst="rect">
            <a:avLst/>
          </a:prstGeom>
          <a:noFill/>
        </p:spPr>
        <p:txBody>
          <a:bodyPr wrap="square" rtlCol="1">
            <a:spAutoFit/>
          </a:bodyPr>
          <a:lstStyle/>
          <a:p>
            <a:pPr algn="ctr"/>
            <a:r>
              <a:rPr lang="ar-SA" sz="2400" b="1" dirty="0" smtClean="0">
                <a:solidFill>
                  <a:srgbClr val="993300"/>
                </a:solidFill>
              </a:rPr>
              <a:t>لا تكسل وأبدأ الحياة</a:t>
            </a:r>
          </a:p>
        </p:txBody>
      </p:sp>
      <p:sp>
        <p:nvSpPr>
          <p:cNvPr id="17" name="سهم إلى اليسار 16"/>
          <p:cNvSpPr/>
          <p:nvPr/>
        </p:nvSpPr>
        <p:spPr>
          <a:xfrm>
            <a:off x="3714744" y="4857760"/>
            <a:ext cx="1071570" cy="357190"/>
          </a:xfrm>
          <a:prstGeom prst="leftArrow">
            <a:avLst>
              <a:gd name="adj1" fmla="val 32508"/>
              <a:gd name="adj2" fmla="val 50000"/>
            </a:avLst>
          </a:prstGeom>
          <a:ln>
            <a:solidFill>
              <a:schemeClr val="tx2">
                <a:lumMod val="50000"/>
              </a:schemeClr>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18" name="مستطيل مستدير الزوايا 17"/>
          <p:cNvSpPr/>
          <p:nvPr/>
        </p:nvSpPr>
        <p:spPr>
          <a:xfrm>
            <a:off x="428596" y="5429264"/>
            <a:ext cx="8143932" cy="50006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000" b="1" dirty="0" smtClean="0">
                <a:solidFill>
                  <a:schemeClr val="tx1"/>
                </a:solidFill>
              </a:rPr>
              <a:t>(                                                 )                  شعار يرفع في أسبوع المهنة.   </a:t>
            </a:r>
            <a:endParaRPr lang="ar-SA" sz="2000" b="1" dirty="0">
              <a:solidFill>
                <a:schemeClr val="tx1"/>
              </a:solidFill>
            </a:endParaRPr>
          </a:p>
        </p:txBody>
      </p:sp>
      <p:sp>
        <p:nvSpPr>
          <p:cNvPr id="19" name="مربع نص 18"/>
          <p:cNvSpPr txBox="1"/>
          <p:nvPr/>
        </p:nvSpPr>
        <p:spPr>
          <a:xfrm>
            <a:off x="5357818" y="5429264"/>
            <a:ext cx="2928958" cy="461665"/>
          </a:xfrm>
          <a:prstGeom prst="rect">
            <a:avLst/>
          </a:prstGeom>
          <a:noFill/>
        </p:spPr>
        <p:txBody>
          <a:bodyPr wrap="square" rtlCol="1">
            <a:spAutoFit/>
          </a:bodyPr>
          <a:lstStyle/>
          <a:p>
            <a:pPr algn="ctr"/>
            <a:r>
              <a:rPr lang="ar-SA" sz="2400" b="1" dirty="0" smtClean="0">
                <a:solidFill>
                  <a:srgbClr val="993300"/>
                </a:solidFill>
              </a:rPr>
              <a:t>لا تسرع فإن الموت أسرع</a:t>
            </a:r>
          </a:p>
        </p:txBody>
      </p:sp>
      <p:sp>
        <p:nvSpPr>
          <p:cNvPr id="20" name="سهم إلى اليسار 19"/>
          <p:cNvSpPr/>
          <p:nvPr/>
        </p:nvSpPr>
        <p:spPr>
          <a:xfrm>
            <a:off x="3714744" y="5500702"/>
            <a:ext cx="1071570" cy="357190"/>
          </a:xfrm>
          <a:prstGeom prst="leftArrow">
            <a:avLst>
              <a:gd name="adj1" fmla="val 32508"/>
              <a:gd name="adj2" fmla="val 50000"/>
            </a:avLst>
          </a:prstGeom>
          <a:ln>
            <a:solidFill>
              <a:schemeClr val="tx2">
                <a:lumMod val="50000"/>
              </a:schemeClr>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
        <p:nvSpPr>
          <p:cNvPr id="21" name="مستطيل مستدير الزوايا 20"/>
          <p:cNvSpPr/>
          <p:nvPr/>
        </p:nvSpPr>
        <p:spPr>
          <a:xfrm>
            <a:off x="428596" y="6072206"/>
            <a:ext cx="8143932" cy="500066"/>
          </a:xfrm>
          <a:prstGeom prst="roundRect">
            <a:avLst/>
          </a:prstGeom>
          <a:solidFill>
            <a:schemeClr val="accent6">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r>
              <a:rPr lang="ar-SA" sz="2000" b="1" dirty="0" smtClean="0">
                <a:solidFill>
                  <a:schemeClr val="tx1"/>
                </a:solidFill>
              </a:rPr>
              <a:t>(                                                 )                  شعار يرفع في أسبوع المساجد.   </a:t>
            </a:r>
            <a:endParaRPr lang="ar-SA" sz="2000" b="1" dirty="0">
              <a:solidFill>
                <a:schemeClr val="tx1"/>
              </a:solidFill>
            </a:endParaRPr>
          </a:p>
        </p:txBody>
      </p:sp>
      <p:sp>
        <p:nvSpPr>
          <p:cNvPr id="22" name="مربع نص 21"/>
          <p:cNvSpPr txBox="1"/>
          <p:nvPr/>
        </p:nvSpPr>
        <p:spPr>
          <a:xfrm>
            <a:off x="5000628" y="6072206"/>
            <a:ext cx="3286148" cy="461665"/>
          </a:xfrm>
          <a:prstGeom prst="rect">
            <a:avLst/>
          </a:prstGeom>
          <a:noFill/>
        </p:spPr>
        <p:txBody>
          <a:bodyPr wrap="square" rtlCol="1">
            <a:spAutoFit/>
          </a:bodyPr>
          <a:lstStyle/>
          <a:p>
            <a:pPr algn="ctr"/>
            <a:r>
              <a:rPr lang="ar-SA" sz="2400" b="1" dirty="0" smtClean="0">
                <a:solidFill>
                  <a:srgbClr val="993300"/>
                </a:solidFill>
              </a:rPr>
              <a:t>لا تبنِ للدنيا وابنِ بيتاً في الجنة</a:t>
            </a:r>
          </a:p>
        </p:txBody>
      </p:sp>
      <p:sp>
        <p:nvSpPr>
          <p:cNvPr id="23" name="سهم إلى اليسار 22"/>
          <p:cNvSpPr/>
          <p:nvPr/>
        </p:nvSpPr>
        <p:spPr>
          <a:xfrm>
            <a:off x="3714744" y="6143644"/>
            <a:ext cx="1071570" cy="357190"/>
          </a:xfrm>
          <a:prstGeom prst="leftArrow">
            <a:avLst>
              <a:gd name="adj1" fmla="val 32508"/>
              <a:gd name="adj2" fmla="val 50000"/>
            </a:avLst>
          </a:prstGeom>
          <a:ln>
            <a:solidFill>
              <a:schemeClr val="tx2">
                <a:lumMod val="50000"/>
              </a:schemeClr>
            </a:solidFill>
          </a:ln>
        </p:spPr>
        <p:style>
          <a:lnRef idx="1">
            <a:schemeClr val="accent2"/>
          </a:lnRef>
          <a:fillRef idx="3">
            <a:schemeClr val="accent2"/>
          </a:fillRef>
          <a:effectRef idx="2">
            <a:schemeClr val="accent2"/>
          </a:effectRef>
          <a:fontRef idx="minor">
            <a:schemeClr val="lt1"/>
          </a:fontRef>
        </p:style>
        <p:txBody>
          <a:bodyPr rtlCol="1" anchor="ctr"/>
          <a:lstStyle/>
          <a:p>
            <a:pPr algn="ct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2000" fill="hold"/>
                                        <p:tgtEl>
                                          <p:spTgt spid="6"/>
                                        </p:tgtEl>
                                        <p:attrNameLst>
                                          <p:attrName>ppt_w</p:attrName>
                                        </p:attrNameLst>
                                      </p:cBhvr>
                                      <p:tavLst>
                                        <p:tav tm="0">
                                          <p:val>
                                            <p:strVal val="#ppt_w*0.05"/>
                                          </p:val>
                                        </p:tav>
                                        <p:tav tm="100000">
                                          <p:val>
                                            <p:strVal val="#ppt_w"/>
                                          </p:val>
                                        </p:tav>
                                      </p:tavLst>
                                    </p:anim>
                                    <p:anim calcmode="lin" valueType="num">
                                      <p:cBhvr>
                                        <p:cTn id="19" dur="2000" fill="hold"/>
                                        <p:tgtEl>
                                          <p:spTgt spid="6"/>
                                        </p:tgtEl>
                                        <p:attrNameLst>
                                          <p:attrName>ppt_h</p:attrName>
                                        </p:attrNameLst>
                                      </p:cBhvr>
                                      <p:tavLst>
                                        <p:tav tm="0">
                                          <p:val>
                                            <p:strVal val="#ppt_h"/>
                                          </p:val>
                                        </p:tav>
                                        <p:tav tm="100000">
                                          <p:val>
                                            <p:strVal val="#ppt_h"/>
                                          </p:val>
                                        </p:tav>
                                      </p:tavLst>
                                    </p:anim>
                                    <p:anim calcmode="lin" valueType="num">
                                      <p:cBhvr>
                                        <p:cTn id="20" dur="2000" fill="hold"/>
                                        <p:tgtEl>
                                          <p:spTgt spid="6"/>
                                        </p:tgtEl>
                                        <p:attrNameLst>
                                          <p:attrName>ppt_x</p:attrName>
                                        </p:attrNameLst>
                                      </p:cBhvr>
                                      <p:tavLst>
                                        <p:tav tm="0">
                                          <p:val>
                                            <p:strVal val="#ppt_x-.2"/>
                                          </p:val>
                                        </p:tav>
                                        <p:tav tm="100000">
                                          <p:val>
                                            <p:strVal val="#ppt_x"/>
                                          </p:val>
                                        </p:tav>
                                      </p:tavLst>
                                    </p:anim>
                                    <p:anim calcmode="lin" valueType="num">
                                      <p:cBhvr>
                                        <p:cTn id="21" dur="2000" fill="hold"/>
                                        <p:tgtEl>
                                          <p:spTgt spid="6"/>
                                        </p:tgtEl>
                                        <p:attrNameLst>
                                          <p:attrName>ppt_y</p:attrName>
                                        </p:attrNameLst>
                                      </p:cBhvr>
                                      <p:tavLst>
                                        <p:tav tm="0">
                                          <p:val>
                                            <p:strVal val="#ppt_y"/>
                                          </p:val>
                                        </p:tav>
                                        <p:tav tm="100000">
                                          <p:val>
                                            <p:strVal val="#ppt_y"/>
                                          </p:val>
                                        </p:tav>
                                      </p:tavLst>
                                    </p:anim>
                                    <p:animEffect transition="in" filter="fade">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2000" fill="hold"/>
                                        <p:tgtEl>
                                          <p:spTgt spid="7"/>
                                        </p:tgtEl>
                                        <p:attrNameLst>
                                          <p:attrName>ppt_w</p:attrName>
                                        </p:attrNameLst>
                                      </p:cBhvr>
                                      <p:tavLst>
                                        <p:tav tm="0">
                                          <p:val>
                                            <p:strVal val="#ppt_w*0.05"/>
                                          </p:val>
                                        </p:tav>
                                        <p:tav tm="100000">
                                          <p:val>
                                            <p:strVal val="#ppt_w"/>
                                          </p:val>
                                        </p:tav>
                                      </p:tavLst>
                                    </p:anim>
                                    <p:anim calcmode="lin" valueType="num">
                                      <p:cBhvr>
                                        <p:cTn id="28" dur="2000" fill="hold"/>
                                        <p:tgtEl>
                                          <p:spTgt spid="7"/>
                                        </p:tgtEl>
                                        <p:attrNameLst>
                                          <p:attrName>ppt_h</p:attrName>
                                        </p:attrNameLst>
                                      </p:cBhvr>
                                      <p:tavLst>
                                        <p:tav tm="0">
                                          <p:val>
                                            <p:strVal val="#ppt_h"/>
                                          </p:val>
                                        </p:tav>
                                        <p:tav tm="100000">
                                          <p:val>
                                            <p:strVal val="#ppt_h"/>
                                          </p:val>
                                        </p:tav>
                                      </p:tavLst>
                                    </p:anim>
                                    <p:anim calcmode="lin" valueType="num">
                                      <p:cBhvr>
                                        <p:cTn id="29" dur="2000" fill="hold"/>
                                        <p:tgtEl>
                                          <p:spTgt spid="7"/>
                                        </p:tgtEl>
                                        <p:attrNameLst>
                                          <p:attrName>ppt_x</p:attrName>
                                        </p:attrNameLst>
                                      </p:cBhvr>
                                      <p:tavLst>
                                        <p:tav tm="0">
                                          <p:val>
                                            <p:strVal val="#ppt_x-.2"/>
                                          </p:val>
                                        </p:tav>
                                        <p:tav tm="100000">
                                          <p:val>
                                            <p:strVal val="#ppt_x"/>
                                          </p:val>
                                        </p:tav>
                                      </p:tavLst>
                                    </p:anim>
                                    <p:anim calcmode="lin" valueType="num">
                                      <p:cBhvr>
                                        <p:cTn id="30" dur="2000" fill="hold"/>
                                        <p:tgtEl>
                                          <p:spTgt spid="7"/>
                                        </p:tgtEl>
                                        <p:attrNameLst>
                                          <p:attrName>ppt_y</p:attrName>
                                        </p:attrNameLst>
                                      </p:cBhvr>
                                      <p:tavLst>
                                        <p:tav tm="0">
                                          <p:val>
                                            <p:strVal val="#ppt_y"/>
                                          </p:val>
                                        </p:tav>
                                        <p:tav tm="100000">
                                          <p:val>
                                            <p:strVal val="#ppt_y"/>
                                          </p:val>
                                        </p:tav>
                                      </p:tavLst>
                                    </p:anim>
                                    <p:animEffect transition="in" filter="fade">
                                      <p:cBhvr>
                                        <p:cTn id="31" dur="2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54" presetClass="entr" presetSubtype="0" accel="10000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2000" fill="hold"/>
                                        <p:tgtEl>
                                          <p:spTgt spid="8"/>
                                        </p:tgtEl>
                                        <p:attrNameLst>
                                          <p:attrName>ppt_w</p:attrName>
                                        </p:attrNameLst>
                                      </p:cBhvr>
                                      <p:tavLst>
                                        <p:tav tm="0">
                                          <p:val>
                                            <p:strVal val="#ppt_w*0.05"/>
                                          </p:val>
                                        </p:tav>
                                        <p:tav tm="100000">
                                          <p:val>
                                            <p:strVal val="#ppt_w"/>
                                          </p:val>
                                        </p:tav>
                                      </p:tavLst>
                                    </p:anim>
                                    <p:anim calcmode="lin" valueType="num">
                                      <p:cBhvr>
                                        <p:cTn id="37" dur="2000" fill="hold"/>
                                        <p:tgtEl>
                                          <p:spTgt spid="8"/>
                                        </p:tgtEl>
                                        <p:attrNameLst>
                                          <p:attrName>ppt_h</p:attrName>
                                        </p:attrNameLst>
                                      </p:cBhvr>
                                      <p:tavLst>
                                        <p:tav tm="0">
                                          <p:val>
                                            <p:strVal val="#ppt_h"/>
                                          </p:val>
                                        </p:tav>
                                        <p:tav tm="100000">
                                          <p:val>
                                            <p:strVal val="#ppt_h"/>
                                          </p:val>
                                        </p:tav>
                                      </p:tavLst>
                                    </p:anim>
                                    <p:anim calcmode="lin" valueType="num">
                                      <p:cBhvr>
                                        <p:cTn id="38" dur="2000" fill="hold"/>
                                        <p:tgtEl>
                                          <p:spTgt spid="8"/>
                                        </p:tgtEl>
                                        <p:attrNameLst>
                                          <p:attrName>ppt_x</p:attrName>
                                        </p:attrNameLst>
                                      </p:cBhvr>
                                      <p:tavLst>
                                        <p:tav tm="0">
                                          <p:val>
                                            <p:strVal val="#ppt_x-.2"/>
                                          </p:val>
                                        </p:tav>
                                        <p:tav tm="100000">
                                          <p:val>
                                            <p:strVal val="#ppt_x"/>
                                          </p:val>
                                        </p:tav>
                                      </p:tavLst>
                                    </p:anim>
                                    <p:anim calcmode="lin" valueType="num">
                                      <p:cBhvr>
                                        <p:cTn id="39" dur="2000" fill="hold"/>
                                        <p:tgtEl>
                                          <p:spTgt spid="8"/>
                                        </p:tgtEl>
                                        <p:attrNameLst>
                                          <p:attrName>ppt_y</p:attrName>
                                        </p:attrNameLst>
                                      </p:cBhvr>
                                      <p:tavLst>
                                        <p:tav tm="0">
                                          <p:val>
                                            <p:strVal val="#ppt_y"/>
                                          </p:val>
                                        </p:tav>
                                        <p:tav tm="100000">
                                          <p:val>
                                            <p:strVal val="#ppt_y"/>
                                          </p:val>
                                        </p:tav>
                                      </p:tavLst>
                                    </p:anim>
                                    <p:animEffect transition="in" filter="fade">
                                      <p:cBhvr>
                                        <p:cTn id="40" dur="2000"/>
                                        <p:tgtEl>
                                          <p:spTgt spid="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2000"/>
                                        <p:tgtEl>
                                          <p:spTgt spid="10"/>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20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amond(in)">
                                      <p:cBhvr>
                                        <p:cTn id="49" dur="2000"/>
                                        <p:tgtEl>
                                          <p:spTgt spid="13"/>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amond(in)">
                                      <p:cBhvr>
                                        <p:cTn id="52" dur="2000"/>
                                        <p:tgtEl>
                                          <p:spTgt spid="15"/>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diamond(in)">
                                      <p:cBhvr>
                                        <p:cTn id="55" dur="2000"/>
                                        <p:tgtEl>
                                          <p:spTgt spid="17"/>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diamond(in)">
                                      <p:cBhvr>
                                        <p:cTn id="58" dur="2000"/>
                                        <p:tgtEl>
                                          <p:spTgt spid="18"/>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amond(in)">
                                      <p:cBhvr>
                                        <p:cTn id="61" dur="2000"/>
                                        <p:tgtEl>
                                          <p:spTgt spid="20"/>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diamond(in)">
                                      <p:cBhvr>
                                        <p:cTn id="64" dur="2000"/>
                                        <p:tgtEl>
                                          <p:spTgt spid="21"/>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diamond(in)">
                                      <p:cBhvr>
                                        <p:cTn id="67" dur="20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 to="" calcmode="lin" valueType="num">
                                      <p:cBhvr>
                                        <p:cTn id="72" dur="1" fill="hold"/>
                                        <p:tgtEl>
                                          <p:spTgt spid="14"/>
                                        </p:tgtEl>
                                        <p:attrNameLst>
                                          <p:attrName/>
                                        </p:attrNameLst>
                                      </p:cBhvr>
                                    </p:anim>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 to="" calcmode="lin" valueType="num">
                                      <p:cBhvr>
                                        <p:cTn id="77" dur="1" fill="hold"/>
                                        <p:tgtEl>
                                          <p:spTgt spid="16"/>
                                        </p:tgtEl>
                                        <p:attrNameLst>
                                          <p:attrName/>
                                        </p:attrNameLst>
                                      </p:cBhvr>
                                    </p:anim>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to="" calcmode="lin" valueType="num">
                                      <p:cBhvr>
                                        <p:cTn id="82" dur="1" fill="hold"/>
                                        <p:tgtEl>
                                          <p:spTgt spid="19"/>
                                        </p:tgtEl>
                                        <p:attrNameLst>
                                          <p:attrName/>
                                        </p:attrNameLst>
                                      </p:cBhvr>
                                    </p:anim>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anim to="" calcmode="lin" valueType="num">
                                      <p:cBhvr>
                                        <p:cTn id="87" dur="1" fill="hold"/>
                                        <p:tgtEl>
                                          <p:spTgt spid="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8" grpId="0"/>
      <p:bldP spid="10" grpId="0"/>
      <p:bldP spid="12" grpId="0" animBg="1"/>
      <p:bldP spid="13" grpId="0" animBg="1"/>
      <p:bldP spid="14" grpId="0"/>
      <p:bldP spid="15" grpId="0" animBg="1"/>
      <p:bldP spid="16" grpId="0"/>
      <p:bldP spid="17" grpId="0" animBg="1"/>
      <p:bldP spid="18" grpId="0" animBg="1"/>
      <p:bldP spid="19" grpId="0"/>
      <p:bldP spid="20" grpId="0" animBg="1"/>
      <p:bldP spid="21" grpId="0" animBg="1"/>
      <p:bldP spid="22" grpId="0"/>
      <p:bldP spid="2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429520" y="490056"/>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4" name="مربع نص 3"/>
          <p:cNvSpPr txBox="1"/>
          <p:nvPr/>
        </p:nvSpPr>
        <p:spPr>
          <a:xfrm>
            <a:off x="357158" y="464643"/>
            <a:ext cx="7215238" cy="954107"/>
          </a:xfrm>
          <a:prstGeom prst="rect">
            <a:avLst/>
          </a:prstGeom>
          <a:noFill/>
        </p:spPr>
        <p:txBody>
          <a:bodyPr wrap="square" rtlCol="1">
            <a:spAutoFit/>
          </a:bodyPr>
          <a:lstStyle/>
          <a:p>
            <a:pPr algn="ctr"/>
            <a:r>
              <a:rPr lang="ar-SA" sz="2800" b="1" dirty="0" smtClean="0">
                <a:cs typeface="DecoType Naskh" pitchFamily="2" charset="-78"/>
              </a:rPr>
              <a:t>أستفيد من الجملة الخبرية التالية في تكوين جملتين طلبيتين باستخدام أسلوبي الأمر والنهي:</a:t>
            </a:r>
          </a:p>
        </p:txBody>
      </p:sp>
      <p:sp>
        <p:nvSpPr>
          <p:cNvPr id="6" name="مخطط انسيابي: شريط مثقب 5"/>
          <p:cNvSpPr/>
          <p:nvPr/>
        </p:nvSpPr>
        <p:spPr>
          <a:xfrm>
            <a:off x="857224" y="1132998"/>
            <a:ext cx="7286676" cy="3367572"/>
          </a:xfrm>
          <a:prstGeom prst="flowChartPunchedTape">
            <a:avLst/>
          </a:prstGeom>
          <a:solidFill>
            <a:schemeClr val="accent3">
              <a:lumMod val="20000"/>
              <a:lumOff val="80000"/>
            </a:schemeClr>
          </a:solidFill>
          <a:ln>
            <a:solidFill>
              <a:srgbClr val="9933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rgbClr val="993300"/>
                </a:solidFill>
              </a:rPr>
              <a:t>(نحن نعيش عصر القنوات الفضائية،وعصر الاتصالات والعولمة)</a:t>
            </a:r>
          </a:p>
          <a:p>
            <a:pPr algn="ctr"/>
            <a:endParaRPr lang="ar-SA" sz="2000" b="1" dirty="0" smtClean="0">
              <a:solidFill>
                <a:srgbClr val="993300"/>
              </a:solidFill>
            </a:endParaRPr>
          </a:p>
          <a:p>
            <a:pPr algn="ctr"/>
            <a:endParaRPr lang="ar-SA" sz="2000" b="1" dirty="0">
              <a:solidFill>
                <a:srgbClr val="993300"/>
              </a:solidFill>
            </a:endParaRPr>
          </a:p>
        </p:txBody>
      </p:sp>
      <p:sp>
        <p:nvSpPr>
          <p:cNvPr id="7" name="مخطط انسيابي: محطة طرفية 6"/>
          <p:cNvSpPr/>
          <p:nvPr/>
        </p:nvSpPr>
        <p:spPr>
          <a:xfrm>
            <a:off x="7000892" y="2721871"/>
            <a:ext cx="1785950" cy="492815"/>
          </a:xfrm>
          <a:prstGeom prst="flowChartTerminator">
            <a:avLst/>
          </a:prstGeom>
          <a:ln w="38100">
            <a:prstDash val="dashDot"/>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b="1" dirty="0" smtClean="0">
                <a:solidFill>
                  <a:schemeClr val="tx1"/>
                </a:solidFill>
              </a:rPr>
              <a:t>جملة بأسلوب الأمر</a:t>
            </a:r>
            <a:endParaRPr lang="ar-SA" b="1" dirty="0">
              <a:solidFill>
                <a:schemeClr val="tx1"/>
              </a:solidFill>
            </a:endParaRPr>
          </a:p>
        </p:txBody>
      </p:sp>
      <p:sp>
        <p:nvSpPr>
          <p:cNvPr id="8" name="مربع نص 7"/>
          <p:cNvSpPr txBox="1"/>
          <p:nvPr/>
        </p:nvSpPr>
        <p:spPr>
          <a:xfrm>
            <a:off x="2285984" y="2762904"/>
            <a:ext cx="4572032" cy="523220"/>
          </a:xfrm>
          <a:prstGeom prst="rect">
            <a:avLst/>
          </a:prstGeom>
          <a:noFill/>
        </p:spPr>
        <p:txBody>
          <a:bodyPr wrap="square" rtlCol="1">
            <a:spAutoFit/>
          </a:bodyPr>
          <a:lstStyle/>
          <a:p>
            <a:pPr algn="ctr"/>
            <a:r>
              <a:rPr lang="ar-SA" sz="2800" b="1" dirty="0" smtClean="0"/>
              <a:t>حصنوا العلم بالأخلاق،حصنوا أنفسكم </a:t>
            </a:r>
            <a:endParaRPr lang="ar-SA" sz="2800" b="1" dirty="0"/>
          </a:p>
        </p:txBody>
      </p:sp>
      <p:sp>
        <p:nvSpPr>
          <p:cNvPr id="9" name="مخطط انسيابي: محطة طرفية 8"/>
          <p:cNvSpPr/>
          <p:nvPr/>
        </p:nvSpPr>
        <p:spPr>
          <a:xfrm>
            <a:off x="152368" y="3214686"/>
            <a:ext cx="1847864" cy="492815"/>
          </a:xfrm>
          <a:prstGeom prst="flowChartTerminator">
            <a:avLst/>
          </a:prstGeom>
          <a:ln w="38100">
            <a:prstDash val="dashDot"/>
          </a:ln>
        </p:spPr>
        <p:style>
          <a:lnRef idx="1">
            <a:schemeClr val="accent2"/>
          </a:lnRef>
          <a:fillRef idx="2">
            <a:schemeClr val="accent2"/>
          </a:fillRef>
          <a:effectRef idx="1">
            <a:schemeClr val="accent2"/>
          </a:effectRef>
          <a:fontRef idx="minor">
            <a:schemeClr val="dk1"/>
          </a:fontRef>
        </p:style>
        <p:txBody>
          <a:bodyPr rtlCol="1" anchor="ctr"/>
          <a:lstStyle/>
          <a:p>
            <a:pPr algn="ctr"/>
            <a:r>
              <a:rPr lang="ar-SA" b="1" dirty="0" smtClean="0">
                <a:solidFill>
                  <a:schemeClr val="tx1"/>
                </a:solidFill>
              </a:rPr>
              <a:t>جملة بأسلوب النهي</a:t>
            </a:r>
            <a:endParaRPr lang="ar-SA" b="1" dirty="0">
              <a:solidFill>
                <a:schemeClr val="tx1"/>
              </a:solidFill>
            </a:endParaRPr>
          </a:p>
        </p:txBody>
      </p:sp>
      <p:sp>
        <p:nvSpPr>
          <p:cNvPr id="10" name="مربع نص 9"/>
          <p:cNvSpPr txBox="1"/>
          <p:nvPr/>
        </p:nvSpPr>
        <p:spPr>
          <a:xfrm>
            <a:off x="2214546" y="3143248"/>
            <a:ext cx="5214974" cy="523220"/>
          </a:xfrm>
          <a:prstGeom prst="rect">
            <a:avLst/>
          </a:prstGeom>
          <a:noFill/>
        </p:spPr>
        <p:txBody>
          <a:bodyPr wrap="square" rtlCol="1">
            <a:spAutoFit/>
          </a:bodyPr>
          <a:lstStyle/>
          <a:p>
            <a:pPr algn="ctr"/>
            <a:r>
              <a:rPr lang="ar-SA" sz="2800" b="1" dirty="0" smtClean="0"/>
              <a:t>لا تجعلوا التقدم سلاحاً على رقاب أبنائكم</a:t>
            </a:r>
            <a:endParaRPr lang="ar-SA" sz="2800" b="1" dirty="0"/>
          </a:p>
        </p:txBody>
      </p:sp>
      <p:cxnSp>
        <p:nvCxnSpPr>
          <p:cNvPr id="12" name="رابط كسهم مستقيم 11"/>
          <p:cNvCxnSpPr/>
          <p:nvPr/>
        </p:nvCxnSpPr>
        <p:spPr>
          <a:xfrm flipV="1">
            <a:off x="2071670" y="3429000"/>
            <a:ext cx="428628" cy="14287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رابط كسهم مستقيم 15"/>
          <p:cNvCxnSpPr/>
          <p:nvPr/>
        </p:nvCxnSpPr>
        <p:spPr>
          <a:xfrm flipV="1">
            <a:off x="6572264" y="2786058"/>
            <a:ext cx="428628" cy="14287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amond(in)">
                                      <p:cBhvr>
                                        <p:cTn id="16" dur="2000"/>
                                        <p:tgtEl>
                                          <p:spTgt spid="9"/>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par>
                                <p:cTn id="20" presetID="4" presetClass="entr" presetSubtype="16"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ox(in)">
                                      <p:cBhvr>
                                        <p:cTn id="22" dur="500"/>
                                        <p:tgtEl>
                                          <p:spTgt spid="16"/>
                                        </p:tgtEl>
                                      </p:cBhvr>
                                    </p:animEffect>
                                  </p:childTnLst>
                                </p:cTn>
                              </p:par>
                              <p:par>
                                <p:cTn id="23" presetID="4" presetClass="entr" presetSubtype="16"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ox(i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ox(in)">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ox(in)">
                                      <p:cBhvr>
                                        <p:cTn id="3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animBg="1"/>
      <p:bldP spid="8" grpId="0"/>
      <p:bldP spid="9" grpId="0" animBg="1"/>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6429388" y="214290"/>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4" name="مربع نص 3"/>
          <p:cNvSpPr txBox="1"/>
          <p:nvPr/>
        </p:nvSpPr>
        <p:spPr>
          <a:xfrm>
            <a:off x="3143240" y="347336"/>
            <a:ext cx="3357586" cy="523220"/>
          </a:xfrm>
          <a:prstGeom prst="rect">
            <a:avLst/>
          </a:prstGeom>
          <a:noFill/>
        </p:spPr>
        <p:txBody>
          <a:bodyPr wrap="square" rtlCol="1">
            <a:spAutoFit/>
          </a:bodyPr>
          <a:lstStyle/>
          <a:p>
            <a:pPr algn="ctr"/>
            <a:r>
              <a:rPr lang="ar-SA" sz="2800" b="1" u="sng" dirty="0" smtClean="0">
                <a:cs typeface="DecoType Naskh" pitchFamily="2" charset="-78"/>
              </a:rPr>
              <a:t>أولاً: </a:t>
            </a:r>
            <a:r>
              <a:rPr lang="ar-SA" sz="2800" b="1" dirty="0" smtClean="0">
                <a:cs typeface="DecoType Naskh" pitchFamily="2" charset="-78"/>
              </a:rPr>
              <a:t>أدرب لساني وقلمي فأقول :</a:t>
            </a:r>
          </a:p>
        </p:txBody>
      </p:sp>
      <p:graphicFrame>
        <p:nvGraphicFramePr>
          <p:cNvPr id="5" name="جدول 4"/>
          <p:cNvGraphicFramePr>
            <a:graphicFrameLocks noGrp="1"/>
          </p:cNvGraphicFramePr>
          <p:nvPr/>
        </p:nvGraphicFramePr>
        <p:xfrm>
          <a:off x="714348" y="1071546"/>
          <a:ext cx="7643862" cy="746116"/>
        </p:xfrm>
        <a:graphic>
          <a:graphicData uri="http://schemas.openxmlformats.org/drawingml/2006/table">
            <a:tbl>
              <a:tblPr rtl="1" firstRow="1" bandRow="1">
                <a:tableStyleId>{5C22544A-7EE6-4342-B048-85BDC9FD1C3A}</a:tableStyleId>
              </a:tblPr>
              <a:tblGrid>
                <a:gridCol w="849318"/>
                <a:gridCol w="849318"/>
                <a:gridCol w="849318"/>
                <a:gridCol w="849318"/>
                <a:gridCol w="849318"/>
                <a:gridCol w="849318"/>
                <a:gridCol w="849318"/>
                <a:gridCol w="849318"/>
                <a:gridCol w="849318"/>
              </a:tblGrid>
              <a:tr h="746116">
                <a:tc>
                  <a:txBody>
                    <a:bodyPr/>
                    <a:lstStyle/>
                    <a:p>
                      <a:pPr algn="ctr" rtl="1"/>
                      <a:r>
                        <a:rPr lang="ar-SA" sz="2000" dirty="0" smtClean="0">
                          <a:solidFill>
                            <a:schemeClr val="tx1"/>
                          </a:solidFill>
                        </a:rPr>
                        <a:t>لا تهمل</a:t>
                      </a:r>
                      <a:endParaRPr lang="ar-SA" sz="2000" dirty="0">
                        <a:solidFill>
                          <a:schemeClr val="tx1"/>
                        </a:solidFill>
                      </a:endParaRPr>
                    </a:p>
                  </a:txBody>
                  <a:tcPr>
                    <a:solidFill>
                      <a:schemeClr val="accent6">
                        <a:lumMod val="60000"/>
                        <a:lumOff val="40000"/>
                      </a:schemeClr>
                    </a:solidFill>
                  </a:tcPr>
                </a:tc>
                <a:tc>
                  <a:txBody>
                    <a:bodyPr/>
                    <a:lstStyle/>
                    <a:p>
                      <a:pPr algn="ctr" rtl="1"/>
                      <a:r>
                        <a:rPr lang="ar-SA" sz="2000" dirty="0" smtClean="0">
                          <a:solidFill>
                            <a:schemeClr val="tx1"/>
                          </a:solidFill>
                        </a:rPr>
                        <a:t>لا تنه</a:t>
                      </a:r>
                      <a:endParaRPr lang="ar-SA" sz="2000" dirty="0">
                        <a:solidFill>
                          <a:schemeClr val="tx1"/>
                        </a:solidFill>
                      </a:endParaRPr>
                    </a:p>
                  </a:txBody>
                  <a:tcPr>
                    <a:solidFill>
                      <a:srgbClr val="92D050"/>
                    </a:solidFill>
                  </a:tcPr>
                </a:tc>
                <a:tc>
                  <a:txBody>
                    <a:bodyPr/>
                    <a:lstStyle/>
                    <a:p>
                      <a:pPr algn="ctr" rtl="1"/>
                      <a:r>
                        <a:rPr lang="ar-SA" sz="2000" dirty="0" smtClean="0">
                          <a:solidFill>
                            <a:schemeClr val="tx1"/>
                          </a:solidFill>
                        </a:rPr>
                        <a:t>لا تبنِ</a:t>
                      </a:r>
                      <a:endParaRPr lang="ar-SA" sz="2000" dirty="0">
                        <a:solidFill>
                          <a:schemeClr val="tx1"/>
                        </a:solidFill>
                      </a:endParaRPr>
                    </a:p>
                  </a:txBody>
                  <a:tcPr>
                    <a:solidFill>
                      <a:schemeClr val="accent6">
                        <a:lumMod val="60000"/>
                        <a:lumOff val="40000"/>
                      </a:schemeClr>
                    </a:solidFill>
                  </a:tcPr>
                </a:tc>
                <a:tc>
                  <a:txBody>
                    <a:bodyPr/>
                    <a:lstStyle/>
                    <a:p>
                      <a:pPr algn="ctr" rtl="1"/>
                      <a:r>
                        <a:rPr lang="ar-SA" sz="2000" dirty="0" smtClean="0">
                          <a:solidFill>
                            <a:schemeClr val="tx1"/>
                          </a:solidFill>
                        </a:rPr>
                        <a:t>لا تدنُ</a:t>
                      </a:r>
                      <a:endParaRPr lang="ar-SA" sz="2000" dirty="0">
                        <a:solidFill>
                          <a:schemeClr val="tx1"/>
                        </a:solidFill>
                      </a:endParaRPr>
                    </a:p>
                  </a:txBody>
                  <a:tcPr>
                    <a:solidFill>
                      <a:srgbClr val="92D050"/>
                    </a:solidFill>
                  </a:tcPr>
                </a:tc>
                <a:tc>
                  <a:txBody>
                    <a:bodyPr/>
                    <a:lstStyle/>
                    <a:p>
                      <a:pPr algn="ctr" rtl="1"/>
                      <a:r>
                        <a:rPr lang="ar-SA" sz="2000" dirty="0" smtClean="0">
                          <a:solidFill>
                            <a:schemeClr val="tx1"/>
                          </a:solidFill>
                        </a:rPr>
                        <a:t>لا تهملي</a:t>
                      </a:r>
                      <a:endParaRPr lang="ar-SA" sz="2000" dirty="0">
                        <a:solidFill>
                          <a:schemeClr val="tx1"/>
                        </a:solidFill>
                      </a:endParaRPr>
                    </a:p>
                  </a:txBody>
                  <a:tcPr>
                    <a:solidFill>
                      <a:schemeClr val="accent6">
                        <a:lumMod val="60000"/>
                        <a:lumOff val="40000"/>
                      </a:schemeClr>
                    </a:solidFill>
                  </a:tcPr>
                </a:tc>
                <a:tc>
                  <a:txBody>
                    <a:bodyPr/>
                    <a:lstStyle/>
                    <a:p>
                      <a:pPr algn="ctr" rtl="1"/>
                      <a:r>
                        <a:rPr lang="ar-SA" sz="2000" dirty="0" smtClean="0">
                          <a:solidFill>
                            <a:schemeClr val="tx1"/>
                          </a:solidFill>
                        </a:rPr>
                        <a:t>لا تفشيا</a:t>
                      </a:r>
                      <a:endParaRPr lang="ar-SA" sz="2000" dirty="0">
                        <a:solidFill>
                          <a:schemeClr val="tx1"/>
                        </a:solidFill>
                      </a:endParaRPr>
                    </a:p>
                  </a:txBody>
                  <a:tcPr>
                    <a:solidFill>
                      <a:srgbClr val="92D050"/>
                    </a:solidFill>
                  </a:tcPr>
                </a:tc>
                <a:tc>
                  <a:txBody>
                    <a:bodyPr/>
                    <a:lstStyle/>
                    <a:p>
                      <a:pPr algn="ctr" rtl="1"/>
                      <a:r>
                        <a:rPr lang="ar-SA" sz="2000" dirty="0" smtClean="0">
                          <a:solidFill>
                            <a:schemeClr val="tx1"/>
                          </a:solidFill>
                        </a:rPr>
                        <a:t>لا تضلوا</a:t>
                      </a:r>
                      <a:endParaRPr lang="ar-SA" sz="2000" dirty="0">
                        <a:solidFill>
                          <a:schemeClr val="tx1"/>
                        </a:solidFill>
                      </a:endParaRPr>
                    </a:p>
                  </a:txBody>
                  <a:tcPr>
                    <a:solidFill>
                      <a:schemeClr val="accent6">
                        <a:lumMod val="60000"/>
                        <a:lumOff val="40000"/>
                      </a:schemeClr>
                    </a:solidFill>
                  </a:tcPr>
                </a:tc>
                <a:tc>
                  <a:txBody>
                    <a:bodyPr/>
                    <a:lstStyle/>
                    <a:p>
                      <a:pPr algn="ctr" rtl="1"/>
                      <a:r>
                        <a:rPr lang="ar-SA" sz="2000" dirty="0" smtClean="0">
                          <a:solidFill>
                            <a:schemeClr val="tx1"/>
                          </a:solidFill>
                        </a:rPr>
                        <a:t>لا تردي</a:t>
                      </a:r>
                      <a:endParaRPr lang="ar-SA" sz="2000" dirty="0">
                        <a:solidFill>
                          <a:schemeClr val="tx1"/>
                        </a:solidFill>
                      </a:endParaRPr>
                    </a:p>
                  </a:txBody>
                  <a:tcPr>
                    <a:solidFill>
                      <a:srgbClr val="92D050"/>
                    </a:solidFill>
                  </a:tcPr>
                </a:tc>
                <a:tc>
                  <a:txBody>
                    <a:bodyPr/>
                    <a:lstStyle/>
                    <a:p>
                      <a:pPr algn="ctr" rtl="1"/>
                      <a:r>
                        <a:rPr lang="ar-SA" sz="2000" dirty="0" smtClean="0">
                          <a:solidFill>
                            <a:schemeClr val="tx1"/>
                          </a:solidFill>
                        </a:rPr>
                        <a:t>لا تخُن</a:t>
                      </a:r>
                      <a:endParaRPr lang="ar-SA" sz="2000" dirty="0">
                        <a:solidFill>
                          <a:schemeClr val="tx1"/>
                        </a:solidFill>
                      </a:endParaRPr>
                    </a:p>
                  </a:txBody>
                  <a:tcPr>
                    <a:solidFill>
                      <a:schemeClr val="accent6">
                        <a:lumMod val="60000"/>
                        <a:lumOff val="40000"/>
                      </a:schemeClr>
                    </a:solidFill>
                  </a:tcPr>
                </a:tc>
              </a:tr>
            </a:tbl>
          </a:graphicData>
        </a:graphic>
      </p:graphicFrame>
      <p:graphicFrame>
        <p:nvGraphicFramePr>
          <p:cNvPr id="6" name="جدول 5"/>
          <p:cNvGraphicFramePr>
            <a:graphicFrameLocks noGrp="1"/>
          </p:cNvGraphicFramePr>
          <p:nvPr/>
        </p:nvGraphicFramePr>
        <p:xfrm>
          <a:off x="714348" y="2325694"/>
          <a:ext cx="7643862" cy="746116"/>
        </p:xfrm>
        <a:graphic>
          <a:graphicData uri="http://schemas.openxmlformats.org/drawingml/2006/table">
            <a:tbl>
              <a:tblPr rtl="1" firstRow="1" bandRow="1">
                <a:tableStyleId>{5C22544A-7EE6-4342-B048-85BDC9FD1C3A}</a:tableStyleId>
              </a:tblPr>
              <a:tblGrid>
                <a:gridCol w="849318"/>
                <a:gridCol w="849318"/>
                <a:gridCol w="849318"/>
                <a:gridCol w="849318"/>
                <a:gridCol w="849318"/>
                <a:gridCol w="849318"/>
                <a:gridCol w="849318"/>
                <a:gridCol w="849318"/>
                <a:gridCol w="849318"/>
              </a:tblGrid>
              <a:tr h="746116">
                <a:tc>
                  <a:txBody>
                    <a:bodyPr/>
                    <a:lstStyle/>
                    <a:p>
                      <a:pPr rtl="1"/>
                      <a:endParaRPr lang="ar-SA" dirty="0"/>
                    </a:p>
                  </a:txBody>
                  <a:tcPr>
                    <a:solidFill>
                      <a:schemeClr val="accent6">
                        <a:lumMod val="60000"/>
                        <a:lumOff val="40000"/>
                      </a:schemeClr>
                    </a:solidFill>
                  </a:tcPr>
                </a:tc>
                <a:tc>
                  <a:txBody>
                    <a:bodyPr/>
                    <a:lstStyle/>
                    <a:p>
                      <a:pPr rtl="1"/>
                      <a:endParaRPr lang="ar-SA" dirty="0">
                        <a:solidFill>
                          <a:schemeClr val="accent3">
                            <a:lumMod val="60000"/>
                            <a:lumOff val="40000"/>
                          </a:schemeClr>
                        </a:solidFill>
                      </a:endParaRPr>
                    </a:p>
                  </a:txBody>
                  <a:tcPr>
                    <a:solidFill>
                      <a:srgbClr val="92D050"/>
                    </a:solidFill>
                  </a:tcPr>
                </a:tc>
                <a:tc>
                  <a:txBody>
                    <a:bodyPr/>
                    <a:lstStyle/>
                    <a:p>
                      <a:pPr rtl="1"/>
                      <a:endParaRPr lang="ar-SA" dirty="0"/>
                    </a:p>
                  </a:txBody>
                  <a:tcPr>
                    <a:solidFill>
                      <a:schemeClr val="accent6">
                        <a:lumMod val="60000"/>
                        <a:lumOff val="40000"/>
                      </a:schemeClr>
                    </a:solidFill>
                  </a:tcPr>
                </a:tc>
                <a:tc>
                  <a:txBody>
                    <a:bodyPr/>
                    <a:lstStyle/>
                    <a:p>
                      <a:pPr rtl="1"/>
                      <a:endParaRPr lang="ar-SA" dirty="0"/>
                    </a:p>
                  </a:txBody>
                  <a:tcPr>
                    <a:solidFill>
                      <a:srgbClr val="92D050"/>
                    </a:solidFill>
                  </a:tcPr>
                </a:tc>
                <a:tc>
                  <a:txBody>
                    <a:bodyPr/>
                    <a:lstStyle/>
                    <a:p>
                      <a:pPr rtl="1"/>
                      <a:endParaRPr lang="ar-SA" dirty="0"/>
                    </a:p>
                  </a:txBody>
                  <a:tcPr>
                    <a:solidFill>
                      <a:schemeClr val="accent6">
                        <a:lumMod val="60000"/>
                        <a:lumOff val="40000"/>
                      </a:schemeClr>
                    </a:solidFill>
                  </a:tcPr>
                </a:tc>
                <a:tc>
                  <a:txBody>
                    <a:bodyPr/>
                    <a:lstStyle/>
                    <a:p>
                      <a:pPr rtl="1"/>
                      <a:endParaRPr lang="ar-SA" dirty="0"/>
                    </a:p>
                  </a:txBody>
                  <a:tcPr>
                    <a:solidFill>
                      <a:srgbClr val="92D050"/>
                    </a:solidFill>
                  </a:tcPr>
                </a:tc>
                <a:tc>
                  <a:txBody>
                    <a:bodyPr/>
                    <a:lstStyle/>
                    <a:p>
                      <a:pPr rtl="1"/>
                      <a:endParaRPr lang="ar-SA" dirty="0"/>
                    </a:p>
                  </a:txBody>
                  <a:tcPr>
                    <a:solidFill>
                      <a:schemeClr val="accent6">
                        <a:lumMod val="60000"/>
                        <a:lumOff val="40000"/>
                      </a:schemeClr>
                    </a:solidFill>
                  </a:tcPr>
                </a:tc>
                <a:tc>
                  <a:txBody>
                    <a:bodyPr/>
                    <a:lstStyle/>
                    <a:p>
                      <a:pPr rtl="1"/>
                      <a:endParaRPr lang="ar-SA" dirty="0"/>
                    </a:p>
                  </a:txBody>
                  <a:tcPr>
                    <a:solidFill>
                      <a:srgbClr val="92D050"/>
                    </a:solidFill>
                  </a:tcPr>
                </a:tc>
                <a:tc>
                  <a:txBody>
                    <a:bodyPr/>
                    <a:lstStyle/>
                    <a:p>
                      <a:pPr rtl="1"/>
                      <a:endParaRPr lang="ar-SA" dirty="0"/>
                    </a:p>
                  </a:txBody>
                  <a:tcPr>
                    <a:solidFill>
                      <a:schemeClr val="accent6">
                        <a:lumMod val="60000"/>
                        <a:lumOff val="40000"/>
                      </a:schemeClr>
                    </a:solidFill>
                  </a:tcPr>
                </a:tc>
              </a:tr>
            </a:tbl>
          </a:graphicData>
        </a:graphic>
      </p:graphicFrame>
      <p:cxnSp>
        <p:nvCxnSpPr>
          <p:cNvPr id="8" name="رابط كسهم مستقيم 7"/>
          <p:cNvCxnSpPr/>
          <p:nvPr/>
        </p:nvCxnSpPr>
        <p:spPr>
          <a:xfrm rot="5400000">
            <a:off x="7751785" y="2107397"/>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0" name="رابط كسهم مستقيم 9"/>
          <p:cNvCxnSpPr/>
          <p:nvPr/>
        </p:nvCxnSpPr>
        <p:spPr>
          <a:xfrm rot="5400000">
            <a:off x="3608381"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 name="رابط كسهم مستقيم 10"/>
          <p:cNvCxnSpPr/>
          <p:nvPr/>
        </p:nvCxnSpPr>
        <p:spPr>
          <a:xfrm rot="5400000">
            <a:off x="2679687"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رابط كسهم مستقيم 11"/>
          <p:cNvCxnSpPr/>
          <p:nvPr/>
        </p:nvCxnSpPr>
        <p:spPr>
          <a:xfrm rot="5400000">
            <a:off x="1822431"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3" name="رابط كسهم مستقيم 12"/>
          <p:cNvCxnSpPr/>
          <p:nvPr/>
        </p:nvCxnSpPr>
        <p:spPr>
          <a:xfrm rot="5400000">
            <a:off x="965175"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4" name="رابط كسهم مستقيم 13"/>
          <p:cNvCxnSpPr/>
          <p:nvPr/>
        </p:nvCxnSpPr>
        <p:spPr>
          <a:xfrm rot="5400000">
            <a:off x="6965967"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5" name="رابط كسهم مستقيم 14"/>
          <p:cNvCxnSpPr/>
          <p:nvPr/>
        </p:nvCxnSpPr>
        <p:spPr>
          <a:xfrm rot="5400000">
            <a:off x="6108711"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6" name="رابط كسهم مستقيم 15"/>
          <p:cNvCxnSpPr/>
          <p:nvPr/>
        </p:nvCxnSpPr>
        <p:spPr>
          <a:xfrm rot="5400000">
            <a:off x="5251455" y="2106603"/>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7" name="رابط كسهم مستقيم 16"/>
          <p:cNvCxnSpPr/>
          <p:nvPr/>
        </p:nvCxnSpPr>
        <p:spPr>
          <a:xfrm rot="5400000">
            <a:off x="4394199" y="2107397"/>
            <a:ext cx="356396" cy="79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9" name="مربع نص 18"/>
          <p:cNvSpPr txBox="1"/>
          <p:nvPr/>
        </p:nvSpPr>
        <p:spPr>
          <a:xfrm>
            <a:off x="214282" y="3262970"/>
            <a:ext cx="8358246" cy="954107"/>
          </a:xfrm>
          <a:prstGeom prst="rect">
            <a:avLst/>
          </a:prstGeom>
          <a:noFill/>
        </p:spPr>
        <p:txBody>
          <a:bodyPr wrap="square" rtlCol="1">
            <a:spAutoFit/>
          </a:bodyPr>
          <a:lstStyle/>
          <a:p>
            <a:pPr algn="ctr"/>
            <a:r>
              <a:rPr lang="ar-SA" sz="2800" b="1" u="sng" dirty="0" smtClean="0">
                <a:cs typeface="DecoType Naskh" pitchFamily="2" charset="-78"/>
              </a:rPr>
              <a:t>ثانياً: </a:t>
            </a:r>
            <a:r>
              <a:rPr lang="ar-SA" sz="2800" b="1" dirty="0" smtClean="0">
                <a:cs typeface="DecoType Naskh" pitchFamily="2" charset="-78"/>
              </a:rPr>
              <a:t>أستبدل بأسلوب الأمر في العبارات التالية أسلوب نهي مع الاسترشاد بالضمير بين القوسين،وتغيير ما يلزم:</a:t>
            </a:r>
          </a:p>
        </p:txBody>
      </p:sp>
      <p:sp>
        <p:nvSpPr>
          <p:cNvPr id="20" name="مربع نص 19"/>
          <p:cNvSpPr txBox="1"/>
          <p:nvPr/>
        </p:nvSpPr>
        <p:spPr>
          <a:xfrm>
            <a:off x="4857752" y="4214818"/>
            <a:ext cx="4071966" cy="1815882"/>
          </a:xfrm>
          <a:prstGeom prst="rect">
            <a:avLst/>
          </a:prstGeom>
          <a:solidFill>
            <a:schemeClr val="accent3">
              <a:lumMod val="40000"/>
              <a:lumOff val="60000"/>
            </a:schemeClr>
          </a:solidFill>
        </p:spPr>
        <p:style>
          <a:lnRef idx="2">
            <a:schemeClr val="accent2"/>
          </a:lnRef>
          <a:fillRef idx="1">
            <a:schemeClr val="lt1"/>
          </a:fillRef>
          <a:effectRef idx="0">
            <a:schemeClr val="accent2"/>
          </a:effectRef>
          <a:fontRef idx="minor">
            <a:schemeClr val="dk1"/>
          </a:fontRef>
        </p:style>
        <p:txBody>
          <a:bodyPr wrap="square" rtlCol="1">
            <a:spAutoFit/>
          </a:bodyPr>
          <a:lstStyle/>
          <a:p>
            <a:pPr>
              <a:buFont typeface="Wingdings" pitchFamily="2" charset="2"/>
              <a:buChar char="Ø"/>
            </a:pPr>
            <a:r>
              <a:rPr lang="ar-SA" sz="2800" b="1" dirty="0" smtClean="0"/>
              <a:t>اشهد بالحق.(أنت).</a:t>
            </a:r>
          </a:p>
          <a:p>
            <a:pPr>
              <a:buFont typeface="Wingdings" pitchFamily="2" charset="2"/>
              <a:buChar char="Ø"/>
            </a:pPr>
            <a:r>
              <a:rPr lang="ar-SA" sz="2800" b="1" dirty="0" smtClean="0"/>
              <a:t>اقتصد في استهلاك الماء(أنتن).</a:t>
            </a:r>
          </a:p>
          <a:p>
            <a:pPr>
              <a:buFont typeface="Wingdings" pitchFamily="2" charset="2"/>
              <a:buChar char="Ø"/>
            </a:pPr>
            <a:r>
              <a:rPr lang="ar-SA" sz="2800" b="1" dirty="0" smtClean="0"/>
              <a:t>انظر أمامك بتفاؤل(أنتم).</a:t>
            </a:r>
          </a:p>
          <a:p>
            <a:pPr>
              <a:buFont typeface="Wingdings" pitchFamily="2" charset="2"/>
              <a:buChar char="Ø"/>
            </a:pPr>
            <a:r>
              <a:rPr lang="ar-SA" sz="2800" b="1" dirty="0" smtClean="0"/>
              <a:t>أمض يومك فيما ينفع(أنتما).</a:t>
            </a:r>
            <a:endParaRPr lang="ar-SA" sz="2800" b="1" dirty="0"/>
          </a:p>
        </p:txBody>
      </p:sp>
      <p:sp>
        <p:nvSpPr>
          <p:cNvPr id="21" name="مربع نص 20"/>
          <p:cNvSpPr txBox="1"/>
          <p:nvPr/>
        </p:nvSpPr>
        <p:spPr>
          <a:xfrm>
            <a:off x="142876" y="4214818"/>
            <a:ext cx="4643438" cy="1815882"/>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1">
            <a:spAutoFit/>
          </a:bodyPr>
          <a:lstStyle/>
          <a:p>
            <a:pPr>
              <a:buFont typeface="Wingdings" pitchFamily="2" charset="2"/>
              <a:buChar char="Ø"/>
            </a:pPr>
            <a:r>
              <a:rPr lang="ar-SA" sz="2800" b="1" dirty="0" smtClean="0"/>
              <a:t>لا تشهدي الزور.</a:t>
            </a:r>
          </a:p>
          <a:p>
            <a:pPr>
              <a:buFont typeface="Wingdings" pitchFamily="2" charset="2"/>
              <a:buChar char="Ø"/>
            </a:pPr>
            <a:r>
              <a:rPr lang="ar-SA" sz="2800" b="1" dirty="0" smtClean="0"/>
              <a:t>يافتيات لا تسرفن في استهلاك الماء.</a:t>
            </a:r>
          </a:p>
          <a:p>
            <a:pPr>
              <a:buFont typeface="Wingdings" pitchFamily="2" charset="2"/>
              <a:buChar char="Ø"/>
            </a:pPr>
            <a:r>
              <a:rPr lang="ar-SA" sz="2800" b="1" dirty="0" smtClean="0"/>
              <a:t>لا تنظروا إلى الحياة نظرة تشاؤم.</a:t>
            </a:r>
          </a:p>
          <a:p>
            <a:pPr>
              <a:buFont typeface="Wingdings" pitchFamily="2" charset="2"/>
              <a:buChar char="Ø"/>
            </a:pPr>
            <a:r>
              <a:rPr lang="ar-SA" sz="2800" b="1" dirty="0" smtClean="0"/>
              <a:t>لا تمضيا يومكما فيما لا ينفع.</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8" presetClass="entr" presetSubtype="32"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out)">
                                      <p:cBhvr>
                                        <p:cTn id="13" dur="1000"/>
                                        <p:tgtEl>
                                          <p:spTgt spid="5"/>
                                        </p:tgtEl>
                                      </p:cBhvr>
                                    </p:animEffect>
                                  </p:childTnLst>
                                </p:cTn>
                              </p:par>
                              <p:par>
                                <p:cTn id="14" presetID="8" presetClass="entr" presetSubtype="3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out)">
                                      <p:cBhvr>
                                        <p:cTn id="16" dur="1000"/>
                                        <p:tgtEl>
                                          <p:spTgt spid="6"/>
                                        </p:tgtEl>
                                      </p:cBhvr>
                                    </p:animEffect>
                                  </p:childTnLst>
                                </p:cTn>
                              </p:par>
                              <p:par>
                                <p:cTn id="17" presetID="8" presetClass="entr" presetSubtype="3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out)">
                                      <p:cBhvr>
                                        <p:cTn id="19" dur="500"/>
                                        <p:tgtEl>
                                          <p:spTgt spid="8"/>
                                        </p:tgtEl>
                                      </p:cBhvr>
                                    </p:animEffect>
                                  </p:childTnLst>
                                </p:cTn>
                              </p:par>
                              <p:par>
                                <p:cTn id="20" presetID="8" presetClass="entr" presetSubtype="3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amond(out)">
                                      <p:cBhvr>
                                        <p:cTn id="22" dur="500"/>
                                        <p:tgtEl>
                                          <p:spTgt spid="14"/>
                                        </p:tgtEl>
                                      </p:cBhvr>
                                    </p:animEffect>
                                  </p:childTnLst>
                                </p:cTn>
                              </p:par>
                              <p:par>
                                <p:cTn id="23" presetID="8" presetClass="entr" presetSubtype="32"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amond(out)">
                                      <p:cBhvr>
                                        <p:cTn id="25" dur="500"/>
                                        <p:tgtEl>
                                          <p:spTgt spid="15"/>
                                        </p:tgtEl>
                                      </p:cBhvr>
                                    </p:animEffect>
                                  </p:childTnLst>
                                </p:cTn>
                              </p:par>
                              <p:par>
                                <p:cTn id="26" presetID="8" presetClass="entr" presetSubtype="32"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diamond(out)">
                                      <p:cBhvr>
                                        <p:cTn id="28" dur="500"/>
                                        <p:tgtEl>
                                          <p:spTgt spid="16"/>
                                        </p:tgtEl>
                                      </p:cBhvr>
                                    </p:animEffect>
                                  </p:childTnLst>
                                </p:cTn>
                              </p:par>
                              <p:par>
                                <p:cTn id="29" presetID="8" presetClass="entr" presetSubtype="32"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diamond(out)">
                                      <p:cBhvr>
                                        <p:cTn id="31" dur="500"/>
                                        <p:tgtEl>
                                          <p:spTgt spid="17"/>
                                        </p:tgtEl>
                                      </p:cBhvr>
                                    </p:animEffect>
                                  </p:childTnLst>
                                </p:cTn>
                              </p:par>
                              <p:par>
                                <p:cTn id="32" presetID="8" presetClass="entr" presetSubtype="32"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diamond(out)">
                                      <p:cBhvr>
                                        <p:cTn id="34" dur="500"/>
                                        <p:tgtEl>
                                          <p:spTgt spid="10"/>
                                        </p:tgtEl>
                                      </p:cBhvr>
                                    </p:animEffect>
                                  </p:childTnLst>
                                </p:cTn>
                              </p:par>
                              <p:par>
                                <p:cTn id="35" presetID="8" presetClass="entr" presetSubtype="32"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amond(out)">
                                      <p:cBhvr>
                                        <p:cTn id="37" dur="500"/>
                                        <p:tgtEl>
                                          <p:spTgt spid="11"/>
                                        </p:tgtEl>
                                      </p:cBhvr>
                                    </p:animEffect>
                                  </p:childTnLst>
                                </p:cTn>
                              </p:par>
                              <p:par>
                                <p:cTn id="38" presetID="8" presetClass="entr" presetSubtype="32"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diamond(out)">
                                      <p:cBhvr>
                                        <p:cTn id="40" dur="500"/>
                                        <p:tgtEl>
                                          <p:spTgt spid="12"/>
                                        </p:tgtEl>
                                      </p:cBhvr>
                                    </p:animEffect>
                                  </p:childTnLst>
                                </p:cTn>
                              </p:par>
                              <p:par>
                                <p:cTn id="41" presetID="8" presetClass="entr" presetSubtype="32"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diamond(out)">
                                      <p:cBhvr>
                                        <p:cTn id="43" dur="500"/>
                                        <p:tgtEl>
                                          <p:spTgt spid="1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inVertical)">
                                      <p:cBhvr>
                                        <p:cTn id="46" dur="2000"/>
                                        <p:tgtEl>
                                          <p:spTgt spid="19"/>
                                        </p:tgtEl>
                                      </p:cBhvr>
                                    </p:animEffect>
                                  </p:childTnLst>
                                </p:cTn>
                              </p:par>
                              <p:par>
                                <p:cTn id="47" presetID="56" presetClass="entr" presetSubtype="0" fill="hold" grpId="0" nodeType="withEffect">
                                  <p:stCondLst>
                                    <p:cond delay="0"/>
                                  </p:stCondLst>
                                  <p:iterate type="lt">
                                    <p:tmPct val="10000"/>
                                  </p:iterate>
                                  <p:childTnLst>
                                    <p:set>
                                      <p:cBhvr>
                                        <p:cTn id="48" dur="1" fill="hold">
                                          <p:stCondLst>
                                            <p:cond delay="0"/>
                                          </p:stCondLst>
                                        </p:cTn>
                                        <p:tgtEl>
                                          <p:spTgt spid="20"/>
                                        </p:tgtEl>
                                        <p:attrNameLst>
                                          <p:attrName>style.visibility</p:attrName>
                                        </p:attrNameLst>
                                      </p:cBhvr>
                                      <p:to>
                                        <p:strVal val="visible"/>
                                      </p:to>
                                    </p:set>
                                    <p:anim by="(-#ppt_w*2)" calcmode="lin" valueType="num">
                                      <p:cBhvr rctx="PPT">
                                        <p:cTn id="49" dur="250" autoRev="1" fill="hold">
                                          <p:stCondLst>
                                            <p:cond delay="0"/>
                                          </p:stCondLst>
                                        </p:cTn>
                                        <p:tgtEl>
                                          <p:spTgt spid="20"/>
                                        </p:tgtEl>
                                        <p:attrNameLst>
                                          <p:attrName>ppt_w</p:attrName>
                                        </p:attrNameLst>
                                      </p:cBhvr>
                                    </p:anim>
                                    <p:anim by="(#ppt_w*0.50)" calcmode="lin" valueType="num">
                                      <p:cBhvr>
                                        <p:cTn id="50" dur="250" decel="50000" autoRev="1" fill="hold">
                                          <p:stCondLst>
                                            <p:cond delay="0"/>
                                          </p:stCondLst>
                                        </p:cTn>
                                        <p:tgtEl>
                                          <p:spTgt spid="20"/>
                                        </p:tgtEl>
                                        <p:attrNameLst>
                                          <p:attrName>ppt_x</p:attrName>
                                        </p:attrNameLst>
                                      </p:cBhvr>
                                    </p:anim>
                                    <p:anim from="(-#ppt_h/2)" to="(#ppt_y)" calcmode="lin" valueType="num">
                                      <p:cBhvr>
                                        <p:cTn id="51" dur="500" fill="hold">
                                          <p:stCondLst>
                                            <p:cond delay="0"/>
                                          </p:stCondLst>
                                        </p:cTn>
                                        <p:tgtEl>
                                          <p:spTgt spid="20"/>
                                        </p:tgtEl>
                                        <p:attrNameLst>
                                          <p:attrName>ppt_y</p:attrName>
                                        </p:attrNameLst>
                                      </p:cBhvr>
                                    </p:anim>
                                    <p:animRot by="21600000">
                                      <p:cBhvr>
                                        <p:cTn id="52" dur="500" fill="hold">
                                          <p:stCondLst>
                                            <p:cond delay="0"/>
                                          </p:stCondLst>
                                        </p:cTn>
                                        <p:tgtEl>
                                          <p:spTgt spid="20"/>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6" presetClass="entr" presetSubtype="0" fill="hold" grpId="0" nodeType="clickEffect">
                                  <p:stCondLst>
                                    <p:cond delay="0"/>
                                  </p:stCondLst>
                                  <p:iterate type="lt">
                                    <p:tmPct val="10000"/>
                                  </p:iterate>
                                  <p:childTnLst>
                                    <p:set>
                                      <p:cBhvr>
                                        <p:cTn id="56" dur="1" fill="hold">
                                          <p:stCondLst>
                                            <p:cond delay="0"/>
                                          </p:stCondLst>
                                        </p:cTn>
                                        <p:tgtEl>
                                          <p:spTgt spid="21"/>
                                        </p:tgtEl>
                                        <p:attrNameLst>
                                          <p:attrName>style.visibility</p:attrName>
                                        </p:attrNameLst>
                                      </p:cBhvr>
                                      <p:to>
                                        <p:strVal val="visible"/>
                                      </p:to>
                                    </p:set>
                                    <p:anim by="(-#ppt_w*2)" calcmode="lin" valueType="num">
                                      <p:cBhvr rctx="PPT">
                                        <p:cTn id="57" dur="250" autoRev="1" fill="hold">
                                          <p:stCondLst>
                                            <p:cond delay="0"/>
                                          </p:stCondLst>
                                        </p:cTn>
                                        <p:tgtEl>
                                          <p:spTgt spid="21"/>
                                        </p:tgtEl>
                                        <p:attrNameLst>
                                          <p:attrName>ppt_w</p:attrName>
                                        </p:attrNameLst>
                                      </p:cBhvr>
                                    </p:anim>
                                    <p:anim by="(#ppt_w*0.50)" calcmode="lin" valueType="num">
                                      <p:cBhvr>
                                        <p:cTn id="58" dur="250" decel="50000" autoRev="1" fill="hold">
                                          <p:stCondLst>
                                            <p:cond delay="0"/>
                                          </p:stCondLst>
                                        </p:cTn>
                                        <p:tgtEl>
                                          <p:spTgt spid="21"/>
                                        </p:tgtEl>
                                        <p:attrNameLst>
                                          <p:attrName>ppt_x</p:attrName>
                                        </p:attrNameLst>
                                      </p:cBhvr>
                                    </p:anim>
                                    <p:anim from="(-#ppt_h/2)" to="(#ppt_y)" calcmode="lin" valueType="num">
                                      <p:cBhvr>
                                        <p:cTn id="59" dur="500" fill="hold">
                                          <p:stCondLst>
                                            <p:cond delay="0"/>
                                          </p:stCondLst>
                                        </p:cTn>
                                        <p:tgtEl>
                                          <p:spTgt spid="21"/>
                                        </p:tgtEl>
                                        <p:attrNameLst>
                                          <p:attrName>ppt_y</p:attrName>
                                        </p:attrNameLst>
                                      </p:cBhvr>
                                    </p:anim>
                                    <p:animRot by="21600000">
                                      <p:cBhvr>
                                        <p:cTn id="60" dur="500"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9" grpId="0"/>
      <p:bldP spid="20" grpId="0" animBg="1"/>
      <p:bldP spid="2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442605" y="1093339"/>
            <a:ext cx="7912744"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الرسم</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 الإملائي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321350">
            <a:off x="49166" y="2780918"/>
            <a:ext cx="8759739"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32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Andalus" pitchFamily="2" charset="-78"/>
              </a:rPr>
              <a:t>رسم الأسماء المبدوءة باللام بعد دخول(ال)الشمسيةعليها</a:t>
            </a:r>
            <a:r>
              <a:rPr lang="ar-SA"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5" name="مستطيل 4"/>
          <p:cNvSpPr/>
          <p:nvPr/>
        </p:nvSpPr>
        <p:spPr>
          <a:xfrm rot="21321350">
            <a:off x="14610" y="3576693"/>
            <a:ext cx="9043143" cy="249299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32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Andalus" pitchFamily="2" charset="-78"/>
              </a:rPr>
              <a:t>رسم الأسماء المبدوءة باللام بعد دخول(الباء،الكاف،اللام المكسورة)عليها</a:t>
            </a:r>
            <a:r>
              <a:rPr lang="ar-SA" sz="6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142844" y="214290"/>
            <a:ext cx="8643966" cy="2677656"/>
          </a:xfrm>
          <a:prstGeom prst="rect">
            <a:avLst/>
          </a:prstGeom>
          <a:noFill/>
        </p:spPr>
        <p:txBody>
          <a:bodyPr wrap="square" rtlCol="1">
            <a:spAutoFit/>
          </a:bodyPr>
          <a:lstStyle/>
          <a:p>
            <a:pPr algn="ctr"/>
            <a:r>
              <a:rPr lang="ar-SA" sz="2800" u="sng" dirty="0" smtClean="0">
                <a:solidFill>
                  <a:schemeClr val="tx2">
                    <a:lumMod val="50000"/>
                  </a:schemeClr>
                </a:solidFill>
                <a:effectLst>
                  <a:glow rad="63500">
                    <a:schemeClr val="accent5">
                      <a:satMod val="175000"/>
                      <a:alpha val="40000"/>
                    </a:schemeClr>
                  </a:glow>
                </a:effectLst>
                <a:cs typeface="PT Simple Bold Ruled" pitchFamily="2" charset="-78"/>
              </a:rPr>
              <a:t>التهيئة</a:t>
            </a:r>
          </a:p>
          <a:p>
            <a:pPr algn="ctr"/>
            <a:r>
              <a:rPr lang="ar-SA" sz="2800" dirty="0" smtClean="0">
                <a:cs typeface="PT Simple Bold Ruled" pitchFamily="2" charset="-78"/>
              </a:rPr>
              <a:t>أي بنيتي الحبيبة....</a:t>
            </a:r>
          </a:p>
          <a:p>
            <a:pPr algn="ctr"/>
            <a:r>
              <a:rPr lang="ar-SA" sz="2800" dirty="0" smtClean="0">
                <a:cs typeface="PT Simple Bold Ruled" pitchFamily="2" charset="-78"/>
              </a:rPr>
              <a:t>لقد حذرتك من الخوض فيما لا ينبغي للفتاة أن تخوض فيه،و نبهتك إلى أن يكون جلّ اهتمامك اكتساب الفائدة والنفع منه،وأن تسهمي مع أخواتك في نشر القيم الإسلامية لا أن يكون للهو واللعب.... </a:t>
            </a:r>
            <a:endParaRPr lang="ar-SA" sz="2800" dirty="0">
              <a:cs typeface="PT Simple Bold Ruled" pitchFamily="2" charset="-78"/>
            </a:endParaRPr>
          </a:p>
        </p:txBody>
      </p:sp>
      <p:sp>
        <p:nvSpPr>
          <p:cNvPr id="4" name="وسيلة شرح على شكل سحابة 3"/>
          <p:cNvSpPr/>
          <p:nvPr/>
        </p:nvSpPr>
        <p:spPr>
          <a:xfrm>
            <a:off x="7500958" y="271462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285720" y="2762904"/>
            <a:ext cx="7429552" cy="523220"/>
          </a:xfrm>
          <a:prstGeom prst="rect">
            <a:avLst/>
          </a:prstGeom>
          <a:noFill/>
        </p:spPr>
        <p:txBody>
          <a:bodyPr wrap="square" rtlCol="1">
            <a:spAutoFit/>
          </a:bodyPr>
          <a:lstStyle/>
          <a:p>
            <a:pPr algn="ctr"/>
            <a:r>
              <a:rPr lang="ar-SA" sz="2800" b="1" dirty="0" smtClean="0">
                <a:cs typeface="DecoType Naskh" pitchFamily="2" charset="-78"/>
              </a:rPr>
              <a:t>أقرأ النص السابق،ثم أبحث عن أسماء مبدوءة بـ (ال)الشمسية و(ال)القمرية: </a:t>
            </a:r>
            <a:endParaRPr lang="ar-SA" sz="2800" b="1" dirty="0">
              <a:cs typeface="DecoType Naskh" pitchFamily="2" charset="-78"/>
            </a:endParaRPr>
          </a:p>
        </p:txBody>
      </p:sp>
      <p:sp>
        <p:nvSpPr>
          <p:cNvPr id="6" name="مخطط انسيابي: معالجة متعاقبة 5"/>
          <p:cNvSpPr/>
          <p:nvPr/>
        </p:nvSpPr>
        <p:spPr>
          <a:xfrm>
            <a:off x="4042906" y="3642182"/>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النفع</a:t>
            </a:r>
            <a:endParaRPr lang="ar-SA" sz="3600" b="1" dirty="0">
              <a:solidFill>
                <a:schemeClr val="tx1"/>
              </a:solidFill>
            </a:endParaRPr>
          </a:p>
        </p:txBody>
      </p:sp>
      <p:sp>
        <p:nvSpPr>
          <p:cNvPr id="7" name="شمس 6"/>
          <p:cNvSpPr/>
          <p:nvPr/>
        </p:nvSpPr>
        <p:spPr>
          <a:xfrm>
            <a:off x="6429388" y="3286124"/>
            <a:ext cx="2428860" cy="1214446"/>
          </a:xfrm>
          <a:prstGeom prst="sun">
            <a:avLst>
              <a:gd name="adj" fmla="val 18427"/>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 الشمسية</a:t>
            </a:r>
          </a:p>
        </p:txBody>
      </p:sp>
      <p:sp>
        <p:nvSpPr>
          <p:cNvPr id="8" name="مخطط انسيابي: معالجة متعاقبة 7"/>
          <p:cNvSpPr/>
          <p:nvPr/>
        </p:nvSpPr>
        <p:spPr>
          <a:xfrm>
            <a:off x="1328262" y="3642182"/>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اللعب</a:t>
            </a:r>
          </a:p>
        </p:txBody>
      </p:sp>
      <p:sp>
        <p:nvSpPr>
          <p:cNvPr id="9" name="مخطط انسيابي: معالجة متعاقبة 8"/>
          <p:cNvSpPr/>
          <p:nvPr/>
        </p:nvSpPr>
        <p:spPr>
          <a:xfrm>
            <a:off x="4000496" y="4572008"/>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الحبيبة</a:t>
            </a:r>
            <a:endParaRPr lang="ar-SA" sz="3600" b="1" dirty="0">
              <a:solidFill>
                <a:schemeClr val="tx1"/>
              </a:solidFill>
            </a:endParaRPr>
          </a:p>
        </p:txBody>
      </p:sp>
      <p:sp>
        <p:nvSpPr>
          <p:cNvPr id="10" name="شمس 9"/>
          <p:cNvSpPr/>
          <p:nvPr/>
        </p:nvSpPr>
        <p:spPr>
          <a:xfrm>
            <a:off x="6429388" y="4643446"/>
            <a:ext cx="2428860" cy="1214446"/>
          </a:xfrm>
          <a:prstGeom prst="sun">
            <a:avLst>
              <a:gd name="adj" fmla="val 18427"/>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 القمرية</a:t>
            </a:r>
            <a:endParaRPr lang="ar-SA" sz="2400" b="1" dirty="0">
              <a:solidFill>
                <a:schemeClr val="tx1"/>
              </a:solidFill>
            </a:endParaRPr>
          </a:p>
        </p:txBody>
      </p:sp>
      <p:sp>
        <p:nvSpPr>
          <p:cNvPr id="11" name="مخطط انسيابي: معالجة متعاقبة 10"/>
          <p:cNvSpPr/>
          <p:nvPr/>
        </p:nvSpPr>
        <p:spPr>
          <a:xfrm>
            <a:off x="4000496" y="5286388"/>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الفائدة </a:t>
            </a:r>
            <a:endParaRPr lang="ar-SA" sz="3600" b="1" dirty="0">
              <a:solidFill>
                <a:schemeClr val="tx1"/>
              </a:solidFill>
            </a:endParaRPr>
          </a:p>
        </p:txBody>
      </p:sp>
      <p:sp>
        <p:nvSpPr>
          <p:cNvPr id="12" name="مخطط انسيابي: معالجة متعاقبة 11"/>
          <p:cNvSpPr/>
          <p:nvPr/>
        </p:nvSpPr>
        <p:spPr>
          <a:xfrm>
            <a:off x="1428728" y="5286388"/>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القيم </a:t>
            </a:r>
            <a:endParaRPr lang="ar-SA" sz="3600" b="1" dirty="0">
              <a:solidFill>
                <a:schemeClr val="tx1"/>
              </a:solidFill>
            </a:endParaRPr>
          </a:p>
        </p:txBody>
      </p:sp>
      <p:sp>
        <p:nvSpPr>
          <p:cNvPr id="13" name="مخطط انسيابي: معالجة متعاقبة 12"/>
          <p:cNvSpPr/>
          <p:nvPr/>
        </p:nvSpPr>
        <p:spPr>
          <a:xfrm>
            <a:off x="1428728" y="4572008"/>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الخوض</a:t>
            </a:r>
            <a:endParaRPr lang="ar-SA" sz="3600" b="1" dirty="0">
              <a:solidFill>
                <a:schemeClr val="tx1"/>
              </a:solidFill>
            </a:endParaRPr>
          </a:p>
        </p:txBody>
      </p:sp>
      <p:sp>
        <p:nvSpPr>
          <p:cNvPr id="14" name="مخطط انسيابي: معالجة متعاقبة 13"/>
          <p:cNvSpPr/>
          <p:nvPr/>
        </p:nvSpPr>
        <p:spPr>
          <a:xfrm>
            <a:off x="2571736" y="5929330"/>
            <a:ext cx="2357454" cy="571504"/>
          </a:xfrm>
          <a:prstGeom prst="flowChartAlternateProcess">
            <a:avLst/>
          </a:prstGeom>
          <a:solidFill>
            <a:schemeClr val="accent2">
              <a:lumMod val="60000"/>
              <a:lumOff val="40000"/>
            </a:schemeClr>
          </a:solidFill>
          <a:ln w="57150">
            <a:solidFill>
              <a:schemeClr val="accent3">
                <a:lumMod val="75000"/>
              </a:schemeClr>
            </a:solidFill>
            <a:prstDash val="sysDot"/>
          </a:ln>
        </p:spPr>
        <p:style>
          <a:lnRef idx="1">
            <a:schemeClr val="accent2"/>
          </a:lnRef>
          <a:fillRef idx="3">
            <a:schemeClr val="accent2"/>
          </a:fillRef>
          <a:effectRef idx="2">
            <a:schemeClr val="accent2"/>
          </a:effectRef>
          <a:fontRef idx="minor">
            <a:schemeClr val="lt1"/>
          </a:fontRef>
        </p:style>
        <p:txBody>
          <a:bodyPr rtlCol="1" anchor="ctr"/>
          <a:lstStyle/>
          <a:p>
            <a:pPr algn="ctr"/>
            <a:r>
              <a:rPr lang="ar-SA" sz="3600" b="1" dirty="0" smtClean="0">
                <a:solidFill>
                  <a:schemeClr val="tx1"/>
                </a:solidFill>
              </a:rPr>
              <a:t>الإسلامية</a:t>
            </a:r>
            <a:endParaRPr lang="ar-SA" sz="36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3"/>
                                        </p:tgtEl>
                                        <p:attrNameLst>
                                          <p:attrName>ppt_y</p:attrName>
                                        </p:attrNameLst>
                                      </p:cBhvr>
                                      <p:tavLst>
                                        <p:tav tm="0" fmla="#ppt_y+(sin(-2*pi*(1-$))*-#ppt_x+cos(-2*pi*(1-$))*(1-#ppt_y))*(1-$)">
                                          <p:val>
                                            <p:fltVal val="0"/>
                                          </p:val>
                                        </p:tav>
                                        <p:tav tm="100000">
                                          <p:val>
                                            <p:fltVal val="1"/>
                                          </p:val>
                                        </p:tav>
                                      </p:tavLst>
                                    </p:anim>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20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2000"/>
                                        <p:tgtEl>
                                          <p:spTgt spid="5"/>
                                        </p:tgtEl>
                                      </p:cBhvr>
                                    </p:animEffect>
                                  </p:childTnLst>
                                </p:cTn>
                              </p:par>
                              <p:par>
                                <p:cTn id="17" presetID="13"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plus(out)">
                                      <p:cBhvr>
                                        <p:cTn id="19" dur="1000"/>
                                        <p:tgtEl>
                                          <p:spTgt spid="7"/>
                                        </p:tgtEl>
                                      </p:cBhvr>
                                    </p:animEffect>
                                  </p:childTnLst>
                                </p:cTn>
                              </p:par>
                              <p:par>
                                <p:cTn id="20" presetID="13" presetClass="entr" presetSubtype="32"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plus(out)">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to="" calcmode="lin" valueType="num">
                                      <p:cBhvr>
                                        <p:cTn id="42" dur="1" fill="hold"/>
                                        <p:tgtEl>
                                          <p:spTgt spid="13"/>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to="" calcmode="lin" valueType="num">
                                      <p:cBhvr>
                                        <p:cTn id="57" dur="1" fill="hold"/>
                                        <p:tgtEl>
                                          <p:spTgt spid="1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6858016"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1571604" y="285728"/>
            <a:ext cx="5286380" cy="523220"/>
          </a:xfrm>
          <a:prstGeom prst="rect">
            <a:avLst/>
          </a:prstGeom>
          <a:noFill/>
        </p:spPr>
        <p:txBody>
          <a:bodyPr wrap="square" rtlCol="1">
            <a:spAutoFit/>
          </a:bodyPr>
          <a:lstStyle/>
          <a:p>
            <a:r>
              <a:rPr lang="ar-SA" sz="2800" b="1" dirty="0" smtClean="0">
                <a:cs typeface="DecoType Naskh" pitchFamily="2" charset="-78"/>
              </a:rPr>
              <a:t>ألاحظ رسم كلمة(لَعِبٌ)بعد دخول(ال)الشمسية عليها: </a:t>
            </a:r>
            <a:endParaRPr lang="ar-SA" sz="2800" b="1" dirty="0">
              <a:cs typeface="DecoType Naskh" pitchFamily="2" charset="-78"/>
            </a:endParaRPr>
          </a:p>
        </p:txBody>
      </p:sp>
      <p:sp>
        <p:nvSpPr>
          <p:cNvPr id="5" name="مربع نص 4"/>
          <p:cNvSpPr txBox="1"/>
          <p:nvPr/>
        </p:nvSpPr>
        <p:spPr>
          <a:xfrm>
            <a:off x="1714480" y="785794"/>
            <a:ext cx="5786478" cy="523220"/>
          </a:xfrm>
          <a:prstGeom prst="rect">
            <a:avLst/>
          </a:prstGeom>
          <a:noFill/>
        </p:spPr>
        <p:txBody>
          <a:bodyPr wrap="square" rtlCol="1">
            <a:spAutoFit/>
          </a:bodyPr>
          <a:lstStyle/>
          <a:p>
            <a:pPr algn="ctr"/>
            <a:r>
              <a:rPr lang="ar-SA" sz="2800" b="1" dirty="0" smtClean="0"/>
              <a:t>(ال الشمسية)             لعب            </a:t>
            </a:r>
            <a:r>
              <a:rPr lang="ar-SA" sz="2800" b="1" dirty="0" smtClean="0">
                <a:solidFill>
                  <a:srgbClr val="C00000"/>
                </a:solidFill>
              </a:rPr>
              <a:t>ال</a:t>
            </a:r>
            <a:r>
              <a:rPr lang="ar-SA" sz="2800" b="1" dirty="0" smtClean="0"/>
              <a:t>لعب</a:t>
            </a:r>
            <a:endParaRPr lang="ar-SA" sz="2800" b="1" dirty="0"/>
          </a:p>
        </p:txBody>
      </p:sp>
      <p:cxnSp>
        <p:nvCxnSpPr>
          <p:cNvPr id="7" name="رابط كسهم مستقيم 6"/>
          <p:cNvCxnSpPr/>
          <p:nvPr/>
        </p:nvCxnSpPr>
        <p:spPr>
          <a:xfrm rot="10800000">
            <a:off x="4429124" y="1069957"/>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9" name="رابط كسهم مستقيم 8"/>
          <p:cNvCxnSpPr/>
          <p:nvPr/>
        </p:nvCxnSpPr>
        <p:spPr>
          <a:xfrm rot="10800000">
            <a:off x="2857488" y="106995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10" name="وسيلة شرح على شكل سحابة 9"/>
          <p:cNvSpPr/>
          <p:nvPr/>
        </p:nvSpPr>
        <p:spPr>
          <a:xfrm>
            <a:off x="7715272" y="133414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11" name="مربع نص 10"/>
          <p:cNvSpPr txBox="1"/>
          <p:nvPr/>
        </p:nvSpPr>
        <p:spPr>
          <a:xfrm>
            <a:off x="642910" y="1331885"/>
            <a:ext cx="7215238" cy="954107"/>
          </a:xfrm>
          <a:prstGeom prst="rect">
            <a:avLst/>
          </a:prstGeom>
          <a:noFill/>
        </p:spPr>
        <p:txBody>
          <a:bodyPr wrap="square" rtlCol="1">
            <a:spAutoFit/>
          </a:bodyPr>
          <a:lstStyle/>
          <a:p>
            <a:pPr algn="ctr"/>
            <a:r>
              <a:rPr lang="ar-SA" sz="2800" b="1" dirty="0" smtClean="0">
                <a:cs typeface="DecoType Naskh" pitchFamily="2" charset="-78"/>
              </a:rPr>
              <a:t>أضع علامة( </a:t>
            </a:r>
            <a:r>
              <a:rPr lang="ar-SA" sz="2800" b="1" dirty="0" smtClean="0">
                <a:cs typeface="DecoType Naskh" pitchFamily="2" charset="-78"/>
                <a:sym typeface="Wingdings"/>
              </a:rPr>
              <a:t></a:t>
            </a:r>
            <a:r>
              <a:rPr lang="ar-SA" sz="2800" b="1" dirty="0" smtClean="0">
                <a:cs typeface="DecoType Naskh" pitchFamily="2" charset="-78"/>
              </a:rPr>
              <a:t> )أمام الرسم الصحيح لكلمة (</a:t>
            </a:r>
            <a:r>
              <a:rPr lang="ar-SA" sz="2800" b="1" dirty="0" smtClean="0">
                <a:solidFill>
                  <a:schemeClr val="tx2">
                    <a:lumMod val="75000"/>
                  </a:schemeClr>
                </a:solidFill>
                <a:cs typeface="DecoType Naskh" pitchFamily="2" charset="-78"/>
              </a:rPr>
              <a:t>اللعب</a:t>
            </a:r>
            <a:r>
              <a:rPr lang="ar-SA" sz="2800" b="1" dirty="0" smtClean="0">
                <a:cs typeface="DecoType Naskh" pitchFamily="2" charset="-78"/>
              </a:rPr>
              <a:t>)بعد دخول الأحرف التالية عليها:</a:t>
            </a:r>
            <a:endParaRPr lang="ar-SA" sz="2800" b="1" dirty="0">
              <a:cs typeface="DecoType Naskh" pitchFamily="2" charset="-78"/>
            </a:endParaRPr>
          </a:p>
        </p:txBody>
      </p:sp>
      <p:sp>
        <p:nvSpPr>
          <p:cNvPr id="12" name="مستطيل مستدير الزوايا 11"/>
          <p:cNvSpPr/>
          <p:nvPr/>
        </p:nvSpPr>
        <p:spPr>
          <a:xfrm>
            <a:off x="2714612" y="2214554"/>
            <a:ext cx="1785950" cy="571504"/>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اللعب</a:t>
            </a:r>
            <a:endParaRPr lang="ar-SA" sz="2800" b="1" dirty="0">
              <a:solidFill>
                <a:schemeClr val="tx2">
                  <a:lumMod val="75000"/>
                </a:schemeClr>
              </a:solidFill>
            </a:endParaRPr>
          </a:p>
        </p:txBody>
      </p:sp>
      <p:cxnSp>
        <p:nvCxnSpPr>
          <p:cNvPr id="19" name="رابط كسهم مستقيم 18"/>
          <p:cNvCxnSpPr/>
          <p:nvPr/>
        </p:nvCxnSpPr>
        <p:spPr>
          <a:xfrm rot="16200000" flipH="1">
            <a:off x="6317469" y="2459825"/>
            <a:ext cx="357190" cy="29527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 name="رابط مستقيم 22"/>
          <p:cNvCxnSpPr/>
          <p:nvPr/>
        </p:nvCxnSpPr>
        <p:spPr>
          <a:xfrm>
            <a:off x="4500562" y="2428868"/>
            <a:ext cx="1857388" cy="1588"/>
          </a:xfrm>
          <a:prstGeom prst="line">
            <a:avLst/>
          </a:prstGeom>
        </p:spPr>
        <p:style>
          <a:lnRef idx="2">
            <a:schemeClr val="accent6"/>
          </a:lnRef>
          <a:fillRef idx="0">
            <a:schemeClr val="accent6"/>
          </a:fillRef>
          <a:effectRef idx="1">
            <a:schemeClr val="accent6"/>
          </a:effectRef>
          <a:fontRef idx="minor">
            <a:schemeClr val="tx1"/>
          </a:fontRef>
        </p:style>
      </p:cxnSp>
      <p:sp>
        <p:nvSpPr>
          <p:cNvPr id="25" name="مستطيل مستدير الزوايا 24"/>
          <p:cNvSpPr/>
          <p:nvPr/>
        </p:nvSpPr>
        <p:spPr>
          <a:xfrm>
            <a:off x="2643174" y="3000372"/>
            <a:ext cx="1857388" cy="714380"/>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باللعب</a:t>
            </a:r>
          </a:p>
          <a:p>
            <a:pPr algn="ctr"/>
            <a:r>
              <a:rPr lang="ar-SA" sz="2800" b="1" dirty="0" smtClean="0">
                <a:solidFill>
                  <a:schemeClr val="tx2">
                    <a:lumMod val="75000"/>
                  </a:schemeClr>
                </a:solidFill>
              </a:rPr>
              <a:t>با للعب</a:t>
            </a:r>
            <a:endParaRPr lang="ar-SA" sz="2800" b="1" dirty="0">
              <a:solidFill>
                <a:schemeClr val="tx2">
                  <a:lumMod val="75000"/>
                </a:schemeClr>
              </a:solidFill>
            </a:endParaRPr>
          </a:p>
        </p:txBody>
      </p:sp>
      <p:sp>
        <p:nvSpPr>
          <p:cNvPr id="26" name="مستطيل مستدير الزوايا 25"/>
          <p:cNvSpPr/>
          <p:nvPr/>
        </p:nvSpPr>
        <p:spPr>
          <a:xfrm>
            <a:off x="2643174" y="3929066"/>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فا اللعب</a:t>
            </a:r>
          </a:p>
          <a:p>
            <a:pPr algn="ctr"/>
            <a:r>
              <a:rPr lang="ar-SA" sz="2800" b="1" dirty="0" smtClean="0">
                <a:solidFill>
                  <a:schemeClr val="tx2">
                    <a:lumMod val="75000"/>
                  </a:schemeClr>
                </a:solidFill>
              </a:rPr>
              <a:t>فاللعب</a:t>
            </a:r>
            <a:endParaRPr lang="ar-SA" sz="2800" b="1" dirty="0">
              <a:solidFill>
                <a:schemeClr val="tx2">
                  <a:lumMod val="75000"/>
                </a:schemeClr>
              </a:solidFill>
            </a:endParaRPr>
          </a:p>
        </p:txBody>
      </p:sp>
      <p:sp>
        <p:nvSpPr>
          <p:cNvPr id="27" name="مستطيل مستدير الزوايا 26"/>
          <p:cNvSpPr/>
          <p:nvPr/>
        </p:nvSpPr>
        <p:spPr>
          <a:xfrm>
            <a:off x="5929322" y="5786454"/>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اللام</a:t>
            </a:r>
            <a:endParaRPr lang="ar-SA" sz="2800" b="1" dirty="0">
              <a:solidFill>
                <a:schemeClr val="tx2">
                  <a:lumMod val="75000"/>
                </a:schemeClr>
              </a:solidFill>
            </a:endParaRPr>
          </a:p>
        </p:txBody>
      </p:sp>
      <p:sp>
        <p:nvSpPr>
          <p:cNvPr id="28" name="مستطيل مستدير الزوايا 27"/>
          <p:cNvSpPr/>
          <p:nvPr/>
        </p:nvSpPr>
        <p:spPr>
          <a:xfrm>
            <a:off x="5929322" y="4857760"/>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الكاف</a:t>
            </a:r>
            <a:endParaRPr lang="ar-SA" sz="2800" b="1" dirty="0">
              <a:solidFill>
                <a:schemeClr val="tx2">
                  <a:lumMod val="75000"/>
                </a:schemeClr>
              </a:solidFill>
            </a:endParaRPr>
          </a:p>
        </p:txBody>
      </p:sp>
      <p:sp>
        <p:nvSpPr>
          <p:cNvPr id="29" name="مستطيل مستدير الزوايا 28"/>
          <p:cNvSpPr/>
          <p:nvPr/>
        </p:nvSpPr>
        <p:spPr>
          <a:xfrm>
            <a:off x="5929322" y="3929066"/>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الفاء</a:t>
            </a:r>
            <a:endParaRPr lang="ar-SA" sz="2800" b="1" dirty="0">
              <a:solidFill>
                <a:schemeClr val="tx2">
                  <a:lumMod val="75000"/>
                </a:schemeClr>
              </a:solidFill>
            </a:endParaRPr>
          </a:p>
        </p:txBody>
      </p:sp>
      <p:sp>
        <p:nvSpPr>
          <p:cNvPr id="30" name="مستطيل مستدير الزوايا 29"/>
          <p:cNvSpPr/>
          <p:nvPr/>
        </p:nvSpPr>
        <p:spPr>
          <a:xfrm>
            <a:off x="5929322" y="3000372"/>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الباء</a:t>
            </a:r>
            <a:endParaRPr lang="ar-SA" sz="2800" b="1" dirty="0">
              <a:solidFill>
                <a:schemeClr val="tx2">
                  <a:lumMod val="75000"/>
                </a:schemeClr>
              </a:solidFill>
            </a:endParaRPr>
          </a:p>
        </p:txBody>
      </p:sp>
      <p:sp>
        <p:nvSpPr>
          <p:cNvPr id="31" name="مستطيل مستدير الزوايا 30"/>
          <p:cNvSpPr/>
          <p:nvPr/>
        </p:nvSpPr>
        <p:spPr>
          <a:xfrm>
            <a:off x="2643174" y="4857760"/>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كاللعب</a:t>
            </a:r>
          </a:p>
          <a:p>
            <a:pPr algn="ctr"/>
            <a:r>
              <a:rPr lang="ar-SA" sz="2800" b="1" dirty="0" smtClean="0">
                <a:solidFill>
                  <a:schemeClr val="tx2">
                    <a:lumMod val="75000"/>
                  </a:schemeClr>
                </a:solidFill>
              </a:rPr>
              <a:t>كا اللعب</a:t>
            </a:r>
            <a:endParaRPr lang="ar-SA" sz="2800" b="1" dirty="0">
              <a:solidFill>
                <a:schemeClr val="tx2">
                  <a:lumMod val="75000"/>
                </a:schemeClr>
              </a:solidFill>
            </a:endParaRPr>
          </a:p>
        </p:txBody>
      </p:sp>
      <p:sp>
        <p:nvSpPr>
          <p:cNvPr id="32" name="مستطيل مستدير الزوايا 31"/>
          <p:cNvSpPr/>
          <p:nvPr/>
        </p:nvSpPr>
        <p:spPr>
          <a:xfrm>
            <a:off x="2643174" y="5786454"/>
            <a:ext cx="1785950" cy="785818"/>
          </a:xfrm>
          <a:prstGeom prst="roundRect">
            <a:avLst/>
          </a:prstGeom>
          <a:solidFill>
            <a:schemeClr val="accent6">
              <a:lumMod val="60000"/>
              <a:lumOff val="40000"/>
            </a:schemeClr>
          </a:solidFill>
          <a:ln>
            <a:solidFill>
              <a:schemeClr val="accent6">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2">
                    <a:lumMod val="75000"/>
                  </a:schemeClr>
                </a:solidFill>
              </a:rPr>
              <a:t>للعب</a:t>
            </a:r>
          </a:p>
          <a:p>
            <a:pPr algn="ctr"/>
            <a:r>
              <a:rPr lang="ar-SA" sz="2800" b="1" dirty="0" smtClean="0">
                <a:solidFill>
                  <a:schemeClr val="tx2">
                    <a:lumMod val="75000"/>
                  </a:schemeClr>
                </a:solidFill>
              </a:rPr>
              <a:t>لـ اللعب</a:t>
            </a:r>
            <a:endParaRPr lang="ar-SA" sz="2800" b="1" dirty="0">
              <a:solidFill>
                <a:schemeClr val="tx2">
                  <a:lumMod val="75000"/>
                </a:schemeClr>
              </a:solidFill>
            </a:endParaRPr>
          </a:p>
        </p:txBody>
      </p:sp>
      <p:sp>
        <p:nvSpPr>
          <p:cNvPr id="33" name="مستطيل 32"/>
          <p:cNvSpPr/>
          <p:nvPr/>
        </p:nvSpPr>
        <p:spPr>
          <a:xfrm>
            <a:off x="4286248" y="3929066"/>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37" name="مستطيل 36"/>
          <p:cNvSpPr/>
          <p:nvPr/>
        </p:nvSpPr>
        <p:spPr>
          <a:xfrm>
            <a:off x="4286248" y="4357694"/>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34" name="مربع نص 33"/>
          <p:cNvSpPr txBox="1"/>
          <p:nvPr/>
        </p:nvSpPr>
        <p:spPr>
          <a:xfrm>
            <a:off x="4286248" y="2928934"/>
            <a:ext cx="285752" cy="400110"/>
          </a:xfrm>
          <a:prstGeom prst="rect">
            <a:avLst/>
          </a:prstGeom>
          <a:noFill/>
        </p:spPr>
        <p:txBody>
          <a:bodyPr wrap="square" rtlCol="1">
            <a:spAutoFit/>
          </a:bodyPr>
          <a:lstStyle/>
          <a:p>
            <a:pPr algn="ctr"/>
            <a:r>
              <a:rPr lang="ar-SA" sz="2000" b="1" dirty="0" smtClean="0">
                <a:sym typeface="Wingdings"/>
              </a:rPr>
              <a:t></a:t>
            </a:r>
            <a:endParaRPr lang="ar-SA" b="1" dirty="0"/>
          </a:p>
        </p:txBody>
      </p:sp>
      <p:sp>
        <p:nvSpPr>
          <p:cNvPr id="38" name="مستطيل 37"/>
          <p:cNvSpPr/>
          <p:nvPr/>
        </p:nvSpPr>
        <p:spPr>
          <a:xfrm>
            <a:off x="4286248" y="4857760"/>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39" name="مستطيل 38"/>
          <p:cNvSpPr/>
          <p:nvPr/>
        </p:nvSpPr>
        <p:spPr>
          <a:xfrm>
            <a:off x="4286248" y="5286388"/>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40" name="مستطيل 39"/>
          <p:cNvSpPr/>
          <p:nvPr/>
        </p:nvSpPr>
        <p:spPr>
          <a:xfrm>
            <a:off x="4286248" y="5786454"/>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41" name="مستطيل 40"/>
          <p:cNvSpPr/>
          <p:nvPr/>
        </p:nvSpPr>
        <p:spPr>
          <a:xfrm>
            <a:off x="4286248" y="6215082"/>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45" name="مستطيل 44"/>
          <p:cNvSpPr/>
          <p:nvPr/>
        </p:nvSpPr>
        <p:spPr>
          <a:xfrm>
            <a:off x="4286248" y="3357562"/>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44" name="مستطيل 43"/>
          <p:cNvSpPr/>
          <p:nvPr/>
        </p:nvSpPr>
        <p:spPr>
          <a:xfrm>
            <a:off x="4286248" y="2928934"/>
            <a:ext cx="285752" cy="357190"/>
          </a:xfrm>
          <a:prstGeom prst="rect">
            <a:avLst/>
          </a:prstGeom>
          <a:noFill/>
          <a:ln w="38100">
            <a:solidFill>
              <a:schemeClr val="accent2">
                <a:lumMod val="50000"/>
              </a:schemeClr>
            </a:solidFill>
          </a:ln>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dirty="0"/>
          </a:p>
        </p:txBody>
      </p:sp>
      <p:sp>
        <p:nvSpPr>
          <p:cNvPr id="36" name="مربع نص 35"/>
          <p:cNvSpPr txBox="1"/>
          <p:nvPr/>
        </p:nvSpPr>
        <p:spPr>
          <a:xfrm>
            <a:off x="4286248" y="4386212"/>
            <a:ext cx="285752" cy="400110"/>
          </a:xfrm>
          <a:prstGeom prst="rect">
            <a:avLst/>
          </a:prstGeom>
          <a:noFill/>
        </p:spPr>
        <p:txBody>
          <a:bodyPr wrap="square" rtlCol="1">
            <a:spAutoFit/>
          </a:bodyPr>
          <a:lstStyle/>
          <a:p>
            <a:pPr algn="ctr"/>
            <a:r>
              <a:rPr lang="ar-SA" sz="2000" b="1" dirty="0" smtClean="0">
                <a:sym typeface="Wingdings"/>
              </a:rPr>
              <a:t></a:t>
            </a:r>
            <a:endParaRPr lang="ar-SA" b="1" dirty="0"/>
          </a:p>
        </p:txBody>
      </p:sp>
      <p:sp>
        <p:nvSpPr>
          <p:cNvPr id="43" name="مربع نص 42"/>
          <p:cNvSpPr txBox="1"/>
          <p:nvPr/>
        </p:nvSpPr>
        <p:spPr>
          <a:xfrm>
            <a:off x="4286248" y="4886278"/>
            <a:ext cx="285752" cy="400110"/>
          </a:xfrm>
          <a:prstGeom prst="rect">
            <a:avLst/>
          </a:prstGeom>
          <a:noFill/>
        </p:spPr>
        <p:txBody>
          <a:bodyPr wrap="square" rtlCol="1">
            <a:spAutoFit/>
          </a:bodyPr>
          <a:lstStyle/>
          <a:p>
            <a:pPr algn="ctr"/>
            <a:r>
              <a:rPr lang="ar-SA" sz="2000" b="1" dirty="0" smtClean="0">
                <a:sym typeface="Wingdings"/>
              </a:rPr>
              <a:t></a:t>
            </a:r>
            <a:endParaRPr lang="ar-SA" b="1" dirty="0"/>
          </a:p>
        </p:txBody>
      </p:sp>
      <p:sp>
        <p:nvSpPr>
          <p:cNvPr id="46" name="مربع نص 45"/>
          <p:cNvSpPr txBox="1"/>
          <p:nvPr/>
        </p:nvSpPr>
        <p:spPr>
          <a:xfrm>
            <a:off x="4286248" y="5786454"/>
            <a:ext cx="285752" cy="400110"/>
          </a:xfrm>
          <a:prstGeom prst="rect">
            <a:avLst/>
          </a:prstGeom>
          <a:noFill/>
        </p:spPr>
        <p:txBody>
          <a:bodyPr wrap="square" rtlCol="1">
            <a:spAutoFit/>
          </a:bodyPr>
          <a:lstStyle/>
          <a:p>
            <a:pPr algn="ctr"/>
            <a:r>
              <a:rPr lang="ar-SA" sz="2000" b="1" dirty="0" smtClean="0">
                <a:sym typeface="Wingdings"/>
              </a:rPr>
              <a:t></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54" presetClass="entr" presetSubtype="0" ac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05"/>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 calcmode="lin" valueType="num">
                                      <p:cBhvr>
                                        <p:cTn id="15" dur="1000" fill="hold"/>
                                        <p:tgtEl>
                                          <p:spTgt spid="5"/>
                                        </p:tgtEl>
                                        <p:attrNameLst>
                                          <p:attrName>ppt_x</p:attrName>
                                        </p:attrNameLst>
                                      </p:cBhvr>
                                      <p:tavLst>
                                        <p:tav tm="0">
                                          <p:val>
                                            <p:strVal val="#ppt_x-.2"/>
                                          </p:val>
                                        </p:tav>
                                        <p:tav tm="100000">
                                          <p:val>
                                            <p:strVal val="#ppt_x"/>
                                          </p:val>
                                        </p:tav>
                                      </p:tavLst>
                                    </p:anim>
                                    <p:anim calcmode="lin" valueType="num">
                                      <p:cBhvr>
                                        <p:cTn id="16" dur="1000" fill="hold"/>
                                        <p:tgtEl>
                                          <p:spTgt spid="5"/>
                                        </p:tgtEl>
                                        <p:attrNameLst>
                                          <p:attrName>ppt_y</p:attrName>
                                        </p:attrNameLst>
                                      </p:cBhvr>
                                      <p:tavLst>
                                        <p:tav tm="0">
                                          <p:val>
                                            <p:strVal val="#ppt_y"/>
                                          </p:val>
                                        </p:tav>
                                        <p:tav tm="100000">
                                          <p:val>
                                            <p:strVal val="#ppt_y"/>
                                          </p:val>
                                        </p:tav>
                                      </p:tavLst>
                                    </p:anim>
                                    <p:animEffect transition="in" filter="fade">
                                      <p:cBhvr>
                                        <p:cTn id="17" dur="1000"/>
                                        <p:tgtEl>
                                          <p:spTgt spid="5"/>
                                        </p:tgtEl>
                                      </p:cBhvr>
                                    </p:animEffect>
                                  </p:childTnLst>
                                </p:cTn>
                              </p:par>
                              <p:par>
                                <p:cTn id="18" presetID="54" presetClass="entr" presetSubtype="0" accel="10000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05"/>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 calcmode="lin" valueType="num">
                                      <p:cBhvr>
                                        <p:cTn id="22" dur="1000" fill="hold"/>
                                        <p:tgtEl>
                                          <p:spTgt spid="7"/>
                                        </p:tgtEl>
                                        <p:attrNameLst>
                                          <p:attrName>ppt_x</p:attrName>
                                        </p:attrNameLst>
                                      </p:cBhvr>
                                      <p:tavLst>
                                        <p:tav tm="0">
                                          <p:val>
                                            <p:strVal val="#ppt_x-.2"/>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Effect transition="in" filter="fade">
                                      <p:cBhvr>
                                        <p:cTn id="24" dur="1000"/>
                                        <p:tgtEl>
                                          <p:spTgt spid="7"/>
                                        </p:tgtEl>
                                      </p:cBhvr>
                                    </p:animEffect>
                                  </p:childTnLst>
                                </p:cTn>
                              </p:par>
                              <p:par>
                                <p:cTn id="25" presetID="54" presetClass="entr" presetSubtype="0" accel="10000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0.05"/>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 calcmode="lin" valueType="num">
                                      <p:cBhvr>
                                        <p:cTn id="29" dur="1000" fill="hold"/>
                                        <p:tgtEl>
                                          <p:spTgt spid="9"/>
                                        </p:tgtEl>
                                        <p:attrNameLst>
                                          <p:attrName>ppt_x</p:attrName>
                                        </p:attrNameLst>
                                      </p:cBhvr>
                                      <p:tavLst>
                                        <p:tav tm="0">
                                          <p:val>
                                            <p:strVal val="#ppt_x-.2"/>
                                          </p:val>
                                        </p:tav>
                                        <p:tav tm="100000">
                                          <p:val>
                                            <p:strVal val="#ppt_x"/>
                                          </p:val>
                                        </p:tav>
                                      </p:tavLst>
                                    </p:anim>
                                    <p:anim calcmode="lin" valueType="num">
                                      <p:cBhvr>
                                        <p:cTn id="30" dur="1000" fill="hold"/>
                                        <p:tgtEl>
                                          <p:spTgt spid="9"/>
                                        </p:tgtEl>
                                        <p:attrNameLst>
                                          <p:attrName>ppt_y</p:attrName>
                                        </p:attrNameLst>
                                      </p:cBhvr>
                                      <p:tavLst>
                                        <p:tav tm="0">
                                          <p:val>
                                            <p:strVal val="#ppt_y"/>
                                          </p:val>
                                        </p:tav>
                                        <p:tav tm="100000">
                                          <p:val>
                                            <p:strVal val="#ppt_y"/>
                                          </p:val>
                                        </p:tav>
                                      </p:tavLst>
                                    </p:anim>
                                    <p:animEffect transition="in" filter="fade">
                                      <p:cBhvr>
                                        <p:cTn id="31" dur="10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2000"/>
                                        <p:tgtEl>
                                          <p:spTgt spid="10"/>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2000"/>
                                        <p:tgtEl>
                                          <p:spTgt spid="11"/>
                                        </p:tgtEl>
                                      </p:cBhvr>
                                    </p:animEffect>
                                  </p:childTnLst>
                                </p:cTn>
                              </p:par>
                              <p:par>
                                <p:cTn id="38" presetID="8"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amond(in)">
                                      <p:cBhvr>
                                        <p:cTn id="40" dur="2000"/>
                                        <p:tgtEl>
                                          <p:spTgt spid="23"/>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diamond(in)">
                                      <p:cBhvr>
                                        <p:cTn id="43" dur="2000"/>
                                        <p:tgtEl>
                                          <p:spTgt spid="12"/>
                                        </p:tgtEl>
                                      </p:cBhvr>
                                    </p:animEffect>
                                  </p:childTnLst>
                                </p:cTn>
                              </p:par>
                              <p:par>
                                <p:cTn id="44" presetID="8" presetClass="entr" presetSubtype="16"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diamond(in)">
                                      <p:cBhvr>
                                        <p:cTn id="46" dur="2000"/>
                                        <p:tgtEl>
                                          <p:spTgt spid="19"/>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diamond(in)">
                                      <p:cBhvr>
                                        <p:cTn id="49" dur="2000"/>
                                        <p:tgtEl>
                                          <p:spTgt spid="3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diamond(in)">
                                      <p:cBhvr>
                                        <p:cTn id="52" dur="2000"/>
                                        <p:tgtEl>
                                          <p:spTgt spid="25"/>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diamond(in)">
                                      <p:cBhvr>
                                        <p:cTn id="55" dur="2000"/>
                                        <p:tgtEl>
                                          <p:spTgt spid="29"/>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diamond(in)">
                                      <p:cBhvr>
                                        <p:cTn id="58" dur="2000"/>
                                        <p:tgtEl>
                                          <p:spTgt spid="26"/>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diamond(in)">
                                      <p:cBhvr>
                                        <p:cTn id="61" dur="2000"/>
                                        <p:tgtEl>
                                          <p:spTgt spid="28"/>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diamond(in)">
                                      <p:cBhvr>
                                        <p:cTn id="64" dur="2000"/>
                                        <p:tgtEl>
                                          <p:spTgt spid="31"/>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diamond(in)">
                                      <p:cBhvr>
                                        <p:cTn id="67" dur="2000"/>
                                        <p:tgtEl>
                                          <p:spTgt spid="27"/>
                                        </p:tgtEl>
                                      </p:cBhvr>
                                    </p:animEffect>
                                  </p:childTnLst>
                                </p:cTn>
                              </p:par>
                              <p:par>
                                <p:cTn id="68" presetID="8" presetClass="entr" presetSubtype="16"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diamond(in)">
                                      <p:cBhvr>
                                        <p:cTn id="70" dur="2000"/>
                                        <p:tgtEl>
                                          <p:spTgt spid="32"/>
                                        </p:tgtEl>
                                      </p:cBhvr>
                                    </p:animEffect>
                                  </p:childTnLst>
                                </p:cTn>
                              </p:par>
                              <p:par>
                                <p:cTn id="71" presetID="54" presetClass="entr" presetSubtype="0" accel="100000" fill="hold" grpId="0" nodeType="with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p:cTn id="73" dur="500" fill="hold"/>
                                        <p:tgtEl>
                                          <p:spTgt spid="33"/>
                                        </p:tgtEl>
                                        <p:attrNameLst>
                                          <p:attrName>ppt_w</p:attrName>
                                        </p:attrNameLst>
                                      </p:cBhvr>
                                      <p:tavLst>
                                        <p:tav tm="0">
                                          <p:val>
                                            <p:strVal val="#ppt_w*0.05"/>
                                          </p:val>
                                        </p:tav>
                                        <p:tav tm="100000">
                                          <p:val>
                                            <p:strVal val="#ppt_w"/>
                                          </p:val>
                                        </p:tav>
                                      </p:tavLst>
                                    </p:anim>
                                    <p:anim calcmode="lin" valueType="num">
                                      <p:cBhvr>
                                        <p:cTn id="74" dur="500" fill="hold"/>
                                        <p:tgtEl>
                                          <p:spTgt spid="33"/>
                                        </p:tgtEl>
                                        <p:attrNameLst>
                                          <p:attrName>ppt_h</p:attrName>
                                        </p:attrNameLst>
                                      </p:cBhvr>
                                      <p:tavLst>
                                        <p:tav tm="0">
                                          <p:val>
                                            <p:strVal val="#ppt_h"/>
                                          </p:val>
                                        </p:tav>
                                        <p:tav tm="100000">
                                          <p:val>
                                            <p:strVal val="#ppt_h"/>
                                          </p:val>
                                        </p:tav>
                                      </p:tavLst>
                                    </p:anim>
                                    <p:anim calcmode="lin" valueType="num">
                                      <p:cBhvr>
                                        <p:cTn id="75" dur="500" fill="hold"/>
                                        <p:tgtEl>
                                          <p:spTgt spid="33"/>
                                        </p:tgtEl>
                                        <p:attrNameLst>
                                          <p:attrName>ppt_x</p:attrName>
                                        </p:attrNameLst>
                                      </p:cBhvr>
                                      <p:tavLst>
                                        <p:tav tm="0">
                                          <p:val>
                                            <p:strVal val="#ppt_x-.2"/>
                                          </p:val>
                                        </p:tav>
                                        <p:tav tm="100000">
                                          <p:val>
                                            <p:strVal val="#ppt_x"/>
                                          </p:val>
                                        </p:tav>
                                      </p:tavLst>
                                    </p:anim>
                                    <p:anim calcmode="lin" valueType="num">
                                      <p:cBhvr>
                                        <p:cTn id="76" dur="500" fill="hold"/>
                                        <p:tgtEl>
                                          <p:spTgt spid="33"/>
                                        </p:tgtEl>
                                        <p:attrNameLst>
                                          <p:attrName>ppt_y</p:attrName>
                                        </p:attrNameLst>
                                      </p:cBhvr>
                                      <p:tavLst>
                                        <p:tav tm="0">
                                          <p:val>
                                            <p:strVal val="#ppt_y"/>
                                          </p:val>
                                        </p:tav>
                                        <p:tav tm="100000">
                                          <p:val>
                                            <p:strVal val="#ppt_y"/>
                                          </p:val>
                                        </p:tav>
                                      </p:tavLst>
                                    </p:anim>
                                    <p:animEffect transition="in" filter="fade">
                                      <p:cBhvr>
                                        <p:cTn id="77" dur="500"/>
                                        <p:tgtEl>
                                          <p:spTgt spid="33"/>
                                        </p:tgtEl>
                                      </p:cBhvr>
                                    </p:animEffect>
                                  </p:childTnLst>
                                </p:cTn>
                              </p:par>
                              <p:par>
                                <p:cTn id="78" presetID="54" presetClass="entr" presetSubtype="0" accel="10000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strVal val="#ppt_w*0.05"/>
                                          </p:val>
                                        </p:tav>
                                        <p:tav tm="100000">
                                          <p:val>
                                            <p:strVal val="#ppt_w"/>
                                          </p:val>
                                        </p:tav>
                                      </p:tavLst>
                                    </p:anim>
                                    <p:anim calcmode="lin" valueType="num">
                                      <p:cBhvr>
                                        <p:cTn id="81" dur="500" fill="hold"/>
                                        <p:tgtEl>
                                          <p:spTgt spid="37"/>
                                        </p:tgtEl>
                                        <p:attrNameLst>
                                          <p:attrName>ppt_h</p:attrName>
                                        </p:attrNameLst>
                                      </p:cBhvr>
                                      <p:tavLst>
                                        <p:tav tm="0">
                                          <p:val>
                                            <p:strVal val="#ppt_h"/>
                                          </p:val>
                                        </p:tav>
                                        <p:tav tm="100000">
                                          <p:val>
                                            <p:strVal val="#ppt_h"/>
                                          </p:val>
                                        </p:tav>
                                      </p:tavLst>
                                    </p:anim>
                                    <p:anim calcmode="lin" valueType="num">
                                      <p:cBhvr>
                                        <p:cTn id="82" dur="500" fill="hold"/>
                                        <p:tgtEl>
                                          <p:spTgt spid="37"/>
                                        </p:tgtEl>
                                        <p:attrNameLst>
                                          <p:attrName>ppt_x</p:attrName>
                                        </p:attrNameLst>
                                      </p:cBhvr>
                                      <p:tavLst>
                                        <p:tav tm="0">
                                          <p:val>
                                            <p:strVal val="#ppt_x-.2"/>
                                          </p:val>
                                        </p:tav>
                                        <p:tav tm="100000">
                                          <p:val>
                                            <p:strVal val="#ppt_x"/>
                                          </p:val>
                                        </p:tav>
                                      </p:tavLst>
                                    </p:anim>
                                    <p:anim calcmode="lin" valueType="num">
                                      <p:cBhvr>
                                        <p:cTn id="83" dur="500" fill="hold"/>
                                        <p:tgtEl>
                                          <p:spTgt spid="37"/>
                                        </p:tgtEl>
                                        <p:attrNameLst>
                                          <p:attrName>ppt_y</p:attrName>
                                        </p:attrNameLst>
                                      </p:cBhvr>
                                      <p:tavLst>
                                        <p:tav tm="0">
                                          <p:val>
                                            <p:strVal val="#ppt_y"/>
                                          </p:val>
                                        </p:tav>
                                        <p:tav tm="100000">
                                          <p:val>
                                            <p:strVal val="#ppt_y"/>
                                          </p:val>
                                        </p:tav>
                                      </p:tavLst>
                                    </p:anim>
                                    <p:animEffect transition="in" filter="fade">
                                      <p:cBhvr>
                                        <p:cTn id="84" dur="500"/>
                                        <p:tgtEl>
                                          <p:spTgt spid="37"/>
                                        </p:tgtEl>
                                      </p:cBhvr>
                                    </p:animEffect>
                                  </p:childTnLst>
                                </p:cTn>
                              </p:par>
                              <p:par>
                                <p:cTn id="85" presetID="54" presetClass="entr" presetSubtype="0" accel="100000"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strVal val="#ppt_w*0.05"/>
                                          </p:val>
                                        </p:tav>
                                        <p:tav tm="100000">
                                          <p:val>
                                            <p:strVal val="#ppt_w"/>
                                          </p:val>
                                        </p:tav>
                                      </p:tavLst>
                                    </p:anim>
                                    <p:anim calcmode="lin" valueType="num">
                                      <p:cBhvr>
                                        <p:cTn id="88" dur="500" fill="hold"/>
                                        <p:tgtEl>
                                          <p:spTgt spid="38"/>
                                        </p:tgtEl>
                                        <p:attrNameLst>
                                          <p:attrName>ppt_h</p:attrName>
                                        </p:attrNameLst>
                                      </p:cBhvr>
                                      <p:tavLst>
                                        <p:tav tm="0">
                                          <p:val>
                                            <p:strVal val="#ppt_h"/>
                                          </p:val>
                                        </p:tav>
                                        <p:tav tm="100000">
                                          <p:val>
                                            <p:strVal val="#ppt_h"/>
                                          </p:val>
                                        </p:tav>
                                      </p:tavLst>
                                    </p:anim>
                                    <p:anim calcmode="lin" valueType="num">
                                      <p:cBhvr>
                                        <p:cTn id="89" dur="500" fill="hold"/>
                                        <p:tgtEl>
                                          <p:spTgt spid="38"/>
                                        </p:tgtEl>
                                        <p:attrNameLst>
                                          <p:attrName>ppt_x</p:attrName>
                                        </p:attrNameLst>
                                      </p:cBhvr>
                                      <p:tavLst>
                                        <p:tav tm="0">
                                          <p:val>
                                            <p:strVal val="#ppt_x-.2"/>
                                          </p:val>
                                        </p:tav>
                                        <p:tav tm="100000">
                                          <p:val>
                                            <p:strVal val="#ppt_x"/>
                                          </p:val>
                                        </p:tav>
                                      </p:tavLst>
                                    </p:anim>
                                    <p:anim calcmode="lin" valueType="num">
                                      <p:cBhvr>
                                        <p:cTn id="90" dur="500" fill="hold"/>
                                        <p:tgtEl>
                                          <p:spTgt spid="38"/>
                                        </p:tgtEl>
                                        <p:attrNameLst>
                                          <p:attrName>ppt_y</p:attrName>
                                        </p:attrNameLst>
                                      </p:cBhvr>
                                      <p:tavLst>
                                        <p:tav tm="0">
                                          <p:val>
                                            <p:strVal val="#ppt_y"/>
                                          </p:val>
                                        </p:tav>
                                        <p:tav tm="100000">
                                          <p:val>
                                            <p:strVal val="#ppt_y"/>
                                          </p:val>
                                        </p:tav>
                                      </p:tavLst>
                                    </p:anim>
                                    <p:animEffect transition="in" filter="fade">
                                      <p:cBhvr>
                                        <p:cTn id="91" dur="500"/>
                                        <p:tgtEl>
                                          <p:spTgt spid="38"/>
                                        </p:tgtEl>
                                      </p:cBhvr>
                                    </p:animEffect>
                                  </p:childTnLst>
                                </p:cTn>
                              </p:par>
                              <p:par>
                                <p:cTn id="92" presetID="54" presetClass="entr" presetSubtype="0" accel="100000"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 calcmode="lin" valueType="num">
                                      <p:cBhvr>
                                        <p:cTn id="94" dur="500" fill="hold"/>
                                        <p:tgtEl>
                                          <p:spTgt spid="39"/>
                                        </p:tgtEl>
                                        <p:attrNameLst>
                                          <p:attrName>ppt_w</p:attrName>
                                        </p:attrNameLst>
                                      </p:cBhvr>
                                      <p:tavLst>
                                        <p:tav tm="0">
                                          <p:val>
                                            <p:strVal val="#ppt_w*0.05"/>
                                          </p:val>
                                        </p:tav>
                                        <p:tav tm="100000">
                                          <p:val>
                                            <p:strVal val="#ppt_w"/>
                                          </p:val>
                                        </p:tav>
                                      </p:tavLst>
                                    </p:anim>
                                    <p:anim calcmode="lin" valueType="num">
                                      <p:cBhvr>
                                        <p:cTn id="95" dur="500" fill="hold"/>
                                        <p:tgtEl>
                                          <p:spTgt spid="39"/>
                                        </p:tgtEl>
                                        <p:attrNameLst>
                                          <p:attrName>ppt_h</p:attrName>
                                        </p:attrNameLst>
                                      </p:cBhvr>
                                      <p:tavLst>
                                        <p:tav tm="0">
                                          <p:val>
                                            <p:strVal val="#ppt_h"/>
                                          </p:val>
                                        </p:tav>
                                        <p:tav tm="100000">
                                          <p:val>
                                            <p:strVal val="#ppt_h"/>
                                          </p:val>
                                        </p:tav>
                                      </p:tavLst>
                                    </p:anim>
                                    <p:anim calcmode="lin" valueType="num">
                                      <p:cBhvr>
                                        <p:cTn id="96" dur="500" fill="hold"/>
                                        <p:tgtEl>
                                          <p:spTgt spid="39"/>
                                        </p:tgtEl>
                                        <p:attrNameLst>
                                          <p:attrName>ppt_x</p:attrName>
                                        </p:attrNameLst>
                                      </p:cBhvr>
                                      <p:tavLst>
                                        <p:tav tm="0">
                                          <p:val>
                                            <p:strVal val="#ppt_x-.2"/>
                                          </p:val>
                                        </p:tav>
                                        <p:tav tm="100000">
                                          <p:val>
                                            <p:strVal val="#ppt_x"/>
                                          </p:val>
                                        </p:tav>
                                      </p:tavLst>
                                    </p:anim>
                                    <p:anim calcmode="lin" valueType="num">
                                      <p:cBhvr>
                                        <p:cTn id="97" dur="500" fill="hold"/>
                                        <p:tgtEl>
                                          <p:spTgt spid="39"/>
                                        </p:tgtEl>
                                        <p:attrNameLst>
                                          <p:attrName>ppt_y</p:attrName>
                                        </p:attrNameLst>
                                      </p:cBhvr>
                                      <p:tavLst>
                                        <p:tav tm="0">
                                          <p:val>
                                            <p:strVal val="#ppt_y"/>
                                          </p:val>
                                        </p:tav>
                                        <p:tav tm="100000">
                                          <p:val>
                                            <p:strVal val="#ppt_y"/>
                                          </p:val>
                                        </p:tav>
                                      </p:tavLst>
                                    </p:anim>
                                    <p:animEffect transition="in" filter="fade">
                                      <p:cBhvr>
                                        <p:cTn id="98" dur="500"/>
                                        <p:tgtEl>
                                          <p:spTgt spid="39"/>
                                        </p:tgtEl>
                                      </p:cBhvr>
                                    </p:animEffect>
                                  </p:childTnLst>
                                </p:cTn>
                              </p:par>
                              <p:par>
                                <p:cTn id="99" presetID="54" presetClass="entr" presetSubtype="0" accel="100000"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500" fill="hold"/>
                                        <p:tgtEl>
                                          <p:spTgt spid="40"/>
                                        </p:tgtEl>
                                        <p:attrNameLst>
                                          <p:attrName>ppt_w</p:attrName>
                                        </p:attrNameLst>
                                      </p:cBhvr>
                                      <p:tavLst>
                                        <p:tav tm="0">
                                          <p:val>
                                            <p:strVal val="#ppt_w*0.05"/>
                                          </p:val>
                                        </p:tav>
                                        <p:tav tm="100000">
                                          <p:val>
                                            <p:strVal val="#ppt_w"/>
                                          </p:val>
                                        </p:tav>
                                      </p:tavLst>
                                    </p:anim>
                                    <p:anim calcmode="lin" valueType="num">
                                      <p:cBhvr>
                                        <p:cTn id="102" dur="500" fill="hold"/>
                                        <p:tgtEl>
                                          <p:spTgt spid="40"/>
                                        </p:tgtEl>
                                        <p:attrNameLst>
                                          <p:attrName>ppt_h</p:attrName>
                                        </p:attrNameLst>
                                      </p:cBhvr>
                                      <p:tavLst>
                                        <p:tav tm="0">
                                          <p:val>
                                            <p:strVal val="#ppt_h"/>
                                          </p:val>
                                        </p:tav>
                                        <p:tav tm="100000">
                                          <p:val>
                                            <p:strVal val="#ppt_h"/>
                                          </p:val>
                                        </p:tav>
                                      </p:tavLst>
                                    </p:anim>
                                    <p:anim calcmode="lin" valueType="num">
                                      <p:cBhvr>
                                        <p:cTn id="103" dur="500" fill="hold"/>
                                        <p:tgtEl>
                                          <p:spTgt spid="40"/>
                                        </p:tgtEl>
                                        <p:attrNameLst>
                                          <p:attrName>ppt_x</p:attrName>
                                        </p:attrNameLst>
                                      </p:cBhvr>
                                      <p:tavLst>
                                        <p:tav tm="0">
                                          <p:val>
                                            <p:strVal val="#ppt_x-.2"/>
                                          </p:val>
                                        </p:tav>
                                        <p:tav tm="100000">
                                          <p:val>
                                            <p:strVal val="#ppt_x"/>
                                          </p:val>
                                        </p:tav>
                                      </p:tavLst>
                                    </p:anim>
                                    <p:anim calcmode="lin" valueType="num">
                                      <p:cBhvr>
                                        <p:cTn id="104" dur="500" fill="hold"/>
                                        <p:tgtEl>
                                          <p:spTgt spid="40"/>
                                        </p:tgtEl>
                                        <p:attrNameLst>
                                          <p:attrName>ppt_y</p:attrName>
                                        </p:attrNameLst>
                                      </p:cBhvr>
                                      <p:tavLst>
                                        <p:tav tm="0">
                                          <p:val>
                                            <p:strVal val="#ppt_y"/>
                                          </p:val>
                                        </p:tav>
                                        <p:tav tm="100000">
                                          <p:val>
                                            <p:strVal val="#ppt_y"/>
                                          </p:val>
                                        </p:tav>
                                      </p:tavLst>
                                    </p:anim>
                                    <p:animEffect transition="in" filter="fade">
                                      <p:cBhvr>
                                        <p:cTn id="105" dur="500"/>
                                        <p:tgtEl>
                                          <p:spTgt spid="40"/>
                                        </p:tgtEl>
                                      </p:cBhvr>
                                    </p:animEffect>
                                  </p:childTnLst>
                                </p:cTn>
                              </p:par>
                              <p:par>
                                <p:cTn id="106" presetID="54" presetClass="entr" presetSubtype="0" accel="100000" fill="hold" grpId="0" nodeType="withEffect">
                                  <p:stCondLst>
                                    <p:cond delay="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500" fill="hold"/>
                                        <p:tgtEl>
                                          <p:spTgt spid="41"/>
                                        </p:tgtEl>
                                        <p:attrNameLst>
                                          <p:attrName>ppt_w</p:attrName>
                                        </p:attrNameLst>
                                      </p:cBhvr>
                                      <p:tavLst>
                                        <p:tav tm="0">
                                          <p:val>
                                            <p:strVal val="#ppt_w*0.05"/>
                                          </p:val>
                                        </p:tav>
                                        <p:tav tm="100000">
                                          <p:val>
                                            <p:strVal val="#ppt_w"/>
                                          </p:val>
                                        </p:tav>
                                      </p:tavLst>
                                    </p:anim>
                                    <p:anim calcmode="lin" valueType="num">
                                      <p:cBhvr>
                                        <p:cTn id="109" dur="500" fill="hold"/>
                                        <p:tgtEl>
                                          <p:spTgt spid="41"/>
                                        </p:tgtEl>
                                        <p:attrNameLst>
                                          <p:attrName>ppt_h</p:attrName>
                                        </p:attrNameLst>
                                      </p:cBhvr>
                                      <p:tavLst>
                                        <p:tav tm="0">
                                          <p:val>
                                            <p:strVal val="#ppt_h"/>
                                          </p:val>
                                        </p:tav>
                                        <p:tav tm="100000">
                                          <p:val>
                                            <p:strVal val="#ppt_h"/>
                                          </p:val>
                                        </p:tav>
                                      </p:tavLst>
                                    </p:anim>
                                    <p:anim calcmode="lin" valueType="num">
                                      <p:cBhvr>
                                        <p:cTn id="110" dur="500" fill="hold"/>
                                        <p:tgtEl>
                                          <p:spTgt spid="41"/>
                                        </p:tgtEl>
                                        <p:attrNameLst>
                                          <p:attrName>ppt_x</p:attrName>
                                        </p:attrNameLst>
                                      </p:cBhvr>
                                      <p:tavLst>
                                        <p:tav tm="0">
                                          <p:val>
                                            <p:strVal val="#ppt_x-.2"/>
                                          </p:val>
                                        </p:tav>
                                        <p:tav tm="100000">
                                          <p:val>
                                            <p:strVal val="#ppt_x"/>
                                          </p:val>
                                        </p:tav>
                                      </p:tavLst>
                                    </p:anim>
                                    <p:anim calcmode="lin" valueType="num">
                                      <p:cBhvr>
                                        <p:cTn id="111" dur="500" fill="hold"/>
                                        <p:tgtEl>
                                          <p:spTgt spid="41"/>
                                        </p:tgtEl>
                                        <p:attrNameLst>
                                          <p:attrName>ppt_y</p:attrName>
                                        </p:attrNameLst>
                                      </p:cBhvr>
                                      <p:tavLst>
                                        <p:tav tm="0">
                                          <p:val>
                                            <p:strVal val="#ppt_y"/>
                                          </p:val>
                                        </p:tav>
                                        <p:tav tm="100000">
                                          <p:val>
                                            <p:strVal val="#ppt_y"/>
                                          </p:val>
                                        </p:tav>
                                      </p:tavLst>
                                    </p:anim>
                                    <p:animEffect transition="in" filter="fade">
                                      <p:cBhvr>
                                        <p:cTn id="112" dur="500"/>
                                        <p:tgtEl>
                                          <p:spTgt spid="41"/>
                                        </p:tgtEl>
                                      </p:cBhvr>
                                    </p:animEffect>
                                  </p:childTnLst>
                                </p:cTn>
                              </p:par>
                              <p:par>
                                <p:cTn id="113" presetID="54" presetClass="entr" presetSubtype="0" accel="100000"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 calcmode="lin" valueType="num">
                                      <p:cBhvr>
                                        <p:cTn id="115" dur="500" fill="hold"/>
                                        <p:tgtEl>
                                          <p:spTgt spid="44"/>
                                        </p:tgtEl>
                                        <p:attrNameLst>
                                          <p:attrName>ppt_w</p:attrName>
                                        </p:attrNameLst>
                                      </p:cBhvr>
                                      <p:tavLst>
                                        <p:tav tm="0">
                                          <p:val>
                                            <p:strVal val="#ppt_w*0.05"/>
                                          </p:val>
                                        </p:tav>
                                        <p:tav tm="100000">
                                          <p:val>
                                            <p:strVal val="#ppt_w"/>
                                          </p:val>
                                        </p:tav>
                                      </p:tavLst>
                                    </p:anim>
                                    <p:anim calcmode="lin" valueType="num">
                                      <p:cBhvr>
                                        <p:cTn id="116" dur="500" fill="hold"/>
                                        <p:tgtEl>
                                          <p:spTgt spid="44"/>
                                        </p:tgtEl>
                                        <p:attrNameLst>
                                          <p:attrName>ppt_h</p:attrName>
                                        </p:attrNameLst>
                                      </p:cBhvr>
                                      <p:tavLst>
                                        <p:tav tm="0">
                                          <p:val>
                                            <p:strVal val="#ppt_h"/>
                                          </p:val>
                                        </p:tav>
                                        <p:tav tm="100000">
                                          <p:val>
                                            <p:strVal val="#ppt_h"/>
                                          </p:val>
                                        </p:tav>
                                      </p:tavLst>
                                    </p:anim>
                                    <p:anim calcmode="lin" valueType="num">
                                      <p:cBhvr>
                                        <p:cTn id="117" dur="500" fill="hold"/>
                                        <p:tgtEl>
                                          <p:spTgt spid="44"/>
                                        </p:tgtEl>
                                        <p:attrNameLst>
                                          <p:attrName>ppt_x</p:attrName>
                                        </p:attrNameLst>
                                      </p:cBhvr>
                                      <p:tavLst>
                                        <p:tav tm="0">
                                          <p:val>
                                            <p:strVal val="#ppt_x-.2"/>
                                          </p:val>
                                        </p:tav>
                                        <p:tav tm="100000">
                                          <p:val>
                                            <p:strVal val="#ppt_x"/>
                                          </p:val>
                                        </p:tav>
                                      </p:tavLst>
                                    </p:anim>
                                    <p:anim calcmode="lin" valueType="num">
                                      <p:cBhvr>
                                        <p:cTn id="118" dur="500" fill="hold"/>
                                        <p:tgtEl>
                                          <p:spTgt spid="44"/>
                                        </p:tgtEl>
                                        <p:attrNameLst>
                                          <p:attrName>ppt_y</p:attrName>
                                        </p:attrNameLst>
                                      </p:cBhvr>
                                      <p:tavLst>
                                        <p:tav tm="0">
                                          <p:val>
                                            <p:strVal val="#ppt_y"/>
                                          </p:val>
                                        </p:tav>
                                        <p:tav tm="100000">
                                          <p:val>
                                            <p:strVal val="#ppt_y"/>
                                          </p:val>
                                        </p:tav>
                                      </p:tavLst>
                                    </p:anim>
                                    <p:animEffect transition="in" filter="fade">
                                      <p:cBhvr>
                                        <p:cTn id="119" dur="500"/>
                                        <p:tgtEl>
                                          <p:spTgt spid="44"/>
                                        </p:tgtEl>
                                      </p:cBhvr>
                                    </p:animEffect>
                                  </p:childTnLst>
                                </p:cTn>
                              </p:par>
                              <p:par>
                                <p:cTn id="120" presetID="54" presetClass="entr" presetSubtype="0" accel="100000" fill="hold" grpId="0" nodeType="with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strVal val="#ppt_w*0.05"/>
                                          </p:val>
                                        </p:tav>
                                        <p:tav tm="100000">
                                          <p:val>
                                            <p:strVal val="#ppt_w"/>
                                          </p:val>
                                        </p:tav>
                                      </p:tavLst>
                                    </p:anim>
                                    <p:anim calcmode="lin" valueType="num">
                                      <p:cBhvr>
                                        <p:cTn id="123" dur="500" fill="hold"/>
                                        <p:tgtEl>
                                          <p:spTgt spid="45"/>
                                        </p:tgtEl>
                                        <p:attrNameLst>
                                          <p:attrName>ppt_h</p:attrName>
                                        </p:attrNameLst>
                                      </p:cBhvr>
                                      <p:tavLst>
                                        <p:tav tm="0">
                                          <p:val>
                                            <p:strVal val="#ppt_h"/>
                                          </p:val>
                                        </p:tav>
                                        <p:tav tm="100000">
                                          <p:val>
                                            <p:strVal val="#ppt_h"/>
                                          </p:val>
                                        </p:tav>
                                      </p:tavLst>
                                    </p:anim>
                                    <p:anim calcmode="lin" valueType="num">
                                      <p:cBhvr>
                                        <p:cTn id="124" dur="500" fill="hold"/>
                                        <p:tgtEl>
                                          <p:spTgt spid="45"/>
                                        </p:tgtEl>
                                        <p:attrNameLst>
                                          <p:attrName>ppt_x</p:attrName>
                                        </p:attrNameLst>
                                      </p:cBhvr>
                                      <p:tavLst>
                                        <p:tav tm="0">
                                          <p:val>
                                            <p:strVal val="#ppt_x-.2"/>
                                          </p:val>
                                        </p:tav>
                                        <p:tav tm="100000">
                                          <p:val>
                                            <p:strVal val="#ppt_x"/>
                                          </p:val>
                                        </p:tav>
                                      </p:tavLst>
                                    </p:anim>
                                    <p:anim calcmode="lin" valueType="num">
                                      <p:cBhvr>
                                        <p:cTn id="125" dur="500" fill="hold"/>
                                        <p:tgtEl>
                                          <p:spTgt spid="45"/>
                                        </p:tgtEl>
                                        <p:attrNameLst>
                                          <p:attrName>ppt_y</p:attrName>
                                        </p:attrNameLst>
                                      </p:cBhvr>
                                      <p:tavLst>
                                        <p:tav tm="0">
                                          <p:val>
                                            <p:strVal val="#ppt_y"/>
                                          </p:val>
                                        </p:tav>
                                        <p:tav tm="100000">
                                          <p:val>
                                            <p:strVal val="#ppt_y"/>
                                          </p:val>
                                        </p:tav>
                                      </p:tavLst>
                                    </p:anim>
                                    <p:animEffect transition="in" filter="fade">
                                      <p:cBhvr>
                                        <p:cTn id="126" dur="500"/>
                                        <p:tgtEl>
                                          <p:spTgt spid="45"/>
                                        </p:tgtEl>
                                      </p:cBhvr>
                                    </p:animEffect>
                                  </p:childTnLst>
                                </p:cTn>
                              </p:par>
                            </p:childTnLst>
                          </p:cTn>
                        </p:par>
                      </p:childTnLst>
                    </p:cTn>
                  </p:par>
                  <p:par>
                    <p:cTn id="127" fill="hold">
                      <p:stCondLst>
                        <p:cond delay="indefinite"/>
                      </p:stCondLst>
                      <p:childTnLst>
                        <p:par>
                          <p:cTn id="128" fill="hold">
                            <p:stCondLst>
                              <p:cond delay="0"/>
                            </p:stCondLst>
                            <p:childTnLst>
                              <p:par>
                                <p:cTn id="129" presetID="4" presetClass="entr" presetSubtype="16" fill="hold" grpId="0" nodeType="click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box(in)">
                                      <p:cBhvr>
                                        <p:cTn id="131" dur="500"/>
                                        <p:tgtEl>
                                          <p:spTgt spid="34"/>
                                        </p:tgtEl>
                                      </p:cBhvr>
                                    </p:animEffect>
                                  </p:childTnLst>
                                </p:cTn>
                              </p:par>
                            </p:childTnLst>
                          </p:cTn>
                        </p:par>
                      </p:childTnLst>
                    </p:cTn>
                  </p:par>
                  <p:par>
                    <p:cTn id="132" fill="hold">
                      <p:stCondLst>
                        <p:cond delay="indefinite"/>
                      </p:stCondLst>
                      <p:childTnLst>
                        <p:par>
                          <p:cTn id="133" fill="hold">
                            <p:stCondLst>
                              <p:cond delay="0"/>
                            </p:stCondLst>
                            <p:childTnLst>
                              <p:par>
                                <p:cTn id="134" presetID="4" presetClass="entr" presetSubtype="16" fill="hold" grpId="0" nodeType="click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box(in)">
                                      <p:cBhvr>
                                        <p:cTn id="136" dur="500"/>
                                        <p:tgtEl>
                                          <p:spTgt spid="36"/>
                                        </p:tgtEl>
                                      </p:cBhvr>
                                    </p:animEffect>
                                  </p:childTnLst>
                                </p:cTn>
                              </p:par>
                            </p:childTnLst>
                          </p:cTn>
                        </p:par>
                      </p:childTnLst>
                    </p:cTn>
                  </p:par>
                  <p:par>
                    <p:cTn id="137" fill="hold">
                      <p:stCondLst>
                        <p:cond delay="indefinite"/>
                      </p:stCondLst>
                      <p:childTnLst>
                        <p:par>
                          <p:cTn id="138" fill="hold">
                            <p:stCondLst>
                              <p:cond delay="0"/>
                            </p:stCondLst>
                            <p:childTnLst>
                              <p:par>
                                <p:cTn id="139" presetID="4" presetClass="entr" presetSubtype="16" fill="hold" grpId="0" nodeType="click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box(in)">
                                      <p:cBhvr>
                                        <p:cTn id="141" dur="500"/>
                                        <p:tgtEl>
                                          <p:spTgt spid="43"/>
                                        </p:tgtEl>
                                      </p:cBhvr>
                                    </p:animEffect>
                                  </p:childTnLst>
                                </p:cTn>
                              </p:par>
                            </p:childTnLst>
                          </p:cTn>
                        </p:par>
                      </p:childTnLst>
                    </p:cTn>
                  </p:par>
                  <p:par>
                    <p:cTn id="142" fill="hold">
                      <p:stCondLst>
                        <p:cond delay="indefinite"/>
                      </p:stCondLst>
                      <p:childTnLst>
                        <p:par>
                          <p:cTn id="143" fill="hold">
                            <p:stCondLst>
                              <p:cond delay="0"/>
                            </p:stCondLst>
                            <p:childTnLst>
                              <p:par>
                                <p:cTn id="144" presetID="4" presetClass="entr" presetSubtype="16" fill="hold" grpId="0" nodeType="click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box(in)">
                                      <p:cBhvr>
                                        <p:cTn id="1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0" grpId="0" animBg="1"/>
      <p:bldP spid="11" grpId="0"/>
      <p:bldP spid="12" grpId="0" animBg="1"/>
      <p:bldP spid="25" grpId="0" animBg="1"/>
      <p:bldP spid="26" grpId="0" animBg="1"/>
      <p:bldP spid="27" grpId="0" animBg="1"/>
      <p:bldP spid="28" grpId="0" animBg="1"/>
      <p:bldP spid="29" grpId="0" animBg="1"/>
      <p:bldP spid="30" grpId="0" animBg="1"/>
      <p:bldP spid="31" grpId="0" animBg="1"/>
      <p:bldP spid="32" grpId="0" animBg="1"/>
      <p:bldP spid="33" grpId="0" animBg="1"/>
      <p:bldP spid="37" grpId="0" animBg="1"/>
      <p:bldP spid="34" grpId="0"/>
      <p:bldP spid="38" grpId="0" animBg="1"/>
      <p:bldP spid="39" grpId="0" animBg="1"/>
      <p:bldP spid="40" grpId="0" animBg="1"/>
      <p:bldP spid="41" grpId="0" animBg="1"/>
      <p:bldP spid="45" grpId="0" animBg="1"/>
      <p:bldP spid="44" grpId="0" animBg="1"/>
      <p:bldP spid="36" grpId="0"/>
      <p:bldP spid="43" grpId="0"/>
      <p:bldP spid="4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6927639" y="329799"/>
            <a:ext cx="1464519" cy="1273008"/>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800" b="1" dirty="0" smtClean="0">
                <a:solidFill>
                  <a:schemeClr val="tx1"/>
                </a:solidFill>
              </a:rPr>
              <a:t>أقرأ وألاحظ</a:t>
            </a:r>
            <a:endParaRPr lang="ar-SA" sz="2400" b="1" dirty="0">
              <a:solidFill>
                <a:schemeClr val="tx1"/>
              </a:solidFill>
            </a:endParaRPr>
          </a:p>
        </p:txBody>
      </p:sp>
      <p:sp>
        <p:nvSpPr>
          <p:cNvPr id="4" name="مربع نص 3"/>
          <p:cNvSpPr txBox="1"/>
          <p:nvPr/>
        </p:nvSpPr>
        <p:spPr>
          <a:xfrm>
            <a:off x="2571736" y="357166"/>
            <a:ext cx="3714776" cy="584775"/>
          </a:xfrm>
          <a:prstGeom prst="rect">
            <a:avLst/>
          </a:prstGeom>
          <a:noFill/>
        </p:spPr>
        <p:txBody>
          <a:bodyPr wrap="square" rtlCol="1">
            <a:spAutoFit/>
          </a:bodyPr>
          <a:lstStyle/>
          <a:p>
            <a:pPr algn="ctr"/>
            <a:r>
              <a:rPr lang="ar-SA" sz="3200" b="1" dirty="0" smtClean="0">
                <a:solidFill>
                  <a:schemeClr val="accent1">
                    <a:lumMod val="50000"/>
                  </a:schemeClr>
                </a:solidFill>
                <a:effectLst>
                  <a:glow rad="101600">
                    <a:schemeClr val="accent6">
                      <a:satMod val="175000"/>
                      <a:alpha val="40000"/>
                    </a:schemeClr>
                  </a:glow>
                </a:effectLst>
                <a:cs typeface="DecoType Naskh" pitchFamily="2" charset="-78"/>
              </a:rPr>
              <a:t>أقرأ وألاحظ رسم الكلمات الملونة:</a:t>
            </a:r>
            <a:endParaRPr lang="ar-SA" sz="3200" b="1" dirty="0">
              <a:solidFill>
                <a:schemeClr val="accent1">
                  <a:lumMod val="50000"/>
                </a:schemeClr>
              </a:solidFill>
              <a:effectLst>
                <a:glow rad="101600">
                  <a:schemeClr val="accent6">
                    <a:satMod val="175000"/>
                    <a:alpha val="40000"/>
                  </a:schemeClr>
                </a:glow>
              </a:effectLst>
              <a:cs typeface="DecoType Naskh" pitchFamily="2" charset="-78"/>
            </a:endParaRPr>
          </a:p>
        </p:txBody>
      </p:sp>
      <p:sp>
        <p:nvSpPr>
          <p:cNvPr id="5" name="مربع نص 4"/>
          <p:cNvSpPr txBox="1"/>
          <p:nvPr/>
        </p:nvSpPr>
        <p:spPr>
          <a:xfrm>
            <a:off x="571472" y="1000108"/>
            <a:ext cx="7858180" cy="4524315"/>
          </a:xfrm>
          <a:prstGeom prst="rect">
            <a:avLst/>
          </a:prstGeom>
          <a:noFill/>
        </p:spPr>
        <p:txBody>
          <a:bodyPr wrap="square" rtlCol="1">
            <a:spAutoFit/>
          </a:bodyPr>
          <a:lstStyle/>
          <a:p>
            <a:pPr algn="ctr"/>
            <a:r>
              <a:rPr lang="ar-SA" sz="3200" dirty="0" smtClean="0">
                <a:solidFill>
                  <a:schemeClr val="tx2">
                    <a:lumMod val="75000"/>
                  </a:schemeClr>
                </a:solidFill>
              </a:rPr>
              <a:t>(أ)</a:t>
            </a:r>
          </a:p>
          <a:p>
            <a:pPr algn="ctr"/>
            <a:r>
              <a:rPr lang="ar-SA" sz="3200" dirty="0" smtClean="0">
                <a:solidFill>
                  <a:schemeClr val="tx2">
                    <a:lumMod val="75000"/>
                  </a:schemeClr>
                </a:solidFill>
              </a:rPr>
              <a:t>غذيتها بكل ما أملكه من مشاعر</a:t>
            </a:r>
            <a:r>
              <a:rPr lang="ar-SA" sz="3200" dirty="0" smtClean="0">
                <a:solidFill>
                  <a:srgbClr val="FF0000"/>
                </a:solidFill>
              </a:rPr>
              <a:t> اللين </a:t>
            </a:r>
            <a:r>
              <a:rPr lang="ar-SA" sz="3200" dirty="0" smtClean="0">
                <a:solidFill>
                  <a:schemeClr val="tx2">
                    <a:lumMod val="75000"/>
                  </a:schemeClr>
                </a:solidFill>
              </a:rPr>
              <a:t>والرفق.</a:t>
            </a:r>
          </a:p>
          <a:p>
            <a:pPr algn="ctr"/>
            <a:r>
              <a:rPr lang="ar-SA" sz="3200" dirty="0" smtClean="0">
                <a:solidFill>
                  <a:schemeClr val="tx2">
                    <a:lumMod val="75000"/>
                  </a:schemeClr>
                </a:solidFill>
              </a:rPr>
              <a:t>(ب)</a:t>
            </a:r>
          </a:p>
          <a:p>
            <a:pPr algn="ctr"/>
            <a:r>
              <a:rPr lang="ar-SA" sz="3200" dirty="0" smtClean="0">
                <a:solidFill>
                  <a:srgbClr val="FF0000"/>
                </a:solidFill>
              </a:rPr>
              <a:t>فالذئاب</a:t>
            </a:r>
            <a:r>
              <a:rPr lang="ar-SA" sz="3200" dirty="0" smtClean="0">
                <a:solidFill>
                  <a:schemeClr val="tx2">
                    <a:lumMod val="75000"/>
                  </a:schemeClr>
                </a:solidFill>
              </a:rPr>
              <a:t> تتربص بك أنت وبمن تكون بمفردها.</a:t>
            </a:r>
          </a:p>
          <a:p>
            <a:pPr algn="ctr"/>
            <a:r>
              <a:rPr lang="ar-SA" sz="3200" dirty="0" smtClean="0">
                <a:solidFill>
                  <a:schemeClr val="tx2">
                    <a:lumMod val="75000"/>
                  </a:schemeClr>
                </a:solidFill>
              </a:rPr>
              <a:t>كدت أقسو عليك </a:t>
            </a:r>
            <a:r>
              <a:rPr lang="ar-SA" sz="3200" dirty="0" smtClean="0">
                <a:solidFill>
                  <a:srgbClr val="FF0000"/>
                </a:solidFill>
              </a:rPr>
              <a:t>بالحديث</a:t>
            </a:r>
            <a:r>
              <a:rPr lang="ar-SA" sz="3200" dirty="0" smtClean="0">
                <a:solidFill>
                  <a:schemeClr val="tx2">
                    <a:lumMod val="75000"/>
                  </a:schemeClr>
                </a:solidFill>
              </a:rPr>
              <a:t>.</a:t>
            </a:r>
          </a:p>
          <a:p>
            <a:pPr algn="ctr"/>
            <a:r>
              <a:rPr lang="ar-SA" sz="3200" dirty="0" smtClean="0">
                <a:solidFill>
                  <a:schemeClr val="tx2">
                    <a:lumMod val="75000"/>
                  </a:schemeClr>
                </a:solidFill>
              </a:rPr>
              <a:t>(ج)</a:t>
            </a:r>
          </a:p>
          <a:p>
            <a:pPr algn="ctr"/>
            <a:r>
              <a:rPr lang="ar-SA" sz="3200" dirty="0" smtClean="0">
                <a:solidFill>
                  <a:schemeClr val="tx2">
                    <a:lumMod val="75000"/>
                  </a:schemeClr>
                </a:solidFill>
              </a:rPr>
              <a:t>حذرنني من المآسي التي تحصل من ورائه </a:t>
            </a:r>
            <a:r>
              <a:rPr lang="ar-SA" sz="3200" dirty="0" smtClean="0">
                <a:solidFill>
                  <a:srgbClr val="FF0000"/>
                </a:solidFill>
              </a:rPr>
              <a:t>للغافلات</a:t>
            </a:r>
            <a:r>
              <a:rPr lang="ar-SA" sz="3200" dirty="0" smtClean="0">
                <a:solidFill>
                  <a:schemeClr val="tx2">
                    <a:lumMod val="75000"/>
                  </a:schemeClr>
                </a:solidFill>
              </a:rPr>
              <a:t> الصغيرات.</a:t>
            </a:r>
          </a:p>
          <a:p>
            <a:pPr algn="ctr"/>
            <a:r>
              <a:rPr lang="ar-SA" sz="3200" dirty="0" smtClean="0">
                <a:solidFill>
                  <a:schemeClr val="tx2">
                    <a:lumMod val="75000"/>
                  </a:schemeClr>
                </a:solidFill>
              </a:rPr>
              <a:t>تسهمي مع أخواتك في نشر القيم الإسلامية لا أن تكون </a:t>
            </a:r>
            <a:r>
              <a:rPr lang="ar-SA" sz="3200" dirty="0" smtClean="0">
                <a:solidFill>
                  <a:srgbClr val="FF0000"/>
                </a:solidFill>
              </a:rPr>
              <a:t>للهو</a:t>
            </a:r>
            <a:r>
              <a:rPr lang="ar-SA" sz="3200" dirty="0" smtClean="0">
                <a:solidFill>
                  <a:schemeClr val="tx2">
                    <a:lumMod val="75000"/>
                  </a:schemeClr>
                </a:solidFill>
              </a:rPr>
              <a:t>.</a:t>
            </a:r>
            <a:endParaRPr lang="ar-SA" sz="3200" dirty="0">
              <a:solidFill>
                <a:schemeClr val="tx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14288"/>
            <a:ext cx="9144000" cy="6858000"/>
          </a:xfrm>
          <a:prstGeom prst="rect">
            <a:avLst/>
          </a:prstGeom>
          <a:noFill/>
        </p:spPr>
      </p:pic>
      <p:sp>
        <p:nvSpPr>
          <p:cNvPr id="3" name="مربع نص 2"/>
          <p:cNvSpPr txBox="1"/>
          <p:nvPr/>
        </p:nvSpPr>
        <p:spPr>
          <a:xfrm>
            <a:off x="500034" y="142852"/>
            <a:ext cx="8143932" cy="954107"/>
          </a:xfrm>
          <a:prstGeom prst="rect">
            <a:avLst/>
          </a:prstGeom>
          <a:noFill/>
        </p:spPr>
        <p:txBody>
          <a:bodyPr wrap="square" rtlCol="1">
            <a:spAutoFit/>
          </a:bodyPr>
          <a:lstStyle/>
          <a:p>
            <a:pPr algn="ctr"/>
            <a:r>
              <a:rPr lang="ar-SA" sz="2800" b="1" dirty="0" smtClean="0">
                <a:cs typeface="DecoType Naskh" pitchFamily="2" charset="-78"/>
              </a:rPr>
              <a:t>2) أكمل الفراغات التالية لأحدد السلوك الاجتماعي السلبي والإيجابي الأبرز في النص،وصاحب السلوك فيما يلي:</a:t>
            </a:r>
            <a:endParaRPr lang="ar-SA" sz="2800" b="1" dirty="0">
              <a:cs typeface="DecoType Naskh" pitchFamily="2" charset="-78"/>
            </a:endParaRPr>
          </a:p>
        </p:txBody>
      </p:sp>
      <p:sp>
        <p:nvSpPr>
          <p:cNvPr id="4" name="موجة 3"/>
          <p:cNvSpPr/>
          <p:nvPr/>
        </p:nvSpPr>
        <p:spPr>
          <a:xfrm>
            <a:off x="4500562" y="1071546"/>
            <a:ext cx="3286148" cy="785818"/>
          </a:xfrm>
          <a:prstGeom prst="wave">
            <a:avLst/>
          </a:prstGeom>
          <a:ln w="38100">
            <a:solidFill>
              <a:srgbClr val="00B050"/>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tx1"/>
                </a:solidFill>
              </a:rPr>
              <a:t>السلوك الإيجابي الأبرز</a:t>
            </a:r>
            <a:endParaRPr lang="ar-SA" sz="2400" b="1" dirty="0">
              <a:solidFill>
                <a:schemeClr val="tx1"/>
              </a:solidFill>
            </a:endParaRPr>
          </a:p>
        </p:txBody>
      </p:sp>
      <p:sp>
        <p:nvSpPr>
          <p:cNvPr id="5" name="موجة 4"/>
          <p:cNvSpPr/>
          <p:nvPr/>
        </p:nvSpPr>
        <p:spPr>
          <a:xfrm>
            <a:off x="4486274" y="1643042"/>
            <a:ext cx="3286148" cy="857264"/>
          </a:xfrm>
          <a:prstGeom prst="wave">
            <a:avLst/>
          </a:prstGeom>
          <a:ln w="38100">
            <a:solidFill>
              <a:srgbClr val="00B050"/>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000" b="1" dirty="0" smtClean="0">
                <a:solidFill>
                  <a:schemeClr val="tx1"/>
                </a:solidFill>
              </a:rPr>
              <a:t>مطالبة الشاب باحترام إنسانية البائع</a:t>
            </a:r>
            <a:endParaRPr lang="ar-SA" sz="2000" b="1" dirty="0">
              <a:solidFill>
                <a:schemeClr val="tx1"/>
              </a:solidFill>
            </a:endParaRPr>
          </a:p>
        </p:txBody>
      </p:sp>
      <p:sp>
        <p:nvSpPr>
          <p:cNvPr id="6" name="موجة 5"/>
          <p:cNvSpPr/>
          <p:nvPr/>
        </p:nvSpPr>
        <p:spPr>
          <a:xfrm>
            <a:off x="557184" y="1643050"/>
            <a:ext cx="3286148" cy="857256"/>
          </a:xfrm>
          <a:prstGeom prst="wave">
            <a:avLst>
              <a:gd name="adj1" fmla="val 12500"/>
              <a:gd name="adj2" fmla="val -435"/>
            </a:avLst>
          </a:prstGeom>
          <a:ln w="38100">
            <a:solidFill>
              <a:srgbClr val="00B050"/>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000" b="1" dirty="0" smtClean="0">
                <a:solidFill>
                  <a:schemeClr val="tx1"/>
                </a:solidFill>
              </a:rPr>
              <a:t> تلفظ الشاب على البائع بألفاظ قاسية</a:t>
            </a:r>
          </a:p>
        </p:txBody>
      </p:sp>
      <p:sp>
        <p:nvSpPr>
          <p:cNvPr id="7" name="موجة 6"/>
          <p:cNvSpPr/>
          <p:nvPr/>
        </p:nvSpPr>
        <p:spPr>
          <a:xfrm>
            <a:off x="571472" y="1000108"/>
            <a:ext cx="3286148" cy="785818"/>
          </a:xfrm>
          <a:prstGeom prst="wave">
            <a:avLst/>
          </a:prstGeom>
          <a:ln w="38100">
            <a:solidFill>
              <a:srgbClr val="00B050"/>
            </a:solidFill>
          </a:ln>
        </p:spPr>
        <p:style>
          <a:lnRef idx="1">
            <a:schemeClr val="accent3"/>
          </a:lnRef>
          <a:fillRef idx="2">
            <a:schemeClr val="accent3"/>
          </a:fillRef>
          <a:effectRef idx="1">
            <a:schemeClr val="accent3"/>
          </a:effectRef>
          <a:fontRef idx="minor">
            <a:schemeClr val="dk1"/>
          </a:fontRef>
        </p:style>
        <p:txBody>
          <a:bodyPr rtlCol="1" anchor="ctr"/>
          <a:lstStyle/>
          <a:p>
            <a:pPr algn="ctr"/>
            <a:r>
              <a:rPr lang="ar-SA" sz="2400" b="1" dirty="0" smtClean="0">
                <a:solidFill>
                  <a:schemeClr val="tx1"/>
                </a:solidFill>
              </a:rPr>
              <a:t>السلوك السلبي الأبرز</a:t>
            </a:r>
            <a:endParaRPr lang="ar-SA" sz="2400" b="1" dirty="0">
              <a:solidFill>
                <a:schemeClr val="tx1"/>
              </a:solidFill>
            </a:endParaRPr>
          </a:p>
        </p:txBody>
      </p:sp>
      <p:sp>
        <p:nvSpPr>
          <p:cNvPr id="8" name="موجة 7"/>
          <p:cNvSpPr/>
          <p:nvPr/>
        </p:nvSpPr>
        <p:spPr>
          <a:xfrm>
            <a:off x="4429124" y="2428854"/>
            <a:ext cx="3286148" cy="857270"/>
          </a:xfrm>
          <a:prstGeom prst="wave">
            <a:avLst>
              <a:gd name="adj1" fmla="val 12500"/>
              <a:gd name="adj2" fmla="val -1304"/>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الراوي</a:t>
            </a:r>
            <a:endParaRPr lang="ar-SA" sz="2400" b="1" dirty="0">
              <a:solidFill>
                <a:schemeClr val="tx1"/>
              </a:solidFill>
            </a:endParaRPr>
          </a:p>
        </p:txBody>
      </p:sp>
      <p:sp>
        <p:nvSpPr>
          <p:cNvPr id="9" name="موجة 8"/>
          <p:cNvSpPr/>
          <p:nvPr/>
        </p:nvSpPr>
        <p:spPr>
          <a:xfrm>
            <a:off x="571472" y="2428854"/>
            <a:ext cx="3286148" cy="928708"/>
          </a:xfrm>
          <a:prstGeom prst="wave">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000" b="1" dirty="0" smtClean="0">
              <a:solidFill>
                <a:schemeClr val="tx1"/>
              </a:solidFill>
            </a:endParaRPr>
          </a:p>
        </p:txBody>
      </p:sp>
      <p:sp>
        <p:nvSpPr>
          <p:cNvPr id="10" name="سهم للأسفل 9"/>
          <p:cNvSpPr/>
          <p:nvPr/>
        </p:nvSpPr>
        <p:spPr>
          <a:xfrm rot="5400000">
            <a:off x="7947445" y="2268135"/>
            <a:ext cx="892973" cy="1071568"/>
          </a:xfrm>
          <a:prstGeom prst="downArrow">
            <a:avLst>
              <a:gd name="adj1" fmla="val 50000"/>
              <a:gd name="adj2" fmla="val 50000"/>
            </a:avLst>
          </a:prstGeom>
        </p:spPr>
        <p:style>
          <a:lnRef idx="1">
            <a:schemeClr val="accent6"/>
          </a:lnRef>
          <a:fillRef idx="2">
            <a:schemeClr val="accent6"/>
          </a:fillRef>
          <a:effectRef idx="1">
            <a:schemeClr val="accent6"/>
          </a:effectRef>
          <a:fontRef idx="minor">
            <a:schemeClr val="dk1"/>
          </a:fontRef>
        </p:style>
        <p:txBody>
          <a:bodyPr vert="vert270" rtlCol="1" anchor="ctr"/>
          <a:lstStyle/>
          <a:p>
            <a:pPr algn="ctr"/>
            <a:r>
              <a:rPr lang="ar-SA" sz="2000" b="1" dirty="0" smtClean="0">
                <a:solidFill>
                  <a:schemeClr val="tx1"/>
                </a:solidFill>
              </a:rPr>
              <a:t>صاحبه</a:t>
            </a:r>
            <a:endParaRPr lang="ar-SA" sz="2000" b="1" dirty="0">
              <a:solidFill>
                <a:schemeClr val="tx1"/>
              </a:solidFill>
            </a:endParaRPr>
          </a:p>
        </p:txBody>
      </p:sp>
      <p:sp>
        <p:nvSpPr>
          <p:cNvPr id="11" name="مستطيل مستدير الزوايا 10"/>
          <p:cNvSpPr/>
          <p:nvPr/>
        </p:nvSpPr>
        <p:spPr>
          <a:xfrm>
            <a:off x="500034" y="3571876"/>
            <a:ext cx="7929618" cy="1143008"/>
          </a:xfrm>
          <a:prstGeom prst="roundRect">
            <a:avLst/>
          </a:prstGeom>
          <a:effectLst>
            <a:glow rad="101600">
              <a:schemeClr val="accent3">
                <a:satMod val="175000"/>
                <a:alpha val="40000"/>
              </a:schemeClr>
            </a:glow>
            <a:outerShdw blurRad="40000" dist="23000" dir="5400000" rotWithShape="0">
              <a:srgbClr val="000000">
                <a:alpha val="35000"/>
              </a:srgbClr>
            </a:outerShdw>
            <a:softEdge rad="127000"/>
          </a:effectLst>
        </p:spPr>
        <p:style>
          <a:lnRef idx="1">
            <a:schemeClr val="accent6"/>
          </a:lnRef>
          <a:fillRef idx="3">
            <a:schemeClr val="accent6"/>
          </a:fillRef>
          <a:effectRef idx="2">
            <a:schemeClr val="accent6"/>
          </a:effectRef>
          <a:fontRef idx="minor">
            <a:schemeClr val="lt1"/>
          </a:fontRef>
        </p:style>
        <p:txBody>
          <a:bodyPr rtlCol="1" anchor="ctr"/>
          <a:lstStyle/>
          <a:p>
            <a:pPr algn="ctr"/>
            <a:r>
              <a:rPr lang="ar-SA" sz="2400" b="1" dirty="0" smtClean="0">
                <a:solidFill>
                  <a:schemeClr val="tx1"/>
                </a:solidFill>
              </a:rPr>
              <a:t>ولكن ما حز في نفسي هو سلبية كل الموجودين من الزبائن تجاه هذا الموقف حيث كانوا مجرد متفرجين دون أن تحرك أيا منهم مروءته أو شهامته.  </a:t>
            </a:r>
            <a:endParaRPr lang="ar-SA" sz="2800" b="1" dirty="0">
              <a:solidFill>
                <a:schemeClr val="tx1"/>
              </a:solidFill>
            </a:endParaRPr>
          </a:p>
        </p:txBody>
      </p:sp>
      <p:sp>
        <p:nvSpPr>
          <p:cNvPr id="12" name="مربع نص 11"/>
          <p:cNvSpPr txBox="1"/>
          <p:nvPr/>
        </p:nvSpPr>
        <p:spPr>
          <a:xfrm>
            <a:off x="428596" y="4760909"/>
            <a:ext cx="8143932" cy="954107"/>
          </a:xfrm>
          <a:prstGeom prst="rect">
            <a:avLst/>
          </a:prstGeom>
          <a:noFill/>
        </p:spPr>
        <p:txBody>
          <a:bodyPr wrap="square" rtlCol="1">
            <a:spAutoFit/>
          </a:bodyPr>
          <a:lstStyle/>
          <a:p>
            <a:pPr algn="ctr"/>
            <a:r>
              <a:rPr lang="ar-SA" sz="2800" b="1" dirty="0" smtClean="0">
                <a:cs typeface="DecoType Naskh" pitchFamily="2" charset="-78"/>
              </a:rPr>
              <a:t>3) أضع دائرة حول حرف الواو المتصل أو المنفصل في المقطع السابق،وأكتب كلمات جديد تتضمن حرف الواو في أولها أو وسطها أو آخرها:  </a:t>
            </a:r>
            <a:endParaRPr lang="ar-SA" sz="2800" b="1" dirty="0">
              <a:cs typeface="DecoType Naskh" pitchFamily="2" charset="-78"/>
            </a:endParaRPr>
          </a:p>
        </p:txBody>
      </p:sp>
      <p:sp>
        <p:nvSpPr>
          <p:cNvPr id="14" name="مستطيل مستدير الزوايا 13"/>
          <p:cNvSpPr/>
          <p:nvPr/>
        </p:nvSpPr>
        <p:spPr>
          <a:xfrm>
            <a:off x="785786" y="5715016"/>
            <a:ext cx="7429552" cy="571504"/>
          </a:xfrm>
          <a:prstGeom prst="roundRect">
            <a:avLst/>
          </a:prstGeom>
          <a:effectLst>
            <a:glow rad="101600">
              <a:schemeClr val="accent3">
                <a:satMod val="175000"/>
                <a:alpha val="40000"/>
              </a:schemeClr>
            </a:glow>
            <a:outerShdw blurRad="40000" dist="23000" dir="5400000" rotWithShape="0">
              <a:srgbClr val="000000">
                <a:alpha val="35000"/>
              </a:srgbClr>
            </a:outerShdw>
            <a:softEdge rad="127000"/>
          </a:effectLst>
        </p:spPr>
        <p:style>
          <a:lnRef idx="1">
            <a:schemeClr val="accent6"/>
          </a:lnRef>
          <a:fillRef idx="3">
            <a:schemeClr val="accent6"/>
          </a:fillRef>
          <a:effectRef idx="2">
            <a:schemeClr val="accent6"/>
          </a:effectRef>
          <a:fontRef idx="minor">
            <a:schemeClr val="lt1"/>
          </a:fontRef>
        </p:style>
        <p:txBody>
          <a:bodyPr rtlCol="1" anchor="ctr"/>
          <a:lstStyle/>
          <a:p>
            <a:r>
              <a:rPr lang="ar-SA" sz="4000" b="1" dirty="0" smtClean="0">
                <a:solidFill>
                  <a:schemeClr val="tx1"/>
                </a:solidFill>
              </a:rPr>
              <a:t>كلمات جديدة:  </a:t>
            </a:r>
            <a:endParaRPr lang="ar-SA" sz="4000" b="1" dirty="0">
              <a:solidFill>
                <a:schemeClr val="tx1"/>
              </a:solidFill>
            </a:endParaRPr>
          </a:p>
        </p:txBody>
      </p:sp>
      <p:sp>
        <p:nvSpPr>
          <p:cNvPr id="15" name="مربع نص 14"/>
          <p:cNvSpPr txBox="1"/>
          <p:nvPr/>
        </p:nvSpPr>
        <p:spPr>
          <a:xfrm>
            <a:off x="714348" y="5786454"/>
            <a:ext cx="5143536" cy="461665"/>
          </a:xfrm>
          <a:prstGeom prst="rect">
            <a:avLst/>
          </a:prstGeom>
          <a:noFill/>
        </p:spPr>
        <p:txBody>
          <a:bodyPr wrap="square" rtlCol="1">
            <a:spAutoFit/>
          </a:bodyPr>
          <a:lstStyle/>
          <a:p>
            <a:pPr algn="ctr"/>
            <a:r>
              <a:rPr lang="ar-SA" sz="2400" b="1" dirty="0" smtClean="0"/>
              <a:t>وقت     داود     دواء      ينمو       ومضة </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7"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fltVal val="0"/>
                                          </p:val>
                                        </p:tav>
                                        <p:tav tm="100000">
                                          <p:val>
                                            <p:strVal val="#ppt_w"/>
                                          </p:val>
                                        </p:tav>
                                      </p:tavLst>
                                    </p:anim>
                                    <p:anim calcmode="lin" valueType="num">
                                      <p:cBhvr>
                                        <p:cTn id="11" dur="1000" fill="hold"/>
                                        <p:tgtEl>
                                          <p:spTgt spid="4"/>
                                        </p:tgtEl>
                                        <p:attrNameLst>
                                          <p:attrName>ppt_h</p:attrName>
                                        </p:attrNameLst>
                                      </p:cBhvr>
                                      <p:tavLst>
                                        <p:tav tm="0">
                                          <p:val>
                                            <p:strVal val="#ppt_h"/>
                                          </p:val>
                                        </p:tav>
                                        <p:tav tm="100000">
                                          <p:val>
                                            <p:strVal val="#ppt_h"/>
                                          </p:val>
                                        </p:tav>
                                      </p:tavLst>
                                    </p:anim>
                                  </p:childTnLst>
                                </p:cTn>
                              </p:par>
                              <p:par>
                                <p:cTn id="12" presetID="24"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to="" calcmode="lin" valueType="num">
                                      <p:cBhvr>
                                        <p:cTn id="14" dur="1" fill="hold"/>
                                        <p:tgtEl>
                                          <p:spTgt spid="7"/>
                                        </p:tgtEl>
                                        <p:attrNameLst>
                                          <p:attrName/>
                                        </p:attrNameLst>
                                      </p:cBhvr>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to="" calcmode="lin" valueType="num">
                                      <p:cBhvr>
                                        <p:cTn id="24" dur="1" fill="hold"/>
                                        <p:tgtEl>
                                          <p:spTgt spid="5"/>
                                        </p:tgtEl>
                                        <p:attrNameLst>
                                          <p:attrName/>
                                        </p:attrNameLst>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to="" calcmode="lin" valueType="num">
                                      <p:cBhvr>
                                        <p:cTn id="29" dur="1" fill="hold"/>
                                        <p:tgtEl>
                                          <p:spTgt spid="8"/>
                                        </p:tgtEl>
                                        <p:attrNameLst>
                                          <p:attrName/>
                                        </p:attrNameLst>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to="" calcmode="lin" valueType="num">
                                      <p:cBhvr>
                                        <p:cTn id="34" dur="1" fill="hold"/>
                                        <p:tgtEl>
                                          <p:spTgt spid="9"/>
                                        </p:tgtEl>
                                        <p:attrNameLst>
                                          <p:attrName/>
                                        </p:attrNameLst>
                                      </p:cBhvr>
                                    </p:anim>
                                  </p:childTnLst>
                                </p:cTn>
                              </p:par>
                              <p:par>
                                <p:cTn id="35" presetID="3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anim calcmode="lin" valueType="num">
                                      <p:cBhvr>
                                        <p:cTn id="38" dur="2000" fill="hold"/>
                                        <p:tgtEl>
                                          <p:spTgt spid="11"/>
                                        </p:tgtEl>
                                        <p:attrNameLst>
                                          <p:attrName>ppt_x</p:attrName>
                                        </p:attrNameLst>
                                      </p:cBhvr>
                                      <p:tavLst>
                                        <p:tav tm="0">
                                          <p:val>
                                            <p:strVal val="#ppt_x"/>
                                          </p:val>
                                        </p:tav>
                                        <p:tav tm="100000">
                                          <p:val>
                                            <p:strVal val="#ppt_x"/>
                                          </p:val>
                                        </p:tav>
                                      </p:tavLst>
                                    </p:anim>
                                    <p:anim calcmode="lin" valueType="num">
                                      <p:cBhvr>
                                        <p:cTn id="39" dur="1800" decel="100000" fill="hold"/>
                                        <p:tgtEl>
                                          <p:spTgt spid="11"/>
                                        </p:tgtEl>
                                        <p:attrNameLst>
                                          <p:attrName>ppt_y</p:attrName>
                                        </p:attrNameLst>
                                      </p:cBhvr>
                                      <p:tavLst>
                                        <p:tav tm="0">
                                          <p:val>
                                            <p:strVal val="#ppt_y+1"/>
                                          </p:val>
                                        </p:tav>
                                        <p:tav tm="100000">
                                          <p:val>
                                            <p:strVal val="#ppt_y-.03"/>
                                          </p:val>
                                        </p:tav>
                                      </p:tavLst>
                                    </p:anim>
                                    <p:anim calcmode="lin" valueType="num">
                                      <p:cBhvr>
                                        <p:cTn id="40" dur="200" accel="100000" fill="hold">
                                          <p:stCondLst>
                                            <p:cond delay="1800"/>
                                          </p:stCondLst>
                                        </p:cTn>
                                        <p:tgtEl>
                                          <p:spTgt spid="11"/>
                                        </p:tgtEl>
                                        <p:attrNameLst>
                                          <p:attrName>ppt_y</p:attrName>
                                        </p:attrNameLst>
                                      </p:cBhvr>
                                      <p:tavLst>
                                        <p:tav tm="0">
                                          <p:val>
                                            <p:strVal val="#ppt_y-.03"/>
                                          </p:val>
                                        </p:tav>
                                        <p:tav tm="100000">
                                          <p:val>
                                            <p:strVal val="#ppt_y"/>
                                          </p:val>
                                        </p:tav>
                                      </p:tavLst>
                                    </p:anim>
                                  </p:childTnLst>
                                </p:cTn>
                              </p:par>
                              <p:par>
                                <p:cTn id="41" presetID="16" presetClass="entr" presetSubtype="21"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inVertical)">
                                      <p:cBhvr>
                                        <p:cTn id="43" dur="2000"/>
                                        <p:tgtEl>
                                          <p:spTgt spid="12"/>
                                        </p:tgtEl>
                                      </p:cBhvr>
                                    </p:animEffect>
                                  </p:childTnLst>
                                </p:cTn>
                              </p:par>
                              <p:par>
                                <p:cTn id="44" presetID="37"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2000"/>
                                        <p:tgtEl>
                                          <p:spTgt spid="14"/>
                                        </p:tgtEl>
                                      </p:cBhvr>
                                    </p:animEffect>
                                    <p:anim calcmode="lin" valueType="num">
                                      <p:cBhvr>
                                        <p:cTn id="47" dur="2000" fill="hold"/>
                                        <p:tgtEl>
                                          <p:spTgt spid="14"/>
                                        </p:tgtEl>
                                        <p:attrNameLst>
                                          <p:attrName>ppt_x</p:attrName>
                                        </p:attrNameLst>
                                      </p:cBhvr>
                                      <p:tavLst>
                                        <p:tav tm="0">
                                          <p:val>
                                            <p:strVal val="#ppt_x"/>
                                          </p:val>
                                        </p:tav>
                                        <p:tav tm="100000">
                                          <p:val>
                                            <p:strVal val="#ppt_x"/>
                                          </p:val>
                                        </p:tav>
                                      </p:tavLst>
                                    </p:anim>
                                    <p:anim calcmode="lin" valueType="num">
                                      <p:cBhvr>
                                        <p:cTn id="48" dur="1800" decel="100000" fill="hold"/>
                                        <p:tgtEl>
                                          <p:spTgt spid="14"/>
                                        </p:tgtEl>
                                        <p:attrNameLst>
                                          <p:attrName>ppt_y</p:attrName>
                                        </p:attrNameLst>
                                      </p:cBhvr>
                                      <p:tavLst>
                                        <p:tav tm="0">
                                          <p:val>
                                            <p:strVal val="#ppt_y+1"/>
                                          </p:val>
                                        </p:tav>
                                        <p:tav tm="100000">
                                          <p:val>
                                            <p:strVal val="#ppt_y-.03"/>
                                          </p:val>
                                        </p:tav>
                                      </p:tavLst>
                                    </p:anim>
                                    <p:anim calcmode="lin" valueType="num">
                                      <p:cBhvr>
                                        <p:cTn id="49" dur="200" accel="100000" fill="hold">
                                          <p:stCondLst>
                                            <p:cond delay="18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 presetClass="entr" presetSubtype="16"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ox(in)">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1" grpId="0" animBg="1"/>
      <p:bldP spid="12" grpId="0"/>
      <p:bldP spid="14" grpId="0" animBg="1"/>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6858016"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1000100" y="285728"/>
            <a:ext cx="5857884" cy="523220"/>
          </a:xfrm>
          <a:prstGeom prst="rect">
            <a:avLst/>
          </a:prstGeom>
          <a:noFill/>
        </p:spPr>
        <p:txBody>
          <a:bodyPr wrap="square" rtlCol="1">
            <a:spAutoFit/>
          </a:bodyPr>
          <a:lstStyle/>
          <a:p>
            <a:r>
              <a:rPr lang="ar-SA" sz="2800" b="1" dirty="0" smtClean="0">
                <a:cs typeface="DecoType Naskh" pitchFamily="2" charset="-78"/>
              </a:rPr>
              <a:t>ألاحظ الاسم الذي كُتب باللون الأحمر في المجموعة(أ)،ثم أحلل: </a:t>
            </a:r>
            <a:endParaRPr lang="ar-SA" sz="2800" b="1" dirty="0">
              <a:cs typeface="DecoType Naskh" pitchFamily="2" charset="-78"/>
            </a:endParaRPr>
          </a:p>
        </p:txBody>
      </p:sp>
      <p:sp>
        <p:nvSpPr>
          <p:cNvPr id="5" name="مستطيل مستدير الزوايا 4"/>
          <p:cNvSpPr/>
          <p:nvPr/>
        </p:nvSpPr>
        <p:spPr>
          <a:xfrm>
            <a:off x="3214678" y="857232"/>
            <a:ext cx="2857520" cy="571504"/>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اللين</a:t>
            </a:r>
            <a:endParaRPr lang="ar-SA" sz="3600" b="1" dirty="0">
              <a:solidFill>
                <a:schemeClr val="tx1"/>
              </a:solidFill>
            </a:endParaRPr>
          </a:p>
        </p:txBody>
      </p:sp>
      <p:sp>
        <p:nvSpPr>
          <p:cNvPr id="6" name="مستطيل مستدير الزوايا 5"/>
          <p:cNvSpPr/>
          <p:nvPr/>
        </p:nvSpPr>
        <p:spPr>
          <a:xfrm>
            <a:off x="357190" y="1500174"/>
            <a:ext cx="8286776" cy="1285884"/>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200" b="1" dirty="0" smtClean="0">
                <a:solidFill>
                  <a:schemeClr val="tx1"/>
                </a:solidFill>
              </a:rPr>
              <a:t>أجد أن الاسم مبدوء بـ         ودخلت عليه</a:t>
            </a:r>
          </a:p>
          <a:p>
            <a:r>
              <a:rPr lang="ar-SA" sz="3200" b="1" dirty="0" smtClean="0">
                <a:solidFill>
                  <a:schemeClr val="tx1"/>
                </a:solidFill>
              </a:rPr>
              <a:t>أبين ما حدث لكلمة (اللين)بعد دخول (ال)عليها:   </a:t>
            </a:r>
            <a:endParaRPr lang="ar-SA" sz="3200" b="1" dirty="0">
              <a:solidFill>
                <a:schemeClr val="tx1"/>
              </a:solidFill>
            </a:endParaRPr>
          </a:p>
        </p:txBody>
      </p:sp>
      <p:sp>
        <p:nvSpPr>
          <p:cNvPr id="7" name="مربع نص 6"/>
          <p:cNvSpPr txBox="1"/>
          <p:nvPr/>
        </p:nvSpPr>
        <p:spPr>
          <a:xfrm>
            <a:off x="4429124" y="1643050"/>
            <a:ext cx="1071570" cy="523220"/>
          </a:xfrm>
          <a:prstGeom prst="rect">
            <a:avLst/>
          </a:prstGeom>
          <a:noFill/>
        </p:spPr>
        <p:txBody>
          <a:bodyPr wrap="square" rtlCol="1">
            <a:spAutoFit/>
          </a:bodyPr>
          <a:lstStyle/>
          <a:p>
            <a:pPr algn="ctr"/>
            <a:r>
              <a:rPr lang="ar-SA" sz="2800" b="1" dirty="0" smtClean="0">
                <a:solidFill>
                  <a:srgbClr val="C00000"/>
                </a:solidFill>
              </a:rPr>
              <a:t>الـــــلام</a:t>
            </a:r>
            <a:endParaRPr lang="ar-SA" b="1" dirty="0">
              <a:solidFill>
                <a:srgbClr val="C00000"/>
              </a:solidFill>
            </a:endParaRPr>
          </a:p>
        </p:txBody>
      </p:sp>
      <p:sp>
        <p:nvSpPr>
          <p:cNvPr id="8" name="مربع نص 7"/>
          <p:cNvSpPr txBox="1"/>
          <p:nvPr/>
        </p:nvSpPr>
        <p:spPr>
          <a:xfrm>
            <a:off x="1000100" y="1571612"/>
            <a:ext cx="1928826" cy="584775"/>
          </a:xfrm>
          <a:prstGeom prst="rect">
            <a:avLst/>
          </a:prstGeom>
          <a:noFill/>
        </p:spPr>
        <p:txBody>
          <a:bodyPr wrap="square" rtlCol="1">
            <a:spAutoFit/>
          </a:bodyPr>
          <a:lstStyle/>
          <a:p>
            <a:pPr algn="ctr"/>
            <a:r>
              <a:rPr lang="ar-SA" sz="3200" b="1" dirty="0" smtClean="0">
                <a:solidFill>
                  <a:srgbClr val="C00000"/>
                </a:solidFill>
              </a:rPr>
              <a:t>ال الشمسية</a:t>
            </a:r>
            <a:endParaRPr lang="ar-SA" sz="2000" b="1" dirty="0">
              <a:solidFill>
                <a:srgbClr val="C00000"/>
              </a:solidFill>
            </a:endParaRPr>
          </a:p>
        </p:txBody>
      </p:sp>
      <p:sp>
        <p:nvSpPr>
          <p:cNvPr id="10" name="مستطيل مستدير الزوايا 9"/>
          <p:cNvSpPr/>
          <p:nvPr/>
        </p:nvSpPr>
        <p:spPr>
          <a:xfrm>
            <a:off x="7072330" y="2928934"/>
            <a:ext cx="1428760" cy="500066"/>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الـ</a:t>
            </a:r>
            <a:endParaRPr lang="ar-SA" sz="3600" b="1" dirty="0">
              <a:solidFill>
                <a:schemeClr val="tx1"/>
              </a:solidFill>
            </a:endParaRPr>
          </a:p>
        </p:txBody>
      </p:sp>
      <p:sp>
        <p:nvSpPr>
          <p:cNvPr id="11" name="مستطيل مستدير الزوايا 10"/>
          <p:cNvSpPr/>
          <p:nvPr/>
        </p:nvSpPr>
        <p:spPr>
          <a:xfrm>
            <a:off x="5572132" y="2928934"/>
            <a:ext cx="1428760" cy="500066"/>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لين</a:t>
            </a:r>
            <a:endParaRPr lang="ar-SA" sz="3600" b="1" dirty="0">
              <a:solidFill>
                <a:schemeClr val="tx1"/>
              </a:solidFill>
            </a:endParaRPr>
          </a:p>
        </p:txBody>
      </p:sp>
      <p:cxnSp>
        <p:nvCxnSpPr>
          <p:cNvPr id="13" name="رابط كسهم مستقيم 12"/>
          <p:cNvCxnSpPr/>
          <p:nvPr/>
        </p:nvCxnSpPr>
        <p:spPr>
          <a:xfrm rot="10800000">
            <a:off x="4714876" y="3214686"/>
            <a:ext cx="785818"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4" name="مستطيل مستدير الزوايا 13"/>
          <p:cNvSpPr/>
          <p:nvPr/>
        </p:nvSpPr>
        <p:spPr>
          <a:xfrm>
            <a:off x="3286116" y="2928934"/>
            <a:ext cx="1428760" cy="500066"/>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الـلين</a:t>
            </a:r>
            <a:endParaRPr lang="ar-SA" sz="3600" b="1" dirty="0">
              <a:solidFill>
                <a:schemeClr val="tx1"/>
              </a:solidFill>
            </a:endParaRPr>
          </a:p>
        </p:txBody>
      </p:sp>
      <p:sp>
        <p:nvSpPr>
          <p:cNvPr id="15" name="مستطيل مستدير الزوايا 14"/>
          <p:cNvSpPr/>
          <p:nvPr/>
        </p:nvSpPr>
        <p:spPr>
          <a:xfrm>
            <a:off x="500034" y="2928934"/>
            <a:ext cx="2643206" cy="500066"/>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3600" b="1" dirty="0" smtClean="0">
                <a:solidFill>
                  <a:schemeClr val="tx1"/>
                </a:solidFill>
              </a:rPr>
              <a:t>تكتب        معاً </a:t>
            </a:r>
            <a:endParaRPr lang="ar-SA" sz="3600" b="1" dirty="0">
              <a:solidFill>
                <a:schemeClr val="tx1"/>
              </a:solidFill>
            </a:endParaRPr>
          </a:p>
        </p:txBody>
      </p:sp>
      <p:sp>
        <p:nvSpPr>
          <p:cNvPr id="16" name="مربع نص 15"/>
          <p:cNvSpPr txBox="1"/>
          <p:nvPr/>
        </p:nvSpPr>
        <p:spPr>
          <a:xfrm>
            <a:off x="1285852" y="2928934"/>
            <a:ext cx="1071570" cy="523220"/>
          </a:xfrm>
          <a:prstGeom prst="rect">
            <a:avLst/>
          </a:prstGeom>
          <a:noFill/>
        </p:spPr>
        <p:txBody>
          <a:bodyPr wrap="square" rtlCol="1">
            <a:spAutoFit/>
          </a:bodyPr>
          <a:lstStyle/>
          <a:p>
            <a:pPr algn="ctr"/>
            <a:r>
              <a:rPr lang="ar-SA" sz="2800" b="1" dirty="0" smtClean="0">
                <a:solidFill>
                  <a:srgbClr val="C00000"/>
                </a:solidFill>
              </a:rPr>
              <a:t> اللامان   </a:t>
            </a:r>
            <a:endParaRPr lang="ar-SA" b="1" dirty="0">
              <a:solidFill>
                <a:srgbClr val="C00000"/>
              </a:solidFill>
            </a:endParaRPr>
          </a:p>
        </p:txBody>
      </p:sp>
      <p:sp>
        <p:nvSpPr>
          <p:cNvPr id="17" name="مستطيل مستدير الزوايا 16"/>
          <p:cNvSpPr/>
          <p:nvPr/>
        </p:nvSpPr>
        <p:spPr>
          <a:xfrm>
            <a:off x="285720" y="3500438"/>
            <a:ext cx="8286776" cy="1571636"/>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ar-SA" sz="2000" dirty="0" smtClean="0">
              <a:solidFill>
                <a:schemeClr val="tx1"/>
              </a:solidFill>
            </a:endParaRPr>
          </a:p>
          <a:p>
            <a:r>
              <a:rPr lang="ar-SA" sz="2000" dirty="0" smtClean="0">
                <a:solidFill>
                  <a:schemeClr val="tx1"/>
                </a:solidFill>
              </a:rPr>
              <a:t>   </a:t>
            </a:r>
            <a:r>
              <a:rPr lang="ar-SA" sz="2400" b="1" dirty="0" smtClean="0">
                <a:solidFill>
                  <a:schemeClr val="tx1"/>
                </a:solidFill>
              </a:rPr>
              <a:t>أنطق بصوت واضح كلمة:اللين</a:t>
            </a:r>
          </a:p>
          <a:p>
            <a:r>
              <a:rPr lang="ar-SA" sz="2400" b="1" dirty="0" smtClean="0">
                <a:solidFill>
                  <a:schemeClr val="tx1"/>
                </a:solidFill>
              </a:rPr>
              <a:t>   أتذكر أن اللام حرف من الحروف:</a:t>
            </a:r>
          </a:p>
          <a:p>
            <a:r>
              <a:rPr lang="ar-SA" sz="2400" b="1" dirty="0" smtClean="0">
                <a:solidFill>
                  <a:schemeClr val="tx1"/>
                </a:solidFill>
              </a:rPr>
              <a:t>   ألاحظ نطق لام(ال)التعريف مع الحرف الشمسي في الاسم السابق:</a:t>
            </a:r>
          </a:p>
          <a:p>
            <a:r>
              <a:rPr lang="ar-SA" sz="2400" b="1" dirty="0" smtClean="0">
                <a:solidFill>
                  <a:schemeClr val="tx1"/>
                </a:solidFill>
              </a:rPr>
              <a:t>   أجد أن الحرف الشمسي في الاسم السابق وُضِعت فوقه:</a:t>
            </a:r>
          </a:p>
          <a:p>
            <a:endParaRPr lang="ar-SA" sz="2800" dirty="0">
              <a:solidFill>
                <a:schemeClr val="tx1"/>
              </a:solidFill>
            </a:endParaRPr>
          </a:p>
        </p:txBody>
      </p:sp>
      <p:sp>
        <p:nvSpPr>
          <p:cNvPr id="18" name="مربع نص 17"/>
          <p:cNvSpPr txBox="1"/>
          <p:nvPr/>
        </p:nvSpPr>
        <p:spPr>
          <a:xfrm>
            <a:off x="3286116" y="3786190"/>
            <a:ext cx="1714512" cy="523220"/>
          </a:xfrm>
          <a:prstGeom prst="rect">
            <a:avLst/>
          </a:prstGeom>
          <a:noFill/>
        </p:spPr>
        <p:txBody>
          <a:bodyPr wrap="square" rtlCol="1">
            <a:spAutoFit/>
          </a:bodyPr>
          <a:lstStyle/>
          <a:p>
            <a:pPr algn="ctr"/>
            <a:r>
              <a:rPr lang="ar-SA" sz="2800" b="1" dirty="0" smtClean="0">
                <a:solidFill>
                  <a:srgbClr val="C00000"/>
                </a:solidFill>
              </a:rPr>
              <a:t>الشمسية</a:t>
            </a:r>
            <a:endParaRPr lang="ar-SA" b="1" dirty="0">
              <a:solidFill>
                <a:srgbClr val="C00000"/>
              </a:solidFill>
            </a:endParaRPr>
          </a:p>
        </p:txBody>
      </p:sp>
      <p:sp>
        <p:nvSpPr>
          <p:cNvPr id="19" name="مربع نص 18"/>
          <p:cNvSpPr txBox="1"/>
          <p:nvPr/>
        </p:nvSpPr>
        <p:spPr>
          <a:xfrm>
            <a:off x="1928794" y="4548854"/>
            <a:ext cx="714380" cy="523220"/>
          </a:xfrm>
          <a:prstGeom prst="rect">
            <a:avLst/>
          </a:prstGeom>
          <a:noFill/>
        </p:spPr>
        <p:txBody>
          <a:bodyPr wrap="square" rtlCol="1">
            <a:spAutoFit/>
          </a:bodyPr>
          <a:lstStyle/>
          <a:p>
            <a:r>
              <a:rPr lang="ar-SA" sz="2800" b="1" dirty="0" smtClean="0">
                <a:solidFill>
                  <a:srgbClr val="C00000"/>
                </a:solidFill>
              </a:rPr>
              <a:t>شده</a:t>
            </a:r>
            <a:endParaRPr lang="ar-SA" b="1" dirty="0">
              <a:solidFill>
                <a:srgbClr val="C00000"/>
              </a:solidFill>
            </a:endParaRPr>
          </a:p>
        </p:txBody>
      </p:sp>
      <p:sp>
        <p:nvSpPr>
          <p:cNvPr id="21" name="مستطيل مستدير الزوايا 20"/>
          <p:cNvSpPr/>
          <p:nvPr/>
        </p:nvSpPr>
        <p:spPr>
          <a:xfrm>
            <a:off x="500034" y="5572140"/>
            <a:ext cx="7929618" cy="1000132"/>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(ال)الشمسية إذا دخلت على اسم مبدوء باللام،تكتب اللامان معاً،وتوضع الشدة على اللام الثانية.</a:t>
            </a:r>
            <a:endParaRPr lang="ar-SA" sz="3200" b="1" dirty="0">
              <a:solidFill>
                <a:schemeClr val="tx1"/>
              </a:solidFill>
            </a:endParaRPr>
          </a:p>
        </p:txBody>
      </p:sp>
      <p:sp>
        <p:nvSpPr>
          <p:cNvPr id="20" name="مستطيل مستدير الزوايا 19"/>
          <p:cNvSpPr/>
          <p:nvPr/>
        </p:nvSpPr>
        <p:spPr>
          <a:xfrm rot="1141088">
            <a:off x="7472004" y="5281556"/>
            <a:ext cx="1428760" cy="500066"/>
          </a:xfrm>
          <a:prstGeom prst="roundRect">
            <a:avLst>
              <a:gd name="adj" fmla="val 50000"/>
            </a:avLst>
          </a:prstGeom>
          <a:gradFill flip="none" rotWithShape="1">
            <a:gsLst>
              <a:gs pos="0">
                <a:srgbClr val="669900">
                  <a:tint val="66000"/>
                  <a:satMod val="160000"/>
                </a:srgbClr>
              </a:gs>
              <a:gs pos="50000">
                <a:srgbClr val="669900">
                  <a:tint val="44500"/>
                  <a:satMod val="160000"/>
                </a:srgbClr>
              </a:gs>
              <a:gs pos="100000">
                <a:srgbClr val="669900">
                  <a:tint val="23500"/>
                  <a:satMod val="160000"/>
                </a:srgbClr>
              </a:gs>
            </a:gsLst>
            <a:path path="circle">
              <a:fillToRect r="100000" b="100000"/>
            </a:path>
            <a:tileRect l="-100000" t="-100000"/>
          </a:gradFill>
          <a:ln w="57150">
            <a:solidFill>
              <a:schemeClr val="accent2">
                <a:lumMod val="75000"/>
              </a:schemeClr>
            </a:solidFill>
            <a:prstDash val="dash"/>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أستنتج أن:</a:t>
            </a:r>
            <a:endParaRPr lang="ar-SA"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to="" calcmode="lin" valueType="num">
                                      <p:cBhvr>
                                        <p:cTn id="19" dur="1" fill="hold"/>
                                        <p:tgtEl>
                                          <p:spTgt spid="10"/>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to="" calcmode="lin" valueType="num">
                                      <p:cBhvr>
                                        <p:cTn id="25" dur="1" fill="hold"/>
                                        <p:tgtEl>
                                          <p:spTgt spid="13"/>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to="" calcmode="lin" valueType="num">
                                      <p:cBhvr>
                                        <p:cTn id="28" dur="1" fill="hold"/>
                                        <p:tgtEl>
                                          <p:spTgt spid="14"/>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to="" calcmode="lin" valueType="num">
                                      <p:cBhvr>
                                        <p:cTn id="31" dur="1" fill="hold"/>
                                        <p:tgtEl>
                                          <p:spTgt spid="15"/>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to="" calcmode="lin" valueType="num">
                                      <p:cBhvr>
                                        <p:cTn id="34" dur="1" fill="hold"/>
                                        <p:tgtEl>
                                          <p:spTgt spid="17"/>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to="" calcmode="lin" valueType="num">
                                      <p:cBhvr>
                                        <p:cTn id="37" dur="1" fill="hold"/>
                                        <p:tgtEl>
                                          <p:spTgt spid="20"/>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to="" calcmode="lin" valueType="num">
                                      <p:cBhvr>
                                        <p:cTn id="40" dur="1" fill="hold"/>
                                        <p:tgtEl>
                                          <p:spTgt spid="21"/>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fltVal val="0"/>
                                          </p:val>
                                        </p:tav>
                                        <p:tav tm="100000">
                                          <p:val>
                                            <p:strVal val="#ppt_w"/>
                                          </p:val>
                                        </p:tav>
                                      </p:tavLst>
                                    </p:anim>
                                    <p:anim calcmode="lin" valueType="num">
                                      <p:cBhvr>
                                        <p:cTn id="46" dur="1000" fill="hold"/>
                                        <p:tgtEl>
                                          <p:spTgt spid="7"/>
                                        </p:tgtEl>
                                        <p:attrNameLst>
                                          <p:attrName>ppt_h</p:attrName>
                                        </p:attrNameLst>
                                      </p:cBhvr>
                                      <p:tavLst>
                                        <p:tav tm="0">
                                          <p:val>
                                            <p:fltVal val="0"/>
                                          </p:val>
                                        </p:tav>
                                        <p:tav tm="100000">
                                          <p:val>
                                            <p:strVal val="#ppt_h"/>
                                          </p:val>
                                        </p:tav>
                                      </p:tavLst>
                                    </p:anim>
                                    <p:anim calcmode="lin" valueType="num">
                                      <p:cBhvr>
                                        <p:cTn id="4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1000" fill="hold"/>
                                        <p:tgtEl>
                                          <p:spTgt spid="8"/>
                                        </p:tgtEl>
                                        <p:attrNameLst>
                                          <p:attrName>ppt_w</p:attrName>
                                        </p:attrNameLst>
                                      </p:cBhvr>
                                      <p:tavLst>
                                        <p:tav tm="0">
                                          <p:val>
                                            <p:fltVal val="0"/>
                                          </p:val>
                                        </p:tav>
                                        <p:tav tm="100000">
                                          <p:val>
                                            <p:strVal val="#ppt_w"/>
                                          </p:val>
                                        </p:tav>
                                      </p:tavLst>
                                    </p:anim>
                                    <p:anim calcmode="lin" valueType="num">
                                      <p:cBhvr>
                                        <p:cTn id="54" dur="1000" fill="hold"/>
                                        <p:tgtEl>
                                          <p:spTgt spid="8"/>
                                        </p:tgtEl>
                                        <p:attrNameLst>
                                          <p:attrName>ppt_h</p:attrName>
                                        </p:attrNameLst>
                                      </p:cBhvr>
                                      <p:tavLst>
                                        <p:tav tm="0">
                                          <p:val>
                                            <p:fltVal val="0"/>
                                          </p:val>
                                        </p:tav>
                                        <p:tav tm="100000">
                                          <p:val>
                                            <p:strVal val="#ppt_h"/>
                                          </p:val>
                                        </p:tav>
                                      </p:tavLst>
                                    </p:anim>
                                    <p:anim calcmode="lin" valueType="num">
                                      <p:cBhvr>
                                        <p:cTn id="5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1000" fill="hold"/>
                                        <p:tgtEl>
                                          <p:spTgt spid="18"/>
                                        </p:tgtEl>
                                        <p:attrNameLst>
                                          <p:attrName>ppt_w</p:attrName>
                                        </p:attrNameLst>
                                      </p:cBhvr>
                                      <p:tavLst>
                                        <p:tav tm="0">
                                          <p:val>
                                            <p:fltVal val="0"/>
                                          </p:val>
                                        </p:tav>
                                        <p:tav tm="100000">
                                          <p:val>
                                            <p:strVal val="#ppt_w"/>
                                          </p:val>
                                        </p:tav>
                                      </p:tavLst>
                                    </p:anim>
                                    <p:anim calcmode="lin" valueType="num">
                                      <p:cBhvr>
                                        <p:cTn id="70" dur="1000" fill="hold"/>
                                        <p:tgtEl>
                                          <p:spTgt spid="18"/>
                                        </p:tgtEl>
                                        <p:attrNameLst>
                                          <p:attrName>ppt_h</p:attrName>
                                        </p:attrNameLst>
                                      </p:cBhvr>
                                      <p:tavLst>
                                        <p:tav tm="0">
                                          <p:val>
                                            <p:fltVal val="0"/>
                                          </p:val>
                                        </p:tav>
                                        <p:tav tm="100000">
                                          <p:val>
                                            <p:strVal val="#ppt_h"/>
                                          </p:val>
                                        </p:tav>
                                      </p:tavLst>
                                    </p:anim>
                                    <p:anim calcmode="lin" valueType="num">
                                      <p:cBhvr>
                                        <p:cTn id="7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3" fill="hold">
                      <p:stCondLst>
                        <p:cond delay="indefinite"/>
                      </p:stCondLst>
                      <p:childTnLst>
                        <p:par>
                          <p:cTn id="74" fill="hold">
                            <p:stCondLst>
                              <p:cond delay="0"/>
                            </p:stCondLst>
                            <p:childTnLst>
                              <p:par>
                                <p:cTn id="75" presetID="15"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1000" fill="hold"/>
                                        <p:tgtEl>
                                          <p:spTgt spid="19"/>
                                        </p:tgtEl>
                                        <p:attrNameLst>
                                          <p:attrName>ppt_w</p:attrName>
                                        </p:attrNameLst>
                                      </p:cBhvr>
                                      <p:tavLst>
                                        <p:tav tm="0">
                                          <p:val>
                                            <p:fltVal val="0"/>
                                          </p:val>
                                        </p:tav>
                                        <p:tav tm="100000">
                                          <p:val>
                                            <p:strVal val="#ppt_w"/>
                                          </p:val>
                                        </p:tav>
                                      </p:tavLst>
                                    </p:anim>
                                    <p:anim calcmode="lin" valueType="num">
                                      <p:cBhvr>
                                        <p:cTn id="78" dur="1000" fill="hold"/>
                                        <p:tgtEl>
                                          <p:spTgt spid="19"/>
                                        </p:tgtEl>
                                        <p:attrNameLst>
                                          <p:attrName>ppt_h</p:attrName>
                                        </p:attrNameLst>
                                      </p:cBhvr>
                                      <p:tavLst>
                                        <p:tav tm="0">
                                          <p:val>
                                            <p:fltVal val="0"/>
                                          </p:val>
                                        </p:tav>
                                        <p:tav tm="100000">
                                          <p:val>
                                            <p:strVal val="#ppt_h"/>
                                          </p:val>
                                        </p:tav>
                                      </p:tavLst>
                                    </p:anim>
                                    <p:anim calcmode="lin" valueType="num">
                                      <p:cBhvr>
                                        <p:cTn id="79"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p:bldP spid="8" grpId="0"/>
      <p:bldP spid="10" grpId="0" animBg="1"/>
      <p:bldP spid="11" grpId="0" animBg="1"/>
      <p:bldP spid="14" grpId="0" animBg="1"/>
      <p:bldP spid="15" grpId="0" animBg="1"/>
      <p:bldP spid="16" grpId="0"/>
      <p:bldP spid="17" grpId="0" animBg="1"/>
      <p:bldP spid="18" grpId="0"/>
      <p:bldP spid="19" grpId="0"/>
      <p:bldP spid="21" grpId="0" animBg="1"/>
      <p:bldP spid="2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701784" y="568084"/>
            <a:ext cx="7955444"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4400" b="1" dirty="0" smtClean="0">
              <a:solidFill>
                <a:srgbClr val="003300"/>
              </a:solidFill>
              <a:effectLst>
                <a:glow rad="228600">
                  <a:schemeClr val="accent6">
                    <a:satMod val="175000"/>
                    <a:alpha val="40000"/>
                  </a:schemeClr>
                </a:glow>
              </a:effectLst>
            </a:endParaRPr>
          </a:p>
          <a:p>
            <a:pPr algn="ctr"/>
            <a:r>
              <a:rPr lang="ar-SA" sz="4400" b="1" dirty="0" smtClean="0">
                <a:solidFill>
                  <a:srgbClr val="003300"/>
                </a:solidFill>
                <a:effectLst>
                  <a:glow rad="228600">
                    <a:schemeClr val="accent6">
                      <a:satMod val="175000"/>
                      <a:alpha val="40000"/>
                    </a:schemeClr>
                  </a:glow>
                </a:effectLst>
              </a:rPr>
              <a:t>الحروف الشمسية هي:(التاء،الثاء،الدال،الذال،الراء،</a:t>
            </a:r>
          </a:p>
          <a:p>
            <a:pPr algn="ctr"/>
            <a:r>
              <a:rPr lang="ar-SA" sz="4400" b="1" dirty="0" smtClean="0">
                <a:solidFill>
                  <a:srgbClr val="003300"/>
                </a:solidFill>
                <a:effectLst>
                  <a:glow rad="228600">
                    <a:schemeClr val="accent6">
                      <a:satMod val="175000"/>
                      <a:alpha val="40000"/>
                    </a:schemeClr>
                  </a:glow>
                </a:effectLst>
              </a:rPr>
              <a:t>الزاي،السين،الشين،الصاد،الضاد،</a:t>
            </a:r>
          </a:p>
          <a:p>
            <a:pPr algn="ctr"/>
            <a:r>
              <a:rPr lang="ar-SA" sz="4400" b="1" dirty="0" smtClean="0">
                <a:solidFill>
                  <a:srgbClr val="003300"/>
                </a:solidFill>
                <a:effectLst>
                  <a:glow rad="228600">
                    <a:schemeClr val="accent6">
                      <a:satMod val="175000"/>
                      <a:alpha val="40000"/>
                    </a:schemeClr>
                  </a:glow>
                </a:effectLst>
              </a:rPr>
              <a:t>الطاء،الظاء،اللام،النون)</a:t>
            </a:r>
          </a:p>
          <a:p>
            <a:pPr algn="ctr"/>
            <a:r>
              <a:rPr lang="ar-SA" sz="4400" b="1" dirty="0" smtClean="0">
                <a:solidFill>
                  <a:srgbClr val="003300"/>
                </a:solidFill>
                <a:effectLst>
                  <a:glow rad="228600">
                    <a:schemeClr val="accent6">
                      <a:satMod val="175000"/>
                      <a:alpha val="40000"/>
                    </a:schemeClr>
                  </a:glow>
                </a:effectLst>
              </a:rPr>
              <a:t>****************</a:t>
            </a:r>
          </a:p>
          <a:p>
            <a:pPr algn="ctr"/>
            <a:r>
              <a:rPr lang="ar-SA" sz="4400" b="1" dirty="0" smtClean="0">
                <a:solidFill>
                  <a:srgbClr val="003300"/>
                </a:solidFill>
                <a:effectLst>
                  <a:glow rad="228600">
                    <a:schemeClr val="accent6">
                      <a:satMod val="175000"/>
                      <a:alpha val="40000"/>
                    </a:schemeClr>
                  </a:glow>
                </a:effectLst>
              </a:rPr>
              <a:t>لام(ال)التعريف تكتب ولا تنطق إذا دخلت على اسم يبدأ بحرف شمسي</a:t>
            </a:r>
          </a:p>
          <a:p>
            <a:pPr algn="ctr"/>
            <a:endParaRPr lang="ar-SA" sz="3200" b="1" u="sng" dirty="0" smtClean="0">
              <a:solidFill>
                <a:srgbClr val="003300"/>
              </a:solidFill>
            </a:endParaRPr>
          </a:p>
        </p:txBody>
      </p:sp>
      <p:sp>
        <p:nvSpPr>
          <p:cNvPr id="4" name="دمعة 3"/>
          <p:cNvSpPr/>
          <p:nvPr/>
        </p:nvSpPr>
        <p:spPr>
          <a:xfrm rot="20731239">
            <a:off x="351068" y="451730"/>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أتذكر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685801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785786" y="214290"/>
            <a:ext cx="6072198" cy="523220"/>
          </a:xfrm>
          <a:prstGeom prst="rect">
            <a:avLst/>
          </a:prstGeom>
          <a:noFill/>
        </p:spPr>
        <p:txBody>
          <a:bodyPr wrap="square" rtlCol="1">
            <a:spAutoFit/>
          </a:bodyPr>
          <a:lstStyle/>
          <a:p>
            <a:r>
              <a:rPr lang="ar-SA" sz="2800" b="1" dirty="0" smtClean="0">
                <a:cs typeface="DecoType Naskh" pitchFamily="2" charset="-78"/>
              </a:rPr>
              <a:t>الأحظ الأسماء التي كتبت باللون الأحمر في المجموعة(ب)،ثم أحلل:</a:t>
            </a:r>
            <a:endParaRPr lang="ar-SA" sz="2800" b="1" dirty="0">
              <a:cs typeface="DecoType Naskh" pitchFamily="2" charset="-78"/>
            </a:endParaRPr>
          </a:p>
        </p:txBody>
      </p:sp>
      <p:sp>
        <p:nvSpPr>
          <p:cNvPr id="5" name="شكل بيضاوي 4"/>
          <p:cNvSpPr/>
          <p:nvPr/>
        </p:nvSpPr>
        <p:spPr>
          <a:xfrm>
            <a:off x="5572132" y="714356"/>
            <a:ext cx="1714512" cy="42862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فالذئاب</a:t>
            </a:r>
            <a:endParaRPr lang="ar-SA" sz="3200" b="1" dirty="0">
              <a:solidFill>
                <a:schemeClr val="tx1"/>
              </a:solidFill>
            </a:endParaRPr>
          </a:p>
        </p:txBody>
      </p:sp>
      <p:sp>
        <p:nvSpPr>
          <p:cNvPr id="6" name="شكل بيضاوي 5"/>
          <p:cNvSpPr/>
          <p:nvPr/>
        </p:nvSpPr>
        <p:spPr>
          <a:xfrm>
            <a:off x="1857356" y="714356"/>
            <a:ext cx="1714512" cy="42862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كالنمرة</a:t>
            </a:r>
            <a:endParaRPr lang="ar-SA" sz="3200" b="1" dirty="0">
              <a:solidFill>
                <a:schemeClr val="tx1"/>
              </a:solidFill>
            </a:endParaRPr>
          </a:p>
        </p:txBody>
      </p:sp>
      <p:sp>
        <p:nvSpPr>
          <p:cNvPr id="7" name="شكل بيضاوي 6"/>
          <p:cNvSpPr/>
          <p:nvPr/>
        </p:nvSpPr>
        <p:spPr>
          <a:xfrm>
            <a:off x="3714744" y="714356"/>
            <a:ext cx="1714512" cy="42862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بالحديث</a:t>
            </a:r>
            <a:endParaRPr lang="ar-SA" sz="3200" b="1" dirty="0">
              <a:solidFill>
                <a:schemeClr val="tx1"/>
              </a:solidFill>
            </a:endParaRPr>
          </a:p>
        </p:txBody>
      </p:sp>
      <p:sp>
        <p:nvSpPr>
          <p:cNvPr id="8" name="مربع نص 7"/>
          <p:cNvSpPr txBox="1"/>
          <p:nvPr/>
        </p:nvSpPr>
        <p:spPr>
          <a:xfrm>
            <a:off x="1428728" y="1201151"/>
            <a:ext cx="6072230"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400" b="1" dirty="0" smtClean="0"/>
              <a:t>وجه الاتفاق بين الأسماء السابقة أنها تبدأ بـ  </a:t>
            </a:r>
            <a:endParaRPr lang="ar-SA" sz="2400" b="1" dirty="0"/>
          </a:p>
        </p:txBody>
      </p:sp>
      <p:sp>
        <p:nvSpPr>
          <p:cNvPr id="9" name="مربع نص 8"/>
          <p:cNvSpPr txBox="1"/>
          <p:nvPr/>
        </p:nvSpPr>
        <p:spPr>
          <a:xfrm>
            <a:off x="1571604" y="1129713"/>
            <a:ext cx="1071570" cy="584775"/>
          </a:xfrm>
          <a:prstGeom prst="rect">
            <a:avLst/>
          </a:prstGeom>
          <a:noFill/>
        </p:spPr>
        <p:txBody>
          <a:bodyPr wrap="square" rtlCol="1">
            <a:spAutoFit/>
          </a:bodyPr>
          <a:lstStyle/>
          <a:p>
            <a:pPr algn="ctr"/>
            <a:r>
              <a:rPr lang="ar-SA" sz="3200" b="1" dirty="0" smtClean="0">
                <a:solidFill>
                  <a:srgbClr val="C00000"/>
                </a:solidFill>
              </a:rPr>
              <a:t>ال</a:t>
            </a:r>
            <a:endParaRPr lang="ar-SA" sz="2000" b="1" dirty="0">
              <a:solidFill>
                <a:srgbClr val="C00000"/>
              </a:solidFill>
            </a:endParaRPr>
          </a:p>
        </p:txBody>
      </p:sp>
      <p:sp>
        <p:nvSpPr>
          <p:cNvPr id="10" name="مربع نص 9"/>
          <p:cNvSpPr txBox="1"/>
          <p:nvPr/>
        </p:nvSpPr>
        <p:spPr>
          <a:xfrm>
            <a:off x="1428728" y="1785926"/>
            <a:ext cx="607223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t>أنطق الكلمات السابقة بصوت واضح.</a:t>
            </a:r>
            <a:endParaRPr lang="ar-SA" sz="2400" b="1" dirty="0"/>
          </a:p>
        </p:txBody>
      </p:sp>
      <p:sp>
        <p:nvSpPr>
          <p:cNvPr id="11" name="مربع نص 10"/>
          <p:cNvSpPr txBox="1"/>
          <p:nvPr/>
        </p:nvSpPr>
        <p:spPr>
          <a:xfrm>
            <a:off x="928662" y="2357430"/>
            <a:ext cx="7072362"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400" b="1" dirty="0" smtClean="0"/>
              <a:t>أجد أن (ال)الشمسية في كلمة فالذئاب  وكلمة    </a:t>
            </a:r>
          </a:p>
          <a:p>
            <a:pPr algn="ctr"/>
            <a:r>
              <a:rPr lang="ar-SA" sz="2400" b="1" dirty="0" smtClean="0"/>
              <a:t>و(ال)القمرية في كلمة      </a:t>
            </a:r>
            <a:endParaRPr lang="ar-SA" sz="2400" b="1" dirty="0"/>
          </a:p>
        </p:txBody>
      </p:sp>
      <p:sp>
        <p:nvSpPr>
          <p:cNvPr id="12" name="مربع نص 11"/>
          <p:cNvSpPr txBox="1"/>
          <p:nvPr/>
        </p:nvSpPr>
        <p:spPr>
          <a:xfrm>
            <a:off x="1214414" y="2285992"/>
            <a:ext cx="1071570" cy="584775"/>
          </a:xfrm>
          <a:prstGeom prst="rect">
            <a:avLst/>
          </a:prstGeom>
          <a:noFill/>
        </p:spPr>
        <p:txBody>
          <a:bodyPr wrap="square" rtlCol="1">
            <a:spAutoFit/>
          </a:bodyPr>
          <a:lstStyle/>
          <a:p>
            <a:pPr algn="ctr"/>
            <a:r>
              <a:rPr lang="ar-SA" sz="3200" b="1" dirty="0" smtClean="0">
                <a:solidFill>
                  <a:srgbClr val="C00000"/>
                </a:solidFill>
              </a:rPr>
              <a:t>النمرة</a:t>
            </a:r>
            <a:endParaRPr lang="ar-SA" sz="2000" b="1" dirty="0">
              <a:solidFill>
                <a:srgbClr val="C00000"/>
              </a:solidFill>
            </a:endParaRPr>
          </a:p>
        </p:txBody>
      </p:sp>
      <p:sp>
        <p:nvSpPr>
          <p:cNvPr id="13" name="مربع نص 12"/>
          <p:cNvSpPr txBox="1"/>
          <p:nvPr/>
        </p:nvSpPr>
        <p:spPr>
          <a:xfrm>
            <a:off x="2143108" y="2643182"/>
            <a:ext cx="1428760" cy="584775"/>
          </a:xfrm>
          <a:prstGeom prst="rect">
            <a:avLst/>
          </a:prstGeom>
          <a:noFill/>
        </p:spPr>
        <p:txBody>
          <a:bodyPr wrap="square" rtlCol="1">
            <a:spAutoFit/>
          </a:bodyPr>
          <a:lstStyle/>
          <a:p>
            <a:pPr algn="ctr"/>
            <a:r>
              <a:rPr lang="ar-SA" sz="3200" b="1" dirty="0" smtClean="0">
                <a:solidFill>
                  <a:srgbClr val="C00000"/>
                </a:solidFill>
              </a:rPr>
              <a:t>الحديث</a:t>
            </a:r>
            <a:endParaRPr lang="ar-SA" sz="2000" b="1" dirty="0">
              <a:solidFill>
                <a:srgbClr val="C00000"/>
              </a:solidFill>
            </a:endParaRPr>
          </a:p>
        </p:txBody>
      </p:sp>
      <p:sp>
        <p:nvSpPr>
          <p:cNvPr id="14" name="مربع نص 13"/>
          <p:cNvSpPr txBox="1"/>
          <p:nvPr/>
        </p:nvSpPr>
        <p:spPr>
          <a:xfrm>
            <a:off x="1071538" y="3286124"/>
            <a:ext cx="6786610"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t>ألاحظ نطق لام(ال) التعريف مع الحرف القمري في كلمة(الحديث): </a:t>
            </a:r>
            <a:endParaRPr lang="ar-SA" sz="2400" b="1" dirty="0"/>
          </a:p>
        </p:txBody>
      </p:sp>
      <p:sp>
        <p:nvSpPr>
          <p:cNvPr id="15" name="مربع نص 14"/>
          <p:cNvSpPr txBox="1"/>
          <p:nvPr/>
        </p:nvSpPr>
        <p:spPr>
          <a:xfrm>
            <a:off x="928662" y="3857628"/>
            <a:ext cx="7072362"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r>
              <a:rPr lang="ar-SA" sz="2400" b="1" dirty="0" smtClean="0"/>
              <a:t>أنطق بصوت واضح كلمة(بالحديث)،أجد الهمزة في (ال)</a:t>
            </a:r>
          </a:p>
          <a:p>
            <a:r>
              <a:rPr lang="ar-SA" sz="2400" b="1" dirty="0" smtClean="0"/>
              <a:t>أنطق الكلمتين(فالذئاب،كالنمرة)،أجد أن(ال)</a:t>
            </a:r>
            <a:endParaRPr lang="ar-SA" sz="2400" b="1" dirty="0"/>
          </a:p>
        </p:txBody>
      </p:sp>
      <p:sp>
        <p:nvSpPr>
          <p:cNvPr id="16" name="مربع نص 15"/>
          <p:cNvSpPr txBox="1"/>
          <p:nvPr/>
        </p:nvSpPr>
        <p:spPr>
          <a:xfrm>
            <a:off x="785786" y="3786190"/>
            <a:ext cx="2143140" cy="584775"/>
          </a:xfrm>
          <a:prstGeom prst="rect">
            <a:avLst/>
          </a:prstGeom>
          <a:noFill/>
        </p:spPr>
        <p:txBody>
          <a:bodyPr wrap="square" rtlCol="1">
            <a:spAutoFit/>
          </a:bodyPr>
          <a:lstStyle/>
          <a:p>
            <a:pPr algn="ctr"/>
            <a:r>
              <a:rPr lang="ar-SA" sz="3200" b="1" dirty="0" smtClean="0">
                <a:solidFill>
                  <a:srgbClr val="C00000"/>
                </a:solidFill>
              </a:rPr>
              <a:t>لم تنطق</a:t>
            </a:r>
            <a:endParaRPr lang="ar-SA" sz="2000" b="1" dirty="0">
              <a:solidFill>
                <a:srgbClr val="C00000"/>
              </a:solidFill>
            </a:endParaRPr>
          </a:p>
        </p:txBody>
      </p:sp>
      <p:sp>
        <p:nvSpPr>
          <p:cNvPr id="17" name="مربع نص 16"/>
          <p:cNvSpPr txBox="1"/>
          <p:nvPr/>
        </p:nvSpPr>
        <p:spPr>
          <a:xfrm>
            <a:off x="2357422" y="4143380"/>
            <a:ext cx="1428760" cy="584775"/>
          </a:xfrm>
          <a:prstGeom prst="rect">
            <a:avLst/>
          </a:prstGeom>
          <a:noFill/>
        </p:spPr>
        <p:txBody>
          <a:bodyPr wrap="square" rtlCol="1">
            <a:spAutoFit/>
          </a:bodyPr>
          <a:lstStyle/>
          <a:p>
            <a:pPr algn="ctr"/>
            <a:r>
              <a:rPr lang="ar-SA" sz="3200" b="1" dirty="0" smtClean="0">
                <a:solidFill>
                  <a:srgbClr val="C00000"/>
                </a:solidFill>
              </a:rPr>
              <a:t>لم تنطق</a:t>
            </a:r>
            <a:endParaRPr lang="ar-SA" sz="2000" b="1" dirty="0">
              <a:solidFill>
                <a:srgbClr val="C00000"/>
              </a:solidFill>
            </a:endParaRPr>
          </a:p>
        </p:txBody>
      </p:sp>
      <p:sp>
        <p:nvSpPr>
          <p:cNvPr id="18" name="مربع نص 17"/>
          <p:cNvSpPr txBox="1"/>
          <p:nvPr/>
        </p:nvSpPr>
        <p:spPr>
          <a:xfrm>
            <a:off x="928662" y="4812581"/>
            <a:ext cx="7072362" cy="769441"/>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200" b="1" dirty="0" smtClean="0"/>
              <a:t>أتأمل الكلمات السابقة وألاحظ رسمها عند دخول(الباء،الفاء،الكاف)عليها</a:t>
            </a:r>
          </a:p>
          <a:p>
            <a:pPr algn="ctr"/>
            <a:endParaRPr lang="ar-SA" sz="2200" b="1" dirty="0" smtClean="0"/>
          </a:p>
        </p:txBody>
      </p:sp>
      <p:sp>
        <p:nvSpPr>
          <p:cNvPr id="19" name="مربع نص 18"/>
          <p:cNvSpPr txBox="1"/>
          <p:nvPr/>
        </p:nvSpPr>
        <p:spPr>
          <a:xfrm>
            <a:off x="2643174" y="5058803"/>
            <a:ext cx="3286148" cy="584775"/>
          </a:xfrm>
          <a:prstGeom prst="rect">
            <a:avLst/>
          </a:prstGeom>
          <a:noFill/>
        </p:spPr>
        <p:txBody>
          <a:bodyPr wrap="square" rtlCol="1">
            <a:spAutoFit/>
          </a:bodyPr>
          <a:lstStyle/>
          <a:p>
            <a:pPr algn="ctr"/>
            <a:r>
              <a:rPr lang="ar-SA" sz="3200" b="1" dirty="0" smtClean="0">
                <a:solidFill>
                  <a:srgbClr val="C00000"/>
                </a:solidFill>
              </a:rPr>
              <a:t>لم يحذف منها شي</a:t>
            </a:r>
            <a:endParaRPr lang="ar-SA" sz="2000" b="1" dirty="0">
              <a:solidFill>
                <a:srgbClr val="C00000"/>
              </a:solidFill>
            </a:endParaRPr>
          </a:p>
        </p:txBody>
      </p:sp>
      <p:sp>
        <p:nvSpPr>
          <p:cNvPr id="20" name="مربع نص 19"/>
          <p:cNvSpPr txBox="1"/>
          <p:nvPr/>
        </p:nvSpPr>
        <p:spPr>
          <a:xfrm>
            <a:off x="642910" y="5812713"/>
            <a:ext cx="7429552"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400" b="1" dirty="0" smtClean="0"/>
              <a:t>    الباء أو الفاء أو الكاف،إذا دخلت على اسم مبدوء بـ(ال)فإنه لا يحذف منه شيء في الكتابة سواء أكانت(ال)شمسية أو قمرية.</a:t>
            </a:r>
          </a:p>
        </p:txBody>
      </p:sp>
      <p:sp>
        <p:nvSpPr>
          <p:cNvPr id="21" name="مربع نص 20"/>
          <p:cNvSpPr txBox="1"/>
          <p:nvPr/>
        </p:nvSpPr>
        <p:spPr>
          <a:xfrm rot="2014734">
            <a:off x="7449105" y="5675446"/>
            <a:ext cx="129540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t>أستنتج أن:</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2)">
                                      <p:cBhvr>
                                        <p:cTn id="13" dur="2000"/>
                                        <p:tgtEl>
                                          <p:spTgt spid="5"/>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2000"/>
                                        <p:tgtEl>
                                          <p:spTgt spid="6"/>
                                        </p:tgtEl>
                                      </p:cBhvr>
                                    </p:animEffect>
                                  </p:childTnLst>
                                </p:cTn>
                              </p:par>
                              <p:par>
                                <p:cTn id="17" presetID="21"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2)">
                                      <p:cBhvr>
                                        <p:cTn id="19" dur="2000"/>
                                        <p:tgtEl>
                                          <p:spTgt spid="7"/>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 calcmode="lin" valueType="num">
                                      <p:cBhvr>
                                        <p:cTn id="2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1000"/>
                            </p:stCondLst>
                            <p:childTnLst>
                              <p:par>
                                <p:cTn id="32" presetID="21"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heel(4)">
                                      <p:cBhvr>
                                        <p:cTn id="34" dur="2000"/>
                                        <p:tgtEl>
                                          <p:spTgt spid="10"/>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heel(4)">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 calcmode="lin" valueType="num">
                                      <p:cBhvr>
                                        <p:cTn id="4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6" fill="hold">
                      <p:stCondLst>
                        <p:cond delay="indefinite"/>
                      </p:stCondLst>
                      <p:childTnLst>
                        <p:par>
                          <p:cTn id="47" fill="hold">
                            <p:stCondLst>
                              <p:cond delay="0"/>
                            </p:stCondLst>
                            <p:childTnLst>
                              <p:par>
                                <p:cTn id="48" presetID="15"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fltVal val="0"/>
                                          </p:val>
                                        </p:tav>
                                        <p:tav tm="100000">
                                          <p:val>
                                            <p:strVal val="#ppt_w"/>
                                          </p:val>
                                        </p:tav>
                                      </p:tavLst>
                                    </p:anim>
                                    <p:anim calcmode="lin" valueType="num">
                                      <p:cBhvr>
                                        <p:cTn id="51" dur="1000" fill="hold"/>
                                        <p:tgtEl>
                                          <p:spTgt spid="13"/>
                                        </p:tgtEl>
                                        <p:attrNameLst>
                                          <p:attrName>ppt_h</p:attrName>
                                        </p:attrNameLst>
                                      </p:cBhvr>
                                      <p:tavLst>
                                        <p:tav tm="0">
                                          <p:val>
                                            <p:fltVal val="0"/>
                                          </p:val>
                                        </p:tav>
                                        <p:tav tm="100000">
                                          <p:val>
                                            <p:strVal val="#ppt_h"/>
                                          </p:val>
                                        </p:tav>
                                      </p:tavLst>
                                    </p:anim>
                                    <p:anim calcmode="lin" valueType="num">
                                      <p:cBhvr>
                                        <p:cTn id="5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54" fill="hold">
                            <p:stCondLst>
                              <p:cond delay="1000"/>
                            </p:stCondLst>
                            <p:childTnLst>
                              <p:par>
                                <p:cTn id="55" presetID="21"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heel(4)">
                                      <p:cBhvr>
                                        <p:cTn id="57" dur="2000"/>
                                        <p:tgtEl>
                                          <p:spTgt spid="14"/>
                                        </p:tgtEl>
                                      </p:cBhvr>
                                    </p:animEffect>
                                  </p:childTnLst>
                                </p:cTn>
                              </p:par>
                              <p:par>
                                <p:cTn id="58" presetID="21" presetClass="entr" presetSubtype="4"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heel(4)">
                                      <p:cBhvr>
                                        <p:cTn id="60" dur="20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15"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1000" fill="hold"/>
                                        <p:tgtEl>
                                          <p:spTgt spid="16"/>
                                        </p:tgtEl>
                                        <p:attrNameLst>
                                          <p:attrName>ppt_w</p:attrName>
                                        </p:attrNameLst>
                                      </p:cBhvr>
                                      <p:tavLst>
                                        <p:tav tm="0">
                                          <p:val>
                                            <p:fltVal val="0"/>
                                          </p:val>
                                        </p:tav>
                                        <p:tav tm="100000">
                                          <p:val>
                                            <p:strVal val="#ppt_w"/>
                                          </p:val>
                                        </p:tav>
                                      </p:tavLst>
                                    </p:anim>
                                    <p:anim calcmode="lin" valueType="num">
                                      <p:cBhvr>
                                        <p:cTn id="66" dur="1000" fill="hold"/>
                                        <p:tgtEl>
                                          <p:spTgt spid="16"/>
                                        </p:tgtEl>
                                        <p:attrNameLst>
                                          <p:attrName>ppt_h</p:attrName>
                                        </p:attrNameLst>
                                      </p:cBhvr>
                                      <p:tavLst>
                                        <p:tav tm="0">
                                          <p:val>
                                            <p:fltVal val="0"/>
                                          </p:val>
                                        </p:tav>
                                        <p:tav tm="100000">
                                          <p:val>
                                            <p:strVal val="#ppt_h"/>
                                          </p:val>
                                        </p:tav>
                                      </p:tavLst>
                                    </p:anim>
                                    <p:anim calcmode="lin" valueType="num">
                                      <p:cBhvr>
                                        <p:cTn id="6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9" fill="hold">
                      <p:stCondLst>
                        <p:cond delay="indefinite"/>
                      </p:stCondLst>
                      <p:childTnLst>
                        <p:par>
                          <p:cTn id="70" fill="hold">
                            <p:stCondLst>
                              <p:cond delay="0"/>
                            </p:stCondLst>
                            <p:childTnLst>
                              <p:par>
                                <p:cTn id="71" presetID="15" presetClass="entr" presetSubtype="0"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1000" fill="hold"/>
                                        <p:tgtEl>
                                          <p:spTgt spid="17"/>
                                        </p:tgtEl>
                                        <p:attrNameLst>
                                          <p:attrName>ppt_w</p:attrName>
                                        </p:attrNameLst>
                                      </p:cBhvr>
                                      <p:tavLst>
                                        <p:tav tm="0">
                                          <p:val>
                                            <p:fltVal val="0"/>
                                          </p:val>
                                        </p:tav>
                                        <p:tav tm="100000">
                                          <p:val>
                                            <p:strVal val="#ppt_w"/>
                                          </p:val>
                                        </p:tav>
                                      </p:tavLst>
                                    </p:anim>
                                    <p:anim calcmode="lin" valueType="num">
                                      <p:cBhvr>
                                        <p:cTn id="74" dur="1000" fill="hold"/>
                                        <p:tgtEl>
                                          <p:spTgt spid="17"/>
                                        </p:tgtEl>
                                        <p:attrNameLst>
                                          <p:attrName>ppt_h</p:attrName>
                                        </p:attrNameLst>
                                      </p:cBhvr>
                                      <p:tavLst>
                                        <p:tav tm="0">
                                          <p:val>
                                            <p:fltVal val="0"/>
                                          </p:val>
                                        </p:tav>
                                        <p:tav tm="100000">
                                          <p:val>
                                            <p:strVal val="#ppt_h"/>
                                          </p:val>
                                        </p:tav>
                                      </p:tavLst>
                                    </p:anim>
                                    <p:anim calcmode="lin" valueType="num">
                                      <p:cBhvr>
                                        <p:cTn id="7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par>
                          <p:cTn id="77" fill="hold">
                            <p:stCondLst>
                              <p:cond delay="1000"/>
                            </p:stCondLst>
                            <p:childTnLst>
                              <p:par>
                                <p:cTn id="78" presetID="21" presetClass="entr" presetSubtype="4"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heel(4)">
                                      <p:cBhvr>
                                        <p:cTn id="80" dur="2000"/>
                                        <p:tgtEl>
                                          <p:spTgt spid="18"/>
                                        </p:tgtEl>
                                      </p:cBhvr>
                                    </p:animEffect>
                                  </p:childTnLst>
                                </p:cTn>
                              </p:par>
                            </p:childTnLst>
                          </p:cTn>
                        </p:par>
                      </p:childTnLst>
                    </p:cTn>
                  </p:par>
                  <p:par>
                    <p:cTn id="81" fill="hold">
                      <p:stCondLst>
                        <p:cond delay="indefinite"/>
                      </p:stCondLst>
                      <p:childTnLst>
                        <p:par>
                          <p:cTn id="82" fill="hold">
                            <p:stCondLst>
                              <p:cond delay="0"/>
                            </p:stCondLst>
                            <p:childTnLst>
                              <p:par>
                                <p:cTn id="83" presetID="15" presetClass="entr" presetSubtype="0" fill="hold" grpId="0" nodeType="click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1000" fill="hold"/>
                                        <p:tgtEl>
                                          <p:spTgt spid="19"/>
                                        </p:tgtEl>
                                        <p:attrNameLst>
                                          <p:attrName>ppt_w</p:attrName>
                                        </p:attrNameLst>
                                      </p:cBhvr>
                                      <p:tavLst>
                                        <p:tav tm="0">
                                          <p:val>
                                            <p:fltVal val="0"/>
                                          </p:val>
                                        </p:tav>
                                        <p:tav tm="100000">
                                          <p:val>
                                            <p:strVal val="#ppt_w"/>
                                          </p:val>
                                        </p:tav>
                                      </p:tavLst>
                                    </p:anim>
                                    <p:anim calcmode="lin" valueType="num">
                                      <p:cBhvr>
                                        <p:cTn id="86" dur="1000" fill="hold"/>
                                        <p:tgtEl>
                                          <p:spTgt spid="19"/>
                                        </p:tgtEl>
                                        <p:attrNameLst>
                                          <p:attrName>ppt_h</p:attrName>
                                        </p:attrNameLst>
                                      </p:cBhvr>
                                      <p:tavLst>
                                        <p:tav tm="0">
                                          <p:val>
                                            <p:fltVal val="0"/>
                                          </p:val>
                                        </p:tav>
                                        <p:tav tm="100000">
                                          <p:val>
                                            <p:strVal val="#ppt_h"/>
                                          </p:val>
                                        </p:tav>
                                      </p:tavLst>
                                    </p:anim>
                                    <p:anim calcmode="lin" valueType="num">
                                      <p:cBhvr>
                                        <p:cTn id="8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89" fill="hold">
                            <p:stCondLst>
                              <p:cond delay="1000"/>
                            </p:stCondLst>
                            <p:childTnLst>
                              <p:par>
                                <p:cTn id="90" presetID="21" presetClass="entr" presetSubtype="4"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heel(4)">
                                      <p:cBhvr>
                                        <p:cTn id="92" dur="2000"/>
                                        <p:tgtEl>
                                          <p:spTgt spid="20"/>
                                        </p:tgtEl>
                                      </p:cBhvr>
                                    </p:animEffect>
                                  </p:childTnLst>
                                </p:cTn>
                              </p:par>
                              <p:par>
                                <p:cTn id="93" presetID="21" presetClass="entr" presetSubtype="4"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wheel(4)">
                                      <p:cBhvr>
                                        <p:cTn id="95"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p:bldP spid="10" grpId="0" animBg="1"/>
      <p:bldP spid="11" grpId="0" animBg="1"/>
      <p:bldP spid="12" grpId="0"/>
      <p:bldP spid="13" grpId="0"/>
      <p:bldP spid="14" grpId="0" animBg="1"/>
      <p:bldP spid="15" grpId="0" animBg="1"/>
      <p:bldP spid="16" grpId="0"/>
      <p:bldP spid="17" grpId="0"/>
      <p:bldP spid="18" grpId="0" animBg="1"/>
      <p:bldP spid="19" grpId="0"/>
      <p:bldP spid="20" grpId="0" animBg="1"/>
      <p:bldP spid="2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701784" y="568084"/>
            <a:ext cx="7955444"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4400" b="1" dirty="0" smtClean="0">
              <a:solidFill>
                <a:srgbClr val="003300"/>
              </a:solidFill>
              <a:effectLst>
                <a:glow rad="228600">
                  <a:schemeClr val="accent6">
                    <a:satMod val="175000"/>
                    <a:alpha val="40000"/>
                  </a:schemeClr>
                </a:glow>
              </a:effectLst>
            </a:endParaRPr>
          </a:p>
          <a:p>
            <a:pPr algn="ctr"/>
            <a:r>
              <a:rPr lang="ar-SA" sz="4400" b="1" dirty="0" smtClean="0">
                <a:solidFill>
                  <a:srgbClr val="003300"/>
                </a:solidFill>
                <a:effectLst>
                  <a:glow rad="228600">
                    <a:schemeClr val="accent6">
                      <a:satMod val="175000"/>
                      <a:alpha val="40000"/>
                    </a:schemeClr>
                  </a:glow>
                </a:effectLst>
              </a:rPr>
              <a:t>الحروف القمرية</a:t>
            </a:r>
          </a:p>
          <a:p>
            <a:pPr algn="ctr"/>
            <a:r>
              <a:rPr lang="ar-SA" sz="4400" b="1" dirty="0" smtClean="0">
                <a:solidFill>
                  <a:srgbClr val="003300"/>
                </a:solidFill>
                <a:effectLst>
                  <a:glow rad="228600">
                    <a:schemeClr val="accent6">
                      <a:satMod val="175000"/>
                      <a:alpha val="40000"/>
                    </a:schemeClr>
                  </a:glow>
                </a:effectLst>
              </a:rPr>
              <a:t>هي:(الألف،الباء،الجيم،الحا،الخاء،</a:t>
            </a:r>
          </a:p>
          <a:p>
            <a:pPr algn="ctr"/>
            <a:r>
              <a:rPr lang="ar-SA" sz="4400" b="1" dirty="0" smtClean="0">
                <a:solidFill>
                  <a:srgbClr val="003300"/>
                </a:solidFill>
                <a:effectLst>
                  <a:glow rad="228600">
                    <a:schemeClr val="accent6">
                      <a:satMod val="175000"/>
                      <a:alpha val="40000"/>
                    </a:schemeClr>
                  </a:glow>
                </a:effectLst>
              </a:rPr>
              <a:t>العين،الغين،الفاء،القاف،الكاف،</a:t>
            </a:r>
          </a:p>
          <a:p>
            <a:pPr algn="ctr"/>
            <a:r>
              <a:rPr lang="ar-SA" sz="4400" b="1" dirty="0" smtClean="0">
                <a:solidFill>
                  <a:srgbClr val="003300"/>
                </a:solidFill>
                <a:effectLst>
                  <a:glow rad="228600">
                    <a:schemeClr val="accent6">
                      <a:satMod val="175000"/>
                      <a:alpha val="40000"/>
                    </a:schemeClr>
                  </a:glow>
                </a:effectLst>
              </a:rPr>
              <a:t>الميم،الهاء،الواو،الياء)</a:t>
            </a:r>
          </a:p>
          <a:p>
            <a:pPr algn="ctr"/>
            <a:r>
              <a:rPr lang="ar-SA" sz="4400" b="1" dirty="0" smtClean="0">
                <a:solidFill>
                  <a:srgbClr val="003300"/>
                </a:solidFill>
                <a:effectLst>
                  <a:glow rad="228600">
                    <a:schemeClr val="accent6">
                      <a:satMod val="175000"/>
                      <a:alpha val="40000"/>
                    </a:schemeClr>
                  </a:glow>
                </a:effectLst>
              </a:rPr>
              <a:t>****************</a:t>
            </a:r>
          </a:p>
          <a:p>
            <a:pPr algn="ctr"/>
            <a:r>
              <a:rPr lang="ar-SA" sz="4400" b="1" dirty="0" smtClean="0">
                <a:solidFill>
                  <a:srgbClr val="003300"/>
                </a:solidFill>
                <a:effectLst>
                  <a:glow rad="228600">
                    <a:schemeClr val="accent6">
                      <a:satMod val="175000"/>
                      <a:alpha val="40000"/>
                    </a:schemeClr>
                  </a:glow>
                </a:effectLst>
              </a:rPr>
              <a:t>لام(ال)التعريف تكتب و تنطق إذا دخلت على اسم يبدأ بحرف قمري</a:t>
            </a:r>
          </a:p>
          <a:p>
            <a:pPr algn="ctr"/>
            <a:endParaRPr lang="ar-SA" sz="3200" b="1" u="sng" dirty="0" smtClean="0">
              <a:solidFill>
                <a:srgbClr val="003300"/>
              </a:solidFill>
            </a:endParaRPr>
          </a:p>
        </p:txBody>
      </p:sp>
      <p:sp>
        <p:nvSpPr>
          <p:cNvPr id="4" name="دمعة 3"/>
          <p:cNvSpPr/>
          <p:nvPr/>
        </p:nvSpPr>
        <p:spPr>
          <a:xfrm rot="20731239">
            <a:off x="351068" y="451730"/>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أتذكر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6858016" y="26257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4" name="مربع نص 3"/>
          <p:cNvSpPr txBox="1"/>
          <p:nvPr/>
        </p:nvSpPr>
        <p:spPr>
          <a:xfrm>
            <a:off x="785786" y="334012"/>
            <a:ext cx="6072198" cy="523220"/>
          </a:xfrm>
          <a:prstGeom prst="rect">
            <a:avLst/>
          </a:prstGeom>
          <a:noFill/>
        </p:spPr>
        <p:txBody>
          <a:bodyPr wrap="square" rtlCol="1">
            <a:spAutoFit/>
          </a:bodyPr>
          <a:lstStyle/>
          <a:p>
            <a:r>
              <a:rPr lang="ar-SA" sz="2800" b="1" dirty="0" smtClean="0">
                <a:cs typeface="DecoType Naskh" pitchFamily="2" charset="-78"/>
              </a:rPr>
              <a:t>الأحظ الاسمين اللذين كتبا باللون الأحمر في المجموعة(ج)،ثم أحلل:</a:t>
            </a:r>
            <a:endParaRPr lang="ar-SA" sz="2800" b="1" dirty="0">
              <a:cs typeface="DecoType Naskh" pitchFamily="2" charset="-78"/>
            </a:endParaRPr>
          </a:p>
        </p:txBody>
      </p:sp>
      <p:sp>
        <p:nvSpPr>
          <p:cNvPr id="5" name="مخطط انسيابي: محطة طرفية 4"/>
          <p:cNvSpPr/>
          <p:nvPr/>
        </p:nvSpPr>
        <p:spPr>
          <a:xfrm>
            <a:off x="4643438" y="1000108"/>
            <a:ext cx="2857520" cy="428628"/>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للـغـافـلات</a:t>
            </a:r>
            <a:endParaRPr lang="ar-SA" sz="3200" b="1" dirty="0">
              <a:solidFill>
                <a:schemeClr val="tx1"/>
              </a:solidFill>
            </a:endParaRPr>
          </a:p>
        </p:txBody>
      </p:sp>
      <p:sp>
        <p:nvSpPr>
          <p:cNvPr id="6" name="مخطط انسيابي: محطة طرفية 5"/>
          <p:cNvSpPr/>
          <p:nvPr/>
        </p:nvSpPr>
        <p:spPr>
          <a:xfrm>
            <a:off x="1500166" y="1000108"/>
            <a:ext cx="2857520" cy="428628"/>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لـلــهـــــو</a:t>
            </a:r>
            <a:endParaRPr lang="ar-SA" sz="3200" b="1" dirty="0">
              <a:solidFill>
                <a:schemeClr val="tx1"/>
              </a:solidFill>
            </a:endParaRPr>
          </a:p>
        </p:txBody>
      </p:sp>
      <p:sp>
        <p:nvSpPr>
          <p:cNvPr id="7" name="مخطط انسيابي: محطة طرفية 6"/>
          <p:cNvSpPr/>
          <p:nvPr/>
        </p:nvSpPr>
        <p:spPr>
          <a:xfrm>
            <a:off x="428596" y="1571612"/>
            <a:ext cx="8143932" cy="571504"/>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tx1"/>
                </a:solidFill>
              </a:rPr>
              <a:t>وجه الاتفاق بين الاسمين السابقين أنهما مسبوقان بـ </a:t>
            </a:r>
            <a:endParaRPr lang="ar-SA" sz="2800" b="1" dirty="0">
              <a:solidFill>
                <a:schemeClr val="tx1"/>
              </a:solidFill>
            </a:endParaRPr>
          </a:p>
        </p:txBody>
      </p:sp>
      <p:sp>
        <p:nvSpPr>
          <p:cNvPr id="8" name="مربع نص 7"/>
          <p:cNvSpPr txBox="1"/>
          <p:nvPr/>
        </p:nvSpPr>
        <p:spPr>
          <a:xfrm>
            <a:off x="571472" y="1643050"/>
            <a:ext cx="1643074" cy="461665"/>
          </a:xfrm>
          <a:prstGeom prst="rect">
            <a:avLst/>
          </a:prstGeom>
          <a:noFill/>
        </p:spPr>
        <p:txBody>
          <a:bodyPr wrap="square" rtlCol="1">
            <a:spAutoFit/>
          </a:bodyPr>
          <a:lstStyle/>
          <a:p>
            <a:r>
              <a:rPr lang="ar-SA" sz="2400" b="1" dirty="0" smtClean="0">
                <a:solidFill>
                  <a:srgbClr val="C00000"/>
                </a:solidFill>
              </a:rPr>
              <a:t>اللام المكسورة</a:t>
            </a:r>
            <a:endParaRPr lang="ar-SA" sz="2400" b="1" dirty="0">
              <a:solidFill>
                <a:srgbClr val="C00000"/>
              </a:solidFill>
            </a:endParaRPr>
          </a:p>
        </p:txBody>
      </p:sp>
      <p:sp>
        <p:nvSpPr>
          <p:cNvPr id="9" name="مخطط انسيابي: محطة طرفية 8"/>
          <p:cNvSpPr/>
          <p:nvPr/>
        </p:nvSpPr>
        <p:spPr>
          <a:xfrm>
            <a:off x="214282" y="2143116"/>
            <a:ext cx="8643998" cy="642942"/>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tx1"/>
                </a:solidFill>
              </a:rPr>
              <a:t>بم بدأت كلمة(غافلات ولهو)؟</a:t>
            </a:r>
            <a:endParaRPr lang="ar-SA" sz="2800" b="1" dirty="0">
              <a:solidFill>
                <a:schemeClr val="tx1"/>
              </a:solidFill>
            </a:endParaRPr>
          </a:p>
        </p:txBody>
      </p:sp>
      <p:sp>
        <p:nvSpPr>
          <p:cNvPr id="10" name="مربع نص 9"/>
          <p:cNvSpPr txBox="1"/>
          <p:nvPr/>
        </p:nvSpPr>
        <p:spPr>
          <a:xfrm>
            <a:off x="428596" y="2214554"/>
            <a:ext cx="4714908" cy="430887"/>
          </a:xfrm>
          <a:prstGeom prst="rect">
            <a:avLst/>
          </a:prstGeom>
          <a:noFill/>
        </p:spPr>
        <p:txBody>
          <a:bodyPr wrap="square" rtlCol="1">
            <a:spAutoFit/>
          </a:bodyPr>
          <a:lstStyle/>
          <a:p>
            <a:r>
              <a:rPr lang="ar-SA" sz="2200" b="1" dirty="0" smtClean="0">
                <a:solidFill>
                  <a:srgbClr val="C00000"/>
                </a:solidFill>
              </a:rPr>
              <a:t>غافلات بدأت بحرف الغين ولهو بدأت بحرف اللام</a:t>
            </a:r>
            <a:endParaRPr lang="ar-SA" sz="2200" b="1" dirty="0">
              <a:solidFill>
                <a:srgbClr val="C00000"/>
              </a:solidFill>
            </a:endParaRPr>
          </a:p>
        </p:txBody>
      </p:sp>
      <p:sp>
        <p:nvSpPr>
          <p:cNvPr id="11" name="مخطط انسيابي: محطة طرفية 10"/>
          <p:cNvSpPr/>
          <p:nvPr/>
        </p:nvSpPr>
        <p:spPr>
          <a:xfrm>
            <a:off x="214282" y="2786058"/>
            <a:ext cx="8643998" cy="642942"/>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tx1"/>
                </a:solidFill>
              </a:rPr>
              <a:t>ماذا حدث للكلمتين بعد دخول(ال)عليهما؟</a:t>
            </a:r>
            <a:endParaRPr lang="ar-SA" sz="2800" b="1" dirty="0">
              <a:solidFill>
                <a:schemeClr val="tx1"/>
              </a:solidFill>
            </a:endParaRPr>
          </a:p>
        </p:txBody>
      </p:sp>
      <p:sp>
        <p:nvSpPr>
          <p:cNvPr id="12" name="مربع نص 11"/>
          <p:cNvSpPr txBox="1"/>
          <p:nvPr/>
        </p:nvSpPr>
        <p:spPr>
          <a:xfrm>
            <a:off x="1285852" y="2857496"/>
            <a:ext cx="2428924" cy="523220"/>
          </a:xfrm>
          <a:prstGeom prst="rect">
            <a:avLst/>
          </a:prstGeom>
          <a:noFill/>
        </p:spPr>
        <p:txBody>
          <a:bodyPr wrap="square" rtlCol="1">
            <a:spAutoFit/>
          </a:bodyPr>
          <a:lstStyle/>
          <a:p>
            <a:r>
              <a:rPr lang="ar-SA" sz="2800" b="1" dirty="0" smtClean="0">
                <a:solidFill>
                  <a:srgbClr val="C00000"/>
                </a:solidFill>
              </a:rPr>
              <a:t>لم يحدث أي تغيير</a:t>
            </a:r>
            <a:endParaRPr lang="ar-SA" sz="2800" b="1" dirty="0">
              <a:solidFill>
                <a:srgbClr val="C00000"/>
              </a:solidFill>
            </a:endParaRPr>
          </a:p>
        </p:txBody>
      </p:sp>
      <p:sp>
        <p:nvSpPr>
          <p:cNvPr id="13" name="مخطط انسيابي: محطة طرفية 12"/>
          <p:cNvSpPr/>
          <p:nvPr/>
        </p:nvSpPr>
        <p:spPr>
          <a:xfrm>
            <a:off x="428596" y="3429000"/>
            <a:ext cx="8143932" cy="1000132"/>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أتنبه للأسماء المبدوءة بـ(ال)عندما تدخل عليها اللام المكسورة  وفق الجدول الموضح:</a:t>
            </a:r>
            <a:endParaRPr lang="ar-SA" sz="2800" b="1" dirty="0">
              <a:solidFill>
                <a:schemeClr val="tx1"/>
              </a:solidFill>
            </a:endParaRPr>
          </a:p>
        </p:txBody>
      </p:sp>
      <p:graphicFrame>
        <p:nvGraphicFramePr>
          <p:cNvPr id="16" name="جدول 15"/>
          <p:cNvGraphicFramePr>
            <a:graphicFrameLocks noGrp="1"/>
          </p:cNvGraphicFramePr>
          <p:nvPr/>
        </p:nvGraphicFramePr>
        <p:xfrm>
          <a:off x="714348" y="4572008"/>
          <a:ext cx="7572428" cy="1214446"/>
        </p:xfrm>
        <a:graphic>
          <a:graphicData uri="http://schemas.openxmlformats.org/drawingml/2006/table">
            <a:tbl>
              <a:tblPr rtl="1" firstRow="1" bandRow="1">
                <a:tableStyleId>{5C22544A-7EE6-4342-B048-85BDC9FD1C3A}</a:tableStyleId>
              </a:tblPr>
              <a:tblGrid>
                <a:gridCol w="1893107"/>
                <a:gridCol w="1893107"/>
                <a:gridCol w="1893107"/>
                <a:gridCol w="1893107"/>
              </a:tblGrid>
              <a:tr h="607223">
                <a:tc>
                  <a:txBody>
                    <a:bodyPr/>
                    <a:lstStyle/>
                    <a:p>
                      <a:pPr algn="ctr" rtl="1"/>
                      <a:r>
                        <a:rPr lang="ar-SA" sz="2400" b="1" dirty="0" smtClean="0">
                          <a:solidFill>
                            <a:schemeClr val="tx1"/>
                          </a:solidFill>
                        </a:rPr>
                        <a:t>غافلات</a:t>
                      </a:r>
                      <a:endParaRPr lang="ar-SA" sz="2400" b="1" dirty="0">
                        <a:solidFill>
                          <a:schemeClr val="tx1"/>
                        </a:solidFill>
                      </a:endParaRPr>
                    </a:p>
                  </a:txBody>
                  <a:tcPr>
                    <a:solidFill>
                      <a:schemeClr val="accent2">
                        <a:lumMod val="60000"/>
                        <a:lumOff val="40000"/>
                      </a:schemeClr>
                    </a:solidFill>
                  </a:tcPr>
                </a:tc>
                <a:tc>
                  <a:txBody>
                    <a:bodyPr/>
                    <a:lstStyle/>
                    <a:p>
                      <a:pPr algn="ctr" rtl="1"/>
                      <a:r>
                        <a:rPr lang="ar-SA" sz="2400" b="1" dirty="0" smtClean="0">
                          <a:solidFill>
                            <a:schemeClr val="tx1"/>
                          </a:solidFill>
                        </a:rPr>
                        <a:t>الغافلات</a:t>
                      </a:r>
                      <a:endParaRPr lang="ar-SA" sz="2400" b="1" dirty="0">
                        <a:solidFill>
                          <a:schemeClr val="tx1"/>
                        </a:solidFill>
                      </a:endParaRPr>
                    </a:p>
                  </a:txBody>
                  <a:tcPr>
                    <a:solidFill>
                      <a:schemeClr val="accent2">
                        <a:lumMod val="60000"/>
                        <a:lumOff val="40000"/>
                      </a:schemeClr>
                    </a:solidFill>
                  </a:tcPr>
                </a:tc>
                <a:tc>
                  <a:txBody>
                    <a:bodyPr/>
                    <a:lstStyle/>
                    <a:p>
                      <a:pPr algn="ctr" rtl="1"/>
                      <a:r>
                        <a:rPr lang="ar-SA" sz="2400" b="1" dirty="0" smtClean="0">
                          <a:solidFill>
                            <a:schemeClr val="tx1"/>
                          </a:solidFill>
                        </a:rPr>
                        <a:t>لـ </a:t>
                      </a:r>
                      <a:r>
                        <a:rPr lang="ar-SA" sz="2400" b="1" dirty="0" smtClean="0">
                          <a:solidFill>
                            <a:srgbClr val="FF0000"/>
                          </a:solidFill>
                          <a:effectLst>
                            <a:glow rad="139700">
                              <a:schemeClr val="accent6">
                                <a:satMod val="175000"/>
                                <a:alpha val="40000"/>
                              </a:schemeClr>
                            </a:glow>
                          </a:effectLst>
                        </a:rPr>
                        <a:t>ا</a:t>
                      </a:r>
                      <a:r>
                        <a:rPr lang="ar-SA" sz="2400" b="1" dirty="0" smtClean="0">
                          <a:solidFill>
                            <a:schemeClr val="tx1"/>
                          </a:solidFill>
                        </a:rPr>
                        <a:t> لغافلات</a:t>
                      </a:r>
                      <a:endParaRPr lang="ar-SA" sz="2400" b="1" dirty="0">
                        <a:solidFill>
                          <a:schemeClr val="tx1"/>
                        </a:solidFill>
                      </a:endParaRPr>
                    </a:p>
                  </a:txBody>
                  <a:tcPr>
                    <a:solidFill>
                      <a:schemeClr val="accent2">
                        <a:lumMod val="60000"/>
                        <a:lumOff val="40000"/>
                      </a:schemeClr>
                    </a:solidFill>
                  </a:tcPr>
                </a:tc>
                <a:tc>
                  <a:txBody>
                    <a:bodyPr/>
                    <a:lstStyle/>
                    <a:p>
                      <a:pPr algn="ctr" rtl="1"/>
                      <a:r>
                        <a:rPr lang="ar-SA" sz="2400" b="1" dirty="0" smtClean="0">
                          <a:solidFill>
                            <a:schemeClr val="tx1"/>
                          </a:solidFill>
                        </a:rPr>
                        <a:t>للغافلات</a:t>
                      </a:r>
                      <a:endParaRPr lang="ar-SA" sz="2400" b="1" dirty="0">
                        <a:solidFill>
                          <a:schemeClr val="tx1"/>
                        </a:solidFill>
                      </a:endParaRPr>
                    </a:p>
                  </a:txBody>
                  <a:tcPr>
                    <a:solidFill>
                      <a:schemeClr val="accent2">
                        <a:lumMod val="60000"/>
                        <a:lumOff val="40000"/>
                      </a:schemeClr>
                    </a:solidFill>
                  </a:tcPr>
                </a:tc>
              </a:tr>
              <a:tr h="607223">
                <a:tc>
                  <a:txBody>
                    <a:bodyPr/>
                    <a:lstStyle/>
                    <a:p>
                      <a:pPr algn="ctr" rtl="1"/>
                      <a:r>
                        <a:rPr lang="ar-SA" sz="2400" b="1" dirty="0" smtClean="0">
                          <a:solidFill>
                            <a:schemeClr val="tx1"/>
                          </a:solidFill>
                        </a:rPr>
                        <a:t>لهو</a:t>
                      </a:r>
                      <a:endParaRPr lang="ar-SA" sz="2400" b="1" dirty="0">
                        <a:solidFill>
                          <a:schemeClr val="tx1"/>
                        </a:solidFill>
                      </a:endParaRPr>
                    </a:p>
                  </a:txBody>
                  <a:tcPr>
                    <a:solidFill>
                      <a:schemeClr val="accent3">
                        <a:lumMod val="75000"/>
                      </a:schemeClr>
                    </a:solidFill>
                  </a:tcPr>
                </a:tc>
                <a:tc>
                  <a:txBody>
                    <a:bodyPr/>
                    <a:lstStyle/>
                    <a:p>
                      <a:pPr algn="ctr" rtl="1"/>
                      <a:r>
                        <a:rPr lang="ar-SA" sz="2400" b="1" dirty="0" smtClean="0">
                          <a:solidFill>
                            <a:schemeClr val="tx1"/>
                          </a:solidFill>
                        </a:rPr>
                        <a:t>اللهو</a:t>
                      </a:r>
                      <a:endParaRPr lang="ar-SA" sz="2400" b="1" dirty="0">
                        <a:solidFill>
                          <a:schemeClr val="tx1"/>
                        </a:solidFill>
                      </a:endParaRPr>
                    </a:p>
                  </a:txBody>
                  <a:tcPr>
                    <a:solidFill>
                      <a:schemeClr val="accent3">
                        <a:lumMod val="75000"/>
                      </a:schemeClr>
                    </a:solidFill>
                  </a:tcPr>
                </a:tc>
                <a:tc>
                  <a:txBody>
                    <a:bodyPr/>
                    <a:lstStyle/>
                    <a:p>
                      <a:pPr algn="ctr" rtl="1"/>
                      <a:r>
                        <a:rPr lang="ar-SA" sz="2400" b="1" dirty="0" smtClean="0">
                          <a:solidFill>
                            <a:schemeClr val="tx1"/>
                          </a:solidFill>
                        </a:rPr>
                        <a:t>لـ </a:t>
                      </a:r>
                      <a:r>
                        <a:rPr lang="ar-SA" sz="2400" b="1" u="sng" dirty="0" smtClean="0">
                          <a:solidFill>
                            <a:schemeClr val="accent6">
                              <a:lumMod val="50000"/>
                            </a:schemeClr>
                          </a:solidFill>
                          <a:effectLst>
                            <a:glow rad="139700">
                              <a:schemeClr val="accent6">
                                <a:satMod val="175000"/>
                                <a:alpha val="40000"/>
                              </a:schemeClr>
                            </a:glow>
                          </a:effectLst>
                        </a:rPr>
                        <a:t>ال</a:t>
                      </a:r>
                      <a:r>
                        <a:rPr lang="ar-SA" sz="2400" b="1" dirty="0" smtClean="0">
                          <a:solidFill>
                            <a:schemeClr val="tx1"/>
                          </a:solidFill>
                        </a:rPr>
                        <a:t>لهو</a:t>
                      </a:r>
                      <a:endParaRPr lang="ar-SA" sz="2400" b="1" dirty="0">
                        <a:solidFill>
                          <a:schemeClr val="tx1"/>
                        </a:solidFill>
                      </a:endParaRPr>
                    </a:p>
                  </a:txBody>
                  <a:tcPr>
                    <a:solidFill>
                      <a:schemeClr val="accent3">
                        <a:lumMod val="75000"/>
                      </a:schemeClr>
                    </a:solidFill>
                  </a:tcPr>
                </a:tc>
                <a:tc>
                  <a:txBody>
                    <a:bodyPr/>
                    <a:lstStyle/>
                    <a:p>
                      <a:pPr algn="ctr" rtl="1"/>
                      <a:r>
                        <a:rPr lang="ar-SA" sz="2400" b="1" dirty="0" smtClean="0">
                          <a:solidFill>
                            <a:schemeClr val="tx1"/>
                          </a:solidFill>
                        </a:rPr>
                        <a:t>للهو</a:t>
                      </a:r>
                      <a:endParaRPr lang="ar-SA" sz="2400" b="1" dirty="0">
                        <a:solidFill>
                          <a:schemeClr val="tx1"/>
                        </a:solidFill>
                      </a:endParaRPr>
                    </a:p>
                  </a:txBody>
                  <a:tcPr>
                    <a:solidFill>
                      <a:schemeClr val="accent3">
                        <a:lumMod val="75000"/>
                      </a:schemeClr>
                    </a:solidFill>
                  </a:tcPr>
                </a:tc>
              </a:tr>
            </a:tbl>
          </a:graphicData>
        </a:graphic>
      </p:graphicFrame>
      <p:cxnSp>
        <p:nvCxnSpPr>
          <p:cNvPr id="18" name="رابط كسهم مستقيم 17"/>
          <p:cNvCxnSpPr/>
          <p:nvPr/>
        </p:nvCxnSpPr>
        <p:spPr>
          <a:xfrm rot="10800000">
            <a:off x="4214810" y="4856171"/>
            <a:ext cx="64294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9" name="رابط كسهم مستقيم 18"/>
          <p:cNvCxnSpPr/>
          <p:nvPr/>
        </p:nvCxnSpPr>
        <p:spPr>
          <a:xfrm rot="10800000">
            <a:off x="4214810" y="5429264"/>
            <a:ext cx="64294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0" name="رابط كسهم مستقيم 19"/>
          <p:cNvCxnSpPr/>
          <p:nvPr/>
        </p:nvCxnSpPr>
        <p:spPr>
          <a:xfrm rot="10800000">
            <a:off x="2214546" y="4786322"/>
            <a:ext cx="64294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1" name="رابط كسهم مستقيم 20"/>
          <p:cNvCxnSpPr/>
          <p:nvPr/>
        </p:nvCxnSpPr>
        <p:spPr>
          <a:xfrm rot="10800000">
            <a:off x="2214546" y="5429264"/>
            <a:ext cx="64294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2" name="مربع نص 21"/>
          <p:cNvSpPr txBox="1"/>
          <p:nvPr/>
        </p:nvSpPr>
        <p:spPr>
          <a:xfrm>
            <a:off x="3357554" y="5386344"/>
            <a:ext cx="428628" cy="400110"/>
          </a:xfrm>
          <a:prstGeom prst="rect">
            <a:avLst/>
          </a:prstGeom>
          <a:noFill/>
        </p:spPr>
        <p:txBody>
          <a:bodyPr wrap="square" rtlCol="1">
            <a:spAutoFit/>
          </a:bodyPr>
          <a:lstStyle/>
          <a:p>
            <a:pPr algn="ctr"/>
            <a:r>
              <a:rPr lang="ar-SA" sz="2000" b="1" dirty="0" smtClean="0">
                <a:solidFill>
                  <a:srgbClr val="C00000"/>
                </a:solidFill>
                <a:sym typeface="Wingdings"/>
              </a:rPr>
              <a:t></a:t>
            </a:r>
            <a:endParaRPr lang="ar-SA" b="1" dirty="0">
              <a:solidFill>
                <a:srgbClr val="C00000"/>
              </a:solidFill>
            </a:endParaRPr>
          </a:p>
        </p:txBody>
      </p:sp>
      <p:sp>
        <p:nvSpPr>
          <p:cNvPr id="24" name="مربع نص 23"/>
          <p:cNvSpPr txBox="1"/>
          <p:nvPr/>
        </p:nvSpPr>
        <p:spPr>
          <a:xfrm>
            <a:off x="3571868" y="4857760"/>
            <a:ext cx="428628" cy="400110"/>
          </a:xfrm>
          <a:prstGeom prst="rect">
            <a:avLst/>
          </a:prstGeom>
          <a:noFill/>
        </p:spPr>
        <p:txBody>
          <a:bodyPr wrap="square" rtlCol="1">
            <a:spAutoFit/>
          </a:bodyPr>
          <a:lstStyle/>
          <a:p>
            <a:pPr algn="ctr"/>
            <a:r>
              <a:rPr lang="ar-SA" sz="2000" b="1" dirty="0" smtClean="0">
                <a:solidFill>
                  <a:srgbClr val="C00000"/>
                </a:solidFill>
                <a:sym typeface="Wingdings"/>
              </a:rPr>
              <a:t></a:t>
            </a:r>
            <a:endParaRPr lang="ar-SA"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amond(in)">
                                      <p:cBhvr>
                                        <p:cTn id="28" dur="2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4" presetClass="entr" presetSubtype="0" accel="10000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strVal val="#ppt_w*0.05"/>
                                          </p:val>
                                        </p:tav>
                                        <p:tav tm="100000">
                                          <p:val>
                                            <p:strVal val="#ppt_w"/>
                                          </p:val>
                                        </p:tav>
                                      </p:tavLst>
                                    </p:anim>
                                    <p:anim calcmode="lin" valueType="num">
                                      <p:cBhvr>
                                        <p:cTn id="34" dur="1000" fill="hold"/>
                                        <p:tgtEl>
                                          <p:spTgt spid="8"/>
                                        </p:tgtEl>
                                        <p:attrNameLst>
                                          <p:attrName>ppt_h</p:attrName>
                                        </p:attrNameLst>
                                      </p:cBhvr>
                                      <p:tavLst>
                                        <p:tav tm="0">
                                          <p:val>
                                            <p:strVal val="#ppt_h"/>
                                          </p:val>
                                        </p:tav>
                                        <p:tav tm="100000">
                                          <p:val>
                                            <p:strVal val="#ppt_h"/>
                                          </p:val>
                                        </p:tav>
                                      </p:tavLst>
                                    </p:anim>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fade">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54" presetClass="entr" presetSubtype="0" accel="10000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000" fill="hold"/>
                                        <p:tgtEl>
                                          <p:spTgt spid="10"/>
                                        </p:tgtEl>
                                        <p:attrNameLst>
                                          <p:attrName>ppt_w</p:attrName>
                                        </p:attrNameLst>
                                      </p:cBhvr>
                                      <p:tavLst>
                                        <p:tav tm="0">
                                          <p:val>
                                            <p:strVal val="#ppt_w*0.05"/>
                                          </p:val>
                                        </p:tav>
                                        <p:tav tm="100000">
                                          <p:val>
                                            <p:strVal val="#ppt_w"/>
                                          </p:val>
                                        </p:tav>
                                      </p:tavLst>
                                    </p:anim>
                                    <p:anim calcmode="lin" valueType="num">
                                      <p:cBhvr>
                                        <p:cTn id="43" dur="1000" fill="hold"/>
                                        <p:tgtEl>
                                          <p:spTgt spid="10"/>
                                        </p:tgtEl>
                                        <p:attrNameLst>
                                          <p:attrName>ppt_h</p:attrName>
                                        </p:attrNameLst>
                                      </p:cBhvr>
                                      <p:tavLst>
                                        <p:tav tm="0">
                                          <p:val>
                                            <p:strVal val="#ppt_h"/>
                                          </p:val>
                                        </p:tav>
                                        <p:tav tm="100000">
                                          <p:val>
                                            <p:strVal val="#ppt_h"/>
                                          </p:val>
                                        </p:tav>
                                      </p:tavLst>
                                    </p:anim>
                                    <p:anim calcmode="lin" valueType="num">
                                      <p:cBhvr>
                                        <p:cTn id="44" dur="1000" fill="hold"/>
                                        <p:tgtEl>
                                          <p:spTgt spid="10"/>
                                        </p:tgtEl>
                                        <p:attrNameLst>
                                          <p:attrName>ppt_x</p:attrName>
                                        </p:attrNameLst>
                                      </p:cBhvr>
                                      <p:tavLst>
                                        <p:tav tm="0">
                                          <p:val>
                                            <p:strVal val="#ppt_x-.2"/>
                                          </p:val>
                                        </p:tav>
                                        <p:tav tm="100000">
                                          <p:val>
                                            <p:strVal val="#ppt_x"/>
                                          </p:val>
                                        </p:tav>
                                      </p:tavLst>
                                    </p:anim>
                                    <p:anim calcmode="lin" valueType="num">
                                      <p:cBhvr>
                                        <p:cTn id="45" dur="1000" fill="hold"/>
                                        <p:tgtEl>
                                          <p:spTgt spid="10"/>
                                        </p:tgtEl>
                                        <p:attrNameLst>
                                          <p:attrName>ppt_y</p:attrName>
                                        </p:attrNameLst>
                                      </p:cBhvr>
                                      <p:tavLst>
                                        <p:tav tm="0">
                                          <p:val>
                                            <p:strVal val="#ppt_y"/>
                                          </p:val>
                                        </p:tav>
                                        <p:tav tm="100000">
                                          <p:val>
                                            <p:strVal val="#ppt_y"/>
                                          </p:val>
                                        </p:tav>
                                      </p:tavLst>
                                    </p:anim>
                                    <p:animEffect transition="in" filter="fade">
                                      <p:cBhvr>
                                        <p:cTn id="46" dur="10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54" presetClass="entr" presetSubtype="0" accel="10000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strVal val="#ppt_w*0.05"/>
                                          </p:val>
                                        </p:tav>
                                        <p:tav tm="100000">
                                          <p:val>
                                            <p:strVal val="#ppt_w"/>
                                          </p:val>
                                        </p:tav>
                                      </p:tavLst>
                                    </p:anim>
                                    <p:anim calcmode="lin" valueType="num">
                                      <p:cBhvr>
                                        <p:cTn id="52" dur="1000" fill="hold"/>
                                        <p:tgtEl>
                                          <p:spTgt spid="12"/>
                                        </p:tgtEl>
                                        <p:attrNameLst>
                                          <p:attrName>ppt_h</p:attrName>
                                        </p:attrNameLst>
                                      </p:cBhvr>
                                      <p:tavLst>
                                        <p:tav tm="0">
                                          <p:val>
                                            <p:strVal val="#ppt_h"/>
                                          </p:val>
                                        </p:tav>
                                        <p:tav tm="100000">
                                          <p:val>
                                            <p:strVal val="#ppt_h"/>
                                          </p:val>
                                        </p:tav>
                                      </p:tavLst>
                                    </p:anim>
                                    <p:anim calcmode="lin" valueType="num">
                                      <p:cBhvr>
                                        <p:cTn id="53" dur="1000" fill="hold"/>
                                        <p:tgtEl>
                                          <p:spTgt spid="12"/>
                                        </p:tgtEl>
                                        <p:attrNameLst>
                                          <p:attrName>ppt_x</p:attrName>
                                        </p:attrNameLst>
                                      </p:cBhvr>
                                      <p:tavLst>
                                        <p:tav tm="0">
                                          <p:val>
                                            <p:strVal val="#ppt_x-.2"/>
                                          </p:val>
                                        </p:tav>
                                        <p:tav tm="100000">
                                          <p:val>
                                            <p:strVal val="#ppt_x"/>
                                          </p:val>
                                        </p:tav>
                                      </p:tavLst>
                                    </p:anim>
                                    <p:anim calcmode="lin" valueType="num">
                                      <p:cBhvr>
                                        <p:cTn id="54" dur="1000" fill="hold"/>
                                        <p:tgtEl>
                                          <p:spTgt spid="12"/>
                                        </p:tgtEl>
                                        <p:attrNameLst>
                                          <p:attrName>ppt_y</p:attrName>
                                        </p:attrNameLst>
                                      </p:cBhvr>
                                      <p:tavLst>
                                        <p:tav tm="0">
                                          <p:val>
                                            <p:strVal val="#ppt_y"/>
                                          </p:val>
                                        </p:tav>
                                        <p:tav tm="100000">
                                          <p:val>
                                            <p:strVal val="#ppt_y"/>
                                          </p:val>
                                        </p:tav>
                                      </p:tavLst>
                                    </p:anim>
                                    <p:animEffect transition="in" filter="fade">
                                      <p:cBhvr>
                                        <p:cTn id="5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p:bldP spid="11" grpId="0" animBg="1"/>
      <p:bldP spid="12" grpId="0"/>
      <p:bldP spid="1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خطط انسيابي: محطة طرفية 2"/>
          <p:cNvSpPr/>
          <p:nvPr/>
        </p:nvSpPr>
        <p:spPr>
          <a:xfrm>
            <a:off x="357158" y="142852"/>
            <a:ext cx="8215370" cy="597018"/>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tx1"/>
                </a:solidFill>
              </a:rPr>
              <a:t>ماذا حدث للاسم المبدوء بـ(ال) بعد دخول اللام المكسورة عليه؟</a:t>
            </a:r>
            <a:endParaRPr lang="ar-SA" sz="2800" b="1" dirty="0">
              <a:solidFill>
                <a:schemeClr val="tx1"/>
              </a:solidFill>
            </a:endParaRPr>
          </a:p>
        </p:txBody>
      </p:sp>
      <p:sp>
        <p:nvSpPr>
          <p:cNvPr id="4" name="مخطط انسيابي: محطة طرفية 3"/>
          <p:cNvSpPr/>
          <p:nvPr/>
        </p:nvSpPr>
        <p:spPr>
          <a:xfrm>
            <a:off x="357158" y="785794"/>
            <a:ext cx="8215370" cy="597018"/>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tx1"/>
                </a:solidFill>
              </a:rPr>
              <a:t>                  للغافلات                      للهو</a:t>
            </a:r>
            <a:endParaRPr lang="ar-SA" sz="2800" b="1" dirty="0">
              <a:solidFill>
                <a:schemeClr val="tx1"/>
              </a:solidFill>
            </a:endParaRPr>
          </a:p>
        </p:txBody>
      </p:sp>
      <p:sp>
        <p:nvSpPr>
          <p:cNvPr id="5" name="مربع نص 4"/>
          <p:cNvSpPr txBox="1"/>
          <p:nvPr/>
        </p:nvSpPr>
        <p:spPr>
          <a:xfrm>
            <a:off x="2928926" y="834078"/>
            <a:ext cx="2428924" cy="523220"/>
          </a:xfrm>
          <a:prstGeom prst="rect">
            <a:avLst/>
          </a:prstGeom>
          <a:noFill/>
        </p:spPr>
        <p:txBody>
          <a:bodyPr wrap="square" rtlCol="1">
            <a:spAutoFit/>
          </a:bodyPr>
          <a:lstStyle/>
          <a:p>
            <a:r>
              <a:rPr lang="ar-SA" sz="2800" b="1" dirty="0" smtClean="0">
                <a:solidFill>
                  <a:srgbClr val="C00000"/>
                </a:solidFill>
              </a:rPr>
              <a:t>حذفت همزة(أل)</a:t>
            </a:r>
            <a:endParaRPr lang="ar-SA" sz="2800" b="1" dirty="0">
              <a:solidFill>
                <a:srgbClr val="C00000"/>
              </a:solidFill>
            </a:endParaRPr>
          </a:p>
        </p:txBody>
      </p:sp>
      <p:sp>
        <p:nvSpPr>
          <p:cNvPr id="6" name="مربع نص 5"/>
          <p:cNvSpPr txBox="1"/>
          <p:nvPr/>
        </p:nvSpPr>
        <p:spPr>
          <a:xfrm>
            <a:off x="285720" y="834078"/>
            <a:ext cx="2428924" cy="523220"/>
          </a:xfrm>
          <a:prstGeom prst="rect">
            <a:avLst/>
          </a:prstGeom>
          <a:noFill/>
        </p:spPr>
        <p:txBody>
          <a:bodyPr wrap="square" rtlCol="1">
            <a:spAutoFit/>
          </a:bodyPr>
          <a:lstStyle/>
          <a:p>
            <a:r>
              <a:rPr lang="ar-SA" sz="2800" b="1" dirty="0" smtClean="0">
                <a:solidFill>
                  <a:srgbClr val="C00000"/>
                </a:solidFill>
              </a:rPr>
              <a:t>حذفت (أل)</a:t>
            </a:r>
            <a:endParaRPr lang="ar-SA" sz="2800" b="1" dirty="0">
              <a:solidFill>
                <a:srgbClr val="C00000"/>
              </a:solidFill>
            </a:endParaRPr>
          </a:p>
        </p:txBody>
      </p:sp>
      <p:sp>
        <p:nvSpPr>
          <p:cNvPr id="8" name="مخطط انسيابي: محطة طرفية 7"/>
          <p:cNvSpPr/>
          <p:nvPr/>
        </p:nvSpPr>
        <p:spPr>
          <a:xfrm>
            <a:off x="1928794" y="1428736"/>
            <a:ext cx="4572032" cy="597018"/>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أنطق بصوت واضح كلاً من:</a:t>
            </a:r>
            <a:endParaRPr lang="ar-SA" sz="2800" b="1" dirty="0">
              <a:solidFill>
                <a:schemeClr val="tx1"/>
              </a:solidFill>
            </a:endParaRPr>
          </a:p>
        </p:txBody>
      </p:sp>
      <p:sp>
        <p:nvSpPr>
          <p:cNvPr id="9" name="مخطط انسيابي: محطة طرفية 8"/>
          <p:cNvSpPr/>
          <p:nvPr/>
        </p:nvSpPr>
        <p:spPr>
          <a:xfrm>
            <a:off x="4429124" y="2285992"/>
            <a:ext cx="2857520" cy="398012"/>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للـغـافـلات</a:t>
            </a:r>
            <a:endParaRPr lang="ar-SA" sz="3200" b="1" dirty="0">
              <a:solidFill>
                <a:schemeClr val="tx1"/>
              </a:solidFill>
            </a:endParaRPr>
          </a:p>
        </p:txBody>
      </p:sp>
      <p:sp>
        <p:nvSpPr>
          <p:cNvPr id="10" name="مخطط انسيابي: محطة طرفية 9"/>
          <p:cNvSpPr/>
          <p:nvPr/>
        </p:nvSpPr>
        <p:spPr>
          <a:xfrm>
            <a:off x="1428728" y="2285992"/>
            <a:ext cx="2857520" cy="398012"/>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للـــــهـــــو</a:t>
            </a:r>
            <a:endParaRPr lang="ar-SA" sz="3200" b="1" dirty="0">
              <a:solidFill>
                <a:schemeClr val="tx1"/>
              </a:solidFill>
            </a:endParaRPr>
          </a:p>
        </p:txBody>
      </p:sp>
      <p:sp>
        <p:nvSpPr>
          <p:cNvPr id="11" name="مخطط انسيابي: محطة طرفية 10"/>
          <p:cNvSpPr/>
          <p:nvPr/>
        </p:nvSpPr>
        <p:spPr>
          <a:xfrm>
            <a:off x="357158" y="2857496"/>
            <a:ext cx="8215370" cy="928694"/>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800" b="1" dirty="0" smtClean="0">
                <a:solidFill>
                  <a:schemeClr val="tx1"/>
                </a:solidFill>
              </a:rPr>
              <a:t>ما نوع اللام الثانية في كلمة للغافلات؟</a:t>
            </a:r>
          </a:p>
          <a:p>
            <a:r>
              <a:rPr lang="ar-SA" sz="2800" b="1" dirty="0" smtClean="0">
                <a:solidFill>
                  <a:schemeClr val="tx1"/>
                </a:solidFill>
              </a:rPr>
              <a:t>ما نوع اللام الثانية في كلمة للهو؟</a:t>
            </a:r>
            <a:endParaRPr lang="ar-SA" sz="2800" b="1" dirty="0">
              <a:solidFill>
                <a:schemeClr val="tx1"/>
              </a:solidFill>
            </a:endParaRPr>
          </a:p>
        </p:txBody>
      </p:sp>
      <p:sp>
        <p:nvSpPr>
          <p:cNvPr id="12" name="مربع نص 11"/>
          <p:cNvSpPr txBox="1"/>
          <p:nvPr/>
        </p:nvSpPr>
        <p:spPr>
          <a:xfrm>
            <a:off x="2285984" y="2857496"/>
            <a:ext cx="1428792" cy="523220"/>
          </a:xfrm>
          <a:prstGeom prst="rect">
            <a:avLst/>
          </a:prstGeom>
          <a:noFill/>
        </p:spPr>
        <p:txBody>
          <a:bodyPr wrap="square" rtlCol="1">
            <a:spAutoFit/>
          </a:bodyPr>
          <a:lstStyle/>
          <a:p>
            <a:pPr algn="ctr"/>
            <a:r>
              <a:rPr lang="ar-SA" sz="2800" b="1" dirty="0" smtClean="0">
                <a:solidFill>
                  <a:srgbClr val="C00000"/>
                </a:solidFill>
              </a:rPr>
              <a:t>لام (أل)</a:t>
            </a:r>
            <a:endParaRPr lang="ar-SA" sz="2800" b="1" dirty="0">
              <a:solidFill>
                <a:srgbClr val="C00000"/>
              </a:solidFill>
            </a:endParaRPr>
          </a:p>
        </p:txBody>
      </p:sp>
      <p:sp>
        <p:nvSpPr>
          <p:cNvPr id="13" name="مربع نص 12"/>
          <p:cNvSpPr txBox="1"/>
          <p:nvPr/>
        </p:nvSpPr>
        <p:spPr>
          <a:xfrm>
            <a:off x="1643010" y="3286124"/>
            <a:ext cx="2643238" cy="523220"/>
          </a:xfrm>
          <a:prstGeom prst="rect">
            <a:avLst/>
          </a:prstGeom>
          <a:noFill/>
        </p:spPr>
        <p:txBody>
          <a:bodyPr wrap="square" rtlCol="1">
            <a:spAutoFit/>
          </a:bodyPr>
          <a:lstStyle/>
          <a:p>
            <a:r>
              <a:rPr lang="ar-SA" sz="2800" b="1" dirty="0" smtClean="0">
                <a:solidFill>
                  <a:srgbClr val="C00000"/>
                </a:solidFill>
              </a:rPr>
              <a:t>لام الكلمة الأصلية</a:t>
            </a:r>
            <a:endParaRPr lang="ar-SA" sz="2800" b="1" dirty="0">
              <a:solidFill>
                <a:srgbClr val="C00000"/>
              </a:solidFill>
            </a:endParaRPr>
          </a:p>
        </p:txBody>
      </p:sp>
      <p:sp>
        <p:nvSpPr>
          <p:cNvPr id="14" name="مخطط انسيابي: محطة طرفية 13"/>
          <p:cNvSpPr/>
          <p:nvPr/>
        </p:nvSpPr>
        <p:spPr>
          <a:xfrm>
            <a:off x="2857488" y="3893347"/>
            <a:ext cx="4429156" cy="464347"/>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بأي الحركات انتهت كلمتا:</a:t>
            </a:r>
            <a:endParaRPr lang="ar-SA" sz="3200" b="1" dirty="0">
              <a:solidFill>
                <a:schemeClr val="tx1"/>
              </a:solidFill>
            </a:endParaRPr>
          </a:p>
        </p:txBody>
      </p:sp>
      <p:sp>
        <p:nvSpPr>
          <p:cNvPr id="16" name="مخطط انسيابي: محطة طرفية 15"/>
          <p:cNvSpPr/>
          <p:nvPr/>
        </p:nvSpPr>
        <p:spPr>
          <a:xfrm>
            <a:off x="4429124" y="4459748"/>
            <a:ext cx="2857520" cy="398012"/>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للـغـافـلات</a:t>
            </a:r>
            <a:endParaRPr lang="ar-SA" sz="3200" b="1" dirty="0">
              <a:solidFill>
                <a:schemeClr val="tx1"/>
              </a:solidFill>
            </a:endParaRPr>
          </a:p>
        </p:txBody>
      </p:sp>
      <p:sp>
        <p:nvSpPr>
          <p:cNvPr id="17" name="مخطط انسيابي: محطة طرفية 16"/>
          <p:cNvSpPr/>
          <p:nvPr/>
        </p:nvSpPr>
        <p:spPr>
          <a:xfrm>
            <a:off x="1428728" y="4459748"/>
            <a:ext cx="2857520" cy="398012"/>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للـــــهـــــو</a:t>
            </a:r>
            <a:endParaRPr lang="ar-SA" sz="3200" b="1" dirty="0">
              <a:solidFill>
                <a:schemeClr val="tx1"/>
              </a:solidFill>
            </a:endParaRPr>
          </a:p>
        </p:txBody>
      </p:sp>
      <p:sp>
        <p:nvSpPr>
          <p:cNvPr id="18" name="مخطط انسيابي: محطة طرفية 17"/>
          <p:cNvSpPr/>
          <p:nvPr/>
        </p:nvSpPr>
        <p:spPr>
          <a:xfrm>
            <a:off x="785786" y="4929198"/>
            <a:ext cx="7215238" cy="642942"/>
          </a:xfrm>
          <a:prstGeom prst="flowChartTerminator">
            <a:avLst/>
          </a:prstGeom>
          <a:solidFill>
            <a:schemeClr val="accent4">
              <a:lumMod val="60000"/>
              <a:lumOff val="4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للغافلات   بالكسرة       للهو       بالكسرة </a:t>
            </a:r>
            <a:endParaRPr lang="ar-SA" sz="3200" b="1" dirty="0">
              <a:solidFill>
                <a:schemeClr val="tx1"/>
              </a:solidFill>
            </a:endParaRPr>
          </a:p>
        </p:txBody>
      </p:sp>
      <p:sp>
        <p:nvSpPr>
          <p:cNvPr id="19" name="مخطط انسيابي: محطة طرفية 18"/>
          <p:cNvSpPr/>
          <p:nvPr/>
        </p:nvSpPr>
        <p:spPr>
          <a:xfrm>
            <a:off x="428596" y="5643578"/>
            <a:ext cx="8215370" cy="928694"/>
          </a:xfrm>
          <a:prstGeom prst="flowChartTerminator">
            <a:avLst/>
          </a:prstGeom>
          <a:solidFill>
            <a:schemeClr val="accent2">
              <a:lumMod val="40000"/>
              <a:lumOff val="6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دخول اللام المكسورة ينتج عنه حذف(ال) من الأسماء المبدوءة بلام أصلية مثل“للهو“وحذف همزة(ال) فقط من الأسماء غير المبدوءة باللام مثل ”غافلات“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strVal val="#ppt_w*0.05"/>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 calcmode="lin" valueType="num">
                                      <p:cBhvr>
                                        <p:cTn id="17" dur="1000" fill="hold"/>
                                        <p:tgtEl>
                                          <p:spTgt spid="5"/>
                                        </p:tgtEl>
                                        <p:attrNameLst>
                                          <p:attrName>ppt_x</p:attrName>
                                        </p:attrNameLst>
                                      </p:cBhvr>
                                      <p:tavLst>
                                        <p:tav tm="0">
                                          <p:val>
                                            <p:strVal val="#ppt_x-.2"/>
                                          </p:val>
                                        </p:tav>
                                        <p:tav tm="100000">
                                          <p:val>
                                            <p:strVal val="#ppt_x"/>
                                          </p:val>
                                        </p:tav>
                                      </p:tavLst>
                                    </p:anim>
                                    <p:anim calcmode="lin" valueType="num">
                                      <p:cBhvr>
                                        <p:cTn id="18" dur="1000" fill="hold"/>
                                        <p:tgtEl>
                                          <p:spTgt spid="5"/>
                                        </p:tgtEl>
                                        <p:attrNameLst>
                                          <p:attrName>ppt_y</p:attrName>
                                        </p:attrNameLst>
                                      </p:cBhvr>
                                      <p:tavLst>
                                        <p:tav tm="0">
                                          <p:val>
                                            <p:strVal val="#ppt_y"/>
                                          </p:val>
                                        </p:tav>
                                        <p:tav tm="100000">
                                          <p:val>
                                            <p:strVal val="#ppt_y"/>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05"/>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 calcmode="lin" valueType="num">
                                      <p:cBhvr>
                                        <p:cTn id="26" dur="1000" fill="hold"/>
                                        <p:tgtEl>
                                          <p:spTgt spid="6"/>
                                        </p:tgtEl>
                                        <p:attrNameLst>
                                          <p:attrName>ppt_x</p:attrName>
                                        </p:attrNameLst>
                                      </p:cBhvr>
                                      <p:tavLst>
                                        <p:tav tm="0">
                                          <p:val>
                                            <p:strVal val="#ppt_x-.2"/>
                                          </p:val>
                                        </p:tav>
                                        <p:tav tm="100000">
                                          <p:val>
                                            <p:strVal val="#ppt_x"/>
                                          </p:val>
                                        </p:tav>
                                      </p:tavLst>
                                    </p:anim>
                                    <p:anim calcmode="lin" valueType="num">
                                      <p:cBhvr>
                                        <p:cTn id="27" dur="1000" fill="hold"/>
                                        <p:tgtEl>
                                          <p:spTgt spid="6"/>
                                        </p:tgtEl>
                                        <p:attrNameLst>
                                          <p:attrName>ppt_y</p:attrName>
                                        </p:attrNameLst>
                                      </p:cBhvr>
                                      <p:tavLst>
                                        <p:tav tm="0">
                                          <p:val>
                                            <p:strVal val="#ppt_y"/>
                                          </p:val>
                                        </p:tav>
                                        <p:tav tm="100000">
                                          <p:val>
                                            <p:strVal val="#ppt_y"/>
                                          </p:val>
                                        </p:tav>
                                      </p:tavLst>
                                    </p:anim>
                                    <p:animEffect transition="in" filter="fade">
                                      <p:cBhvr>
                                        <p:cTn id="28" dur="1000"/>
                                        <p:tgtEl>
                                          <p:spTgt spid="6"/>
                                        </p:tgtEl>
                                      </p:cBhvr>
                                    </p:animEffect>
                                  </p:childTnLst>
                                </p:cTn>
                              </p:par>
                            </p:childTnLst>
                          </p:cTn>
                        </p:par>
                        <p:par>
                          <p:cTn id="29" fill="hold">
                            <p:stCondLst>
                              <p:cond delay="1000"/>
                            </p:stCondLst>
                            <p:childTnLst>
                              <p:par>
                                <p:cTn id="30" presetID="8"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2000"/>
                                        <p:tgtEl>
                                          <p:spTgt spid="8"/>
                                        </p:tgtEl>
                                      </p:cBhvr>
                                    </p:animEffect>
                                  </p:childTnLst>
                                </p:cTn>
                              </p:par>
                              <p:par>
                                <p:cTn id="33" presetID="8"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diamond(in)">
                                      <p:cBhvr>
                                        <p:cTn id="35" dur="2000"/>
                                        <p:tgtEl>
                                          <p:spTgt spid="9"/>
                                        </p:tgtEl>
                                      </p:cBhvr>
                                    </p:animEffect>
                                  </p:childTnLst>
                                </p:cTn>
                              </p:par>
                              <p:par>
                                <p:cTn id="36" presetID="8"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amond(in)">
                                      <p:cBhvr>
                                        <p:cTn id="38" dur="2000"/>
                                        <p:tgtEl>
                                          <p:spTgt spid="10"/>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diamond(in)">
                                      <p:cBhvr>
                                        <p:cTn id="41" dur="20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54" presetClass="entr" presetSubtype="0" accel="10000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1000" fill="hold"/>
                                        <p:tgtEl>
                                          <p:spTgt spid="12"/>
                                        </p:tgtEl>
                                        <p:attrNameLst>
                                          <p:attrName>ppt_w</p:attrName>
                                        </p:attrNameLst>
                                      </p:cBhvr>
                                      <p:tavLst>
                                        <p:tav tm="0">
                                          <p:val>
                                            <p:strVal val="#ppt_w*0.05"/>
                                          </p:val>
                                        </p:tav>
                                        <p:tav tm="100000">
                                          <p:val>
                                            <p:strVal val="#ppt_w"/>
                                          </p:val>
                                        </p:tav>
                                      </p:tavLst>
                                    </p:anim>
                                    <p:anim calcmode="lin" valueType="num">
                                      <p:cBhvr>
                                        <p:cTn id="47" dur="1000" fill="hold"/>
                                        <p:tgtEl>
                                          <p:spTgt spid="12"/>
                                        </p:tgtEl>
                                        <p:attrNameLst>
                                          <p:attrName>ppt_h</p:attrName>
                                        </p:attrNameLst>
                                      </p:cBhvr>
                                      <p:tavLst>
                                        <p:tav tm="0">
                                          <p:val>
                                            <p:strVal val="#ppt_h"/>
                                          </p:val>
                                        </p:tav>
                                        <p:tav tm="100000">
                                          <p:val>
                                            <p:strVal val="#ppt_h"/>
                                          </p:val>
                                        </p:tav>
                                      </p:tavLst>
                                    </p:anim>
                                    <p:anim calcmode="lin" valueType="num">
                                      <p:cBhvr>
                                        <p:cTn id="48" dur="1000" fill="hold"/>
                                        <p:tgtEl>
                                          <p:spTgt spid="12"/>
                                        </p:tgtEl>
                                        <p:attrNameLst>
                                          <p:attrName>ppt_x</p:attrName>
                                        </p:attrNameLst>
                                      </p:cBhvr>
                                      <p:tavLst>
                                        <p:tav tm="0">
                                          <p:val>
                                            <p:strVal val="#ppt_x-.2"/>
                                          </p:val>
                                        </p:tav>
                                        <p:tav tm="100000">
                                          <p:val>
                                            <p:strVal val="#ppt_x"/>
                                          </p:val>
                                        </p:tav>
                                      </p:tavLst>
                                    </p:anim>
                                    <p:anim calcmode="lin" valueType="num">
                                      <p:cBhvr>
                                        <p:cTn id="49" dur="1000" fill="hold"/>
                                        <p:tgtEl>
                                          <p:spTgt spid="12"/>
                                        </p:tgtEl>
                                        <p:attrNameLst>
                                          <p:attrName>ppt_y</p:attrName>
                                        </p:attrNameLst>
                                      </p:cBhvr>
                                      <p:tavLst>
                                        <p:tav tm="0">
                                          <p:val>
                                            <p:strVal val="#ppt_y"/>
                                          </p:val>
                                        </p:tav>
                                        <p:tav tm="100000">
                                          <p:val>
                                            <p:strVal val="#ppt_y"/>
                                          </p:val>
                                        </p:tav>
                                      </p:tavLst>
                                    </p:anim>
                                    <p:animEffect transition="in" filter="fade">
                                      <p:cBhvr>
                                        <p:cTn id="50" dur="10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54" presetClass="entr" presetSubtype="0" accel="10000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strVal val="#ppt_w*0.05"/>
                                          </p:val>
                                        </p:tav>
                                        <p:tav tm="100000">
                                          <p:val>
                                            <p:strVal val="#ppt_w"/>
                                          </p:val>
                                        </p:tav>
                                      </p:tavLst>
                                    </p:anim>
                                    <p:anim calcmode="lin" valueType="num">
                                      <p:cBhvr>
                                        <p:cTn id="56" dur="1000" fill="hold"/>
                                        <p:tgtEl>
                                          <p:spTgt spid="13"/>
                                        </p:tgtEl>
                                        <p:attrNameLst>
                                          <p:attrName>ppt_h</p:attrName>
                                        </p:attrNameLst>
                                      </p:cBhvr>
                                      <p:tavLst>
                                        <p:tav tm="0">
                                          <p:val>
                                            <p:strVal val="#ppt_h"/>
                                          </p:val>
                                        </p:tav>
                                        <p:tav tm="100000">
                                          <p:val>
                                            <p:strVal val="#ppt_h"/>
                                          </p:val>
                                        </p:tav>
                                      </p:tavLst>
                                    </p:anim>
                                    <p:anim calcmode="lin" valueType="num">
                                      <p:cBhvr>
                                        <p:cTn id="57" dur="1000" fill="hold"/>
                                        <p:tgtEl>
                                          <p:spTgt spid="13"/>
                                        </p:tgtEl>
                                        <p:attrNameLst>
                                          <p:attrName>ppt_x</p:attrName>
                                        </p:attrNameLst>
                                      </p:cBhvr>
                                      <p:tavLst>
                                        <p:tav tm="0">
                                          <p:val>
                                            <p:strVal val="#ppt_x-.2"/>
                                          </p:val>
                                        </p:tav>
                                        <p:tav tm="100000">
                                          <p:val>
                                            <p:strVal val="#ppt_x"/>
                                          </p:val>
                                        </p:tav>
                                      </p:tavLst>
                                    </p:anim>
                                    <p:anim calcmode="lin" valueType="num">
                                      <p:cBhvr>
                                        <p:cTn id="58" dur="1000" fill="hold"/>
                                        <p:tgtEl>
                                          <p:spTgt spid="13"/>
                                        </p:tgtEl>
                                        <p:attrNameLst>
                                          <p:attrName>ppt_y</p:attrName>
                                        </p:attrNameLst>
                                      </p:cBhvr>
                                      <p:tavLst>
                                        <p:tav tm="0">
                                          <p:val>
                                            <p:strVal val="#ppt_y"/>
                                          </p:val>
                                        </p:tav>
                                        <p:tav tm="100000">
                                          <p:val>
                                            <p:strVal val="#ppt_y"/>
                                          </p:val>
                                        </p:tav>
                                      </p:tavLst>
                                    </p:anim>
                                    <p:animEffect transition="in" filter="fade">
                                      <p:cBhvr>
                                        <p:cTn id="59" dur="1000"/>
                                        <p:tgtEl>
                                          <p:spTgt spid="13"/>
                                        </p:tgtEl>
                                      </p:cBhvr>
                                    </p:animEffect>
                                  </p:childTnLst>
                                </p:cTn>
                              </p:par>
                            </p:childTnLst>
                          </p:cTn>
                        </p:par>
                        <p:par>
                          <p:cTn id="60" fill="hold">
                            <p:stCondLst>
                              <p:cond delay="1000"/>
                            </p:stCondLst>
                            <p:childTnLst>
                              <p:par>
                                <p:cTn id="61" presetID="8" presetClass="entr" presetSubtype="16"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diamond(in)">
                                      <p:cBhvr>
                                        <p:cTn id="63" dur="2000"/>
                                        <p:tgtEl>
                                          <p:spTgt spid="14"/>
                                        </p:tgtEl>
                                      </p:cBhvr>
                                    </p:animEffect>
                                  </p:childTnLst>
                                </p:cTn>
                              </p:par>
                              <p:par>
                                <p:cTn id="64" presetID="8" presetClass="entr" presetSubtype="16"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diamond(in)">
                                      <p:cBhvr>
                                        <p:cTn id="66" dur="2000"/>
                                        <p:tgtEl>
                                          <p:spTgt spid="16"/>
                                        </p:tgtEl>
                                      </p:cBhvr>
                                    </p:animEffect>
                                  </p:childTnLst>
                                </p:cTn>
                              </p:par>
                              <p:par>
                                <p:cTn id="67" presetID="8" presetClass="entr" presetSubtype="16"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diamond(in)">
                                      <p:cBhvr>
                                        <p:cTn id="69" dur="2000"/>
                                        <p:tgtEl>
                                          <p:spTgt spid="17"/>
                                        </p:tgtEl>
                                      </p:cBhvr>
                                    </p:animEffect>
                                  </p:childTnLst>
                                </p:cTn>
                              </p:par>
                            </p:childTnLst>
                          </p:cTn>
                        </p:par>
                        <p:par>
                          <p:cTn id="70" fill="hold">
                            <p:stCondLst>
                              <p:cond delay="3000"/>
                            </p:stCondLst>
                            <p:childTnLst>
                              <p:par>
                                <p:cTn id="71" presetID="8" presetClass="entr" presetSubtype="16"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diamond(in)">
                                      <p:cBhvr>
                                        <p:cTn id="73" dur="2000"/>
                                        <p:tgtEl>
                                          <p:spTgt spid="18"/>
                                        </p:tgtEl>
                                      </p:cBhvr>
                                    </p:animEffect>
                                  </p:childTnLst>
                                </p:cTn>
                              </p:par>
                              <p:par>
                                <p:cTn id="74" presetID="8" presetClass="entr" presetSubtype="16"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diamond(in)">
                                      <p:cBhvr>
                                        <p:cTn id="76"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8" grpId="0" animBg="1"/>
      <p:bldP spid="9" grpId="0" animBg="1"/>
      <p:bldP spid="10" grpId="0" animBg="1"/>
      <p:bldP spid="11" grpId="0" animBg="1"/>
      <p:bldP spid="12" grpId="0"/>
      <p:bldP spid="13" grpId="0"/>
      <p:bldP spid="14" grpId="0" animBg="1"/>
      <p:bldP spid="16" grpId="0" animBg="1"/>
      <p:bldP spid="17" grpId="0" animBg="1"/>
      <p:bldP spid="18" grpId="0" animBg="1"/>
      <p:bldP spid="1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786710" y="214290"/>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357158" y="188877"/>
            <a:ext cx="7643866" cy="954107"/>
          </a:xfrm>
          <a:prstGeom prst="rect">
            <a:avLst/>
          </a:prstGeom>
          <a:noFill/>
        </p:spPr>
        <p:txBody>
          <a:bodyPr wrap="square" rtlCol="1">
            <a:spAutoFit/>
          </a:bodyPr>
          <a:lstStyle/>
          <a:p>
            <a:pPr algn="ctr"/>
            <a:r>
              <a:rPr lang="ar-SA" sz="2800" b="1" u="sng" dirty="0" smtClean="0">
                <a:cs typeface="DecoType Naskh" pitchFamily="2" charset="-78"/>
              </a:rPr>
              <a:t>أولاً: </a:t>
            </a:r>
            <a:r>
              <a:rPr lang="ar-SA" sz="2800" b="1" dirty="0" smtClean="0">
                <a:cs typeface="DecoType Naskh" pitchFamily="2" charset="-78"/>
              </a:rPr>
              <a:t>أدخل(ال)الشمسية على الأسماء الملونة وأغير ما يلزم في الجملة على غرار المثال الأول مع وضع الشدة حيث يجب:</a:t>
            </a:r>
          </a:p>
        </p:txBody>
      </p:sp>
      <p:sp>
        <p:nvSpPr>
          <p:cNvPr id="5" name="وسيلة شرح مستطيلة مستديرة الزوايا 4"/>
          <p:cNvSpPr/>
          <p:nvPr/>
        </p:nvSpPr>
        <p:spPr>
          <a:xfrm rot="5400000">
            <a:off x="7393801" y="1535893"/>
            <a:ext cx="1643074" cy="714380"/>
          </a:xfrm>
          <a:prstGeom prst="wedgeRoundRectCallout">
            <a:avLst>
              <a:gd name="adj1" fmla="val 1177"/>
              <a:gd name="adj2" fmla="val 76401"/>
              <a:gd name="adj3" fmla="val 16667"/>
            </a:avLst>
          </a:prstGeom>
        </p:spPr>
        <p:style>
          <a:lnRef idx="1">
            <a:schemeClr val="accent4"/>
          </a:lnRef>
          <a:fillRef idx="2">
            <a:schemeClr val="accent4"/>
          </a:fillRef>
          <a:effectRef idx="1">
            <a:schemeClr val="accent4"/>
          </a:effectRef>
          <a:fontRef idx="minor">
            <a:schemeClr val="dk1"/>
          </a:fontRef>
        </p:style>
        <p:txBody>
          <a:bodyPr vert="vert270" rtlCol="1" anchor="ctr"/>
          <a:lstStyle/>
          <a:p>
            <a:pPr algn="ctr"/>
            <a:r>
              <a:rPr lang="ar-SA" sz="3600" dirty="0" smtClean="0">
                <a:solidFill>
                  <a:schemeClr val="tx1"/>
                </a:solidFill>
              </a:rPr>
              <a:t>ال</a:t>
            </a:r>
            <a:endParaRPr lang="ar-SA" sz="3600" dirty="0">
              <a:solidFill>
                <a:schemeClr val="tx1"/>
              </a:solidFill>
            </a:endParaRPr>
          </a:p>
        </p:txBody>
      </p:sp>
      <p:graphicFrame>
        <p:nvGraphicFramePr>
          <p:cNvPr id="6" name="جدول 5"/>
          <p:cNvGraphicFramePr>
            <a:graphicFrameLocks noGrp="1"/>
          </p:cNvGraphicFramePr>
          <p:nvPr/>
        </p:nvGraphicFramePr>
        <p:xfrm>
          <a:off x="4357686" y="1142984"/>
          <a:ext cx="3214710" cy="1584960"/>
        </p:xfrm>
        <a:graphic>
          <a:graphicData uri="http://schemas.openxmlformats.org/drawingml/2006/table">
            <a:tbl>
              <a:tblPr rtl="1" firstRow="1" bandRow="1">
                <a:tableStyleId>{5C22544A-7EE6-4342-B048-85BDC9FD1C3A}</a:tableStyleId>
              </a:tblPr>
              <a:tblGrid>
                <a:gridCol w="3214710"/>
              </a:tblGrid>
              <a:tr h="370840">
                <a:tc>
                  <a:txBody>
                    <a:bodyPr/>
                    <a:lstStyle/>
                    <a:p>
                      <a:pPr algn="ctr" rtl="1"/>
                      <a:r>
                        <a:rPr lang="ar-SA" sz="2000" b="1" dirty="0" smtClean="0">
                          <a:solidFill>
                            <a:srgbClr val="C00000"/>
                          </a:solidFill>
                        </a:rPr>
                        <a:t>لطافة </a:t>
                      </a:r>
                      <a:r>
                        <a:rPr lang="ar-SA" sz="2000" b="1" dirty="0" smtClean="0">
                          <a:solidFill>
                            <a:schemeClr val="tx1"/>
                          </a:solidFill>
                        </a:rPr>
                        <a:t>الحديث مع الآخرين مطلوبة</a:t>
                      </a:r>
                      <a:endParaRPr lang="ar-SA" sz="2000" b="1" dirty="0">
                        <a:solidFill>
                          <a:schemeClr val="tx1"/>
                        </a:solidFill>
                      </a:endParaRPr>
                    </a:p>
                  </a:txBody>
                  <a:tcPr>
                    <a:solidFill>
                      <a:schemeClr val="accent4">
                        <a:lumMod val="60000"/>
                        <a:lumOff val="40000"/>
                      </a:schemeClr>
                    </a:solidFill>
                  </a:tcPr>
                </a:tc>
              </a:tr>
              <a:tr h="370840">
                <a:tc>
                  <a:txBody>
                    <a:bodyPr/>
                    <a:lstStyle/>
                    <a:p>
                      <a:pPr algn="ctr" rtl="1"/>
                      <a:r>
                        <a:rPr lang="ar-SA" sz="2000" b="1" dirty="0" smtClean="0">
                          <a:solidFill>
                            <a:srgbClr val="C00000"/>
                          </a:solidFill>
                        </a:rPr>
                        <a:t>لين </a:t>
                      </a:r>
                      <a:r>
                        <a:rPr lang="ar-SA" sz="2000" b="1" dirty="0" smtClean="0">
                          <a:solidFill>
                            <a:schemeClr val="tx1"/>
                          </a:solidFill>
                        </a:rPr>
                        <a:t>الإخوان طيب في النفوس</a:t>
                      </a:r>
                      <a:endParaRPr lang="ar-SA" sz="2000" b="1" dirty="0">
                        <a:solidFill>
                          <a:schemeClr val="tx1"/>
                        </a:solidFill>
                      </a:endParaRPr>
                    </a:p>
                  </a:txBody>
                  <a:tcPr>
                    <a:solidFill>
                      <a:schemeClr val="accent3">
                        <a:lumMod val="60000"/>
                        <a:lumOff val="40000"/>
                      </a:schemeClr>
                    </a:solidFill>
                  </a:tcPr>
                </a:tc>
              </a:tr>
              <a:tr h="370840">
                <a:tc>
                  <a:txBody>
                    <a:bodyPr/>
                    <a:lstStyle/>
                    <a:p>
                      <a:pPr algn="ctr" rtl="1"/>
                      <a:r>
                        <a:rPr lang="ar-SA" sz="2000" b="1" dirty="0" smtClean="0">
                          <a:solidFill>
                            <a:srgbClr val="C00000"/>
                          </a:solidFill>
                        </a:rPr>
                        <a:t>لباس</a:t>
                      </a:r>
                      <a:r>
                        <a:rPr lang="ar-SA" sz="2000" b="1" dirty="0" smtClean="0">
                          <a:solidFill>
                            <a:schemeClr val="tx1"/>
                          </a:solidFill>
                        </a:rPr>
                        <a:t> المسلمة محتشم</a:t>
                      </a:r>
                      <a:endParaRPr lang="ar-SA" sz="2000" b="1" dirty="0">
                        <a:solidFill>
                          <a:schemeClr val="tx1"/>
                        </a:solidFill>
                      </a:endParaRPr>
                    </a:p>
                  </a:txBody>
                  <a:tcPr>
                    <a:solidFill>
                      <a:schemeClr val="accent4">
                        <a:lumMod val="60000"/>
                        <a:lumOff val="40000"/>
                      </a:schemeClr>
                    </a:solidFill>
                  </a:tcPr>
                </a:tc>
              </a:tr>
              <a:tr h="370840">
                <a:tc>
                  <a:txBody>
                    <a:bodyPr/>
                    <a:lstStyle/>
                    <a:p>
                      <a:pPr algn="ctr" rtl="1"/>
                      <a:r>
                        <a:rPr lang="ar-SA" sz="2000" b="1" dirty="0" smtClean="0">
                          <a:solidFill>
                            <a:srgbClr val="C00000"/>
                          </a:solidFill>
                        </a:rPr>
                        <a:t>لُقمة</a:t>
                      </a:r>
                      <a:r>
                        <a:rPr lang="ar-SA" sz="2000" b="1" baseline="0" dirty="0" smtClean="0">
                          <a:solidFill>
                            <a:schemeClr val="tx1"/>
                          </a:solidFill>
                        </a:rPr>
                        <a:t> العيش نقتسمها مع الفقراء</a:t>
                      </a:r>
                      <a:endParaRPr lang="ar-SA" sz="2000" b="1" dirty="0">
                        <a:solidFill>
                          <a:schemeClr val="tx1"/>
                        </a:solidFill>
                      </a:endParaRPr>
                    </a:p>
                  </a:txBody>
                  <a:tcPr>
                    <a:solidFill>
                      <a:schemeClr val="accent3">
                        <a:lumMod val="60000"/>
                        <a:lumOff val="40000"/>
                      </a:schemeClr>
                    </a:solidFill>
                  </a:tcPr>
                </a:tc>
              </a:tr>
            </a:tbl>
          </a:graphicData>
        </a:graphic>
      </p:graphicFrame>
      <p:graphicFrame>
        <p:nvGraphicFramePr>
          <p:cNvPr id="7" name="جدول 6"/>
          <p:cNvGraphicFramePr>
            <a:graphicFrameLocks noGrp="1"/>
          </p:cNvGraphicFramePr>
          <p:nvPr/>
        </p:nvGraphicFramePr>
        <p:xfrm>
          <a:off x="714348" y="1142984"/>
          <a:ext cx="3214710" cy="1584960"/>
        </p:xfrm>
        <a:graphic>
          <a:graphicData uri="http://schemas.openxmlformats.org/drawingml/2006/table">
            <a:tbl>
              <a:tblPr rtl="1" firstRow="1" bandRow="1">
                <a:tableStyleId>{5C22544A-7EE6-4342-B048-85BDC9FD1C3A}</a:tableStyleId>
              </a:tblPr>
              <a:tblGrid>
                <a:gridCol w="3214710"/>
              </a:tblGrid>
              <a:tr h="370840">
                <a:tc>
                  <a:txBody>
                    <a:bodyPr/>
                    <a:lstStyle/>
                    <a:p>
                      <a:pPr algn="ctr" rtl="1"/>
                      <a:r>
                        <a:rPr lang="ar-SA" sz="2000" b="1" dirty="0" smtClean="0">
                          <a:solidFill>
                            <a:schemeClr val="tx1"/>
                          </a:solidFill>
                        </a:rPr>
                        <a:t>اللطافة</a:t>
                      </a:r>
                      <a:r>
                        <a:rPr lang="ar-SA" sz="2000" b="1" baseline="0" dirty="0" smtClean="0">
                          <a:solidFill>
                            <a:schemeClr val="tx1"/>
                          </a:solidFill>
                        </a:rPr>
                        <a:t> مع الآخرين مطلوبة</a:t>
                      </a:r>
                      <a:endParaRPr lang="ar-SA" sz="2000" b="1" dirty="0">
                        <a:solidFill>
                          <a:schemeClr val="tx1"/>
                        </a:solidFill>
                      </a:endParaRPr>
                    </a:p>
                  </a:txBody>
                  <a:tcPr>
                    <a:solidFill>
                      <a:schemeClr val="accent4">
                        <a:lumMod val="60000"/>
                        <a:lumOff val="40000"/>
                      </a:schemeClr>
                    </a:solidFill>
                  </a:tcPr>
                </a:tc>
              </a:tr>
              <a:tr h="318140">
                <a:tc>
                  <a:txBody>
                    <a:bodyPr/>
                    <a:lstStyle/>
                    <a:p>
                      <a:pPr algn="ctr" rtl="1"/>
                      <a:endParaRPr lang="ar-SA" sz="2000" b="1" dirty="0">
                        <a:solidFill>
                          <a:schemeClr val="tx1"/>
                        </a:solidFill>
                      </a:endParaRPr>
                    </a:p>
                  </a:txBody>
                  <a:tcPr>
                    <a:solidFill>
                      <a:schemeClr val="accent3">
                        <a:lumMod val="60000"/>
                        <a:lumOff val="40000"/>
                      </a:schemeClr>
                    </a:solidFill>
                  </a:tcPr>
                </a:tc>
              </a:tr>
              <a:tr h="370840">
                <a:tc>
                  <a:txBody>
                    <a:bodyPr/>
                    <a:lstStyle/>
                    <a:p>
                      <a:pPr algn="ctr" rtl="1"/>
                      <a:endParaRPr lang="ar-SA" sz="2000" b="1" dirty="0">
                        <a:solidFill>
                          <a:schemeClr val="tx1"/>
                        </a:solidFill>
                      </a:endParaRPr>
                    </a:p>
                  </a:txBody>
                  <a:tcPr>
                    <a:solidFill>
                      <a:schemeClr val="accent4">
                        <a:lumMod val="60000"/>
                        <a:lumOff val="40000"/>
                      </a:schemeClr>
                    </a:solidFill>
                  </a:tcPr>
                </a:tc>
              </a:tr>
              <a:tr h="370840">
                <a:tc>
                  <a:txBody>
                    <a:bodyPr/>
                    <a:lstStyle/>
                    <a:p>
                      <a:pPr algn="ctr" rtl="1"/>
                      <a:endParaRPr lang="ar-SA" sz="2000" b="1" dirty="0">
                        <a:solidFill>
                          <a:schemeClr val="tx1"/>
                        </a:solidFill>
                      </a:endParaRPr>
                    </a:p>
                  </a:txBody>
                  <a:tcPr>
                    <a:solidFill>
                      <a:schemeClr val="accent3">
                        <a:lumMod val="60000"/>
                        <a:lumOff val="40000"/>
                      </a:schemeClr>
                    </a:solidFill>
                  </a:tcPr>
                </a:tc>
              </a:tr>
            </a:tbl>
          </a:graphicData>
        </a:graphic>
      </p:graphicFrame>
      <p:sp>
        <p:nvSpPr>
          <p:cNvPr id="8" name="مربع نص 7"/>
          <p:cNvSpPr txBox="1"/>
          <p:nvPr/>
        </p:nvSpPr>
        <p:spPr>
          <a:xfrm>
            <a:off x="785786" y="1500174"/>
            <a:ext cx="2928958" cy="461665"/>
          </a:xfrm>
          <a:prstGeom prst="rect">
            <a:avLst/>
          </a:prstGeom>
          <a:noFill/>
        </p:spPr>
        <p:txBody>
          <a:bodyPr wrap="square" rtlCol="1">
            <a:spAutoFit/>
          </a:bodyPr>
          <a:lstStyle/>
          <a:p>
            <a:pPr algn="ctr"/>
            <a:r>
              <a:rPr lang="ar-SA" sz="2400" b="1" dirty="0" smtClean="0">
                <a:solidFill>
                  <a:srgbClr val="C00000"/>
                </a:solidFill>
              </a:rPr>
              <a:t>اللين طيب في النفوس</a:t>
            </a:r>
            <a:endParaRPr lang="ar-SA" sz="2400" b="1" dirty="0">
              <a:solidFill>
                <a:srgbClr val="C00000"/>
              </a:solidFill>
            </a:endParaRPr>
          </a:p>
        </p:txBody>
      </p:sp>
      <p:sp>
        <p:nvSpPr>
          <p:cNvPr id="9" name="مربع نص 8"/>
          <p:cNvSpPr txBox="1"/>
          <p:nvPr/>
        </p:nvSpPr>
        <p:spPr>
          <a:xfrm>
            <a:off x="785786" y="1928802"/>
            <a:ext cx="2928958" cy="461665"/>
          </a:xfrm>
          <a:prstGeom prst="rect">
            <a:avLst/>
          </a:prstGeom>
          <a:noFill/>
        </p:spPr>
        <p:txBody>
          <a:bodyPr wrap="square" rtlCol="1">
            <a:spAutoFit/>
          </a:bodyPr>
          <a:lstStyle/>
          <a:p>
            <a:pPr algn="ctr"/>
            <a:r>
              <a:rPr lang="ar-SA" sz="2400" b="1" dirty="0" smtClean="0">
                <a:solidFill>
                  <a:srgbClr val="C00000"/>
                </a:solidFill>
              </a:rPr>
              <a:t>اللباس محتشم</a:t>
            </a:r>
            <a:endParaRPr lang="ar-SA" sz="2400" b="1" dirty="0">
              <a:solidFill>
                <a:srgbClr val="C00000"/>
              </a:solidFill>
            </a:endParaRPr>
          </a:p>
        </p:txBody>
      </p:sp>
      <p:sp>
        <p:nvSpPr>
          <p:cNvPr id="11" name="مربع نص 10"/>
          <p:cNvSpPr txBox="1"/>
          <p:nvPr/>
        </p:nvSpPr>
        <p:spPr>
          <a:xfrm>
            <a:off x="785786" y="2324393"/>
            <a:ext cx="2928958" cy="461665"/>
          </a:xfrm>
          <a:prstGeom prst="rect">
            <a:avLst/>
          </a:prstGeom>
          <a:noFill/>
        </p:spPr>
        <p:txBody>
          <a:bodyPr wrap="square" rtlCol="1">
            <a:spAutoFit/>
          </a:bodyPr>
          <a:lstStyle/>
          <a:p>
            <a:pPr algn="ctr"/>
            <a:r>
              <a:rPr lang="ar-SA" sz="2400" b="1" dirty="0" smtClean="0">
                <a:solidFill>
                  <a:srgbClr val="C00000"/>
                </a:solidFill>
              </a:rPr>
              <a:t>اللقمة نقتسمها مع الفقراء</a:t>
            </a:r>
            <a:endParaRPr lang="ar-SA" sz="2400" b="1" dirty="0">
              <a:solidFill>
                <a:srgbClr val="C00000"/>
              </a:solidFill>
            </a:endParaRPr>
          </a:p>
        </p:txBody>
      </p:sp>
      <p:sp>
        <p:nvSpPr>
          <p:cNvPr id="13" name="مربع نص 12"/>
          <p:cNvSpPr txBox="1"/>
          <p:nvPr/>
        </p:nvSpPr>
        <p:spPr>
          <a:xfrm>
            <a:off x="357158" y="2832083"/>
            <a:ext cx="8072494" cy="1815882"/>
          </a:xfrm>
          <a:prstGeom prst="rect">
            <a:avLst/>
          </a:prstGeom>
          <a:noFill/>
        </p:spPr>
        <p:txBody>
          <a:bodyPr wrap="square" rtlCol="1">
            <a:spAutoFit/>
          </a:bodyPr>
          <a:lstStyle/>
          <a:p>
            <a:pPr algn="ctr"/>
            <a:r>
              <a:rPr lang="ar-SA" sz="2800" b="1" u="sng" dirty="0" smtClean="0">
                <a:cs typeface="DecoType Naskh" pitchFamily="2" charset="-78"/>
              </a:rPr>
              <a:t>ثانياً: </a:t>
            </a:r>
            <a:r>
              <a:rPr lang="ar-SA" sz="2800" b="1" dirty="0" smtClean="0">
                <a:solidFill>
                  <a:srgbClr val="C00000"/>
                </a:solidFill>
                <a:effectLst>
                  <a:glow rad="139700">
                    <a:schemeClr val="accent5">
                      <a:satMod val="175000"/>
                      <a:alpha val="40000"/>
                    </a:schemeClr>
                  </a:glow>
                </a:effectLst>
                <a:cs typeface="DecoType Naskh" pitchFamily="2" charset="-78"/>
              </a:rPr>
              <a:t>إن اللطف واللياقة تكسبان الإنسان محبة الناس،فالإنسان اللبق يحسن التصرف،ويتجنب لؤم الناس،ويتعامل معهم بلطف فيميلون إليه من اللقاء الأول</a:t>
            </a:r>
            <a:r>
              <a:rPr lang="ar-SA" sz="2800" b="1" dirty="0" smtClean="0">
                <a:solidFill>
                  <a:srgbClr val="C00000"/>
                </a:solidFill>
                <a:cs typeface="DecoType Naskh" pitchFamily="2" charset="-78"/>
              </a:rPr>
              <a:t>.</a:t>
            </a:r>
          </a:p>
          <a:p>
            <a:pPr algn="ctr"/>
            <a:r>
              <a:rPr lang="ar-SA" sz="2800" b="1" dirty="0" smtClean="0">
                <a:cs typeface="DecoType Naskh" pitchFamily="2" charset="-78"/>
              </a:rPr>
              <a:t>أقرأ النص السابق،ثم أستعين بالجدولين التاليين في تدوين الأسماء المبدوءة بـ(لام)،والأسماء المبدوءة بـ (لام)سبقتها(ال):</a:t>
            </a:r>
          </a:p>
        </p:txBody>
      </p:sp>
      <p:graphicFrame>
        <p:nvGraphicFramePr>
          <p:cNvPr id="14" name="جدول 13"/>
          <p:cNvGraphicFramePr>
            <a:graphicFrameLocks noGrp="1"/>
          </p:cNvGraphicFramePr>
          <p:nvPr/>
        </p:nvGraphicFramePr>
        <p:xfrm>
          <a:off x="5143504" y="4643446"/>
          <a:ext cx="3048000" cy="1928828"/>
        </p:xfrm>
        <a:graphic>
          <a:graphicData uri="http://schemas.openxmlformats.org/drawingml/2006/table">
            <a:tbl>
              <a:tblPr rtl="1" firstRow="1" bandRow="1">
                <a:tableStyleId>{5C22544A-7EE6-4342-B048-85BDC9FD1C3A}</a:tableStyleId>
              </a:tblPr>
              <a:tblGrid>
                <a:gridCol w="1524000"/>
                <a:gridCol w="1524000"/>
              </a:tblGrid>
              <a:tr h="482207">
                <a:tc>
                  <a:txBody>
                    <a:bodyPr/>
                    <a:lstStyle/>
                    <a:p>
                      <a:pPr algn="ctr" rtl="1"/>
                      <a:r>
                        <a:rPr lang="ar-SA" sz="2400" b="1" dirty="0" smtClean="0">
                          <a:solidFill>
                            <a:schemeClr val="tx1"/>
                          </a:solidFill>
                        </a:rPr>
                        <a:t>لطف</a:t>
                      </a:r>
                      <a:endParaRPr lang="ar-SA" sz="2400" b="1" dirty="0">
                        <a:solidFill>
                          <a:schemeClr val="tx1"/>
                        </a:solidFill>
                      </a:endParaRPr>
                    </a:p>
                  </a:txBody>
                  <a:tcPr>
                    <a:solidFill>
                      <a:schemeClr val="accent2">
                        <a:lumMod val="60000"/>
                        <a:lumOff val="40000"/>
                      </a:schemeClr>
                    </a:solidFill>
                  </a:tcPr>
                </a:tc>
                <a:tc>
                  <a:txBody>
                    <a:bodyPr/>
                    <a:lstStyle/>
                    <a:p>
                      <a:pPr algn="ctr" rtl="1"/>
                      <a:endParaRPr lang="ar-SA" sz="2400" b="1" dirty="0">
                        <a:solidFill>
                          <a:schemeClr val="tx1"/>
                        </a:solidFill>
                      </a:endParaRPr>
                    </a:p>
                  </a:txBody>
                  <a:tcPr>
                    <a:solidFill>
                      <a:srgbClr val="92D050"/>
                    </a:solidFill>
                  </a:tcPr>
                </a:tc>
              </a:tr>
              <a:tr h="482207">
                <a:tc>
                  <a:txBody>
                    <a:bodyPr/>
                    <a:lstStyle/>
                    <a:p>
                      <a:pPr algn="ctr" rtl="1"/>
                      <a:endParaRPr lang="ar-SA" sz="2400" b="1" dirty="0">
                        <a:solidFill>
                          <a:schemeClr val="tx1"/>
                        </a:solidFill>
                      </a:endParaRPr>
                    </a:p>
                  </a:txBody>
                  <a:tcPr>
                    <a:solidFill>
                      <a:schemeClr val="accent2">
                        <a:lumMod val="60000"/>
                        <a:lumOff val="40000"/>
                      </a:schemeClr>
                    </a:solidFill>
                  </a:tcPr>
                </a:tc>
                <a:tc>
                  <a:txBody>
                    <a:bodyPr/>
                    <a:lstStyle/>
                    <a:p>
                      <a:pPr algn="ctr" rtl="1"/>
                      <a:r>
                        <a:rPr lang="ar-SA" sz="2400" b="1" dirty="0" smtClean="0">
                          <a:solidFill>
                            <a:schemeClr val="tx1"/>
                          </a:solidFill>
                        </a:rPr>
                        <a:t>اللوم</a:t>
                      </a:r>
                      <a:endParaRPr lang="ar-SA" sz="2400" b="1" dirty="0">
                        <a:solidFill>
                          <a:schemeClr val="tx1"/>
                        </a:solidFill>
                      </a:endParaRPr>
                    </a:p>
                  </a:txBody>
                  <a:tcPr>
                    <a:solidFill>
                      <a:srgbClr val="92D050"/>
                    </a:solidFill>
                  </a:tcPr>
                </a:tc>
              </a:tr>
              <a:tr h="482207">
                <a:tc>
                  <a:txBody>
                    <a:bodyPr/>
                    <a:lstStyle/>
                    <a:p>
                      <a:pPr algn="ctr" rtl="1"/>
                      <a:endParaRPr lang="ar-SA" sz="2400" b="1" dirty="0">
                        <a:solidFill>
                          <a:schemeClr val="tx1"/>
                        </a:solidFill>
                      </a:endParaRPr>
                    </a:p>
                  </a:txBody>
                  <a:tcPr>
                    <a:solidFill>
                      <a:schemeClr val="accent2">
                        <a:lumMod val="60000"/>
                        <a:lumOff val="40000"/>
                      </a:schemeClr>
                    </a:solidFill>
                  </a:tcPr>
                </a:tc>
                <a:tc>
                  <a:txBody>
                    <a:bodyPr/>
                    <a:lstStyle/>
                    <a:p>
                      <a:pPr algn="ctr" rtl="1"/>
                      <a:endParaRPr lang="ar-SA" sz="2400" b="1" dirty="0">
                        <a:solidFill>
                          <a:schemeClr val="tx1"/>
                        </a:solidFill>
                      </a:endParaRPr>
                    </a:p>
                  </a:txBody>
                  <a:tcPr>
                    <a:solidFill>
                      <a:srgbClr val="92D050"/>
                    </a:solidFill>
                  </a:tcPr>
                </a:tc>
              </a:tr>
              <a:tr h="482207">
                <a:tc>
                  <a:txBody>
                    <a:bodyPr/>
                    <a:lstStyle/>
                    <a:p>
                      <a:pPr algn="ctr" rtl="1"/>
                      <a:endParaRPr lang="ar-SA" sz="2400" b="1" dirty="0">
                        <a:solidFill>
                          <a:schemeClr val="tx1"/>
                        </a:solidFill>
                      </a:endParaRPr>
                    </a:p>
                  </a:txBody>
                  <a:tcPr>
                    <a:solidFill>
                      <a:schemeClr val="accent2">
                        <a:lumMod val="60000"/>
                        <a:lumOff val="40000"/>
                      </a:schemeClr>
                    </a:solidFill>
                  </a:tcPr>
                </a:tc>
                <a:tc>
                  <a:txBody>
                    <a:bodyPr/>
                    <a:lstStyle/>
                    <a:p>
                      <a:pPr algn="ctr" rtl="1"/>
                      <a:endParaRPr lang="ar-SA" sz="2400" b="1" dirty="0">
                        <a:solidFill>
                          <a:schemeClr val="tx1"/>
                        </a:solidFill>
                      </a:endParaRPr>
                    </a:p>
                  </a:txBody>
                  <a:tcPr>
                    <a:solidFill>
                      <a:srgbClr val="92D050"/>
                    </a:solidFill>
                  </a:tcPr>
                </a:tc>
              </a:tr>
            </a:tbl>
          </a:graphicData>
        </a:graphic>
      </p:graphicFrame>
      <p:graphicFrame>
        <p:nvGraphicFramePr>
          <p:cNvPr id="15" name="جدول 14"/>
          <p:cNvGraphicFramePr>
            <a:graphicFrameLocks noGrp="1"/>
          </p:cNvGraphicFramePr>
          <p:nvPr/>
        </p:nvGraphicFramePr>
        <p:xfrm>
          <a:off x="1428728" y="4643446"/>
          <a:ext cx="3048000" cy="1928828"/>
        </p:xfrm>
        <a:graphic>
          <a:graphicData uri="http://schemas.openxmlformats.org/drawingml/2006/table">
            <a:tbl>
              <a:tblPr rtl="1" firstRow="1" bandRow="1">
                <a:tableStyleId>{5C22544A-7EE6-4342-B048-85BDC9FD1C3A}</a:tableStyleId>
              </a:tblPr>
              <a:tblGrid>
                <a:gridCol w="1524000"/>
                <a:gridCol w="1524000"/>
              </a:tblGrid>
              <a:tr h="482207">
                <a:tc>
                  <a:txBody>
                    <a:bodyPr/>
                    <a:lstStyle/>
                    <a:p>
                      <a:pPr algn="ctr" rtl="1"/>
                      <a:r>
                        <a:rPr lang="ar-SA" sz="2400" b="1" dirty="0" smtClean="0">
                          <a:solidFill>
                            <a:schemeClr val="tx1"/>
                          </a:solidFill>
                        </a:rPr>
                        <a:t>اللباقة</a:t>
                      </a:r>
                      <a:endParaRPr lang="ar-SA" sz="2400" b="1" dirty="0">
                        <a:solidFill>
                          <a:schemeClr val="tx1"/>
                        </a:solidFill>
                      </a:endParaRPr>
                    </a:p>
                  </a:txBody>
                  <a:tcPr>
                    <a:solidFill>
                      <a:schemeClr val="accent2">
                        <a:lumMod val="60000"/>
                        <a:lumOff val="40000"/>
                      </a:schemeClr>
                    </a:solidFill>
                  </a:tcPr>
                </a:tc>
                <a:tc>
                  <a:txBody>
                    <a:bodyPr/>
                    <a:lstStyle/>
                    <a:p>
                      <a:pPr algn="ctr" rtl="1"/>
                      <a:endParaRPr lang="ar-SA" sz="2400" b="1" dirty="0">
                        <a:solidFill>
                          <a:schemeClr val="tx1"/>
                        </a:solidFill>
                      </a:endParaRPr>
                    </a:p>
                  </a:txBody>
                  <a:tcPr>
                    <a:solidFill>
                      <a:srgbClr val="92D050"/>
                    </a:solidFill>
                  </a:tcPr>
                </a:tc>
              </a:tr>
              <a:tr h="482207">
                <a:tc>
                  <a:txBody>
                    <a:bodyPr/>
                    <a:lstStyle/>
                    <a:p>
                      <a:pPr algn="ctr" rtl="1"/>
                      <a:endParaRPr lang="ar-SA" sz="2400" b="1" dirty="0">
                        <a:solidFill>
                          <a:schemeClr val="tx1"/>
                        </a:solidFill>
                      </a:endParaRPr>
                    </a:p>
                  </a:txBody>
                  <a:tcPr>
                    <a:solidFill>
                      <a:schemeClr val="accent2">
                        <a:lumMod val="60000"/>
                        <a:lumOff val="40000"/>
                      </a:schemeClr>
                    </a:solidFill>
                  </a:tcPr>
                </a:tc>
                <a:tc>
                  <a:txBody>
                    <a:bodyPr/>
                    <a:lstStyle/>
                    <a:p>
                      <a:pPr algn="ctr" rtl="1"/>
                      <a:r>
                        <a:rPr lang="ar-SA" sz="2400" b="1" dirty="0" smtClean="0">
                          <a:solidFill>
                            <a:schemeClr val="tx1"/>
                          </a:solidFill>
                        </a:rPr>
                        <a:t>لقاء</a:t>
                      </a:r>
                      <a:endParaRPr lang="ar-SA" sz="2400" b="1" dirty="0">
                        <a:solidFill>
                          <a:schemeClr val="tx1"/>
                        </a:solidFill>
                      </a:endParaRPr>
                    </a:p>
                  </a:txBody>
                  <a:tcPr>
                    <a:solidFill>
                      <a:srgbClr val="92D050"/>
                    </a:solidFill>
                  </a:tcPr>
                </a:tc>
              </a:tr>
              <a:tr h="482207">
                <a:tc>
                  <a:txBody>
                    <a:bodyPr/>
                    <a:lstStyle/>
                    <a:p>
                      <a:pPr algn="ctr" rtl="1"/>
                      <a:endParaRPr lang="ar-SA" sz="2400" b="1" dirty="0">
                        <a:solidFill>
                          <a:schemeClr val="tx1"/>
                        </a:solidFill>
                      </a:endParaRPr>
                    </a:p>
                  </a:txBody>
                  <a:tcPr>
                    <a:solidFill>
                      <a:schemeClr val="accent2">
                        <a:lumMod val="60000"/>
                        <a:lumOff val="40000"/>
                      </a:schemeClr>
                    </a:solidFill>
                  </a:tcPr>
                </a:tc>
                <a:tc>
                  <a:txBody>
                    <a:bodyPr/>
                    <a:lstStyle/>
                    <a:p>
                      <a:pPr algn="ctr" rtl="1"/>
                      <a:endParaRPr lang="ar-SA" sz="2400" b="1" dirty="0">
                        <a:solidFill>
                          <a:schemeClr val="tx1"/>
                        </a:solidFill>
                      </a:endParaRPr>
                    </a:p>
                  </a:txBody>
                  <a:tcPr>
                    <a:solidFill>
                      <a:srgbClr val="92D050"/>
                    </a:solidFill>
                  </a:tcPr>
                </a:tc>
              </a:tr>
              <a:tr h="482207">
                <a:tc>
                  <a:txBody>
                    <a:bodyPr/>
                    <a:lstStyle/>
                    <a:p>
                      <a:pPr algn="ctr" rtl="1"/>
                      <a:endParaRPr lang="ar-SA" sz="2400" b="1" dirty="0">
                        <a:solidFill>
                          <a:schemeClr val="tx1"/>
                        </a:solidFill>
                      </a:endParaRPr>
                    </a:p>
                  </a:txBody>
                  <a:tcPr>
                    <a:solidFill>
                      <a:schemeClr val="accent2">
                        <a:lumMod val="60000"/>
                        <a:lumOff val="40000"/>
                      </a:schemeClr>
                    </a:solidFill>
                  </a:tcPr>
                </a:tc>
                <a:tc>
                  <a:txBody>
                    <a:bodyPr/>
                    <a:lstStyle/>
                    <a:p>
                      <a:pPr algn="ctr" rtl="1"/>
                      <a:endParaRPr lang="ar-SA" sz="2400" b="1" dirty="0">
                        <a:solidFill>
                          <a:schemeClr val="tx1"/>
                        </a:solidFill>
                      </a:endParaRPr>
                    </a:p>
                  </a:txBody>
                  <a:tcPr>
                    <a:solidFill>
                      <a:srgbClr val="92D050"/>
                    </a:solidFill>
                  </a:tcPr>
                </a:tc>
              </a:tr>
            </a:tbl>
          </a:graphicData>
        </a:graphic>
      </p:graphicFrame>
      <p:sp>
        <p:nvSpPr>
          <p:cNvPr id="16" name="شكل بيضاوي 15"/>
          <p:cNvSpPr/>
          <p:nvPr/>
        </p:nvSpPr>
        <p:spPr>
          <a:xfrm>
            <a:off x="6643702" y="4214818"/>
            <a:ext cx="642942"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solidFill>
                  <a:schemeClr val="tx1"/>
                </a:solidFill>
                <a:effectLst>
                  <a:outerShdw blurRad="38100" dist="38100" dir="2700000" algn="tl">
                    <a:srgbClr val="000000">
                      <a:alpha val="43137"/>
                    </a:srgbClr>
                  </a:outerShdw>
                </a:effectLst>
              </a:rPr>
              <a:t>أ</a:t>
            </a:r>
            <a:endParaRPr lang="ar-SA" sz="2800" dirty="0">
              <a:solidFill>
                <a:schemeClr val="tx1"/>
              </a:solidFill>
              <a:effectLst>
                <a:outerShdw blurRad="38100" dist="38100" dir="2700000" algn="tl">
                  <a:srgbClr val="000000">
                    <a:alpha val="43137"/>
                  </a:srgbClr>
                </a:outerShdw>
              </a:effectLst>
            </a:endParaRPr>
          </a:p>
        </p:txBody>
      </p:sp>
      <p:sp>
        <p:nvSpPr>
          <p:cNvPr id="17" name="شكل بيضاوي 16"/>
          <p:cNvSpPr/>
          <p:nvPr/>
        </p:nvSpPr>
        <p:spPr>
          <a:xfrm>
            <a:off x="2428860" y="4143380"/>
            <a:ext cx="642942"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solidFill>
                  <a:schemeClr val="tx1"/>
                </a:solidFill>
                <a:effectLst>
                  <a:outerShdw blurRad="38100" dist="38100" dir="2700000" algn="tl">
                    <a:srgbClr val="000000">
                      <a:alpha val="43137"/>
                    </a:srgbClr>
                  </a:outerShdw>
                </a:effectLst>
              </a:rPr>
              <a:t>ب</a:t>
            </a:r>
            <a:endParaRPr lang="ar-SA" sz="2800" dirty="0">
              <a:solidFill>
                <a:schemeClr val="tx1"/>
              </a:solidFill>
              <a:effectLst>
                <a:outerShdw blurRad="38100" dist="38100" dir="2700000" algn="tl">
                  <a:srgbClr val="000000">
                    <a:alpha val="43137"/>
                  </a:srgbClr>
                </a:outerShdw>
              </a:effectLst>
            </a:endParaRPr>
          </a:p>
        </p:txBody>
      </p:sp>
      <p:sp>
        <p:nvSpPr>
          <p:cNvPr id="18" name="مربع نص 17"/>
          <p:cNvSpPr txBox="1"/>
          <p:nvPr/>
        </p:nvSpPr>
        <p:spPr>
          <a:xfrm>
            <a:off x="5429256" y="4643446"/>
            <a:ext cx="1000132" cy="461665"/>
          </a:xfrm>
          <a:prstGeom prst="rect">
            <a:avLst/>
          </a:prstGeom>
          <a:noFill/>
        </p:spPr>
        <p:txBody>
          <a:bodyPr wrap="square" rtlCol="1">
            <a:spAutoFit/>
          </a:bodyPr>
          <a:lstStyle/>
          <a:p>
            <a:pPr algn="ctr"/>
            <a:r>
              <a:rPr lang="ar-SA" sz="2400" b="1" dirty="0" smtClean="0">
                <a:solidFill>
                  <a:srgbClr val="C00000"/>
                </a:solidFill>
              </a:rPr>
              <a:t>اللطف</a:t>
            </a:r>
          </a:p>
        </p:txBody>
      </p:sp>
      <p:sp>
        <p:nvSpPr>
          <p:cNvPr id="19" name="مربع نص 18"/>
          <p:cNvSpPr txBox="1"/>
          <p:nvPr/>
        </p:nvSpPr>
        <p:spPr>
          <a:xfrm>
            <a:off x="6929454" y="5110475"/>
            <a:ext cx="1000132" cy="461665"/>
          </a:xfrm>
          <a:prstGeom prst="rect">
            <a:avLst/>
          </a:prstGeom>
          <a:noFill/>
        </p:spPr>
        <p:txBody>
          <a:bodyPr wrap="square" rtlCol="1">
            <a:spAutoFit/>
          </a:bodyPr>
          <a:lstStyle/>
          <a:p>
            <a:pPr algn="ctr"/>
            <a:r>
              <a:rPr lang="ar-SA" sz="2400" b="1" dirty="0" smtClean="0">
                <a:solidFill>
                  <a:srgbClr val="C00000"/>
                </a:solidFill>
              </a:rPr>
              <a:t>لـوم</a:t>
            </a:r>
          </a:p>
        </p:txBody>
      </p:sp>
      <p:sp>
        <p:nvSpPr>
          <p:cNvPr id="20" name="مربع نص 19"/>
          <p:cNvSpPr txBox="1"/>
          <p:nvPr/>
        </p:nvSpPr>
        <p:spPr>
          <a:xfrm>
            <a:off x="1714480" y="4643446"/>
            <a:ext cx="1000132" cy="461665"/>
          </a:xfrm>
          <a:prstGeom prst="rect">
            <a:avLst/>
          </a:prstGeom>
          <a:noFill/>
        </p:spPr>
        <p:txBody>
          <a:bodyPr wrap="square" rtlCol="1">
            <a:spAutoFit/>
          </a:bodyPr>
          <a:lstStyle/>
          <a:p>
            <a:pPr algn="ctr"/>
            <a:r>
              <a:rPr lang="ar-SA" sz="2400" b="1" dirty="0" smtClean="0">
                <a:solidFill>
                  <a:srgbClr val="C00000"/>
                </a:solidFill>
              </a:rPr>
              <a:t>لباقة</a:t>
            </a:r>
          </a:p>
        </p:txBody>
      </p:sp>
      <p:sp>
        <p:nvSpPr>
          <p:cNvPr id="21" name="مربع نص 20"/>
          <p:cNvSpPr txBox="1"/>
          <p:nvPr/>
        </p:nvSpPr>
        <p:spPr>
          <a:xfrm>
            <a:off x="3214678" y="5181913"/>
            <a:ext cx="1000132" cy="461665"/>
          </a:xfrm>
          <a:prstGeom prst="rect">
            <a:avLst/>
          </a:prstGeom>
          <a:noFill/>
        </p:spPr>
        <p:txBody>
          <a:bodyPr wrap="square" rtlCol="1">
            <a:spAutoFit/>
          </a:bodyPr>
          <a:lstStyle/>
          <a:p>
            <a:pPr algn="ctr"/>
            <a:r>
              <a:rPr lang="ar-SA" sz="2400" b="1" dirty="0" smtClean="0">
                <a:solidFill>
                  <a:srgbClr val="C00000"/>
                </a:solidFill>
              </a:rPr>
              <a:t>اللقاء</a:t>
            </a:r>
          </a:p>
        </p:txBody>
      </p:sp>
      <p:sp>
        <p:nvSpPr>
          <p:cNvPr id="22" name="مربع نص 21"/>
          <p:cNvSpPr txBox="1"/>
          <p:nvPr/>
        </p:nvSpPr>
        <p:spPr>
          <a:xfrm>
            <a:off x="3214678" y="5643578"/>
            <a:ext cx="1000132" cy="461665"/>
          </a:xfrm>
          <a:prstGeom prst="rect">
            <a:avLst/>
          </a:prstGeom>
          <a:noFill/>
        </p:spPr>
        <p:txBody>
          <a:bodyPr wrap="square" rtlCol="1">
            <a:spAutoFit/>
          </a:bodyPr>
          <a:lstStyle/>
          <a:p>
            <a:pPr algn="ctr"/>
            <a:r>
              <a:rPr lang="ar-SA" sz="2400" b="1" dirty="0" smtClean="0">
                <a:solidFill>
                  <a:srgbClr val="C00000"/>
                </a:solidFill>
              </a:rPr>
              <a:t>اللبق</a:t>
            </a:r>
          </a:p>
        </p:txBody>
      </p:sp>
      <p:sp>
        <p:nvSpPr>
          <p:cNvPr id="23" name="مربع نص 22"/>
          <p:cNvSpPr txBox="1"/>
          <p:nvPr/>
        </p:nvSpPr>
        <p:spPr>
          <a:xfrm>
            <a:off x="1714480" y="5643578"/>
            <a:ext cx="1000132" cy="461665"/>
          </a:xfrm>
          <a:prstGeom prst="rect">
            <a:avLst/>
          </a:prstGeom>
          <a:noFill/>
        </p:spPr>
        <p:txBody>
          <a:bodyPr wrap="square" rtlCol="1">
            <a:spAutoFit/>
          </a:bodyPr>
          <a:lstStyle/>
          <a:p>
            <a:pPr algn="ctr"/>
            <a:r>
              <a:rPr lang="ar-SA" sz="2400" b="1" dirty="0" smtClean="0">
                <a:solidFill>
                  <a:srgbClr val="C00000"/>
                </a:solidFill>
              </a:rPr>
              <a:t>لبق</a:t>
            </a:r>
          </a:p>
        </p:txBody>
      </p:sp>
      <p:sp>
        <p:nvSpPr>
          <p:cNvPr id="24" name="مربع نص 23"/>
          <p:cNvSpPr txBox="1"/>
          <p:nvPr/>
        </p:nvSpPr>
        <p:spPr>
          <a:xfrm>
            <a:off x="3214678" y="6072206"/>
            <a:ext cx="1000132" cy="461665"/>
          </a:xfrm>
          <a:prstGeom prst="rect">
            <a:avLst/>
          </a:prstGeom>
          <a:noFill/>
        </p:spPr>
        <p:txBody>
          <a:bodyPr wrap="square" rtlCol="1">
            <a:spAutoFit/>
          </a:bodyPr>
          <a:lstStyle/>
          <a:p>
            <a:pPr algn="ctr"/>
            <a:r>
              <a:rPr lang="ar-SA" sz="2400" b="1" dirty="0" smtClean="0">
                <a:solidFill>
                  <a:srgbClr val="C00000"/>
                </a:solidFill>
              </a:rPr>
              <a:t>اللطف</a:t>
            </a:r>
          </a:p>
        </p:txBody>
      </p:sp>
      <p:sp>
        <p:nvSpPr>
          <p:cNvPr id="25" name="مربع نص 24"/>
          <p:cNvSpPr txBox="1"/>
          <p:nvPr/>
        </p:nvSpPr>
        <p:spPr>
          <a:xfrm>
            <a:off x="1714480" y="6143644"/>
            <a:ext cx="1000132" cy="461665"/>
          </a:xfrm>
          <a:prstGeom prst="rect">
            <a:avLst/>
          </a:prstGeom>
          <a:noFill/>
        </p:spPr>
        <p:txBody>
          <a:bodyPr wrap="square" rtlCol="1">
            <a:spAutoFit/>
          </a:bodyPr>
          <a:lstStyle/>
          <a:p>
            <a:pPr algn="ctr"/>
            <a:r>
              <a:rPr lang="ar-SA" sz="2400" b="1" dirty="0" smtClean="0">
                <a:solidFill>
                  <a:srgbClr val="C00000"/>
                </a:solidFill>
              </a:rPr>
              <a:t>لطف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out)">
                                      <p:cBhvr>
                                        <p:cTn id="13" dur="2000"/>
                                        <p:tgtEl>
                                          <p:spTgt spid="5"/>
                                        </p:tgtEl>
                                      </p:cBhvr>
                                    </p:animEffect>
                                  </p:childTnLst>
                                </p:cTn>
                              </p:par>
                              <p:par>
                                <p:cTn id="14" presetID="13" presetClass="entr" presetSubtype="32"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plus(out)">
                                      <p:cBhvr>
                                        <p:cTn id="16" dur="2000"/>
                                        <p:tgtEl>
                                          <p:spTgt spid="6"/>
                                        </p:tgtEl>
                                      </p:cBhvr>
                                    </p:animEffect>
                                  </p:childTnLst>
                                </p:cTn>
                              </p:par>
                              <p:par>
                                <p:cTn id="17" presetID="13" presetClass="entr" presetSubtype="32"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plus(out)">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4" presetClass="entr" presetSubtype="0" accel="10000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05"/>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 calcmode="lin" valueType="num">
                                      <p:cBhvr>
                                        <p:cTn id="26" dur="1000" fill="hold"/>
                                        <p:tgtEl>
                                          <p:spTgt spid="8"/>
                                        </p:tgtEl>
                                        <p:attrNameLst>
                                          <p:attrName>ppt_x</p:attrName>
                                        </p:attrNameLst>
                                      </p:cBhvr>
                                      <p:tavLst>
                                        <p:tav tm="0">
                                          <p:val>
                                            <p:strVal val="#ppt_x-.2"/>
                                          </p:val>
                                        </p:tav>
                                        <p:tav tm="100000">
                                          <p:val>
                                            <p:strVal val="#ppt_x"/>
                                          </p:val>
                                        </p:tav>
                                      </p:tavLst>
                                    </p:anim>
                                    <p:anim calcmode="lin" valueType="num">
                                      <p:cBhvr>
                                        <p:cTn id="27" dur="1000" fill="hold"/>
                                        <p:tgtEl>
                                          <p:spTgt spid="8"/>
                                        </p:tgtEl>
                                        <p:attrNameLst>
                                          <p:attrName>ppt_y</p:attrName>
                                        </p:attrNameLst>
                                      </p:cBhvr>
                                      <p:tavLst>
                                        <p:tav tm="0">
                                          <p:val>
                                            <p:strVal val="#ppt_y"/>
                                          </p:val>
                                        </p:tav>
                                        <p:tav tm="100000">
                                          <p:val>
                                            <p:strVal val="#ppt_y"/>
                                          </p:val>
                                        </p:tav>
                                      </p:tavLst>
                                    </p:anim>
                                    <p:animEffect transition="in" filter="fade">
                                      <p:cBhvr>
                                        <p:cTn id="28" dur="1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54" presetClass="entr" presetSubtype="0" accel="10000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0.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fade">
                                      <p:cBhvr>
                                        <p:cTn id="37" dur="1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4" presetClass="entr" presetSubtype="0" accel="10000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strVal val="#ppt_w*0.05"/>
                                          </p:val>
                                        </p:tav>
                                        <p:tav tm="100000">
                                          <p:val>
                                            <p:strVal val="#ppt_w"/>
                                          </p:val>
                                        </p:tav>
                                      </p:tavLst>
                                    </p:anim>
                                    <p:anim calcmode="lin" valueType="num">
                                      <p:cBhvr>
                                        <p:cTn id="43" dur="1000" fill="hold"/>
                                        <p:tgtEl>
                                          <p:spTgt spid="11"/>
                                        </p:tgtEl>
                                        <p:attrNameLst>
                                          <p:attrName>ppt_h</p:attrName>
                                        </p:attrNameLst>
                                      </p:cBhvr>
                                      <p:tavLst>
                                        <p:tav tm="0">
                                          <p:val>
                                            <p:strVal val="#ppt_h"/>
                                          </p:val>
                                        </p:tav>
                                        <p:tav tm="100000">
                                          <p:val>
                                            <p:strVal val="#ppt_h"/>
                                          </p:val>
                                        </p:tav>
                                      </p:tavLst>
                                    </p:anim>
                                    <p:anim calcmode="lin" valueType="num">
                                      <p:cBhvr>
                                        <p:cTn id="44" dur="1000" fill="hold"/>
                                        <p:tgtEl>
                                          <p:spTgt spid="11"/>
                                        </p:tgtEl>
                                        <p:attrNameLst>
                                          <p:attrName>ppt_x</p:attrName>
                                        </p:attrNameLst>
                                      </p:cBhvr>
                                      <p:tavLst>
                                        <p:tav tm="0">
                                          <p:val>
                                            <p:strVal val="#ppt_x-.2"/>
                                          </p:val>
                                        </p:tav>
                                        <p:tav tm="100000">
                                          <p:val>
                                            <p:strVal val="#ppt_x"/>
                                          </p:val>
                                        </p:tav>
                                      </p:tavLst>
                                    </p:anim>
                                    <p:anim calcmode="lin" valueType="num">
                                      <p:cBhvr>
                                        <p:cTn id="45" dur="1000" fill="hold"/>
                                        <p:tgtEl>
                                          <p:spTgt spid="11"/>
                                        </p:tgtEl>
                                        <p:attrNameLst>
                                          <p:attrName>ppt_y</p:attrName>
                                        </p:attrNameLst>
                                      </p:cBhvr>
                                      <p:tavLst>
                                        <p:tav tm="0">
                                          <p:val>
                                            <p:strVal val="#ppt_y"/>
                                          </p:val>
                                        </p:tav>
                                        <p:tav tm="100000">
                                          <p:val>
                                            <p:strVal val="#ppt_y"/>
                                          </p:val>
                                        </p:tav>
                                      </p:tavLst>
                                    </p:anim>
                                    <p:animEffect transition="in" filter="fade">
                                      <p:cBhvr>
                                        <p:cTn id="46" dur="1000"/>
                                        <p:tgtEl>
                                          <p:spTgt spid="11"/>
                                        </p:tgtEl>
                                      </p:cBhvr>
                                    </p:animEffect>
                                  </p:childTnLst>
                                </p:cTn>
                              </p:par>
                            </p:childTnLst>
                          </p:cTn>
                        </p:par>
                        <p:par>
                          <p:cTn id="47" fill="hold">
                            <p:stCondLst>
                              <p:cond delay="1000"/>
                            </p:stCondLst>
                            <p:childTnLst>
                              <p:par>
                                <p:cTn id="48" presetID="16" presetClass="entr" presetSubtype="2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2000"/>
                                        <p:tgtEl>
                                          <p:spTgt spid="13"/>
                                        </p:tgtEl>
                                      </p:cBhvr>
                                    </p:animEffect>
                                  </p:childTnLst>
                                </p:cTn>
                              </p:par>
                              <p:par>
                                <p:cTn id="51" presetID="8" presetClass="entr" presetSubtype="16"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diamond(in)">
                                      <p:cBhvr>
                                        <p:cTn id="53" dur="2000"/>
                                        <p:tgtEl>
                                          <p:spTgt spid="14"/>
                                        </p:tgtEl>
                                      </p:cBhvr>
                                    </p:animEffect>
                                  </p:childTnLst>
                                </p:cTn>
                              </p:par>
                              <p:par>
                                <p:cTn id="54" presetID="8" presetClass="entr" presetSubtype="16"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diamond(in)">
                                      <p:cBhvr>
                                        <p:cTn id="56" dur="20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37" presetClass="entr" presetSubtype="0" fill="hold" nodeType="clickEffect">
                                  <p:stCondLst>
                                    <p:cond delay="0"/>
                                  </p:stCondLst>
                                  <p:childTnLst>
                                    <p:set>
                                      <p:cBhvr>
                                        <p:cTn id="60" dur="1" fill="hold">
                                          <p:stCondLst>
                                            <p:cond delay="0"/>
                                          </p:stCondLst>
                                        </p:cTn>
                                        <p:tgtEl>
                                          <p:spTgt spid="18">
                                            <p:txEl>
                                              <p:pRg st="0" end="0"/>
                                            </p:txEl>
                                          </p:spTgt>
                                        </p:tgtEl>
                                        <p:attrNameLst>
                                          <p:attrName>style.visibility</p:attrName>
                                        </p:attrNameLst>
                                      </p:cBhvr>
                                      <p:to>
                                        <p:strVal val="visible"/>
                                      </p:to>
                                    </p:set>
                                    <p:animEffect transition="in" filter="fade">
                                      <p:cBhvr>
                                        <p:cTn id="61" dur="1000"/>
                                        <p:tgtEl>
                                          <p:spTgt spid="18">
                                            <p:txEl>
                                              <p:pRg st="0" end="0"/>
                                            </p:txEl>
                                          </p:spTgt>
                                        </p:tgtEl>
                                      </p:cBhvr>
                                    </p:animEffect>
                                    <p:anim calcmode="lin" valueType="num">
                                      <p:cBhvr>
                                        <p:cTn id="62"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63" dur="900" decel="100000" fill="hold"/>
                                        <p:tgtEl>
                                          <p:spTgt spid="18">
                                            <p:txEl>
                                              <p:pRg st="0" end="0"/>
                                            </p:txEl>
                                          </p:spTgt>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8">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7" presetClass="entr" presetSubtype="0" fill="hold" nodeType="clickEffect">
                                  <p:stCondLst>
                                    <p:cond delay="0"/>
                                  </p:stCondLst>
                                  <p:childTnLst>
                                    <p:set>
                                      <p:cBhvr>
                                        <p:cTn id="68" dur="1" fill="hold">
                                          <p:stCondLst>
                                            <p:cond delay="0"/>
                                          </p:stCondLst>
                                        </p:cTn>
                                        <p:tgtEl>
                                          <p:spTgt spid="19">
                                            <p:txEl>
                                              <p:pRg st="0" end="0"/>
                                            </p:txEl>
                                          </p:spTgt>
                                        </p:tgtEl>
                                        <p:attrNameLst>
                                          <p:attrName>style.visibility</p:attrName>
                                        </p:attrNameLst>
                                      </p:cBhvr>
                                      <p:to>
                                        <p:strVal val="visible"/>
                                      </p:to>
                                    </p:set>
                                    <p:animEffect transition="in" filter="fade">
                                      <p:cBhvr>
                                        <p:cTn id="69" dur="1000"/>
                                        <p:tgtEl>
                                          <p:spTgt spid="19">
                                            <p:txEl>
                                              <p:pRg st="0" end="0"/>
                                            </p:txEl>
                                          </p:spTgt>
                                        </p:tgtEl>
                                      </p:cBhvr>
                                    </p:animEffect>
                                    <p:anim calcmode="lin" valueType="num">
                                      <p:cBhvr>
                                        <p:cTn id="70"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71" dur="900" decel="100000" fill="hold"/>
                                        <p:tgtEl>
                                          <p:spTgt spid="19">
                                            <p:txEl>
                                              <p:pRg st="0" end="0"/>
                                            </p:txEl>
                                          </p:spTgt>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19">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7" presetClass="entr" presetSubtype="0" fill="hold" nodeType="clickEffect">
                                  <p:stCondLst>
                                    <p:cond delay="0"/>
                                  </p:stCondLst>
                                  <p:childTnLst>
                                    <p:set>
                                      <p:cBhvr>
                                        <p:cTn id="76" dur="1" fill="hold">
                                          <p:stCondLst>
                                            <p:cond delay="0"/>
                                          </p:stCondLst>
                                        </p:cTn>
                                        <p:tgtEl>
                                          <p:spTgt spid="20">
                                            <p:txEl>
                                              <p:pRg st="0" end="0"/>
                                            </p:txEl>
                                          </p:spTgt>
                                        </p:tgtEl>
                                        <p:attrNameLst>
                                          <p:attrName>style.visibility</p:attrName>
                                        </p:attrNameLst>
                                      </p:cBhvr>
                                      <p:to>
                                        <p:strVal val="visible"/>
                                      </p:to>
                                    </p:set>
                                    <p:animEffect transition="in" filter="fade">
                                      <p:cBhvr>
                                        <p:cTn id="77" dur="1000"/>
                                        <p:tgtEl>
                                          <p:spTgt spid="20">
                                            <p:txEl>
                                              <p:pRg st="0" end="0"/>
                                            </p:txEl>
                                          </p:spTgt>
                                        </p:tgtEl>
                                      </p:cBhvr>
                                    </p:animEffect>
                                    <p:anim calcmode="lin" valueType="num">
                                      <p:cBhvr>
                                        <p:cTn id="78"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79" dur="900" decel="100000" fill="hold"/>
                                        <p:tgtEl>
                                          <p:spTgt spid="20">
                                            <p:txEl>
                                              <p:pRg st="0" end="0"/>
                                            </p:txEl>
                                          </p:spTgt>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0">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37" presetClass="entr" presetSubtype="0" fill="hold" nodeType="clickEffect">
                                  <p:stCondLst>
                                    <p:cond delay="0"/>
                                  </p:stCondLst>
                                  <p:childTnLst>
                                    <p:set>
                                      <p:cBhvr>
                                        <p:cTn id="84" dur="1" fill="hold">
                                          <p:stCondLst>
                                            <p:cond delay="0"/>
                                          </p:stCondLst>
                                        </p:cTn>
                                        <p:tgtEl>
                                          <p:spTgt spid="21">
                                            <p:txEl>
                                              <p:pRg st="0" end="0"/>
                                            </p:txEl>
                                          </p:spTgt>
                                        </p:tgtEl>
                                        <p:attrNameLst>
                                          <p:attrName>style.visibility</p:attrName>
                                        </p:attrNameLst>
                                      </p:cBhvr>
                                      <p:to>
                                        <p:strVal val="visible"/>
                                      </p:to>
                                    </p:set>
                                    <p:animEffect transition="in" filter="fade">
                                      <p:cBhvr>
                                        <p:cTn id="85" dur="1000"/>
                                        <p:tgtEl>
                                          <p:spTgt spid="21">
                                            <p:txEl>
                                              <p:pRg st="0" end="0"/>
                                            </p:txEl>
                                          </p:spTgt>
                                        </p:tgtEl>
                                      </p:cBhvr>
                                    </p:animEffect>
                                    <p:anim calcmode="lin" valueType="num">
                                      <p:cBhvr>
                                        <p:cTn id="86" dur="10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87" dur="900" decel="100000" fill="hold"/>
                                        <p:tgtEl>
                                          <p:spTgt spid="21">
                                            <p:txEl>
                                              <p:pRg st="0" end="0"/>
                                            </p:txEl>
                                          </p:spTgt>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2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37" presetClass="entr" presetSubtype="0" fill="hold" nodeType="clickEffect">
                                  <p:stCondLst>
                                    <p:cond delay="0"/>
                                  </p:stCondLst>
                                  <p:childTnLst>
                                    <p:set>
                                      <p:cBhvr>
                                        <p:cTn id="92" dur="1" fill="hold">
                                          <p:stCondLst>
                                            <p:cond delay="0"/>
                                          </p:stCondLst>
                                        </p:cTn>
                                        <p:tgtEl>
                                          <p:spTgt spid="22">
                                            <p:txEl>
                                              <p:pRg st="0" end="0"/>
                                            </p:txEl>
                                          </p:spTgt>
                                        </p:tgtEl>
                                        <p:attrNameLst>
                                          <p:attrName>style.visibility</p:attrName>
                                        </p:attrNameLst>
                                      </p:cBhvr>
                                      <p:to>
                                        <p:strVal val="visible"/>
                                      </p:to>
                                    </p:set>
                                    <p:animEffect transition="in" filter="fade">
                                      <p:cBhvr>
                                        <p:cTn id="93" dur="1000"/>
                                        <p:tgtEl>
                                          <p:spTgt spid="22">
                                            <p:txEl>
                                              <p:pRg st="0" end="0"/>
                                            </p:txEl>
                                          </p:spTgt>
                                        </p:tgtEl>
                                      </p:cBhvr>
                                    </p:animEffect>
                                    <p:anim calcmode="lin" valueType="num">
                                      <p:cBhvr>
                                        <p:cTn id="94"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5" dur="900" decel="100000" fill="hold"/>
                                        <p:tgtEl>
                                          <p:spTgt spid="22">
                                            <p:txEl>
                                              <p:pRg st="0" end="0"/>
                                            </p:txEl>
                                          </p:spTgt>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22">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37" presetClass="entr" presetSubtype="0" fill="hold" nodeType="clickEffect">
                                  <p:stCondLst>
                                    <p:cond delay="0"/>
                                  </p:stCondLst>
                                  <p:childTnLst>
                                    <p:set>
                                      <p:cBhvr>
                                        <p:cTn id="100" dur="1" fill="hold">
                                          <p:stCondLst>
                                            <p:cond delay="0"/>
                                          </p:stCondLst>
                                        </p:cTn>
                                        <p:tgtEl>
                                          <p:spTgt spid="23">
                                            <p:txEl>
                                              <p:pRg st="0" end="0"/>
                                            </p:txEl>
                                          </p:spTgt>
                                        </p:tgtEl>
                                        <p:attrNameLst>
                                          <p:attrName>style.visibility</p:attrName>
                                        </p:attrNameLst>
                                      </p:cBhvr>
                                      <p:to>
                                        <p:strVal val="visible"/>
                                      </p:to>
                                    </p:set>
                                    <p:animEffect transition="in" filter="fade">
                                      <p:cBhvr>
                                        <p:cTn id="101" dur="1000"/>
                                        <p:tgtEl>
                                          <p:spTgt spid="23">
                                            <p:txEl>
                                              <p:pRg st="0" end="0"/>
                                            </p:txEl>
                                          </p:spTgt>
                                        </p:tgtEl>
                                      </p:cBhvr>
                                    </p:animEffect>
                                    <p:anim calcmode="lin" valueType="num">
                                      <p:cBhvr>
                                        <p:cTn id="102"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103" dur="900" decel="100000" fill="hold"/>
                                        <p:tgtEl>
                                          <p:spTgt spid="23">
                                            <p:txEl>
                                              <p:pRg st="0" end="0"/>
                                            </p:txEl>
                                          </p:spTgt>
                                        </p:tgtEl>
                                        <p:attrNameLst>
                                          <p:attrName>ppt_y</p:attrName>
                                        </p:attrNameLst>
                                      </p:cBhvr>
                                      <p:tavLst>
                                        <p:tav tm="0">
                                          <p:val>
                                            <p:strVal val="#ppt_y+1"/>
                                          </p:val>
                                        </p:tav>
                                        <p:tav tm="100000">
                                          <p:val>
                                            <p:strVal val="#ppt_y-.03"/>
                                          </p:val>
                                        </p:tav>
                                      </p:tavLst>
                                    </p:anim>
                                    <p:anim calcmode="lin" valueType="num">
                                      <p:cBhvr>
                                        <p:cTn id="104" dur="100" accel="100000" fill="hold">
                                          <p:stCondLst>
                                            <p:cond delay="900"/>
                                          </p:stCondLst>
                                        </p:cTn>
                                        <p:tgtEl>
                                          <p:spTgt spid="2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37" presetClass="entr" presetSubtype="0" fill="hold" nodeType="clickEffect">
                                  <p:stCondLst>
                                    <p:cond delay="0"/>
                                  </p:stCondLst>
                                  <p:childTnLst>
                                    <p:set>
                                      <p:cBhvr>
                                        <p:cTn id="108" dur="1" fill="hold">
                                          <p:stCondLst>
                                            <p:cond delay="0"/>
                                          </p:stCondLst>
                                        </p:cTn>
                                        <p:tgtEl>
                                          <p:spTgt spid="24">
                                            <p:txEl>
                                              <p:pRg st="0" end="0"/>
                                            </p:txEl>
                                          </p:spTgt>
                                        </p:tgtEl>
                                        <p:attrNameLst>
                                          <p:attrName>style.visibility</p:attrName>
                                        </p:attrNameLst>
                                      </p:cBhvr>
                                      <p:to>
                                        <p:strVal val="visible"/>
                                      </p:to>
                                    </p:set>
                                    <p:animEffect transition="in" filter="fade">
                                      <p:cBhvr>
                                        <p:cTn id="109" dur="1000"/>
                                        <p:tgtEl>
                                          <p:spTgt spid="24">
                                            <p:txEl>
                                              <p:pRg st="0" end="0"/>
                                            </p:txEl>
                                          </p:spTgt>
                                        </p:tgtEl>
                                      </p:cBhvr>
                                    </p:animEffect>
                                    <p:anim calcmode="lin" valueType="num">
                                      <p:cBhvr>
                                        <p:cTn id="110"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111" dur="900" decel="100000" fill="hold"/>
                                        <p:tgtEl>
                                          <p:spTgt spid="24">
                                            <p:txEl>
                                              <p:pRg st="0" end="0"/>
                                            </p:txEl>
                                          </p:spTgt>
                                        </p:tgtEl>
                                        <p:attrNameLst>
                                          <p:attrName>ppt_y</p:attrName>
                                        </p:attrNameLst>
                                      </p:cBhvr>
                                      <p:tavLst>
                                        <p:tav tm="0">
                                          <p:val>
                                            <p:strVal val="#ppt_y+1"/>
                                          </p:val>
                                        </p:tav>
                                        <p:tav tm="100000">
                                          <p:val>
                                            <p:strVal val="#ppt_y-.03"/>
                                          </p:val>
                                        </p:tav>
                                      </p:tavLst>
                                    </p:anim>
                                    <p:anim calcmode="lin" valueType="num">
                                      <p:cBhvr>
                                        <p:cTn id="112" dur="100" accel="100000" fill="hold">
                                          <p:stCondLst>
                                            <p:cond delay="900"/>
                                          </p:stCondLst>
                                        </p:cTn>
                                        <p:tgtEl>
                                          <p:spTgt spid="2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37" presetClass="entr" presetSubtype="0" fill="hold" nodeType="clickEffect">
                                  <p:stCondLst>
                                    <p:cond delay="0"/>
                                  </p:stCondLst>
                                  <p:childTnLst>
                                    <p:set>
                                      <p:cBhvr>
                                        <p:cTn id="116" dur="1" fill="hold">
                                          <p:stCondLst>
                                            <p:cond delay="0"/>
                                          </p:stCondLst>
                                        </p:cTn>
                                        <p:tgtEl>
                                          <p:spTgt spid="25">
                                            <p:txEl>
                                              <p:pRg st="0" end="0"/>
                                            </p:txEl>
                                          </p:spTgt>
                                        </p:tgtEl>
                                        <p:attrNameLst>
                                          <p:attrName>style.visibility</p:attrName>
                                        </p:attrNameLst>
                                      </p:cBhvr>
                                      <p:to>
                                        <p:strVal val="visible"/>
                                      </p:to>
                                    </p:set>
                                    <p:animEffect transition="in" filter="fade">
                                      <p:cBhvr>
                                        <p:cTn id="117" dur="1000"/>
                                        <p:tgtEl>
                                          <p:spTgt spid="25">
                                            <p:txEl>
                                              <p:pRg st="0" end="0"/>
                                            </p:txEl>
                                          </p:spTgt>
                                        </p:tgtEl>
                                      </p:cBhvr>
                                    </p:animEffect>
                                    <p:anim calcmode="lin" valueType="num">
                                      <p:cBhvr>
                                        <p:cTn id="118"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19" dur="900" decel="100000" fill="hold"/>
                                        <p:tgtEl>
                                          <p:spTgt spid="25">
                                            <p:txEl>
                                              <p:pRg st="0" end="0"/>
                                            </p:txEl>
                                          </p:spTgt>
                                        </p:tgtEl>
                                        <p:attrNameLst>
                                          <p:attrName>ppt_y</p:attrName>
                                        </p:attrNameLst>
                                      </p:cBhvr>
                                      <p:tavLst>
                                        <p:tav tm="0">
                                          <p:val>
                                            <p:strVal val="#ppt_y+1"/>
                                          </p:val>
                                        </p:tav>
                                        <p:tav tm="100000">
                                          <p:val>
                                            <p:strVal val="#ppt_y-.03"/>
                                          </p:val>
                                        </p:tav>
                                      </p:tavLst>
                                    </p:anim>
                                    <p:anim calcmode="lin" valueType="num">
                                      <p:cBhvr>
                                        <p:cTn id="120" dur="100" accel="100000" fill="hold">
                                          <p:stCondLst>
                                            <p:cond delay="900"/>
                                          </p:stCondLst>
                                        </p:cTn>
                                        <p:tgtEl>
                                          <p:spTgt spid="25">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8" grpId="0"/>
      <p:bldP spid="9"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786710" y="50004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4" name="مربع نص 3"/>
          <p:cNvSpPr txBox="1"/>
          <p:nvPr/>
        </p:nvSpPr>
        <p:spPr>
          <a:xfrm>
            <a:off x="214282" y="617505"/>
            <a:ext cx="7643866" cy="954107"/>
          </a:xfrm>
          <a:prstGeom prst="rect">
            <a:avLst/>
          </a:prstGeom>
          <a:noFill/>
        </p:spPr>
        <p:txBody>
          <a:bodyPr wrap="square" rtlCol="1">
            <a:spAutoFit/>
          </a:bodyPr>
          <a:lstStyle/>
          <a:p>
            <a:pPr algn="ctr"/>
            <a:r>
              <a:rPr lang="ar-SA" sz="2800" b="1" dirty="0" smtClean="0">
                <a:cs typeface="DecoType Naskh" pitchFamily="2" charset="-78"/>
              </a:rPr>
              <a:t>أستخرج من العبارات التالي كل اسم مبدوء بـ(ال)،ثم أذكر ما حدث فيه تغيير بعد دخول(الباء،الفاء،الكاف،اللام المكسورة)عليه:</a:t>
            </a:r>
          </a:p>
        </p:txBody>
      </p:sp>
      <p:graphicFrame>
        <p:nvGraphicFramePr>
          <p:cNvPr id="5" name="جدول 4"/>
          <p:cNvGraphicFramePr>
            <a:graphicFrameLocks noGrp="1"/>
          </p:cNvGraphicFramePr>
          <p:nvPr/>
        </p:nvGraphicFramePr>
        <p:xfrm>
          <a:off x="428596" y="1714488"/>
          <a:ext cx="8358246" cy="2895600"/>
        </p:xfrm>
        <a:graphic>
          <a:graphicData uri="http://schemas.openxmlformats.org/drawingml/2006/table">
            <a:tbl>
              <a:tblPr rtl="1" firstRow="1" bandRow="1">
                <a:tableStyleId>{5C22544A-7EE6-4342-B048-85BDC9FD1C3A}</a:tableStyleId>
              </a:tblPr>
              <a:tblGrid>
                <a:gridCol w="4628042"/>
                <a:gridCol w="1326688"/>
                <a:gridCol w="2403516"/>
              </a:tblGrid>
              <a:tr h="370840">
                <a:tc>
                  <a:txBody>
                    <a:bodyPr/>
                    <a:lstStyle/>
                    <a:p>
                      <a:pPr algn="ctr" rtl="1"/>
                      <a:r>
                        <a:rPr lang="ar-SA" sz="2000" b="1" dirty="0" smtClean="0">
                          <a:solidFill>
                            <a:schemeClr val="tx1"/>
                          </a:solidFill>
                        </a:rPr>
                        <a:t>العبارات </a:t>
                      </a:r>
                      <a:endParaRPr lang="ar-SA" sz="2000" b="1" dirty="0">
                        <a:solidFill>
                          <a:schemeClr val="tx1"/>
                        </a:solidFill>
                      </a:endParaRPr>
                    </a:p>
                  </a:txBody>
                  <a:tcPr>
                    <a:solidFill>
                      <a:srgbClr val="FFC000"/>
                    </a:solidFill>
                  </a:tcPr>
                </a:tc>
                <a:tc>
                  <a:txBody>
                    <a:bodyPr/>
                    <a:lstStyle/>
                    <a:p>
                      <a:pPr algn="ctr" rtl="1"/>
                      <a:r>
                        <a:rPr lang="ar-SA" sz="2000" b="1" dirty="0" smtClean="0">
                          <a:solidFill>
                            <a:schemeClr val="tx1"/>
                          </a:solidFill>
                        </a:rPr>
                        <a:t>الاسم المبدوء بـ(ال)</a:t>
                      </a:r>
                      <a:endParaRPr lang="ar-SA" sz="2000" b="1" dirty="0">
                        <a:solidFill>
                          <a:schemeClr val="tx1"/>
                        </a:solidFill>
                      </a:endParaRPr>
                    </a:p>
                  </a:txBody>
                  <a:tcPr>
                    <a:solidFill>
                      <a:srgbClr val="FFC000"/>
                    </a:solidFill>
                  </a:tcPr>
                </a:tc>
                <a:tc>
                  <a:txBody>
                    <a:bodyPr/>
                    <a:lstStyle/>
                    <a:p>
                      <a:pPr algn="ctr" rtl="1"/>
                      <a:r>
                        <a:rPr lang="ar-SA" sz="2000" b="1" dirty="0" smtClean="0">
                          <a:solidFill>
                            <a:schemeClr val="tx1"/>
                          </a:solidFill>
                        </a:rPr>
                        <a:t>التغيير الذي حدث</a:t>
                      </a:r>
                      <a:endParaRPr lang="ar-SA" sz="2000" b="1" dirty="0">
                        <a:solidFill>
                          <a:schemeClr val="tx1"/>
                        </a:solidFill>
                      </a:endParaRPr>
                    </a:p>
                  </a:txBody>
                  <a:tcPr>
                    <a:solidFill>
                      <a:srgbClr val="FFC000"/>
                    </a:solidFill>
                  </a:tcPr>
                </a:tc>
              </a:tr>
              <a:tr h="370840">
                <a:tc>
                  <a:txBody>
                    <a:bodyPr/>
                    <a:lstStyle/>
                    <a:p>
                      <a:pPr algn="ctr" rtl="1"/>
                      <a:r>
                        <a:rPr lang="ar-SA" sz="2000" b="1" dirty="0" smtClean="0">
                          <a:solidFill>
                            <a:schemeClr val="tx1"/>
                          </a:solidFill>
                        </a:rPr>
                        <a:t>ضرب الرسول عليه الصلاة والسلام المثل الأعلى في الكفاح والعمل حيث اشتغل بالرعي فالتجارة</a:t>
                      </a:r>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r>
              <a:tr h="370840">
                <a:tc>
                  <a:txBody>
                    <a:bodyPr/>
                    <a:lstStyle/>
                    <a:p>
                      <a:pPr algn="ctr" rtl="1"/>
                      <a:r>
                        <a:rPr lang="ar-SA" sz="2000" b="1" dirty="0" smtClean="0">
                          <a:solidFill>
                            <a:schemeClr val="tx1"/>
                          </a:solidFill>
                        </a:rPr>
                        <a:t>المؤمن كالنخلة في العطاء</a:t>
                      </a:r>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r>
              <a:tr h="370840">
                <a:tc>
                  <a:txBody>
                    <a:bodyPr/>
                    <a:lstStyle/>
                    <a:p>
                      <a:pPr algn="ctr" rtl="1"/>
                      <a:r>
                        <a:rPr lang="ar-SA" sz="2000" b="1" dirty="0" smtClean="0">
                          <a:solidFill>
                            <a:schemeClr val="tx1"/>
                          </a:solidFill>
                        </a:rPr>
                        <a:t>للقاء حلاوة</a:t>
                      </a:r>
                      <a:r>
                        <a:rPr lang="ar-SA" sz="2000" b="1" baseline="0" dirty="0" smtClean="0">
                          <a:solidFill>
                            <a:schemeClr val="tx1"/>
                          </a:solidFill>
                        </a:rPr>
                        <a:t> تجلو الأحزان </a:t>
                      </a:r>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smtClean="0">
                        <a:solidFill>
                          <a:schemeClr val="tx1"/>
                        </a:solidFill>
                      </a:endParaRPr>
                    </a:p>
                    <a:p>
                      <a:pPr algn="ctr" rtl="1"/>
                      <a:endParaRPr lang="ar-SA" sz="2000" b="1" dirty="0" smtClean="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r>
              <a:tr h="370840">
                <a:tc>
                  <a:txBody>
                    <a:bodyPr/>
                    <a:lstStyle/>
                    <a:p>
                      <a:pPr algn="ctr" rtl="1"/>
                      <a:r>
                        <a:rPr lang="ar-SA" sz="2000" b="1" dirty="0" smtClean="0">
                          <a:solidFill>
                            <a:schemeClr val="tx1"/>
                          </a:solidFill>
                        </a:rPr>
                        <a:t>الأعياد مظهر واضح للتكافل</a:t>
                      </a:r>
                      <a:r>
                        <a:rPr lang="ar-SA" sz="2000" b="1" baseline="0" dirty="0" smtClean="0">
                          <a:solidFill>
                            <a:schemeClr val="tx1"/>
                          </a:solidFill>
                        </a:rPr>
                        <a:t> الاجتماعي</a:t>
                      </a:r>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c>
                  <a:txBody>
                    <a:bodyPr/>
                    <a:lstStyle/>
                    <a:p>
                      <a:pPr algn="ctr" rtl="1"/>
                      <a:endParaRPr lang="ar-SA" sz="2000" b="1" dirty="0">
                        <a:solidFill>
                          <a:schemeClr val="tx1"/>
                        </a:solidFill>
                      </a:endParaRPr>
                    </a:p>
                  </a:txBody>
                  <a:tcPr>
                    <a:solidFill>
                      <a:schemeClr val="accent3">
                        <a:lumMod val="40000"/>
                        <a:lumOff val="60000"/>
                      </a:schemeClr>
                    </a:solidFill>
                  </a:tcPr>
                </a:tc>
              </a:tr>
            </a:tbl>
          </a:graphicData>
        </a:graphic>
      </p:graphicFrame>
      <p:sp>
        <p:nvSpPr>
          <p:cNvPr id="6" name="مربع نص 5"/>
          <p:cNvSpPr txBox="1"/>
          <p:nvPr/>
        </p:nvSpPr>
        <p:spPr>
          <a:xfrm>
            <a:off x="2786050" y="2571744"/>
            <a:ext cx="1357322"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بالرعي</a:t>
            </a:r>
            <a:endParaRPr lang="ar-SA" b="1" dirty="0">
              <a:solidFill>
                <a:srgbClr val="C00000"/>
              </a:solidFill>
              <a:effectLst>
                <a:glow rad="101600">
                  <a:schemeClr val="accent3">
                    <a:satMod val="175000"/>
                    <a:alpha val="40000"/>
                  </a:schemeClr>
                </a:glow>
              </a:effectLst>
            </a:endParaRPr>
          </a:p>
        </p:txBody>
      </p:sp>
      <p:sp>
        <p:nvSpPr>
          <p:cNvPr id="7" name="مربع نص 6"/>
          <p:cNvSpPr txBox="1"/>
          <p:nvPr/>
        </p:nvSpPr>
        <p:spPr>
          <a:xfrm>
            <a:off x="2786050" y="3786190"/>
            <a:ext cx="1357322"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فالتجارة</a:t>
            </a:r>
          </a:p>
        </p:txBody>
      </p:sp>
      <p:sp>
        <p:nvSpPr>
          <p:cNvPr id="8" name="مربع نص 7"/>
          <p:cNvSpPr txBox="1"/>
          <p:nvPr/>
        </p:nvSpPr>
        <p:spPr>
          <a:xfrm>
            <a:off x="2786050" y="4214818"/>
            <a:ext cx="1357322"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للقاء</a:t>
            </a:r>
          </a:p>
        </p:txBody>
      </p:sp>
      <p:sp>
        <p:nvSpPr>
          <p:cNvPr id="9" name="مربع نص 8"/>
          <p:cNvSpPr txBox="1"/>
          <p:nvPr/>
        </p:nvSpPr>
        <p:spPr>
          <a:xfrm>
            <a:off x="928662" y="4143380"/>
            <a:ext cx="1357322"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حذفت(أل)</a:t>
            </a:r>
            <a:endParaRPr lang="ar-SA" b="1" dirty="0">
              <a:solidFill>
                <a:srgbClr val="C00000"/>
              </a:solidFill>
              <a:effectLst>
                <a:glow rad="101600">
                  <a:schemeClr val="accent3">
                    <a:satMod val="175000"/>
                    <a:alpha val="40000"/>
                  </a:schemeClr>
                </a:glow>
              </a:effectLst>
            </a:endParaRPr>
          </a:p>
        </p:txBody>
      </p:sp>
      <p:sp>
        <p:nvSpPr>
          <p:cNvPr id="10" name="مربع نص 9"/>
          <p:cNvSpPr txBox="1"/>
          <p:nvPr/>
        </p:nvSpPr>
        <p:spPr>
          <a:xfrm>
            <a:off x="500034" y="3500438"/>
            <a:ext cx="2357454"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حذفت همزة(أل)فقط</a:t>
            </a:r>
            <a:endParaRPr lang="ar-SA" b="1" dirty="0">
              <a:solidFill>
                <a:srgbClr val="C00000"/>
              </a:solidFill>
              <a:effectLst>
                <a:glow rad="101600">
                  <a:schemeClr val="accent3">
                    <a:satMod val="175000"/>
                    <a:alpha val="40000"/>
                  </a:schemeClr>
                </a:glow>
              </a:effectLst>
            </a:endParaRPr>
          </a:p>
        </p:txBody>
      </p:sp>
      <p:sp>
        <p:nvSpPr>
          <p:cNvPr id="11" name="مربع نص 10"/>
          <p:cNvSpPr txBox="1"/>
          <p:nvPr/>
        </p:nvSpPr>
        <p:spPr>
          <a:xfrm>
            <a:off x="428596" y="2500306"/>
            <a:ext cx="2357454" cy="400110"/>
          </a:xfrm>
          <a:prstGeom prst="rect">
            <a:avLst/>
          </a:prstGeom>
          <a:noFill/>
        </p:spPr>
        <p:txBody>
          <a:bodyPr wrap="square" rtlCol="1">
            <a:spAutoFit/>
          </a:bodyPr>
          <a:lstStyle/>
          <a:p>
            <a:pPr algn="ctr"/>
            <a:r>
              <a:rPr lang="ar-SA" sz="2000" b="1" dirty="0" smtClean="0">
                <a:solidFill>
                  <a:srgbClr val="C00000"/>
                </a:solidFill>
                <a:effectLst>
                  <a:glow rad="101600">
                    <a:schemeClr val="accent3">
                      <a:satMod val="175000"/>
                      <a:alpha val="40000"/>
                    </a:schemeClr>
                  </a:glow>
                </a:effectLst>
              </a:rPr>
              <a:t>لم يحذف من الاسم شيء</a:t>
            </a:r>
            <a:endParaRPr lang="ar-SA" sz="1600" b="1" dirty="0">
              <a:solidFill>
                <a:srgbClr val="C00000"/>
              </a:solidFill>
              <a:effectLst>
                <a:glow rad="101600">
                  <a:schemeClr val="accent3">
                    <a:satMod val="175000"/>
                    <a:alpha val="40000"/>
                  </a:schemeClr>
                </a:glow>
              </a:effectLst>
            </a:endParaRPr>
          </a:p>
        </p:txBody>
      </p:sp>
      <p:sp>
        <p:nvSpPr>
          <p:cNvPr id="12" name="مربع نص 11"/>
          <p:cNvSpPr txBox="1"/>
          <p:nvPr/>
        </p:nvSpPr>
        <p:spPr>
          <a:xfrm>
            <a:off x="428596" y="3100328"/>
            <a:ext cx="2357454" cy="400110"/>
          </a:xfrm>
          <a:prstGeom prst="rect">
            <a:avLst/>
          </a:prstGeom>
          <a:noFill/>
        </p:spPr>
        <p:txBody>
          <a:bodyPr wrap="square" rtlCol="1">
            <a:spAutoFit/>
          </a:bodyPr>
          <a:lstStyle/>
          <a:p>
            <a:pPr algn="ctr"/>
            <a:r>
              <a:rPr lang="ar-SA" sz="2000" b="1" dirty="0" smtClean="0">
                <a:solidFill>
                  <a:srgbClr val="C00000"/>
                </a:solidFill>
                <a:effectLst>
                  <a:glow rad="101600">
                    <a:schemeClr val="accent3">
                      <a:satMod val="175000"/>
                      <a:alpha val="40000"/>
                    </a:schemeClr>
                  </a:glow>
                </a:effectLst>
              </a:rPr>
              <a:t>لم يحذف من الاسم شيء</a:t>
            </a:r>
            <a:endParaRPr lang="ar-SA" sz="1600" b="1" dirty="0">
              <a:solidFill>
                <a:srgbClr val="C00000"/>
              </a:solidFill>
              <a:effectLst>
                <a:glow rad="101600">
                  <a:schemeClr val="accent3">
                    <a:satMod val="175000"/>
                    <a:alpha val="40000"/>
                  </a:schemeClr>
                </a:glow>
              </a:effectLst>
            </a:endParaRPr>
          </a:p>
        </p:txBody>
      </p:sp>
      <p:sp>
        <p:nvSpPr>
          <p:cNvPr id="13" name="مربع نص 12"/>
          <p:cNvSpPr txBox="1"/>
          <p:nvPr/>
        </p:nvSpPr>
        <p:spPr>
          <a:xfrm>
            <a:off x="428596" y="3786190"/>
            <a:ext cx="2357454" cy="400110"/>
          </a:xfrm>
          <a:prstGeom prst="rect">
            <a:avLst/>
          </a:prstGeom>
          <a:noFill/>
        </p:spPr>
        <p:txBody>
          <a:bodyPr wrap="square" rtlCol="1">
            <a:spAutoFit/>
          </a:bodyPr>
          <a:lstStyle/>
          <a:p>
            <a:pPr algn="ctr"/>
            <a:r>
              <a:rPr lang="ar-SA" sz="2000" b="1" dirty="0" smtClean="0">
                <a:solidFill>
                  <a:srgbClr val="C00000"/>
                </a:solidFill>
                <a:effectLst>
                  <a:glow rad="101600">
                    <a:schemeClr val="accent3">
                      <a:satMod val="175000"/>
                      <a:alpha val="40000"/>
                    </a:schemeClr>
                  </a:glow>
                </a:effectLst>
              </a:rPr>
              <a:t>لم يحذف من الاسم شيء</a:t>
            </a:r>
            <a:endParaRPr lang="ar-SA" sz="1600" b="1" dirty="0">
              <a:solidFill>
                <a:srgbClr val="C00000"/>
              </a:solidFill>
              <a:effectLst>
                <a:glow rad="101600">
                  <a:schemeClr val="accent3">
                    <a:satMod val="175000"/>
                    <a:alpha val="40000"/>
                  </a:schemeClr>
                </a:glow>
              </a:effectLst>
            </a:endParaRPr>
          </a:p>
        </p:txBody>
      </p:sp>
      <p:sp>
        <p:nvSpPr>
          <p:cNvPr id="14" name="مربع نص 13"/>
          <p:cNvSpPr txBox="1"/>
          <p:nvPr/>
        </p:nvSpPr>
        <p:spPr>
          <a:xfrm>
            <a:off x="2714612" y="3110211"/>
            <a:ext cx="1357322"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كالنخلة</a:t>
            </a:r>
          </a:p>
        </p:txBody>
      </p:sp>
      <p:sp>
        <p:nvSpPr>
          <p:cNvPr id="15" name="مربع نص 14"/>
          <p:cNvSpPr txBox="1"/>
          <p:nvPr/>
        </p:nvSpPr>
        <p:spPr>
          <a:xfrm>
            <a:off x="2786050" y="3500438"/>
            <a:ext cx="1357322" cy="461665"/>
          </a:xfrm>
          <a:prstGeom prst="rect">
            <a:avLst/>
          </a:prstGeom>
          <a:noFill/>
        </p:spPr>
        <p:txBody>
          <a:bodyPr wrap="square" rtlCol="1">
            <a:spAutoFit/>
          </a:bodyPr>
          <a:lstStyle/>
          <a:p>
            <a:pPr algn="ctr"/>
            <a:r>
              <a:rPr lang="ar-SA" sz="2400" b="1" dirty="0" smtClean="0">
                <a:solidFill>
                  <a:srgbClr val="C00000"/>
                </a:solidFill>
                <a:effectLst>
                  <a:glow rad="101600">
                    <a:schemeClr val="accent3">
                      <a:satMod val="175000"/>
                      <a:alpha val="40000"/>
                    </a:schemeClr>
                  </a:glow>
                </a:effectLst>
              </a:rPr>
              <a:t>للتكافل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4"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to="" calcmode="lin" valueType="num">
                                      <p:cBhvr>
                                        <p:cTn id="18" dur="1" fill="hold"/>
                                        <p:tgtEl>
                                          <p:spTgt spid="6"/>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to="" calcmode="lin" valueType="num">
                                      <p:cBhvr>
                                        <p:cTn id="23" dur="1" fill="hold"/>
                                        <p:tgtEl>
                                          <p:spTgt spid="11"/>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to="" calcmode="lin" valueType="num">
                                      <p:cBhvr>
                                        <p:cTn id="28" dur="1" fill="hold"/>
                                        <p:tgtEl>
                                          <p:spTgt spid="14"/>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to="" calcmode="lin" valueType="num">
                                      <p:cBhvr>
                                        <p:cTn id="33" dur="1" fill="hold"/>
                                        <p:tgtEl>
                                          <p:spTgt spid="12"/>
                                        </p:tgtEl>
                                        <p:attrNameLst>
                                          <p:attrName/>
                                        </p:attrNameLst>
                                      </p:cBhvr>
                                    </p:anim>
                                  </p:childTnLst>
                                </p:cTn>
                              </p:par>
                            </p:childTnLst>
                          </p:cTn>
                        </p:par>
                      </p:childTnLst>
                    </p:cTn>
                  </p:par>
                  <p:par>
                    <p:cTn id="34" fill="hold">
                      <p:stCondLst>
                        <p:cond delay="indefinite"/>
                      </p:stCondLst>
                      <p:childTnLst>
                        <p:par>
                          <p:cTn id="35" fill="hold">
                            <p:stCondLst>
                              <p:cond delay="0"/>
                            </p:stCondLst>
                            <p:childTnLst>
                              <p:par>
                                <p:cTn id="36" presetID="24"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 to="" calcmode="lin" valueType="num">
                                      <p:cBhvr>
                                        <p:cTn id="38" dur="1" fill="hold"/>
                                        <p:tgtEl>
                                          <p:spTgt spid="15"/>
                                        </p:tgtEl>
                                        <p:attrNameLst>
                                          <p:attrName/>
                                        </p:attrNameLst>
                                      </p:cBhvr>
                                    </p:anim>
                                  </p:childTnLst>
                                </p:cTn>
                              </p:par>
                            </p:childTnLst>
                          </p:cTn>
                        </p:par>
                      </p:childTnLst>
                    </p:cTn>
                  </p:par>
                  <p:par>
                    <p:cTn id="39" fill="hold">
                      <p:stCondLst>
                        <p:cond delay="indefinite"/>
                      </p:stCondLst>
                      <p:childTnLst>
                        <p:par>
                          <p:cTn id="40" fill="hold">
                            <p:stCondLst>
                              <p:cond delay="0"/>
                            </p:stCondLst>
                            <p:childTnLst>
                              <p:par>
                                <p:cTn id="41" presetID="24"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to="" calcmode="lin" valueType="num">
                                      <p:cBhvr>
                                        <p:cTn id="43" dur="1" fill="hold"/>
                                        <p:tgtEl>
                                          <p:spTgt spid="10"/>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to="" calcmode="lin" valueType="num">
                                      <p:cBhvr>
                                        <p:cTn id="48" dur="1" fill="hold"/>
                                        <p:tgtEl>
                                          <p:spTgt spid="7"/>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 to="" calcmode="lin" valueType="num">
                                      <p:cBhvr>
                                        <p:cTn id="53" dur="1" fill="hold"/>
                                        <p:tgtEl>
                                          <p:spTgt spid="13"/>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to="" calcmode="lin" valueType="num">
                                      <p:cBhvr>
                                        <p:cTn id="58" dur="1" fill="hold"/>
                                        <p:tgtEl>
                                          <p:spTgt spid="8"/>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 to="" calcmode="lin" valueType="num">
                                      <p:cBhvr>
                                        <p:cTn id="63" dur="1" fill="hold"/>
                                        <p:tgtEl>
                                          <p:spTgt spid="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p:bldP spid="10" grpId="0"/>
      <p:bldP spid="11" grpId="0"/>
      <p:bldP spid="12" grpId="0"/>
      <p:bldP spid="13" grpId="0"/>
      <p:bldP spid="14"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206187" y="1307230"/>
            <a:ext cx="8590813"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الرسم</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 الكتابي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321350">
            <a:off x="793100" y="2445018"/>
            <a:ext cx="6676140" cy="264687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16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48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Andalus" pitchFamily="2" charset="-78"/>
              </a:rPr>
              <a:t>كتابة الواو بخط الرقعة</a:t>
            </a:r>
            <a:r>
              <a:rPr lang="ar-SA"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16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وجة 2"/>
          <p:cNvSpPr/>
          <p:nvPr/>
        </p:nvSpPr>
        <p:spPr>
          <a:xfrm>
            <a:off x="4929190" y="142852"/>
            <a:ext cx="3714776" cy="785818"/>
          </a:xfrm>
          <a:prstGeom prst="wav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rgbClr val="C00000"/>
                </a:solidFill>
              </a:rPr>
              <a:t>رسم حرف الواو</a:t>
            </a:r>
            <a:endParaRPr lang="ar-SA" sz="3200" dirty="0">
              <a:solidFill>
                <a:srgbClr val="C00000"/>
              </a:solidFill>
            </a:endParaRPr>
          </a:p>
        </p:txBody>
      </p:sp>
      <p:sp>
        <p:nvSpPr>
          <p:cNvPr id="4" name="وسيلة شرح على شكل سحابة 3"/>
          <p:cNvSpPr/>
          <p:nvPr/>
        </p:nvSpPr>
        <p:spPr>
          <a:xfrm>
            <a:off x="6858016" y="97695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ربع نص 4"/>
          <p:cNvSpPr txBox="1"/>
          <p:nvPr/>
        </p:nvSpPr>
        <p:spPr>
          <a:xfrm>
            <a:off x="785786" y="1048392"/>
            <a:ext cx="6072198" cy="523220"/>
          </a:xfrm>
          <a:prstGeom prst="rect">
            <a:avLst/>
          </a:prstGeom>
          <a:noFill/>
        </p:spPr>
        <p:txBody>
          <a:bodyPr wrap="square" rtlCol="1">
            <a:spAutoFit/>
          </a:bodyPr>
          <a:lstStyle/>
          <a:p>
            <a:r>
              <a:rPr lang="ar-SA" sz="2800" b="1" dirty="0" smtClean="0">
                <a:cs typeface="DecoType Naskh" pitchFamily="2" charset="-78"/>
              </a:rPr>
              <a:t>أقرأ الرسالة الناقصة التالية،ثم أتأمل الصور الثلاث لأكملها: </a:t>
            </a:r>
            <a:endParaRPr lang="ar-SA" sz="2800" b="1" dirty="0">
              <a:cs typeface="DecoType Naskh" pitchFamily="2" charset="-78"/>
            </a:endParaRPr>
          </a:p>
        </p:txBody>
      </p:sp>
      <p:sp>
        <p:nvSpPr>
          <p:cNvPr id="6" name="مخطط انسيابي: معالجة متعاقبة 5"/>
          <p:cNvSpPr/>
          <p:nvPr/>
        </p:nvSpPr>
        <p:spPr>
          <a:xfrm rot="21422097">
            <a:off x="571372" y="1567766"/>
            <a:ext cx="4935065" cy="5072098"/>
          </a:xfrm>
          <a:prstGeom prst="flowChartAlternateProcess">
            <a:avLst/>
          </a:prstGeom>
          <a:blipFill>
            <a:blip r:embed="rId3"/>
            <a:tile tx="0" ty="0" sx="100000" sy="100000" flip="none" algn="tl"/>
          </a:blipFill>
          <a:ln>
            <a:solidFill>
              <a:srgbClr val="9933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cs typeface="DecoType Naskh" pitchFamily="2" charset="-78"/>
              </a:rPr>
              <a:t>ولدي الحبيب:وليد</a:t>
            </a:r>
          </a:p>
          <a:p>
            <a:pPr algn="ctr"/>
            <a:r>
              <a:rPr lang="ar-SA" sz="3200" b="1" dirty="0" smtClean="0">
                <a:solidFill>
                  <a:schemeClr val="tx1"/>
                </a:solidFill>
                <a:cs typeface="DecoType Naskh" pitchFamily="2" charset="-78"/>
              </a:rPr>
              <a:t>السلام عليكم ورحمة الله......بعد</a:t>
            </a:r>
          </a:p>
          <a:p>
            <a:pPr algn="ctr"/>
            <a:r>
              <a:rPr lang="ar-SA" sz="3200" b="1" dirty="0" smtClean="0">
                <a:solidFill>
                  <a:schemeClr val="tx1"/>
                </a:solidFill>
                <a:cs typeface="DecoType Naskh" pitchFamily="2" charset="-78"/>
              </a:rPr>
              <a:t>أوصيك وإخوانك بمواصلة السير على دروب التطور والتفوق والانجاز في مجتمعنا.</a:t>
            </a:r>
          </a:p>
          <a:p>
            <a:pPr algn="ctr"/>
            <a:r>
              <a:rPr lang="ar-SA" sz="3200" b="1" dirty="0" smtClean="0">
                <a:solidFill>
                  <a:schemeClr val="tx1"/>
                </a:solidFill>
                <a:cs typeface="DecoType Naskh" pitchFamily="2" charset="-78"/>
              </a:rPr>
              <a:t>فأنتم...يسمو بها ..طننا..ضاءً بعون الله عز وجل.</a:t>
            </a:r>
          </a:p>
          <a:p>
            <a:pPr algn="ctr"/>
            <a:r>
              <a:rPr lang="ar-SA" sz="3200" b="1" dirty="0" smtClean="0">
                <a:solidFill>
                  <a:schemeClr val="tx1"/>
                </a:solidFill>
                <a:cs typeface="DecoType Naskh" pitchFamily="2" charset="-78"/>
              </a:rPr>
              <a:t>المحب..........</a:t>
            </a:r>
          </a:p>
          <a:p>
            <a:pPr algn="ctr"/>
            <a:r>
              <a:rPr lang="ar-SA" sz="3200" b="1" dirty="0" smtClean="0">
                <a:solidFill>
                  <a:schemeClr val="tx1"/>
                </a:solidFill>
                <a:cs typeface="DecoType Naskh" pitchFamily="2" charset="-78"/>
              </a:rPr>
              <a:t>عبد الرؤوف عمر</a:t>
            </a:r>
          </a:p>
          <a:p>
            <a:pPr algn="ctr"/>
            <a:r>
              <a:rPr lang="ar-SA" sz="3200" b="1" dirty="0" smtClean="0">
                <a:solidFill>
                  <a:schemeClr val="tx1"/>
                </a:solidFill>
                <a:cs typeface="DecoType Naskh" pitchFamily="2" charset="-78"/>
              </a:rPr>
              <a:t>1/9/1428هـ</a:t>
            </a:r>
            <a:endParaRPr lang="ar-SA" sz="3200" b="1" dirty="0">
              <a:solidFill>
                <a:schemeClr val="tx1"/>
              </a:solidFill>
              <a:cs typeface="DecoType Naskh" pitchFamily="2" charset="-78"/>
            </a:endParaRPr>
          </a:p>
        </p:txBody>
      </p:sp>
      <p:pic>
        <p:nvPicPr>
          <p:cNvPr id="3074" name="Picture 2" descr="C:\Documents and Settings\user\My Documents\20091128(007).jpg"/>
          <p:cNvPicPr>
            <a:picLocks noChangeAspect="1" noChangeArrowheads="1"/>
          </p:cNvPicPr>
          <p:nvPr/>
        </p:nvPicPr>
        <p:blipFill>
          <a:blip r:embed="rId4" cstate="print">
            <a:lum contrast="40000"/>
          </a:blip>
          <a:srcRect l="16113" t="5859" r="6249" b="6249"/>
          <a:stretch>
            <a:fillRect/>
          </a:stretch>
        </p:blipFill>
        <p:spPr bwMode="auto">
          <a:xfrm rot="5400000">
            <a:off x="6750859" y="1250141"/>
            <a:ext cx="1500198" cy="22860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descr="C:\Documents and Settings\user\My Documents\20091128(009).jpg"/>
          <p:cNvPicPr>
            <a:picLocks noChangeAspect="1" noChangeArrowheads="1"/>
          </p:cNvPicPr>
          <p:nvPr/>
        </p:nvPicPr>
        <p:blipFill>
          <a:blip r:embed="rId5" cstate="print">
            <a:lum bright="-10000" contrast="30000"/>
          </a:blip>
          <a:srcRect l="12728" t="13845" r="14029" b="8029"/>
          <a:stretch>
            <a:fillRect/>
          </a:stretch>
        </p:blipFill>
        <p:spPr bwMode="auto">
          <a:xfrm>
            <a:off x="6357950" y="3286124"/>
            <a:ext cx="2232438" cy="15001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6" name="Picture 4" descr="C:\Documents and Settings\user\My Documents\20091128(008).jpg"/>
          <p:cNvPicPr>
            <a:picLocks noChangeAspect="1" noChangeArrowheads="1"/>
          </p:cNvPicPr>
          <p:nvPr/>
        </p:nvPicPr>
        <p:blipFill>
          <a:blip r:embed="rId6">
            <a:lum bright="-10000" contrast="10000"/>
          </a:blip>
          <a:srcRect l="76368" t="18359" b="23047"/>
          <a:stretch>
            <a:fillRect/>
          </a:stretch>
        </p:blipFill>
        <p:spPr bwMode="auto">
          <a:xfrm rot="5400000">
            <a:off x="6715140" y="4572009"/>
            <a:ext cx="1428759" cy="21431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2000"/>
                                        <p:tgtEl>
                                          <p:spTgt spid="5"/>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1428728" y="334012"/>
            <a:ext cx="6357982" cy="523220"/>
          </a:xfrm>
          <a:prstGeom prst="rect">
            <a:avLst/>
          </a:prstGeom>
          <a:noFill/>
        </p:spPr>
        <p:txBody>
          <a:bodyPr wrap="square" rtlCol="1">
            <a:spAutoFit/>
          </a:bodyPr>
          <a:lstStyle/>
          <a:p>
            <a:pPr algn="ctr"/>
            <a:r>
              <a:rPr lang="ar-SA" sz="2800" b="1" dirty="0" smtClean="0">
                <a:cs typeface="DecoType Naskh" pitchFamily="2" charset="-78"/>
              </a:rPr>
              <a:t>أملأ الفراغات بكلمات لأكون جملاً مفيدة كما في المثاليين المكتوبين:</a:t>
            </a:r>
            <a:endParaRPr lang="ar-SA" sz="2800" b="1" dirty="0">
              <a:cs typeface="DecoType Naskh" pitchFamily="2" charset="-78"/>
            </a:endParaRPr>
          </a:p>
        </p:txBody>
      </p:sp>
      <p:sp>
        <p:nvSpPr>
          <p:cNvPr id="4" name="وسيلة شرح على شكل سحابة 3"/>
          <p:cNvSpPr/>
          <p:nvPr/>
        </p:nvSpPr>
        <p:spPr>
          <a:xfrm>
            <a:off x="7643834" y="28572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6" name="وسيلة شرح على شكل سحابة 5"/>
          <p:cNvSpPr/>
          <p:nvPr/>
        </p:nvSpPr>
        <p:spPr>
          <a:xfrm>
            <a:off x="5715008" y="4429132"/>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لمصلحة أبنائي</a:t>
            </a:r>
            <a:endParaRPr lang="ar-SA" sz="2400" b="1" dirty="0">
              <a:solidFill>
                <a:schemeClr val="tx1"/>
              </a:solidFill>
            </a:endParaRPr>
          </a:p>
        </p:txBody>
      </p:sp>
      <p:sp>
        <p:nvSpPr>
          <p:cNvPr id="8" name="وسيلة شرح على شكل سحابة 7"/>
          <p:cNvSpPr/>
          <p:nvPr/>
        </p:nvSpPr>
        <p:spPr>
          <a:xfrm>
            <a:off x="5572132" y="1000108"/>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ما يفيد</a:t>
            </a:r>
            <a:endParaRPr lang="ar-SA" sz="3200" b="1" dirty="0">
              <a:solidFill>
                <a:schemeClr val="tx1"/>
              </a:solidFill>
            </a:endParaRPr>
          </a:p>
        </p:txBody>
      </p:sp>
      <p:sp>
        <p:nvSpPr>
          <p:cNvPr id="9" name="وسيلة شرح على شكل سحابة 8"/>
          <p:cNvSpPr/>
          <p:nvPr/>
        </p:nvSpPr>
        <p:spPr>
          <a:xfrm>
            <a:off x="1071538" y="1142984"/>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على مقربة من أخي</a:t>
            </a:r>
            <a:endParaRPr lang="ar-SA" sz="2400" b="1" dirty="0">
              <a:solidFill>
                <a:schemeClr val="tx1"/>
              </a:solidFill>
            </a:endParaRPr>
          </a:p>
        </p:txBody>
      </p:sp>
      <p:sp>
        <p:nvSpPr>
          <p:cNvPr id="10" name="وسيلة شرح على شكل سحابة 9"/>
          <p:cNvSpPr/>
          <p:nvPr/>
        </p:nvSpPr>
        <p:spPr>
          <a:xfrm>
            <a:off x="3286116" y="4929198"/>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كأسد يزأر</a:t>
            </a:r>
            <a:endParaRPr lang="ar-SA" sz="2400" b="1" dirty="0">
              <a:solidFill>
                <a:schemeClr val="tx1"/>
              </a:solidFill>
            </a:endParaRPr>
          </a:p>
        </p:txBody>
      </p:sp>
      <p:sp>
        <p:nvSpPr>
          <p:cNvPr id="11" name="وسيلة شرح على شكل سحابة 10"/>
          <p:cNvSpPr/>
          <p:nvPr/>
        </p:nvSpPr>
        <p:spPr>
          <a:xfrm>
            <a:off x="6215074" y="2643182"/>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تكلمت عن فلسطين</a:t>
            </a:r>
            <a:endParaRPr lang="ar-SA" sz="2400" b="1" dirty="0">
              <a:solidFill>
                <a:schemeClr val="tx1"/>
              </a:solidFill>
            </a:endParaRPr>
          </a:p>
        </p:txBody>
      </p:sp>
      <p:sp>
        <p:nvSpPr>
          <p:cNvPr id="12" name="وسيلة شرح على شكل سحابة 11"/>
          <p:cNvSpPr/>
          <p:nvPr/>
        </p:nvSpPr>
        <p:spPr>
          <a:xfrm>
            <a:off x="500034" y="2928934"/>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ما ينفعني</a:t>
            </a:r>
            <a:endParaRPr lang="ar-SA" sz="2400" b="1" dirty="0">
              <a:solidFill>
                <a:schemeClr val="tx1"/>
              </a:solidFill>
            </a:endParaRPr>
          </a:p>
        </p:txBody>
      </p:sp>
      <p:sp>
        <p:nvSpPr>
          <p:cNvPr id="13" name="وسيلة شرح على شكل سحابة 12"/>
          <p:cNvSpPr/>
          <p:nvPr/>
        </p:nvSpPr>
        <p:spPr>
          <a:xfrm>
            <a:off x="3357554" y="857232"/>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من شدة حرصي</a:t>
            </a:r>
            <a:endParaRPr lang="ar-SA" sz="2800" b="1" dirty="0">
              <a:solidFill>
                <a:schemeClr val="tx1"/>
              </a:solidFill>
            </a:endParaRPr>
          </a:p>
        </p:txBody>
      </p:sp>
      <p:sp>
        <p:nvSpPr>
          <p:cNvPr id="14" name="وسيلة شرح على شكل سحابة 13"/>
          <p:cNvSpPr/>
          <p:nvPr/>
        </p:nvSpPr>
        <p:spPr>
          <a:xfrm>
            <a:off x="928662" y="4643446"/>
            <a:ext cx="2143140" cy="1714512"/>
          </a:xfrm>
          <a:prstGeom prst="cloudCallout">
            <a:avLst>
              <a:gd name="adj1" fmla="val -45043"/>
              <a:gd name="adj2" fmla="val 16574"/>
            </a:avLst>
          </a:pr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تكلمت إلى أن بُحّ صوتي</a:t>
            </a:r>
            <a:endParaRPr lang="ar-SA" sz="2400" b="1" dirty="0">
              <a:solidFill>
                <a:schemeClr val="tx1"/>
              </a:solidFill>
            </a:endParaRPr>
          </a:p>
        </p:txBody>
      </p:sp>
      <p:sp>
        <p:nvSpPr>
          <p:cNvPr id="15" name="نجمة ذات 8 نقاط 14"/>
          <p:cNvSpPr/>
          <p:nvPr/>
        </p:nvSpPr>
        <p:spPr>
          <a:xfrm>
            <a:off x="2786050" y="2643182"/>
            <a:ext cx="3214710" cy="2071702"/>
          </a:xfrm>
          <a:prstGeom prst="star8">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dirty="0"/>
          </a:p>
        </p:txBody>
      </p:sp>
      <p:sp>
        <p:nvSpPr>
          <p:cNvPr id="17" name="شكل بيضاوي 16"/>
          <p:cNvSpPr/>
          <p:nvPr/>
        </p:nvSpPr>
        <p:spPr>
          <a:xfrm>
            <a:off x="3643306" y="3357562"/>
            <a:ext cx="1571636" cy="714380"/>
          </a:xfrm>
          <a:prstGeom prst="ellipse">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3600" b="1" dirty="0" smtClean="0">
                <a:solidFill>
                  <a:schemeClr val="tx1"/>
                </a:solidFill>
              </a:rPr>
              <a:t>تكلمت</a:t>
            </a:r>
            <a:endParaRPr lang="ar-SA" sz="3600" b="1" dirty="0">
              <a:solidFill>
                <a:schemeClr val="tx1"/>
              </a:solidFill>
            </a:endParaRPr>
          </a:p>
        </p:txBody>
      </p:sp>
      <p:sp>
        <p:nvSpPr>
          <p:cNvPr id="18" name="مربع نص 17"/>
          <p:cNvSpPr txBox="1"/>
          <p:nvPr/>
        </p:nvSpPr>
        <p:spPr>
          <a:xfrm>
            <a:off x="4143372" y="2571744"/>
            <a:ext cx="500066" cy="461665"/>
          </a:xfrm>
          <a:prstGeom prst="rect">
            <a:avLst/>
          </a:prstGeom>
          <a:noFill/>
        </p:spPr>
        <p:txBody>
          <a:bodyPr wrap="square" rtlCol="1">
            <a:spAutoFit/>
          </a:bodyPr>
          <a:lstStyle/>
          <a:p>
            <a:pPr algn="ctr"/>
            <a:r>
              <a:rPr lang="ar-SA" sz="2400" b="1" dirty="0" smtClean="0"/>
              <a:t>من</a:t>
            </a:r>
            <a:endParaRPr lang="ar-SA" b="1" dirty="0"/>
          </a:p>
        </p:txBody>
      </p:sp>
      <p:sp>
        <p:nvSpPr>
          <p:cNvPr id="19" name="مربع نص 18"/>
          <p:cNvSpPr txBox="1"/>
          <p:nvPr/>
        </p:nvSpPr>
        <p:spPr>
          <a:xfrm>
            <a:off x="3214678" y="2824459"/>
            <a:ext cx="642942" cy="461665"/>
          </a:xfrm>
          <a:prstGeom prst="rect">
            <a:avLst/>
          </a:prstGeom>
          <a:noFill/>
        </p:spPr>
        <p:txBody>
          <a:bodyPr wrap="square" rtlCol="1">
            <a:spAutoFit/>
          </a:bodyPr>
          <a:lstStyle/>
          <a:p>
            <a:pPr algn="ctr"/>
            <a:r>
              <a:rPr lang="ar-SA" sz="2400" b="1" dirty="0" smtClean="0"/>
              <a:t>على</a:t>
            </a:r>
            <a:endParaRPr lang="ar-SA" b="1" dirty="0"/>
          </a:p>
        </p:txBody>
      </p:sp>
      <p:sp>
        <p:nvSpPr>
          <p:cNvPr id="20" name="مربع نص 19"/>
          <p:cNvSpPr txBox="1"/>
          <p:nvPr/>
        </p:nvSpPr>
        <p:spPr>
          <a:xfrm>
            <a:off x="5429256" y="3429000"/>
            <a:ext cx="571504" cy="461665"/>
          </a:xfrm>
          <a:prstGeom prst="rect">
            <a:avLst/>
          </a:prstGeom>
          <a:noFill/>
        </p:spPr>
        <p:txBody>
          <a:bodyPr wrap="square" rtlCol="1">
            <a:spAutoFit/>
          </a:bodyPr>
          <a:lstStyle/>
          <a:p>
            <a:pPr algn="ctr"/>
            <a:r>
              <a:rPr lang="ar-SA" sz="2400" b="1" dirty="0" smtClean="0"/>
              <a:t>عن</a:t>
            </a:r>
            <a:endParaRPr lang="ar-SA" b="1" dirty="0"/>
          </a:p>
        </p:txBody>
      </p:sp>
      <p:sp>
        <p:nvSpPr>
          <p:cNvPr id="21" name="مربع نص 20"/>
          <p:cNvSpPr txBox="1"/>
          <p:nvPr/>
        </p:nvSpPr>
        <p:spPr>
          <a:xfrm>
            <a:off x="5214942" y="3967467"/>
            <a:ext cx="428628" cy="461665"/>
          </a:xfrm>
          <a:prstGeom prst="rect">
            <a:avLst/>
          </a:prstGeom>
          <a:noFill/>
        </p:spPr>
        <p:txBody>
          <a:bodyPr wrap="square" rtlCol="1">
            <a:spAutoFit/>
          </a:bodyPr>
          <a:lstStyle/>
          <a:p>
            <a:pPr algn="ctr"/>
            <a:r>
              <a:rPr lang="ar-SA" sz="2400" b="1" dirty="0" smtClean="0"/>
              <a:t>ل</a:t>
            </a:r>
            <a:endParaRPr lang="ar-SA" b="1" dirty="0"/>
          </a:p>
        </p:txBody>
      </p:sp>
      <p:sp>
        <p:nvSpPr>
          <p:cNvPr id="22" name="مربع نص 21"/>
          <p:cNvSpPr txBox="1"/>
          <p:nvPr/>
        </p:nvSpPr>
        <p:spPr>
          <a:xfrm>
            <a:off x="2857488" y="3429000"/>
            <a:ext cx="500066" cy="461665"/>
          </a:xfrm>
          <a:prstGeom prst="rect">
            <a:avLst/>
          </a:prstGeom>
          <a:noFill/>
        </p:spPr>
        <p:txBody>
          <a:bodyPr wrap="square" rtlCol="1">
            <a:spAutoFit/>
          </a:bodyPr>
          <a:lstStyle/>
          <a:p>
            <a:pPr algn="ctr"/>
            <a:r>
              <a:rPr lang="ar-SA" sz="2400" b="1" dirty="0" smtClean="0"/>
              <a:t>في</a:t>
            </a:r>
            <a:endParaRPr lang="ar-SA" b="1" dirty="0"/>
          </a:p>
        </p:txBody>
      </p:sp>
      <p:sp>
        <p:nvSpPr>
          <p:cNvPr id="23" name="مربع نص 22"/>
          <p:cNvSpPr txBox="1"/>
          <p:nvPr/>
        </p:nvSpPr>
        <p:spPr>
          <a:xfrm>
            <a:off x="3214678" y="3929066"/>
            <a:ext cx="500066" cy="461665"/>
          </a:xfrm>
          <a:prstGeom prst="rect">
            <a:avLst/>
          </a:prstGeom>
          <a:noFill/>
        </p:spPr>
        <p:txBody>
          <a:bodyPr wrap="square" rtlCol="1">
            <a:spAutoFit/>
          </a:bodyPr>
          <a:lstStyle/>
          <a:p>
            <a:pPr algn="ctr"/>
            <a:r>
              <a:rPr lang="ar-SA" sz="2400" b="1" dirty="0" smtClean="0"/>
              <a:t>إلى</a:t>
            </a:r>
            <a:endParaRPr lang="ar-SA" b="1" dirty="0"/>
          </a:p>
        </p:txBody>
      </p:sp>
      <p:sp>
        <p:nvSpPr>
          <p:cNvPr id="24" name="مربع نص 23"/>
          <p:cNvSpPr txBox="1"/>
          <p:nvPr/>
        </p:nvSpPr>
        <p:spPr>
          <a:xfrm>
            <a:off x="4143372" y="4253219"/>
            <a:ext cx="428628" cy="461665"/>
          </a:xfrm>
          <a:prstGeom prst="rect">
            <a:avLst/>
          </a:prstGeom>
          <a:noFill/>
        </p:spPr>
        <p:txBody>
          <a:bodyPr wrap="square" rtlCol="1">
            <a:spAutoFit/>
          </a:bodyPr>
          <a:lstStyle/>
          <a:p>
            <a:pPr algn="ctr"/>
            <a:r>
              <a:rPr lang="ar-SA" sz="2400" b="1" dirty="0" smtClean="0"/>
              <a:t>ك</a:t>
            </a:r>
            <a:endParaRPr lang="ar-SA" b="1" dirty="0"/>
          </a:p>
        </p:txBody>
      </p:sp>
      <p:sp>
        <p:nvSpPr>
          <p:cNvPr id="25" name="مربع نص 24"/>
          <p:cNvSpPr txBox="1"/>
          <p:nvPr/>
        </p:nvSpPr>
        <p:spPr>
          <a:xfrm>
            <a:off x="5143504" y="2857496"/>
            <a:ext cx="428628" cy="461665"/>
          </a:xfrm>
          <a:prstGeom prst="rect">
            <a:avLst/>
          </a:prstGeom>
          <a:noFill/>
        </p:spPr>
        <p:txBody>
          <a:bodyPr wrap="square" rtlCol="1">
            <a:spAutoFit/>
          </a:bodyPr>
          <a:lstStyle/>
          <a:p>
            <a:pPr algn="ctr"/>
            <a:r>
              <a:rPr lang="ar-SA" sz="2400" b="1" dirty="0" smtClean="0"/>
              <a:t>بـ</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childTnLst>
                          </p:cTn>
                        </p:par>
                        <p:par>
                          <p:cTn id="11" fill="hold">
                            <p:stCondLst>
                              <p:cond delay="2000"/>
                            </p:stCondLst>
                            <p:childTnLst>
                              <p:par>
                                <p:cTn id="12" presetID="12" presetClass="entr" presetSubtype="8"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slide(fromLeft)">
                                      <p:cBhvr>
                                        <p:cTn id="14" dur="1000"/>
                                        <p:tgtEl>
                                          <p:spTgt spid="15"/>
                                        </p:tgtEl>
                                      </p:cBhvr>
                                    </p:animEffect>
                                  </p:childTnLst>
                                </p:cTn>
                              </p:par>
                            </p:childTnLst>
                          </p:cTn>
                        </p:par>
                        <p:par>
                          <p:cTn id="15" fill="hold">
                            <p:stCondLst>
                              <p:cond delay="3000"/>
                            </p:stCondLst>
                            <p:childTnLst>
                              <p:par>
                                <p:cTn id="16" presetID="1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slide(fromLeft)">
                                      <p:cBhvr>
                                        <p:cTn id="18" dur="1000"/>
                                        <p:tgtEl>
                                          <p:spTgt spid="17"/>
                                        </p:tgtEl>
                                      </p:cBhvr>
                                    </p:animEffect>
                                  </p:childTnLst>
                                </p:cTn>
                              </p:par>
                            </p:childTnLst>
                          </p:cTn>
                        </p:par>
                        <p:par>
                          <p:cTn id="19" fill="hold">
                            <p:stCondLst>
                              <p:cond delay="4000"/>
                            </p:stCondLst>
                            <p:childTnLst>
                              <p:par>
                                <p:cTn id="20" presetID="1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1000"/>
                                        <p:tgtEl>
                                          <p:spTgt spid="18"/>
                                        </p:tgtEl>
                                      </p:cBhvr>
                                    </p:animEffect>
                                  </p:childTnLst>
                                </p:cTn>
                              </p:par>
                            </p:childTnLst>
                          </p:cTn>
                        </p:par>
                        <p:par>
                          <p:cTn id="23" fill="hold">
                            <p:stCondLst>
                              <p:cond delay="5000"/>
                            </p:stCondLst>
                            <p:childTnLst>
                              <p:par>
                                <p:cTn id="24" presetID="1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slide(fromLeft)">
                                      <p:cBhvr>
                                        <p:cTn id="26" dur="1000"/>
                                        <p:tgtEl>
                                          <p:spTgt spid="19"/>
                                        </p:tgtEl>
                                      </p:cBhvr>
                                    </p:animEffect>
                                  </p:childTnLst>
                                </p:cTn>
                              </p:par>
                            </p:childTnLst>
                          </p:cTn>
                        </p:par>
                        <p:par>
                          <p:cTn id="27" fill="hold">
                            <p:stCondLst>
                              <p:cond delay="6000"/>
                            </p:stCondLst>
                            <p:childTnLst>
                              <p:par>
                                <p:cTn id="28" presetID="12" presetClass="entr" presetSubtype="8"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slide(fromLeft)">
                                      <p:cBhvr>
                                        <p:cTn id="30" dur="1000"/>
                                        <p:tgtEl>
                                          <p:spTgt spid="22"/>
                                        </p:tgtEl>
                                      </p:cBhvr>
                                    </p:animEffect>
                                  </p:childTnLst>
                                </p:cTn>
                              </p:par>
                            </p:childTnLst>
                          </p:cTn>
                        </p:par>
                        <p:par>
                          <p:cTn id="31" fill="hold">
                            <p:stCondLst>
                              <p:cond delay="7000"/>
                            </p:stCondLst>
                            <p:childTnLst>
                              <p:par>
                                <p:cTn id="32" presetID="1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slide(fromLeft)">
                                      <p:cBhvr>
                                        <p:cTn id="34" dur="1000"/>
                                        <p:tgtEl>
                                          <p:spTgt spid="23"/>
                                        </p:tgtEl>
                                      </p:cBhvr>
                                    </p:animEffect>
                                  </p:childTnLst>
                                </p:cTn>
                              </p:par>
                            </p:childTnLst>
                          </p:cTn>
                        </p:par>
                        <p:par>
                          <p:cTn id="35" fill="hold">
                            <p:stCondLst>
                              <p:cond delay="8000"/>
                            </p:stCondLst>
                            <p:childTnLst>
                              <p:par>
                                <p:cTn id="36" presetID="1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slide(fromLeft)">
                                      <p:cBhvr>
                                        <p:cTn id="38" dur="1000"/>
                                        <p:tgtEl>
                                          <p:spTgt spid="24"/>
                                        </p:tgtEl>
                                      </p:cBhvr>
                                    </p:animEffect>
                                  </p:childTnLst>
                                </p:cTn>
                              </p:par>
                            </p:childTnLst>
                          </p:cTn>
                        </p:par>
                        <p:par>
                          <p:cTn id="39" fill="hold">
                            <p:stCondLst>
                              <p:cond delay="9000"/>
                            </p:stCondLst>
                            <p:childTnLst>
                              <p:par>
                                <p:cTn id="40" presetID="1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slide(fromLeft)">
                                      <p:cBhvr>
                                        <p:cTn id="42" dur="1000"/>
                                        <p:tgtEl>
                                          <p:spTgt spid="21"/>
                                        </p:tgtEl>
                                      </p:cBhvr>
                                    </p:animEffect>
                                  </p:childTnLst>
                                </p:cTn>
                              </p:par>
                            </p:childTnLst>
                          </p:cTn>
                        </p:par>
                        <p:par>
                          <p:cTn id="43" fill="hold">
                            <p:stCondLst>
                              <p:cond delay="10000"/>
                            </p:stCondLst>
                            <p:childTnLst>
                              <p:par>
                                <p:cTn id="44" presetID="1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slide(fromLeft)">
                                      <p:cBhvr>
                                        <p:cTn id="46" dur="1000"/>
                                        <p:tgtEl>
                                          <p:spTgt spid="20"/>
                                        </p:tgtEl>
                                      </p:cBhvr>
                                    </p:animEffect>
                                  </p:childTnLst>
                                </p:cTn>
                              </p:par>
                            </p:childTnLst>
                          </p:cTn>
                        </p:par>
                        <p:par>
                          <p:cTn id="47" fill="hold">
                            <p:stCondLst>
                              <p:cond delay="11000"/>
                            </p:stCondLst>
                            <p:childTnLst>
                              <p:par>
                                <p:cTn id="48" presetID="12" presetClass="entr" presetSubtype="8"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slide(fromLeft)">
                                      <p:cBhvr>
                                        <p:cTn id="50" dur="1000"/>
                                        <p:tgtEl>
                                          <p:spTgt spid="25"/>
                                        </p:tgtEl>
                                      </p:cBhvr>
                                    </p:animEffect>
                                  </p:childTnLst>
                                </p:cTn>
                              </p:par>
                            </p:childTnLst>
                          </p:cTn>
                        </p:par>
                        <p:par>
                          <p:cTn id="51" fill="hold">
                            <p:stCondLst>
                              <p:cond delay="12000"/>
                            </p:stCondLst>
                            <p:childTnLst>
                              <p:par>
                                <p:cTn id="52" presetID="1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slide(fromLeft)">
                                      <p:cBhvr>
                                        <p:cTn id="54" dur="1000"/>
                                        <p:tgtEl>
                                          <p:spTgt spid="14"/>
                                        </p:tgtEl>
                                      </p:cBhvr>
                                    </p:animEffect>
                                  </p:childTnLst>
                                </p:cTn>
                              </p:par>
                            </p:childTnLst>
                          </p:cTn>
                        </p:par>
                        <p:par>
                          <p:cTn id="55" fill="hold">
                            <p:stCondLst>
                              <p:cond delay="13000"/>
                            </p:stCondLst>
                            <p:childTnLst>
                              <p:par>
                                <p:cTn id="56" presetID="15" presetClass="entr" presetSubtype="0" fill="hold" grpId="1"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1000" fill="hold"/>
                                        <p:tgtEl>
                                          <p:spTgt spid="11"/>
                                        </p:tgtEl>
                                        <p:attrNameLst>
                                          <p:attrName>ppt_w</p:attrName>
                                        </p:attrNameLst>
                                      </p:cBhvr>
                                      <p:tavLst>
                                        <p:tav tm="0">
                                          <p:val>
                                            <p:fltVal val="0"/>
                                          </p:val>
                                        </p:tav>
                                        <p:tav tm="100000">
                                          <p:val>
                                            <p:strVal val="#ppt_w"/>
                                          </p:val>
                                        </p:tav>
                                      </p:tavLst>
                                    </p:anim>
                                    <p:anim calcmode="lin" valueType="num">
                                      <p:cBhvr>
                                        <p:cTn id="59" dur="1000" fill="hold"/>
                                        <p:tgtEl>
                                          <p:spTgt spid="11"/>
                                        </p:tgtEl>
                                        <p:attrNameLst>
                                          <p:attrName>ppt_h</p:attrName>
                                        </p:attrNameLst>
                                      </p:cBhvr>
                                      <p:tavLst>
                                        <p:tav tm="0">
                                          <p:val>
                                            <p:fltVal val="0"/>
                                          </p:val>
                                        </p:tav>
                                        <p:tav tm="100000">
                                          <p:val>
                                            <p:strVal val="#ppt_h"/>
                                          </p:val>
                                        </p:tav>
                                      </p:tavLst>
                                    </p:anim>
                                    <p:anim calcmode="lin" valueType="num">
                                      <p:cBhvr>
                                        <p:cTn id="6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1"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2" fill="hold">
                      <p:stCondLst>
                        <p:cond delay="indefinite"/>
                      </p:stCondLst>
                      <p:childTnLst>
                        <p:par>
                          <p:cTn id="63" fill="hold">
                            <p:stCondLst>
                              <p:cond delay="0"/>
                            </p:stCondLst>
                            <p:childTnLst>
                              <p:par>
                                <p:cTn id="64" presetID="15" presetClass="entr" presetSubtype="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1000" fill="hold"/>
                                        <p:tgtEl>
                                          <p:spTgt spid="8"/>
                                        </p:tgtEl>
                                        <p:attrNameLst>
                                          <p:attrName>ppt_w</p:attrName>
                                        </p:attrNameLst>
                                      </p:cBhvr>
                                      <p:tavLst>
                                        <p:tav tm="0">
                                          <p:val>
                                            <p:fltVal val="0"/>
                                          </p:val>
                                        </p:tav>
                                        <p:tav tm="100000">
                                          <p:val>
                                            <p:strVal val="#ppt_w"/>
                                          </p:val>
                                        </p:tav>
                                      </p:tavLst>
                                    </p:anim>
                                    <p:anim calcmode="lin" valueType="num">
                                      <p:cBhvr>
                                        <p:cTn id="67" dur="1000" fill="hold"/>
                                        <p:tgtEl>
                                          <p:spTgt spid="8"/>
                                        </p:tgtEl>
                                        <p:attrNameLst>
                                          <p:attrName>ppt_h</p:attrName>
                                        </p:attrNameLst>
                                      </p:cBhvr>
                                      <p:tavLst>
                                        <p:tav tm="0">
                                          <p:val>
                                            <p:fltVal val="0"/>
                                          </p:val>
                                        </p:tav>
                                        <p:tav tm="100000">
                                          <p:val>
                                            <p:strVal val="#ppt_h"/>
                                          </p:val>
                                        </p:tav>
                                      </p:tavLst>
                                    </p:anim>
                                    <p:anim calcmode="lin" valueType="num">
                                      <p:cBhvr>
                                        <p:cTn id="6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0" fill="hold">
                      <p:stCondLst>
                        <p:cond delay="indefinite"/>
                      </p:stCondLst>
                      <p:childTnLst>
                        <p:par>
                          <p:cTn id="71" fill="hold">
                            <p:stCondLst>
                              <p:cond delay="0"/>
                            </p:stCondLst>
                            <p:childTnLst>
                              <p:par>
                                <p:cTn id="72" presetID="15" presetClass="entr" presetSubtype="0" fill="hold" grpId="0" nodeType="click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1000" fill="hold"/>
                                        <p:tgtEl>
                                          <p:spTgt spid="13"/>
                                        </p:tgtEl>
                                        <p:attrNameLst>
                                          <p:attrName>ppt_w</p:attrName>
                                        </p:attrNameLst>
                                      </p:cBhvr>
                                      <p:tavLst>
                                        <p:tav tm="0">
                                          <p:val>
                                            <p:fltVal val="0"/>
                                          </p:val>
                                        </p:tav>
                                        <p:tav tm="100000">
                                          <p:val>
                                            <p:strVal val="#ppt_w"/>
                                          </p:val>
                                        </p:tav>
                                      </p:tavLst>
                                    </p:anim>
                                    <p:anim calcmode="lin" valueType="num">
                                      <p:cBhvr>
                                        <p:cTn id="75" dur="1000" fill="hold"/>
                                        <p:tgtEl>
                                          <p:spTgt spid="13"/>
                                        </p:tgtEl>
                                        <p:attrNameLst>
                                          <p:attrName>ppt_h</p:attrName>
                                        </p:attrNameLst>
                                      </p:cBhvr>
                                      <p:tavLst>
                                        <p:tav tm="0">
                                          <p:val>
                                            <p:fltVal val="0"/>
                                          </p:val>
                                        </p:tav>
                                        <p:tav tm="100000">
                                          <p:val>
                                            <p:strVal val="#ppt_h"/>
                                          </p:val>
                                        </p:tav>
                                      </p:tavLst>
                                    </p:anim>
                                    <p:anim calcmode="lin" valueType="num">
                                      <p:cBhvr>
                                        <p:cTn id="7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8" fill="hold">
                      <p:stCondLst>
                        <p:cond delay="indefinite"/>
                      </p:stCondLst>
                      <p:childTnLst>
                        <p:par>
                          <p:cTn id="79" fill="hold">
                            <p:stCondLst>
                              <p:cond delay="0"/>
                            </p:stCondLst>
                            <p:childTnLst>
                              <p:par>
                                <p:cTn id="80" presetID="15" presetClass="entr" presetSubtype="0" fill="hold" grpId="0" nodeType="click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1000" fill="hold"/>
                                        <p:tgtEl>
                                          <p:spTgt spid="9"/>
                                        </p:tgtEl>
                                        <p:attrNameLst>
                                          <p:attrName>ppt_w</p:attrName>
                                        </p:attrNameLst>
                                      </p:cBhvr>
                                      <p:tavLst>
                                        <p:tav tm="0">
                                          <p:val>
                                            <p:fltVal val="0"/>
                                          </p:val>
                                        </p:tav>
                                        <p:tav tm="100000">
                                          <p:val>
                                            <p:strVal val="#ppt_w"/>
                                          </p:val>
                                        </p:tav>
                                      </p:tavLst>
                                    </p:anim>
                                    <p:anim calcmode="lin" valueType="num">
                                      <p:cBhvr>
                                        <p:cTn id="83" dur="1000" fill="hold"/>
                                        <p:tgtEl>
                                          <p:spTgt spid="9"/>
                                        </p:tgtEl>
                                        <p:attrNameLst>
                                          <p:attrName>ppt_h</p:attrName>
                                        </p:attrNameLst>
                                      </p:cBhvr>
                                      <p:tavLst>
                                        <p:tav tm="0">
                                          <p:val>
                                            <p:fltVal val="0"/>
                                          </p:val>
                                        </p:tav>
                                        <p:tav tm="100000">
                                          <p:val>
                                            <p:strVal val="#ppt_h"/>
                                          </p:val>
                                        </p:tav>
                                      </p:tavLst>
                                    </p:anim>
                                    <p:anim calcmode="lin" valueType="num">
                                      <p:cBhvr>
                                        <p:cTn id="8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8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6" fill="hold">
                      <p:stCondLst>
                        <p:cond delay="indefinite"/>
                      </p:stCondLst>
                      <p:childTnLst>
                        <p:par>
                          <p:cTn id="87" fill="hold">
                            <p:stCondLst>
                              <p:cond delay="0"/>
                            </p:stCondLst>
                            <p:childTnLst>
                              <p:par>
                                <p:cTn id="88" presetID="15" presetClass="entr" presetSubtype="0" fill="hold" grpId="0" nodeType="click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1000" fill="hold"/>
                                        <p:tgtEl>
                                          <p:spTgt spid="12"/>
                                        </p:tgtEl>
                                        <p:attrNameLst>
                                          <p:attrName>ppt_w</p:attrName>
                                        </p:attrNameLst>
                                      </p:cBhvr>
                                      <p:tavLst>
                                        <p:tav tm="0">
                                          <p:val>
                                            <p:fltVal val="0"/>
                                          </p:val>
                                        </p:tav>
                                        <p:tav tm="100000">
                                          <p:val>
                                            <p:strVal val="#ppt_w"/>
                                          </p:val>
                                        </p:tav>
                                      </p:tavLst>
                                    </p:anim>
                                    <p:anim calcmode="lin" valueType="num">
                                      <p:cBhvr>
                                        <p:cTn id="91" dur="1000" fill="hold"/>
                                        <p:tgtEl>
                                          <p:spTgt spid="12"/>
                                        </p:tgtEl>
                                        <p:attrNameLst>
                                          <p:attrName>ppt_h</p:attrName>
                                        </p:attrNameLst>
                                      </p:cBhvr>
                                      <p:tavLst>
                                        <p:tav tm="0">
                                          <p:val>
                                            <p:fltVal val="0"/>
                                          </p:val>
                                        </p:tav>
                                        <p:tav tm="100000">
                                          <p:val>
                                            <p:strVal val="#ppt_h"/>
                                          </p:val>
                                        </p:tav>
                                      </p:tavLst>
                                    </p:anim>
                                    <p:anim calcmode="lin" valueType="num">
                                      <p:cBhvr>
                                        <p:cTn id="92"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4" fill="hold">
                      <p:stCondLst>
                        <p:cond delay="indefinite"/>
                      </p:stCondLst>
                      <p:childTnLst>
                        <p:par>
                          <p:cTn id="95" fill="hold">
                            <p:stCondLst>
                              <p:cond delay="0"/>
                            </p:stCondLst>
                            <p:childTnLst>
                              <p:par>
                                <p:cTn id="96" presetID="15" presetClass="entr" presetSubtype="0" fill="hold" grpId="0" nodeType="click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1000" fill="hold"/>
                                        <p:tgtEl>
                                          <p:spTgt spid="10"/>
                                        </p:tgtEl>
                                        <p:attrNameLst>
                                          <p:attrName>ppt_w</p:attrName>
                                        </p:attrNameLst>
                                      </p:cBhvr>
                                      <p:tavLst>
                                        <p:tav tm="0">
                                          <p:val>
                                            <p:fltVal val="0"/>
                                          </p:val>
                                        </p:tav>
                                        <p:tav tm="100000">
                                          <p:val>
                                            <p:strVal val="#ppt_w"/>
                                          </p:val>
                                        </p:tav>
                                      </p:tavLst>
                                    </p:anim>
                                    <p:anim calcmode="lin" valueType="num">
                                      <p:cBhvr>
                                        <p:cTn id="99" dur="1000" fill="hold"/>
                                        <p:tgtEl>
                                          <p:spTgt spid="10"/>
                                        </p:tgtEl>
                                        <p:attrNameLst>
                                          <p:attrName>ppt_h</p:attrName>
                                        </p:attrNameLst>
                                      </p:cBhvr>
                                      <p:tavLst>
                                        <p:tav tm="0">
                                          <p:val>
                                            <p:fltVal val="0"/>
                                          </p:val>
                                        </p:tav>
                                        <p:tav tm="100000">
                                          <p:val>
                                            <p:strVal val="#ppt_h"/>
                                          </p:val>
                                        </p:tav>
                                      </p:tavLst>
                                    </p:anim>
                                    <p:anim calcmode="lin" valueType="num">
                                      <p:cBhvr>
                                        <p:cTn id="10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2" fill="hold">
                      <p:stCondLst>
                        <p:cond delay="indefinite"/>
                      </p:stCondLst>
                      <p:childTnLst>
                        <p:par>
                          <p:cTn id="103" fill="hold">
                            <p:stCondLst>
                              <p:cond delay="0"/>
                            </p:stCondLst>
                            <p:childTnLst>
                              <p:par>
                                <p:cTn id="104" presetID="15" presetClass="entr" presetSubtype="0" fill="hold" grpId="0" nodeType="clickEffect">
                                  <p:stCondLst>
                                    <p:cond delay="0"/>
                                  </p:stCondLst>
                                  <p:childTnLst>
                                    <p:set>
                                      <p:cBhvr>
                                        <p:cTn id="105" dur="1" fill="hold">
                                          <p:stCondLst>
                                            <p:cond delay="0"/>
                                          </p:stCondLst>
                                        </p:cTn>
                                        <p:tgtEl>
                                          <p:spTgt spid="6"/>
                                        </p:tgtEl>
                                        <p:attrNameLst>
                                          <p:attrName>style.visibility</p:attrName>
                                        </p:attrNameLst>
                                      </p:cBhvr>
                                      <p:to>
                                        <p:strVal val="visible"/>
                                      </p:to>
                                    </p:set>
                                    <p:anim calcmode="lin" valueType="num">
                                      <p:cBhvr>
                                        <p:cTn id="106" dur="1000" fill="hold"/>
                                        <p:tgtEl>
                                          <p:spTgt spid="6"/>
                                        </p:tgtEl>
                                        <p:attrNameLst>
                                          <p:attrName>ppt_w</p:attrName>
                                        </p:attrNameLst>
                                      </p:cBhvr>
                                      <p:tavLst>
                                        <p:tav tm="0">
                                          <p:val>
                                            <p:fltVal val="0"/>
                                          </p:val>
                                        </p:tav>
                                        <p:tav tm="100000">
                                          <p:val>
                                            <p:strVal val="#ppt_w"/>
                                          </p:val>
                                        </p:tav>
                                      </p:tavLst>
                                    </p:anim>
                                    <p:anim calcmode="lin" valueType="num">
                                      <p:cBhvr>
                                        <p:cTn id="107" dur="1000" fill="hold"/>
                                        <p:tgtEl>
                                          <p:spTgt spid="6"/>
                                        </p:tgtEl>
                                        <p:attrNameLst>
                                          <p:attrName>ppt_h</p:attrName>
                                        </p:attrNameLst>
                                      </p:cBhvr>
                                      <p:tavLst>
                                        <p:tav tm="0">
                                          <p:val>
                                            <p:fltVal val="0"/>
                                          </p:val>
                                        </p:tav>
                                        <p:tav tm="100000">
                                          <p:val>
                                            <p:strVal val="#ppt_h"/>
                                          </p:val>
                                        </p:tav>
                                      </p:tavLst>
                                    </p:anim>
                                    <p:anim calcmode="lin" valueType="num">
                                      <p:cBhvr>
                                        <p:cTn id="10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8" grpId="0" animBg="1"/>
      <p:bldP spid="9" grpId="0" animBg="1"/>
      <p:bldP spid="10" grpId="0" animBg="1"/>
      <p:bldP spid="11" grpId="1" animBg="1"/>
      <p:bldP spid="12" grpId="0" animBg="1"/>
      <p:bldP spid="13" grpId="0" animBg="1"/>
      <p:bldP spid="14" grpId="0" animBg="1"/>
      <p:bldP spid="15" grpId="0" animBg="1"/>
      <p:bldP spid="17" grpId="0" animBg="1"/>
      <p:bldP spid="18" grpId="0"/>
      <p:bldP spid="19" grpId="0"/>
      <p:bldP spid="20" grpId="0"/>
      <p:bldP spid="21" grpId="0"/>
      <p:bldP spid="22" grpId="0"/>
      <p:bldP spid="23" grpId="0"/>
      <p:bldP spid="24" grpId="0"/>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286644"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285720" y="285728"/>
            <a:ext cx="7000892" cy="523220"/>
          </a:xfrm>
          <a:prstGeom prst="rect">
            <a:avLst/>
          </a:prstGeom>
          <a:noFill/>
        </p:spPr>
        <p:txBody>
          <a:bodyPr wrap="square" rtlCol="1">
            <a:spAutoFit/>
          </a:bodyPr>
          <a:lstStyle/>
          <a:p>
            <a:r>
              <a:rPr lang="ar-SA" sz="2800" b="1" dirty="0" smtClean="0">
                <a:cs typeface="DecoType Naskh" pitchFamily="2" charset="-78"/>
              </a:rPr>
              <a:t>أعبر عن الصور الثلاث في الفراغات التالية بكلمات تشتمل على حرف(و):</a:t>
            </a:r>
            <a:endParaRPr lang="ar-SA" sz="2800" b="1" dirty="0">
              <a:cs typeface="DecoType Naskh" pitchFamily="2" charset="-78"/>
            </a:endParaRPr>
          </a:p>
        </p:txBody>
      </p:sp>
      <p:sp>
        <p:nvSpPr>
          <p:cNvPr id="5" name="مربع نص 4"/>
          <p:cNvSpPr txBox="1"/>
          <p:nvPr/>
        </p:nvSpPr>
        <p:spPr>
          <a:xfrm>
            <a:off x="1214414" y="900997"/>
            <a:ext cx="6357982" cy="138499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endParaRPr lang="ar-SA" sz="2800" b="1" dirty="0" smtClean="0">
              <a:solidFill>
                <a:srgbClr val="C00000"/>
              </a:solidFill>
            </a:endParaRPr>
          </a:p>
          <a:p>
            <a:pPr algn="ctr"/>
            <a:endParaRPr lang="ar-SA" sz="2800" b="1" dirty="0" smtClean="0">
              <a:solidFill>
                <a:srgbClr val="C00000"/>
              </a:solidFill>
            </a:endParaRPr>
          </a:p>
          <a:p>
            <a:pPr algn="ctr"/>
            <a:endParaRPr lang="ar-SA" sz="2800" b="1" dirty="0" smtClean="0">
              <a:solidFill>
                <a:srgbClr val="C00000"/>
              </a:solidFill>
            </a:endParaRPr>
          </a:p>
        </p:txBody>
      </p:sp>
      <p:sp>
        <p:nvSpPr>
          <p:cNvPr id="6" name="مربع نص 5"/>
          <p:cNvSpPr txBox="1"/>
          <p:nvPr/>
        </p:nvSpPr>
        <p:spPr>
          <a:xfrm>
            <a:off x="1357290" y="972435"/>
            <a:ext cx="6000792" cy="1200329"/>
          </a:xfrm>
          <a:prstGeom prst="rect">
            <a:avLst/>
          </a:prstGeom>
          <a:noFill/>
        </p:spPr>
        <p:txBody>
          <a:bodyPr wrap="square" rtlCol="1">
            <a:spAutoFit/>
          </a:bodyPr>
          <a:lstStyle/>
          <a:p>
            <a:pPr algn="ctr"/>
            <a:r>
              <a:rPr lang="ar-SA" sz="2400" b="1" dirty="0" smtClean="0">
                <a:solidFill>
                  <a:srgbClr val="C00000"/>
                </a:solidFill>
              </a:rPr>
              <a:t>(1) الوطن،المملكة العربية السعودية،الخريطة....    </a:t>
            </a:r>
          </a:p>
          <a:p>
            <a:pPr algn="ctr"/>
            <a:r>
              <a:rPr lang="ar-SA" sz="2400" b="1" dirty="0" smtClean="0">
                <a:solidFill>
                  <a:srgbClr val="C00000"/>
                </a:solidFill>
              </a:rPr>
              <a:t>(2) نقود،مال،مجوهرات،ثروة،كنز...</a:t>
            </a:r>
          </a:p>
          <a:p>
            <a:pPr algn="ctr"/>
            <a:r>
              <a:rPr lang="ar-SA" sz="2400" b="1" dirty="0" smtClean="0">
                <a:solidFill>
                  <a:srgbClr val="C00000"/>
                </a:solidFill>
              </a:rPr>
              <a:t>(3) لواء،راية.</a:t>
            </a:r>
            <a:endParaRPr lang="ar-SA" sz="2400" b="1" dirty="0">
              <a:solidFill>
                <a:srgbClr val="C00000"/>
              </a:solidFill>
            </a:endParaRPr>
          </a:p>
        </p:txBody>
      </p:sp>
      <p:sp>
        <p:nvSpPr>
          <p:cNvPr id="7" name="وسيلة شرح على شكل سحابة 6"/>
          <p:cNvSpPr/>
          <p:nvPr/>
        </p:nvSpPr>
        <p:spPr>
          <a:xfrm>
            <a:off x="7358082" y="232778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8" name="مربع نص 7"/>
          <p:cNvSpPr txBox="1"/>
          <p:nvPr/>
        </p:nvSpPr>
        <p:spPr>
          <a:xfrm>
            <a:off x="357158" y="2399220"/>
            <a:ext cx="7000892" cy="523220"/>
          </a:xfrm>
          <a:prstGeom prst="rect">
            <a:avLst/>
          </a:prstGeom>
          <a:noFill/>
        </p:spPr>
        <p:txBody>
          <a:bodyPr wrap="square" rtlCol="1">
            <a:spAutoFit/>
          </a:bodyPr>
          <a:lstStyle/>
          <a:p>
            <a:r>
              <a:rPr lang="ar-SA" sz="2800" b="1" dirty="0" smtClean="0">
                <a:cs typeface="DecoType Naskh" pitchFamily="2" charset="-78"/>
              </a:rPr>
              <a:t>أكمل بناء الرسالة بكتابة الكلمات التي سقطت منها وفق ما تعلمته:</a:t>
            </a:r>
            <a:endParaRPr lang="ar-SA" sz="2800" b="1" dirty="0">
              <a:cs typeface="DecoType Naskh" pitchFamily="2" charset="-78"/>
            </a:endParaRPr>
          </a:p>
        </p:txBody>
      </p:sp>
      <p:sp>
        <p:nvSpPr>
          <p:cNvPr id="10" name="مربع نص 9"/>
          <p:cNvSpPr txBox="1"/>
          <p:nvPr/>
        </p:nvSpPr>
        <p:spPr>
          <a:xfrm>
            <a:off x="1214414" y="2972699"/>
            <a:ext cx="6357982" cy="138499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endParaRPr lang="ar-SA" sz="2800" b="1" dirty="0" smtClean="0">
              <a:solidFill>
                <a:srgbClr val="C00000"/>
              </a:solidFill>
            </a:endParaRPr>
          </a:p>
          <a:p>
            <a:pPr algn="ctr"/>
            <a:endParaRPr lang="ar-SA" sz="2800" b="1" dirty="0" smtClean="0">
              <a:solidFill>
                <a:srgbClr val="C00000"/>
              </a:solidFill>
            </a:endParaRPr>
          </a:p>
          <a:p>
            <a:pPr algn="ctr"/>
            <a:endParaRPr lang="ar-SA" sz="2800" b="1" dirty="0" smtClean="0">
              <a:solidFill>
                <a:srgbClr val="C00000"/>
              </a:solidFill>
            </a:endParaRPr>
          </a:p>
        </p:txBody>
      </p:sp>
      <p:sp>
        <p:nvSpPr>
          <p:cNvPr id="11" name="مربع نص 10"/>
          <p:cNvSpPr txBox="1"/>
          <p:nvPr/>
        </p:nvSpPr>
        <p:spPr>
          <a:xfrm>
            <a:off x="5786446" y="3000372"/>
            <a:ext cx="1285884" cy="523220"/>
          </a:xfrm>
          <a:prstGeom prst="rect">
            <a:avLst/>
          </a:prstGeom>
          <a:noFill/>
        </p:spPr>
        <p:txBody>
          <a:bodyPr wrap="square" rtlCol="1">
            <a:spAutoFit/>
          </a:bodyPr>
          <a:lstStyle/>
          <a:p>
            <a:r>
              <a:rPr lang="ar-SA" sz="2800" b="1" dirty="0" smtClean="0">
                <a:solidFill>
                  <a:srgbClr val="C00000"/>
                </a:solidFill>
              </a:rPr>
              <a:t>وبركاته</a:t>
            </a:r>
            <a:endParaRPr lang="ar-SA" sz="2400" b="1" dirty="0">
              <a:solidFill>
                <a:srgbClr val="C00000"/>
              </a:solidFill>
            </a:endParaRPr>
          </a:p>
        </p:txBody>
      </p:sp>
      <p:sp>
        <p:nvSpPr>
          <p:cNvPr id="12" name="مربع نص 11"/>
          <p:cNvSpPr txBox="1"/>
          <p:nvPr/>
        </p:nvSpPr>
        <p:spPr>
          <a:xfrm>
            <a:off x="1500166" y="2987101"/>
            <a:ext cx="2928958" cy="584775"/>
          </a:xfrm>
          <a:prstGeom prst="rect">
            <a:avLst/>
          </a:prstGeom>
          <a:noFill/>
        </p:spPr>
        <p:txBody>
          <a:bodyPr wrap="square" rtlCol="1">
            <a:spAutoFit/>
          </a:bodyPr>
          <a:lstStyle/>
          <a:p>
            <a:r>
              <a:rPr lang="ar-SA" sz="3200" b="1" dirty="0" smtClean="0">
                <a:solidFill>
                  <a:srgbClr val="C00000"/>
                </a:solidFill>
              </a:rPr>
              <a:t>الواو في(وبعد) </a:t>
            </a:r>
            <a:endParaRPr lang="ar-SA" sz="2400" b="1" dirty="0" smtClean="0">
              <a:solidFill>
                <a:srgbClr val="C00000"/>
              </a:solidFill>
            </a:endParaRPr>
          </a:p>
        </p:txBody>
      </p:sp>
      <p:sp>
        <p:nvSpPr>
          <p:cNvPr id="13" name="مربع نص 12"/>
          <p:cNvSpPr txBox="1"/>
          <p:nvPr/>
        </p:nvSpPr>
        <p:spPr>
          <a:xfrm>
            <a:off x="1643042" y="3357562"/>
            <a:ext cx="2786082" cy="584775"/>
          </a:xfrm>
          <a:prstGeom prst="rect">
            <a:avLst/>
          </a:prstGeom>
          <a:noFill/>
        </p:spPr>
        <p:txBody>
          <a:bodyPr wrap="square" rtlCol="1">
            <a:spAutoFit/>
          </a:bodyPr>
          <a:lstStyle/>
          <a:p>
            <a:r>
              <a:rPr lang="ar-SA" sz="3200" b="1" dirty="0" smtClean="0">
                <a:solidFill>
                  <a:srgbClr val="C00000"/>
                </a:solidFill>
              </a:rPr>
              <a:t>الواو في (وطننا)</a:t>
            </a:r>
            <a:endParaRPr lang="ar-SA" b="1" dirty="0" smtClean="0">
              <a:solidFill>
                <a:srgbClr val="C00000"/>
              </a:solidFill>
            </a:endParaRPr>
          </a:p>
        </p:txBody>
      </p:sp>
      <p:sp>
        <p:nvSpPr>
          <p:cNvPr id="14" name="مربع نص 13"/>
          <p:cNvSpPr txBox="1"/>
          <p:nvPr/>
        </p:nvSpPr>
        <p:spPr>
          <a:xfrm>
            <a:off x="4000496" y="3763036"/>
            <a:ext cx="3071834" cy="523220"/>
          </a:xfrm>
          <a:prstGeom prst="rect">
            <a:avLst/>
          </a:prstGeom>
          <a:noFill/>
        </p:spPr>
        <p:txBody>
          <a:bodyPr wrap="square" rtlCol="1">
            <a:spAutoFit/>
          </a:bodyPr>
          <a:lstStyle/>
          <a:p>
            <a:r>
              <a:rPr lang="ar-SA" sz="2800" b="1" dirty="0" smtClean="0">
                <a:solidFill>
                  <a:srgbClr val="C00000"/>
                </a:solidFill>
              </a:rPr>
              <a:t>الواو في (وضاء)</a:t>
            </a:r>
            <a:endParaRPr lang="ar-SA" sz="1600" b="1" dirty="0">
              <a:solidFill>
                <a:srgbClr val="C00000"/>
              </a:solidFill>
            </a:endParaRPr>
          </a:p>
        </p:txBody>
      </p:sp>
      <p:sp>
        <p:nvSpPr>
          <p:cNvPr id="15" name="مربع نص 14"/>
          <p:cNvSpPr txBox="1"/>
          <p:nvPr/>
        </p:nvSpPr>
        <p:spPr>
          <a:xfrm>
            <a:off x="5643570" y="3429000"/>
            <a:ext cx="1428760" cy="584775"/>
          </a:xfrm>
          <a:prstGeom prst="rect">
            <a:avLst/>
          </a:prstGeom>
          <a:noFill/>
        </p:spPr>
        <p:txBody>
          <a:bodyPr wrap="square" rtlCol="1">
            <a:spAutoFit/>
          </a:bodyPr>
          <a:lstStyle/>
          <a:p>
            <a:r>
              <a:rPr lang="ar-SA" sz="3200" b="1" dirty="0" smtClean="0">
                <a:solidFill>
                  <a:srgbClr val="C00000"/>
                </a:solidFill>
              </a:rPr>
              <a:t>ثروة</a:t>
            </a:r>
            <a:endParaRPr lang="ar-SA" sz="3200" b="1" dirty="0">
              <a:solidFill>
                <a:srgbClr val="C00000"/>
              </a:solidFill>
            </a:endParaRPr>
          </a:p>
        </p:txBody>
      </p:sp>
      <p:sp>
        <p:nvSpPr>
          <p:cNvPr id="16" name="مربع نص 15"/>
          <p:cNvSpPr txBox="1"/>
          <p:nvPr/>
        </p:nvSpPr>
        <p:spPr>
          <a:xfrm>
            <a:off x="2000232" y="3824591"/>
            <a:ext cx="2428892" cy="584775"/>
          </a:xfrm>
          <a:prstGeom prst="rect">
            <a:avLst/>
          </a:prstGeom>
          <a:noFill/>
        </p:spPr>
        <p:txBody>
          <a:bodyPr wrap="square" rtlCol="1">
            <a:spAutoFit/>
          </a:bodyPr>
          <a:lstStyle/>
          <a:p>
            <a:r>
              <a:rPr lang="ar-SA" sz="3200" b="1" dirty="0" smtClean="0">
                <a:solidFill>
                  <a:srgbClr val="C00000"/>
                </a:solidFill>
              </a:rPr>
              <a:t>أبوك/والدك</a:t>
            </a:r>
            <a:endParaRPr lang="ar-SA" sz="2800" b="1" dirty="0">
              <a:solidFill>
                <a:srgbClr val="C00000"/>
              </a:solidFill>
            </a:endParaRPr>
          </a:p>
        </p:txBody>
      </p:sp>
      <p:sp>
        <p:nvSpPr>
          <p:cNvPr id="17" name="وسيلة شرح على شكل سحابة 16"/>
          <p:cNvSpPr/>
          <p:nvPr/>
        </p:nvSpPr>
        <p:spPr>
          <a:xfrm>
            <a:off x="7429520" y="440597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18" name="مربع نص 17"/>
          <p:cNvSpPr txBox="1"/>
          <p:nvPr/>
        </p:nvSpPr>
        <p:spPr>
          <a:xfrm>
            <a:off x="3643306" y="4429132"/>
            <a:ext cx="3714744" cy="523220"/>
          </a:xfrm>
          <a:prstGeom prst="rect">
            <a:avLst/>
          </a:prstGeom>
          <a:noFill/>
        </p:spPr>
        <p:txBody>
          <a:bodyPr wrap="square" rtlCol="1">
            <a:spAutoFit/>
          </a:bodyPr>
          <a:lstStyle/>
          <a:p>
            <a:r>
              <a:rPr lang="ar-SA" sz="2800" b="1" dirty="0" smtClean="0">
                <a:cs typeface="DecoType Naskh" pitchFamily="2" charset="-78"/>
              </a:rPr>
              <a:t>أتأمل ثم أكمل الفراغات التالية:</a:t>
            </a:r>
            <a:endParaRPr lang="ar-SA" sz="2800" b="1" dirty="0">
              <a:cs typeface="DecoType Naskh" pitchFamily="2" charset="-78"/>
            </a:endParaRPr>
          </a:p>
        </p:txBody>
      </p:sp>
      <p:sp>
        <p:nvSpPr>
          <p:cNvPr id="19" name="مربع نص 18"/>
          <p:cNvSpPr txBox="1"/>
          <p:nvPr/>
        </p:nvSpPr>
        <p:spPr>
          <a:xfrm>
            <a:off x="5572132" y="6072206"/>
            <a:ext cx="1143008"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r>
              <a:rPr lang="ar-SA" sz="2400" b="1" dirty="0" smtClean="0">
                <a:solidFill>
                  <a:srgbClr val="C00000"/>
                </a:solidFill>
              </a:rPr>
              <a:t>الفاء</a:t>
            </a:r>
            <a:endParaRPr lang="ar-SA" sz="2400" b="1" dirty="0">
              <a:solidFill>
                <a:srgbClr val="C00000"/>
              </a:solidFill>
            </a:endParaRPr>
          </a:p>
        </p:txBody>
      </p:sp>
      <p:sp>
        <p:nvSpPr>
          <p:cNvPr id="20" name="مربع نص 19"/>
          <p:cNvSpPr txBox="1"/>
          <p:nvPr/>
        </p:nvSpPr>
        <p:spPr>
          <a:xfrm>
            <a:off x="2143108" y="5500702"/>
            <a:ext cx="1143008"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r>
              <a:rPr lang="ar-SA" sz="2400" b="1" dirty="0" smtClean="0">
                <a:solidFill>
                  <a:srgbClr val="C00000"/>
                </a:solidFill>
              </a:rPr>
              <a:t>حرف</a:t>
            </a:r>
            <a:endParaRPr lang="ar-SA" sz="2400" b="1" dirty="0">
              <a:solidFill>
                <a:srgbClr val="C00000"/>
              </a:solidFill>
            </a:endParaRPr>
          </a:p>
        </p:txBody>
      </p:sp>
      <p:sp>
        <p:nvSpPr>
          <p:cNvPr id="21" name="مربع نص 20"/>
          <p:cNvSpPr txBox="1"/>
          <p:nvPr/>
        </p:nvSpPr>
        <p:spPr>
          <a:xfrm>
            <a:off x="3857620" y="6072206"/>
            <a:ext cx="1143008"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r>
              <a:rPr lang="ar-SA" sz="2400" b="1" dirty="0" smtClean="0">
                <a:solidFill>
                  <a:srgbClr val="C00000"/>
                </a:solidFill>
              </a:rPr>
              <a:t>الراء</a:t>
            </a:r>
            <a:endParaRPr lang="ar-SA" sz="2400" b="1" dirty="0">
              <a:solidFill>
                <a:srgbClr val="C00000"/>
              </a:solidFill>
            </a:endParaRPr>
          </a:p>
        </p:txBody>
      </p:sp>
      <p:sp>
        <p:nvSpPr>
          <p:cNvPr id="22" name="مربع نص 21"/>
          <p:cNvSpPr txBox="1"/>
          <p:nvPr/>
        </p:nvSpPr>
        <p:spPr>
          <a:xfrm>
            <a:off x="3857620" y="5500702"/>
            <a:ext cx="1143008"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endParaRPr lang="ar-SA" sz="2400" b="1" dirty="0">
              <a:solidFill>
                <a:srgbClr val="C00000"/>
              </a:solidFill>
            </a:endParaRPr>
          </a:p>
        </p:txBody>
      </p:sp>
      <p:sp>
        <p:nvSpPr>
          <p:cNvPr id="23" name="مربع نص 22"/>
          <p:cNvSpPr txBox="1"/>
          <p:nvPr/>
        </p:nvSpPr>
        <p:spPr>
          <a:xfrm>
            <a:off x="2143108" y="6072206"/>
            <a:ext cx="1143008"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endParaRPr lang="ar-SA" sz="2400" b="1" dirty="0">
              <a:solidFill>
                <a:srgbClr val="C00000"/>
              </a:solidFill>
            </a:endParaRPr>
          </a:p>
        </p:txBody>
      </p:sp>
      <p:sp>
        <p:nvSpPr>
          <p:cNvPr id="24" name="مربع نص 23"/>
          <p:cNvSpPr txBox="1"/>
          <p:nvPr/>
        </p:nvSpPr>
        <p:spPr>
          <a:xfrm>
            <a:off x="5572132" y="5500702"/>
            <a:ext cx="1143008" cy="461665"/>
          </a:xfrm>
          <a:prstGeom prst="rect">
            <a:avLst/>
          </a:prstGeom>
        </p:spPr>
        <p:style>
          <a:lnRef idx="2">
            <a:schemeClr val="accent6"/>
          </a:lnRef>
          <a:fillRef idx="1">
            <a:schemeClr val="lt1"/>
          </a:fillRef>
          <a:effectRef idx="0">
            <a:schemeClr val="accent6"/>
          </a:effectRef>
          <a:fontRef idx="minor">
            <a:schemeClr val="dk1"/>
          </a:fontRef>
        </p:style>
        <p:txBody>
          <a:bodyPr wrap="square" rtlCol="1">
            <a:spAutoFit/>
          </a:bodyPr>
          <a:lstStyle/>
          <a:p>
            <a:pPr algn="ctr"/>
            <a:endParaRPr lang="ar-SA" sz="2400" b="1" dirty="0">
              <a:solidFill>
                <a:srgbClr val="C00000"/>
              </a:solidFill>
            </a:endParaRPr>
          </a:p>
        </p:txBody>
      </p:sp>
      <p:sp>
        <p:nvSpPr>
          <p:cNvPr id="25" name="مربع نص 24"/>
          <p:cNvSpPr txBox="1"/>
          <p:nvPr/>
        </p:nvSpPr>
        <p:spPr>
          <a:xfrm>
            <a:off x="2071670" y="4929198"/>
            <a:ext cx="4714908" cy="461665"/>
          </a:xfrm>
          <a:prstGeom prst="rect">
            <a:avLst/>
          </a:prstGeom>
        </p:spPr>
        <p:style>
          <a:lnRef idx="2">
            <a:schemeClr val="accent5"/>
          </a:lnRef>
          <a:fillRef idx="1">
            <a:schemeClr val="lt1"/>
          </a:fillRef>
          <a:effectRef idx="0">
            <a:schemeClr val="accent5"/>
          </a:effectRef>
          <a:fontRef idx="minor">
            <a:schemeClr val="dk1"/>
          </a:fontRef>
        </p:style>
        <p:txBody>
          <a:bodyPr wrap="square" rtlCol="1">
            <a:spAutoFit/>
          </a:bodyPr>
          <a:lstStyle/>
          <a:p>
            <a:pPr algn="ctr"/>
            <a:r>
              <a:rPr lang="ar-SA" sz="2400" dirty="0" smtClean="0"/>
              <a:t>    +                =</a:t>
            </a:r>
            <a:endParaRPr lang="ar-SA" sz="2400" dirty="0"/>
          </a:p>
        </p:txBody>
      </p:sp>
      <p:pic>
        <p:nvPicPr>
          <p:cNvPr id="4098" name="Picture 2" descr="C:\Documents and Settings\user\My Documents\20091128(010).jpg"/>
          <p:cNvPicPr>
            <a:picLocks noChangeAspect="1" noChangeArrowheads="1"/>
          </p:cNvPicPr>
          <p:nvPr/>
        </p:nvPicPr>
        <p:blipFill>
          <a:blip r:embed="rId3" cstate="print">
            <a:lum bright="10000" contrast="40000"/>
          </a:blip>
          <a:srcRect l="23438" t="23438" r="42871" b="23827"/>
          <a:stretch>
            <a:fillRect/>
          </a:stretch>
        </p:blipFill>
        <p:spPr bwMode="auto">
          <a:xfrm rot="5400000">
            <a:off x="5746593" y="4416006"/>
            <a:ext cx="481606" cy="1544909"/>
          </a:xfrm>
          <a:prstGeom prst="rect">
            <a:avLst/>
          </a:prstGeom>
          <a:noFill/>
        </p:spPr>
      </p:pic>
      <p:pic>
        <p:nvPicPr>
          <p:cNvPr id="4099" name="Picture 3" descr="C:\Documents and Settings\user\My Documents\20091128(012).jpg"/>
          <p:cNvPicPr>
            <a:picLocks noChangeAspect="1" noChangeArrowheads="1"/>
          </p:cNvPicPr>
          <p:nvPr/>
        </p:nvPicPr>
        <p:blipFill>
          <a:blip r:embed="rId4" cstate="print">
            <a:lum bright="10000" contrast="40000"/>
          </a:blip>
          <a:srcRect l="13514" t="23438" r="51351" b="23827"/>
          <a:stretch>
            <a:fillRect/>
          </a:stretch>
        </p:blipFill>
        <p:spPr bwMode="auto">
          <a:xfrm rot="5400000">
            <a:off x="2500298" y="4500570"/>
            <a:ext cx="500066" cy="1357322"/>
          </a:xfrm>
          <a:prstGeom prst="rect">
            <a:avLst/>
          </a:prstGeom>
          <a:noFill/>
        </p:spPr>
      </p:pic>
      <p:pic>
        <p:nvPicPr>
          <p:cNvPr id="4100" name="Picture 4" descr="C:\Documents and Settings\user\My Documents\20091128(011).jpg"/>
          <p:cNvPicPr>
            <a:picLocks noChangeAspect="1" noChangeArrowheads="1"/>
          </p:cNvPicPr>
          <p:nvPr/>
        </p:nvPicPr>
        <p:blipFill>
          <a:blip r:embed="rId5" cstate="print">
            <a:lum bright="10000" contrast="40000"/>
          </a:blip>
          <a:srcRect l="32609" t="31532" r="44099" b="14413"/>
          <a:stretch>
            <a:fillRect/>
          </a:stretch>
        </p:blipFill>
        <p:spPr bwMode="auto">
          <a:xfrm rot="5400000">
            <a:off x="4107653" y="4607727"/>
            <a:ext cx="500066" cy="114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out)">
                                      <p:cBhvr>
                                        <p:cTn id="18" dur="10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2000"/>
                                        <p:tgtEl>
                                          <p:spTgt spid="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2000"/>
                                        <p:tgtEl>
                                          <p:spTgt spid="8"/>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3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amond(out)">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3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amond(out)">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3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amond(out)">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32"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amond(out)">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32"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diamond(out)">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32"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diamond(out)">
                                      <p:cBhvr>
                                        <p:cTn id="57" dur="2000"/>
                                        <p:tgtEl>
                                          <p:spTgt spid="16"/>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barn(inVertical)">
                                      <p:cBhvr>
                                        <p:cTn id="60" dur="2000"/>
                                        <p:tgtEl>
                                          <p:spTgt spid="17"/>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inVertical)">
                                      <p:cBhvr>
                                        <p:cTn id="63" dur="2000"/>
                                        <p:tgtEl>
                                          <p:spTgt spid="18"/>
                                        </p:tgtEl>
                                      </p:cBhvr>
                                    </p:animEffect>
                                  </p:childTnLst>
                                </p:cTn>
                              </p:par>
                              <p:par>
                                <p:cTn id="64" presetID="54" presetClass="entr" presetSubtype="0" accel="10000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1000" fill="hold"/>
                                        <p:tgtEl>
                                          <p:spTgt spid="25"/>
                                        </p:tgtEl>
                                        <p:attrNameLst>
                                          <p:attrName>ppt_w</p:attrName>
                                        </p:attrNameLst>
                                      </p:cBhvr>
                                      <p:tavLst>
                                        <p:tav tm="0">
                                          <p:val>
                                            <p:strVal val="#ppt_w*0.05"/>
                                          </p:val>
                                        </p:tav>
                                        <p:tav tm="100000">
                                          <p:val>
                                            <p:strVal val="#ppt_w"/>
                                          </p:val>
                                        </p:tav>
                                      </p:tavLst>
                                    </p:anim>
                                    <p:anim calcmode="lin" valueType="num">
                                      <p:cBhvr>
                                        <p:cTn id="67" dur="1000" fill="hold"/>
                                        <p:tgtEl>
                                          <p:spTgt spid="25"/>
                                        </p:tgtEl>
                                        <p:attrNameLst>
                                          <p:attrName>ppt_h</p:attrName>
                                        </p:attrNameLst>
                                      </p:cBhvr>
                                      <p:tavLst>
                                        <p:tav tm="0">
                                          <p:val>
                                            <p:strVal val="#ppt_h"/>
                                          </p:val>
                                        </p:tav>
                                        <p:tav tm="100000">
                                          <p:val>
                                            <p:strVal val="#ppt_h"/>
                                          </p:val>
                                        </p:tav>
                                      </p:tavLst>
                                    </p:anim>
                                    <p:anim calcmode="lin" valueType="num">
                                      <p:cBhvr>
                                        <p:cTn id="68" dur="1000" fill="hold"/>
                                        <p:tgtEl>
                                          <p:spTgt spid="25"/>
                                        </p:tgtEl>
                                        <p:attrNameLst>
                                          <p:attrName>ppt_x</p:attrName>
                                        </p:attrNameLst>
                                      </p:cBhvr>
                                      <p:tavLst>
                                        <p:tav tm="0">
                                          <p:val>
                                            <p:strVal val="#ppt_x-.2"/>
                                          </p:val>
                                        </p:tav>
                                        <p:tav tm="100000">
                                          <p:val>
                                            <p:strVal val="#ppt_x"/>
                                          </p:val>
                                        </p:tav>
                                      </p:tavLst>
                                    </p:anim>
                                    <p:anim calcmode="lin" valueType="num">
                                      <p:cBhvr>
                                        <p:cTn id="69" dur="1000" fill="hold"/>
                                        <p:tgtEl>
                                          <p:spTgt spid="25"/>
                                        </p:tgtEl>
                                        <p:attrNameLst>
                                          <p:attrName>ppt_y</p:attrName>
                                        </p:attrNameLst>
                                      </p:cBhvr>
                                      <p:tavLst>
                                        <p:tav tm="0">
                                          <p:val>
                                            <p:strVal val="#ppt_y"/>
                                          </p:val>
                                        </p:tav>
                                        <p:tav tm="100000">
                                          <p:val>
                                            <p:strVal val="#ppt_y"/>
                                          </p:val>
                                        </p:tav>
                                      </p:tavLst>
                                    </p:anim>
                                    <p:animEffect transition="in" filter="fade">
                                      <p:cBhvr>
                                        <p:cTn id="70" dur="1000"/>
                                        <p:tgtEl>
                                          <p:spTgt spid="25"/>
                                        </p:tgtEl>
                                      </p:cBhvr>
                                    </p:animEffect>
                                  </p:childTnLst>
                                </p:cTn>
                              </p:par>
                              <p:par>
                                <p:cTn id="71" presetID="54" presetClass="entr" presetSubtype="0" accel="10000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000" fill="hold"/>
                                        <p:tgtEl>
                                          <p:spTgt spid="24"/>
                                        </p:tgtEl>
                                        <p:attrNameLst>
                                          <p:attrName>ppt_w</p:attrName>
                                        </p:attrNameLst>
                                      </p:cBhvr>
                                      <p:tavLst>
                                        <p:tav tm="0">
                                          <p:val>
                                            <p:strVal val="#ppt_w*0.05"/>
                                          </p:val>
                                        </p:tav>
                                        <p:tav tm="100000">
                                          <p:val>
                                            <p:strVal val="#ppt_w"/>
                                          </p:val>
                                        </p:tav>
                                      </p:tavLst>
                                    </p:anim>
                                    <p:anim calcmode="lin" valueType="num">
                                      <p:cBhvr>
                                        <p:cTn id="74" dur="1000" fill="hold"/>
                                        <p:tgtEl>
                                          <p:spTgt spid="24"/>
                                        </p:tgtEl>
                                        <p:attrNameLst>
                                          <p:attrName>ppt_h</p:attrName>
                                        </p:attrNameLst>
                                      </p:cBhvr>
                                      <p:tavLst>
                                        <p:tav tm="0">
                                          <p:val>
                                            <p:strVal val="#ppt_h"/>
                                          </p:val>
                                        </p:tav>
                                        <p:tav tm="100000">
                                          <p:val>
                                            <p:strVal val="#ppt_h"/>
                                          </p:val>
                                        </p:tav>
                                      </p:tavLst>
                                    </p:anim>
                                    <p:anim calcmode="lin" valueType="num">
                                      <p:cBhvr>
                                        <p:cTn id="75" dur="1000" fill="hold"/>
                                        <p:tgtEl>
                                          <p:spTgt spid="24"/>
                                        </p:tgtEl>
                                        <p:attrNameLst>
                                          <p:attrName>ppt_x</p:attrName>
                                        </p:attrNameLst>
                                      </p:cBhvr>
                                      <p:tavLst>
                                        <p:tav tm="0">
                                          <p:val>
                                            <p:strVal val="#ppt_x-.2"/>
                                          </p:val>
                                        </p:tav>
                                        <p:tav tm="100000">
                                          <p:val>
                                            <p:strVal val="#ppt_x"/>
                                          </p:val>
                                        </p:tav>
                                      </p:tavLst>
                                    </p:anim>
                                    <p:anim calcmode="lin" valueType="num">
                                      <p:cBhvr>
                                        <p:cTn id="76" dur="1000" fill="hold"/>
                                        <p:tgtEl>
                                          <p:spTgt spid="24"/>
                                        </p:tgtEl>
                                        <p:attrNameLst>
                                          <p:attrName>ppt_y</p:attrName>
                                        </p:attrNameLst>
                                      </p:cBhvr>
                                      <p:tavLst>
                                        <p:tav tm="0">
                                          <p:val>
                                            <p:strVal val="#ppt_y"/>
                                          </p:val>
                                        </p:tav>
                                        <p:tav tm="100000">
                                          <p:val>
                                            <p:strVal val="#ppt_y"/>
                                          </p:val>
                                        </p:tav>
                                      </p:tavLst>
                                    </p:anim>
                                    <p:animEffect transition="in" filter="fade">
                                      <p:cBhvr>
                                        <p:cTn id="77" dur="1000"/>
                                        <p:tgtEl>
                                          <p:spTgt spid="24"/>
                                        </p:tgtEl>
                                      </p:cBhvr>
                                    </p:animEffect>
                                  </p:childTnLst>
                                </p:cTn>
                              </p:par>
                              <p:par>
                                <p:cTn id="78" presetID="54" presetClass="entr" presetSubtype="0" accel="10000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1000" fill="hold"/>
                                        <p:tgtEl>
                                          <p:spTgt spid="22"/>
                                        </p:tgtEl>
                                        <p:attrNameLst>
                                          <p:attrName>ppt_w</p:attrName>
                                        </p:attrNameLst>
                                      </p:cBhvr>
                                      <p:tavLst>
                                        <p:tav tm="0">
                                          <p:val>
                                            <p:strVal val="#ppt_w*0.05"/>
                                          </p:val>
                                        </p:tav>
                                        <p:tav tm="100000">
                                          <p:val>
                                            <p:strVal val="#ppt_w"/>
                                          </p:val>
                                        </p:tav>
                                      </p:tavLst>
                                    </p:anim>
                                    <p:anim calcmode="lin" valueType="num">
                                      <p:cBhvr>
                                        <p:cTn id="81" dur="1000" fill="hold"/>
                                        <p:tgtEl>
                                          <p:spTgt spid="22"/>
                                        </p:tgtEl>
                                        <p:attrNameLst>
                                          <p:attrName>ppt_h</p:attrName>
                                        </p:attrNameLst>
                                      </p:cBhvr>
                                      <p:tavLst>
                                        <p:tav tm="0">
                                          <p:val>
                                            <p:strVal val="#ppt_h"/>
                                          </p:val>
                                        </p:tav>
                                        <p:tav tm="100000">
                                          <p:val>
                                            <p:strVal val="#ppt_h"/>
                                          </p:val>
                                        </p:tav>
                                      </p:tavLst>
                                    </p:anim>
                                    <p:anim calcmode="lin" valueType="num">
                                      <p:cBhvr>
                                        <p:cTn id="82" dur="1000" fill="hold"/>
                                        <p:tgtEl>
                                          <p:spTgt spid="22"/>
                                        </p:tgtEl>
                                        <p:attrNameLst>
                                          <p:attrName>ppt_x</p:attrName>
                                        </p:attrNameLst>
                                      </p:cBhvr>
                                      <p:tavLst>
                                        <p:tav tm="0">
                                          <p:val>
                                            <p:strVal val="#ppt_x-.2"/>
                                          </p:val>
                                        </p:tav>
                                        <p:tav tm="100000">
                                          <p:val>
                                            <p:strVal val="#ppt_x"/>
                                          </p:val>
                                        </p:tav>
                                      </p:tavLst>
                                    </p:anim>
                                    <p:anim calcmode="lin" valueType="num">
                                      <p:cBhvr>
                                        <p:cTn id="83" dur="1000" fill="hold"/>
                                        <p:tgtEl>
                                          <p:spTgt spid="22"/>
                                        </p:tgtEl>
                                        <p:attrNameLst>
                                          <p:attrName>ppt_y</p:attrName>
                                        </p:attrNameLst>
                                      </p:cBhvr>
                                      <p:tavLst>
                                        <p:tav tm="0">
                                          <p:val>
                                            <p:strVal val="#ppt_y"/>
                                          </p:val>
                                        </p:tav>
                                        <p:tav tm="100000">
                                          <p:val>
                                            <p:strVal val="#ppt_y"/>
                                          </p:val>
                                        </p:tav>
                                      </p:tavLst>
                                    </p:anim>
                                    <p:animEffect transition="in" filter="fade">
                                      <p:cBhvr>
                                        <p:cTn id="84" dur="1000"/>
                                        <p:tgtEl>
                                          <p:spTgt spid="22"/>
                                        </p:tgtEl>
                                      </p:cBhvr>
                                    </p:animEffect>
                                  </p:childTnLst>
                                </p:cTn>
                              </p:par>
                              <p:par>
                                <p:cTn id="85" presetID="54" presetClass="entr" presetSubtype="0" accel="10000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1000" fill="hold"/>
                                        <p:tgtEl>
                                          <p:spTgt spid="20"/>
                                        </p:tgtEl>
                                        <p:attrNameLst>
                                          <p:attrName>ppt_w</p:attrName>
                                        </p:attrNameLst>
                                      </p:cBhvr>
                                      <p:tavLst>
                                        <p:tav tm="0">
                                          <p:val>
                                            <p:strVal val="#ppt_w*0.05"/>
                                          </p:val>
                                        </p:tav>
                                        <p:tav tm="100000">
                                          <p:val>
                                            <p:strVal val="#ppt_w"/>
                                          </p:val>
                                        </p:tav>
                                      </p:tavLst>
                                    </p:anim>
                                    <p:anim calcmode="lin" valueType="num">
                                      <p:cBhvr>
                                        <p:cTn id="88" dur="1000" fill="hold"/>
                                        <p:tgtEl>
                                          <p:spTgt spid="20"/>
                                        </p:tgtEl>
                                        <p:attrNameLst>
                                          <p:attrName>ppt_h</p:attrName>
                                        </p:attrNameLst>
                                      </p:cBhvr>
                                      <p:tavLst>
                                        <p:tav tm="0">
                                          <p:val>
                                            <p:strVal val="#ppt_h"/>
                                          </p:val>
                                        </p:tav>
                                        <p:tav tm="100000">
                                          <p:val>
                                            <p:strVal val="#ppt_h"/>
                                          </p:val>
                                        </p:tav>
                                      </p:tavLst>
                                    </p:anim>
                                    <p:anim calcmode="lin" valueType="num">
                                      <p:cBhvr>
                                        <p:cTn id="89" dur="1000" fill="hold"/>
                                        <p:tgtEl>
                                          <p:spTgt spid="20"/>
                                        </p:tgtEl>
                                        <p:attrNameLst>
                                          <p:attrName>ppt_x</p:attrName>
                                        </p:attrNameLst>
                                      </p:cBhvr>
                                      <p:tavLst>
                                        <p:tav tm="0">
                                          <p:val>
                                            <p:strVal val="#ppt_x-.2"/>
                                          </p:val>
                                        </p:tav>
                                        <p:tav tm="100000">
                                          <p:val>
                                            <p:strVal val="#ppt_x"/>
                                          </p:val>
                                        </p:tav>
                                      </p:tavLst>
                                    </p:anim>
                                    <p:anim calcmode="lin" valueType="num">
                                      <p:cBhvr>
                                        <p:cTn id="90" dur="1000" fill="hold"/>
                                        <p:tgtEl>
                                          <p:spTgt spid="20"/>
                                        </p:tgtEl>
                                        <p:attrNameLst>
                                          <p:attrName>ppt_y</p:attrName>
                                        </p:attrNameLst>
                                      </p:cBhvr>
                                      <p:tavLst>
                                        <p:tav tm="0">
                                          <p:val>
                                            <p:strVal val="#ppt_y"/>
                                          </p:val>
                                        </p:tav>
                                        <p:tav tm="100000">
                                          <p:val>
                                            <p:strVal val="#ppt_y"/>
                                          </p:val>
                                        </p:tav>
                                      </p:tavLst>
                                    </p:anim>
                                    <p:animEffect transition="in" filter="fade">
                                      <p:cBhvr>
                                        <p:cTn id="91" dur="1000"/>
                                        <p:tgtEl>
                                          <p:spTgt spid="20"/>
                                        </p:tgtEl>
                                      </p:cBhvr>
                                    </p:animEffect>
                                  </p:childTnLst>
                                </p:cTn>
                              </p:par>
                              <p:par>
                                <p:cTn id="92" presetID="54" presetClass="entr" presetSubtype="0" accel="100000" fill="hold" grpId="0" nodeType="with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1000" fill="hold"/>
                                        <p:tgtEl>
                                          <p:spTgt spid="19"/>
                                        </p:tgtEl>
                                        <p:attrNameLst>
                                          <p:attrName>ppt_w</p:attrName>
                                        </p:attrNameLst>
                                      </p:cBhvr>
                                      <p:tavLst>
                                        <p:tav tm="0">
                                          <p:val>
                                            <p:strVal val="#ppt_w*0.05"/>
                                          </p:val>
                                        </p:tav>
                                        <p:tav tm="100000">
                                          <p:val>
                                            <p:strVal val="#ppt_w"/>
                                          </p:val>
                                        </p:tav>
                                      </p:tavLst>
                                    </p:anim>
                                    <p:anim calcmode="lin" valueType="num">
                                      <p:cBhvr>
                                        <p:cTn id="95" dur="1000" fill="hold"/>
                                        <p:tgtEl>
                                          <p:spTgt spid="19"/>
                                        </p:tgtEl>
                                        <p:attrNameLst>
                                          <p:attrName>ppt_h</p:attrName>
                                        </p:attrNameLst>
                                      </p:cBhvr>
                                      <p:tavLst>
                                        <p:tav tm="0">
                                          <p:val>
                                            <p:strVal val="#ppt_h"/>
                                          </p:val>
                                        </p:tav>
                                        <p:tav tm="100000">
                                          <p:val>
                                            <p:strVal val="#ppt_h"/>
                                          </p:val>
                                        </p:tav>
                                      </p:tavLst>
                                    </p:anim>
                                    <p:anim calcmode="lin" valueType="num">
                                      <p:cBhvr>
                                        <p:cTn id="96" dur="1000" fill="hold"/>
                                        <p:tgtEl>
                                          <p:spTgt spid="19"/>
                                        </p:tgtEl>
                                        <p:attrNameLst>
                                          <p:attrName>ppt_x</p:attrName>
                                        </p:attrNameLst>
                                      </p:cBhvr>
                                      <p:tavLst>
                                        <p:tav tm="0">
                                          <p:val>
                                            <p:strVal val="#ppt_x-.2"/>
                                          </p:val>
                                        </p:tav>
                                        <p:tav tm="100000">
                                          <p:val>
                                            <p:strVal val="#ppt_x"/>
                                          </p:val>
                                        </p:tav>
                                      </p:tavLst>
                                    </p:anim>
                                    <p:anim calcmode="lin" valueType="num">
                                      <p:cBhvr>
                                        <p:cTn id="97" dur="1000" fill="hold"/>
                                        <p:tgtEl>
                                          <p:spTgt spid="19"/>
                                        </p:tgtEl>
                                        <p:attrNameLst>
                                          <p:attrName>ppt_y</p:attrName>
                                        </p:attrNameLst>
                                      </p:cBhvr>
                                      <p:tavLst>
                                        <p:tav tm="0">
                                          <p:val>
                                            <p:strVal val="#ppt_y"/>
                                          </p:val>
                                        </p:tav>
                                        <p:tav tm="100000">
                                          <p:val>
                                            <p:strVal val="#ppt_y"/>
                                          </p:val>
                                        </p:tav>
                                      </p:tavLst>
                                    </p:anim>
                                    <p:animEffect transition="in" filter="fade">
                                      <p:cBhvr>
                                        <p:cTn id="98" dur="1000"/>
                                        <p:tgtEl>
                                          <p:spTgt spid="19"/>
                                        </p:tgtEl>
                                      </p:cBhvr>
                                    </p:animEffect>
                                  </p:childTnLst>
                                </p:cTn>
                              </p:par>
                              <p:par>
                                <p:cTn id="99" presetID="54" presetClass="entr" presetSubtype="0" accel="100000"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p:cTn id="101" dur="1000" fill="hold"/>
                                        <p:tgtEl>
                                          <p:spTgt spid="21"/>
                                        </p:tgtEl>
                                        <p:attrNameLst>
                                          <p:attrName>ppt_w</p:attrName>
                                        </p:attrNameLst>
                                      </p:cBhvr>
                                      <p:tavLst>
                                        <p:tav tm="0">
                                          <p:val>
                                            <p:strVal val="#ppt_w*0.05"/>
                                          </p:val>
                                        </p:tav>
                                        <p:tav tm="100000">
                                          <p:val>
                                            <p:strVal val="#ppt_w"/>
                                          </p:val>
                                        </p:tav>
                                      </p:tavLst>
                                    </p:anim>
                                    <p:anim calcmode="lin" valueType="num">
                                      <p:cBhvr>
                                        <p:cTn id="102" dur="1000" fill="hold"/>
                                        <p:tgtEl>
                                          <p:spTgt spid="21"/>
                                        </p:tgtEl>
                                        <p:attrNameLst>
                                          <p:attrName>ppt_h</p:attrName>
                                        </p:attrNameLst>
                                      </p:cBhvr>
                                      <p:tavLst>
                                        <p:tav tm="0">
                                          <p:val>
                                            <p:strVal val="#ppt_h"/>
                                          </p:val>
                                        </p:tav>
                                        <p:tav tm="100000">
                                          <p:val>
                                            <p:strVal val="#ppt_h"/>
                                          </p:val>
                                        </p:tav>
                                      </p:tavLst>
                                    </p:anim>
                                    <p:anim calcmode="lin" valueType="num">
                                      <p:cBhvr>
                                        <p:cTn id="103" dur="1000" fill="hold"/>
                                        <p:tgtEl>
                                          <p:spTgt spid="21"/>
                                        </p:tgtEl>
                                        <p:attrNameLst>
                                          <p:attrName>ppt_x</p:attrName>
                                        </p:attrNameLst>
                                      </p:cBhvr>
                                      <p:tavLst>
                                        <p:tav tm="0">
                                          <p:val>
                                            <p:strVal val="#ppt_x-.2"/>
                                          </p:val>
                                        </p:tav>
                                        <p:tav tm="100000">
                                          <p:val>
                                            <p:strVal val="#ppt_x"/>
                                          </p:val>
                                        </p:tav>
                                      </p:tavLst>
                                    </p:anim>
                                    <p:anim calcmode="lin" valueType="num">
                                      <p:cBhvr>
                                        <p:cTn id="104" dur="1000" fill="hold"/>
                                        <p:tgtEl>
                                          <p:spTgt spid="21"/>
                                        </p:tgtEl>
                                        <p:attrNameLst>
                                          <p:attrName>ppt_y</p:attrName>
                                        </p:attrNameLst>
                                      </p:cBhvr>
                                      <p:tavLst>
                                        <p:tav tm="0">
                                          <p:val>
                                            <p:strVal val="#ppt_y"/>
                                          </p:val>
                                        </p:tav>
                                        <p:tav tm="100000">
                                          <p:val>
                                            <p:strVal val="#ppt_y"/>
                                          </p:val>
                                        </p:tav>
                                      </p:tavLst>
                                    </p:anim>
                                    <p:animEffect transition="in" filter="fade">
                                      <p:cBhvr>
                                        <p:cTn id="105" dur="1000"/>
                                        <p:tgtEl>
                                          <p:spTgt spid="21"/>
                                        </p:tgtEl>
                                      </p:cBhvr>
                                    </p:animEffect>
                                  </p:childTnLst>
                                </p:cTn>
                              </p:par>
                              <p:par>
                                <p:cTn id="106" presetID="54" presetClass="entr" presetSubtype="0" accel="100000"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1000" fill="hold"/>
                                        <p:tgtEl>
                                          <p:spTgt spid="23"/>
                                        </p:tgtEl>
                                        <p:attrNameLst>
                                          <p:attrName>ppt_w</p:attrName>
                                        </p:attrNameLst>
                                      </p:cBhvr>
                                      <p:tavLst>
                                        <p:tav tm="0">
                                          <p:val>
                                            <p:strVal val="#ppt_w*0.05"/>
                                          </p:val>
                                        </p:tav>
                                        <p:tav tm="100000">
                                          <p:val>
                                            <p:strVal val="#ppt_w"/>
                                          </p:val>
                                        </p:tav>
                                      </p:tavLst>
                                    </p:anim>
                                    <p:anim calcmode="lin" valueType="num">
                                      <p:cBhvr>
                                        <p:cTn id="109" dur="1000" fill="hold"/>
                                        <p:tgtEl>
                                          <p:spTgt spid="23"/>
                                        </p:tgtEl>
                                        <p:attrNameLst>
                                          <p:attrName>ppt_h</p:attrName>
                                        </p:attrNameLst>
                                      </p:cBhvr>
                                      <p:tavLst>
                                        <p:tav tm="0">
                                          <p:val>
                                            <p:strVal val="#ppt_h"/>
                                          </p:val>
                                        </p:tav>
                                        <p:tav tm="100000">
                                          <p:val>
                                            <p:strVal val="#ppt_h"/>
                                          </p:val>
                                        </p:tav>
                                      </p:tavLst>
                                    </p:anim>
                                    <p:anim calcmode="lin" valueType="num">
                                      <p:cBhvr>
                                        <p:cTn id="110" dur="1000" fill="hold"/>
                                        <p:tgtEl>
                                          <p:spTgt spid="23"/>
                                        </p:tgtEl>
                                        <p:attrNameLst>
                                          <p:attrName>ppt_x</p:attrName>
                                        </p:attrNameLst>
                                      </p:cBhvr>
                                      <p:tavLst>
                                        <p:tav tm="0">
                                          <p:val>
                                            <p:strVal val="#ppt_x-.2"/>
                                          </p:val>
                                        </p:tav>
                                        <p:tav tm="100000">
                                          <p:val>
                                            <p:strVal val="#ppt_x"/>
                                          </p:val>
                                        </p:tav>
                                      </p:tavLst>
                                    </p:anim>
                                    <p:anim calcmode="lin" valueType="num">
                                      <p:cBhvr>
                                        <p:cTn id="111" dur="1000" fill="hold"/>
                                        <p:tgtEl>
                                          <p:spTgt spid="23"/>
                                        </p:tgtEl>
                                        <p:attrNameLst>
                                          <p:attrName>ppt_y</p:attrName>
                                        </p:attrNameLst>
                                      </p:cBhvr>
                                      <p:tavLst>
                                        <p:tav tm="0">
                                          <p:val>
                                            <p:strVal val="#ppt_y"/>
                                          </p:val>
                                        </p:tav>
                                        <p:tav tm="100000">
                                          <p:val>
                                            <p:strVal val="#ppt_y"/>
                                          </p:val>
                                        </p:tav>
                                      </p:tavLst>
                                    </p:anim>
                                    <p:animEffect transition="in" filter="fade">
                                      <p:cBhvr>
                                        <p:cTn id="11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10" grpId="0" animBg="1"/>
      <p:bldP spid="11" grpId="0"/>
      <p:bldP spid="12" grpId="0"/>
      <p:bldP spid="13" grpId="0"/>
      <p:bldP spid="14" grpId="0"/>
      <p:bldP spid="15" grpId="0"/>
      <p:bldP spid="16" grpId="0"/>
      <p:bldP spid="17" grpId="0" animBg="1"/>
      <p:bldP spid="18" grpId="0"/>
      <p:bldP spid="19" grpId="0" animBg="1"/>
      <p:bldP spid="20" grpId="0" animBg="1"/>
      <p:bldP spid="21" grpId="0" animBg="1"/>
      <p:bldP spid="22" grpId="0" animBg="1"/>
      <p:bldP spid="23" grpId="0" animBg="1"/>
      <p:bldP spid="24" grpId="0" animBg="1"/>
      <p:bldP spid="2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701784" y="568084"/>
            <a:ext cx="7955444" cy="5515437"/>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3200" b="1" dirty="0" smtClean="0">
              <a:solidFill>
                <a:srgbClr val="003300"/>
              </a:solidFill>
            </a:endParaRPr>
          </a:p>
          <a:p>
            <a:pPr algn="ctr"/>
            <a:r>
              <a:rPr lang="ar-SA" sz="3600" b="1" dirty="0" smtClean="0">
                <a:solidFill>
                  <a:srgbClr val="003300"/>
                </a:solidFill>
                <a:effectLst>
                  <a:glow rad="228600">
                    <a:schemeClr val="accent1">
                      <a:satMod val="175000"/>
                      <a:alpha val="40000"/>
                    </a:schemeClr>
                  </a:glow>
                </a:effectLst>
              </a:rPr>
              <a:t>حرف (الواو)يتكون من جزأين:</a:t>
            </a:r>
          </a:p>
          <a:p>
            <a:pPr algn="ctr"/>
            <a:r>
              <a:rPr lang="ar-SA" sz="3600" b="1" dirty="0" smtClean="0">
                <a:solidFill>
                  <a:srgbClr val="003300"/>
                </a:solidFill>
                <a:effectLst>
                  <a:glow rad="228600">
                    <a:schemeClr val="accent1">
                      <a:satMod val="175000"/>
                      <a:alpha val="40000"/>
                    </a:schemeClr>
                  </a:glow>
                </a:effectLst>
              </a:rPr>
              <a:t>(رأس الفاء وجسم الراء)</a:t>
            </a:r>
          </a:p>
          <a:p>
            <a:pPr algn="ctr"/>
            <a:r>
              <a:rPr lang="ar-SA" sz="3600" b="1" dirty="0" smtClean="0">
                <a:solidFill>
                  <a:srgbClr val="003300"/>
                </a:solidFill>
                <a:effectLst>
                  <a:glow rad="228600">
                    <a:schemeClr val="accent1">
                      <a:satMod val="175000"/>
                      <a:alpha val="40000"/>
                    </a:schemeClr>
                  </a:glow>
                </a:effectLst>
              </a:rPr>
              <a:t>**&amp;&amp;**&amp;&amp;**&amp;&amp;**</a:t>
            </a:r>
          </a:p>
          <a:p>
            <a:pPr algn="ctr"/>
            <a:r>
              <a:rPr lang="ar-SA" sz="3600" b="1" dirty="0" smtClean="0">
                <a:solidFill>
                  <a:srgbClr val="003300"/>
                </a:solidFill>
                <a:effectLst>
                  <a:glow rad="228600">
                    <a:schemeClr val="accent1">
                      <a:satMod val="175000"/>
                      <a:alpha val="40000"/>
                    </a:schemeClr>
                  </a:glow>
                </a:effectLst>
              </a:rPr>
              <a:t>(واو)النسخ</a:t>
            </a:r>
          </a:p>
          <a:p>
            <a:pPr algn="ctr"/>
            <a:r>
              <a:rPr lang="ar-SA" sz="3600" b="1" dirty="0" smtClean="0">
                <a:solidFill>
                  <a:srgbClr val="003300"/>
                </a:solidFill>
                <a:effectLst>
                  <a:glow rad="228600">
                    <a:schemeClr val="accent1">
                      <a:satMod val="175000"/>
                      <a:alpha val="40000"/>
                    </a:schemeClr>
                  </a:glow>
                </a:effectLst>
              </a:rPr>
              <a:t>1/رأسها كدائرة مفرغة فوق السطر.</a:t>
            </a:r>
          </a:p>
          <a:p>
            <a:pPr algn="ctr"/>
            <a:r>
              <a:rPr lang="ar-SA" sz="3600" b="1" dirty="0" smtClean="0">
                <a:solidFill>
                  <a:srgbClr val="003300"/>
                </a:solidFill>
                <a:effectLst>
                  <a:glow rad="228600">
                    <a:schemeClr val="accent1">
                      <a:satMod val="175000"/>
                      <a:alpha val="40000"/>
                    </a:schemeClr>
                  </a:glow>
                </a:effectLst>
              </a:rPr>
              <a:t>2/عنقها قصير يستقر على السطر.</a:t>
            </a:r>
          </a:p>
          <a:p>
            <a:pPr algn="ctr"/>
            <a:r>
              <a:rPr lang="ar-SA" sz="3600" b="1" dirty="0" smtClean="0">
                <a:solidFill>
                  <a:srgbClr val="003300"/>
                </a:solidFill>
                <a:effectLst>
                  <a:glow rad="228600">
                    <a:schemeClr val="accent1">
                      <a:satMod val="175000"/>
                      <a:alpha val="40000"/>
                    </a:schemeClr>
                  </a:glow>
                </a:effectLst>
              </a:rPr>
              <a:t>3/جسمها مثل جسم الراء،ينزل تحت السطر.</a:t>
            </a:r>
          </a:p>
        </p:txBody>
      </p:sp>
      <p:sp>
        <p:nvSpPr>
          <p:cNvPr id="4" name="دمعة 3"/>
          <p:cNvSpPr/>
          <p:nvPr/>
        </p:nvSpPr>
        <p:spPr>
          <a:xfrm rot="20731239">
            <a:off x="351068" y="451730"/>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أتذكر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786710"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214282" y="214290"/>
            <a:ext cx="7643866" cy="954107"/>
          </a:xfrm>
          <a:prstGeom prst="rect">
            <a:avLst/>
          </a:prstGeom>
          <a:noFill/>
        </p:spPr>
        <p:txBody>
          <a:bodyPr wrap="square" rtlCol="1">
            <a:spAutoFit/>
          </a:bodyPr>
          <a:lstStyle/>
          <a:p>
            <a:pPr algn="ctr"/>
            <a:r>
              <a:rPr lang="ar-SA" sz="2800" b="1" dirty="0" smtClean="0">
                <a:cs typeface="DecoType Naskh" pitchFamily="2" charset="-78"/>
              </a:rPr>
              <a:t>أبحث في النص عن الأحرف الناقصة من الكلمات التالية،ثم أعيد الكلمات بخط الرقعة:</a:t>
            </a:r>
          </a:p>
        </p:txBody>
      </p:sp>
      <p:sp>
        <p:nvSpPr>
          <p:cNvPr id="5" name="مستطيل 4"/>
          <p:cNvSpPr/>
          <p:nvPr/>
        </p:nvSpPr>
        <p:spPr>
          <a:xfrm>
            <a:off x="5214942" y="107154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و</a:t>
            </a:r>
            <a:endParaRPr lang="ar-SA" sz="3200" b="1" dirty="0">
              <a:solidFill>
                <a:schemeClr val="tx1"/>
              </a:solidFill>
            </a:endParaRPr>
          </a:p>
        </p:txBody>
      </p:sp>
      <p:sp>
        <p:nvSpPr>
          <p:cNvPr id="6" name="مستطيل 5"/>
          <p:cNvSpPr/>
          <p:nvPr/>
        </p:nvSpPr>
        <p:spPr>
          <a:xfrm>
            <a:off x="3929058" y="157161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س</a:t>
            </a:r>
            <a:endParaRPr lang="ar-SA" sz="3200" b="1" dirty="0">
              <a:solidFill>
                <a:schemeClr val="tx1"/>
              </a:solidFill>
            </a:endParaRPr>
          </a:p>
        </p:txBody>
      </p:sp>
      <p:sp>
        <p:nvSpPr>
          <p:cNvPr id="7" name="مستطيل 6"/>
          <p:cNvSpPr/>
          <p:nvPr/>
        </p:nvSpPr>
        <p:spPr>
          <a:xfrm>
            <a:off x="2000232" y="107154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8" name="مستطيل 7"/>
          <p:cNvSpPr/>
          <p:nvPr/>
        </p:nvSpPr>
        <p:spPr>
          <a:xfrm>
            <a:off x="2643174" y="107154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ث</a:t>
            </a:r>
            <a:endParaRPr lang="ar-SA" sz="3200" b="1" dirty="0">
              <a:solidFill>
                <a:schemeClr val="tx1"/>
              </a:solidFill>
            </a:endParaRPr>
          </a:p>
        </p:txBody>
      </p:sp>
      <p:sp>
        <p:nvSpPr>
          <p:cNvPr id="9" name="مستطيل 8"/>
          <p:cNvSpPr/>
          <p:nvPr/>
        </p:nvSpPr>
        <p:spPr>
          <a:xfrm>
            <a:off x="3286116" y="107154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ع</a:t>
            </a:r>
            <a:endParaRPr lang="ar-SA" sz="3200" b="1" dirty="0">
              <a:solidFill>
                <a:schemeClr val="tx1"/>
              </a:solidFill>
            </a:endParaRPr>
          </a:p>
        </p:txBody>
      </p:sp>
      <p:sp>
        <p:nvSpPr>
          <p:cNvPr id="10" name="مستطيل 9"/>
          <p:cNvSpPr/>
          <p:nvPr/>
        </p:nvSpPr>
        <p:spPr>
          <a:xfrm>
            <a:off x="3929058" y="107154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11" name="مستطيل 10"/>
          <p:cNvSpPr/>
          <p:nvPr/>
        </p:nvSpPr>
        <p:spPr>
          <a:xfrm>
            <a:off x="4572000" y="107154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12" name="مستطيل 11"/>
          <p:cNvSpPr/>
          <p:nvPr/>
        </p:nvSpPr>
        <p:spPr>
          <a:xfrm>
            <a:off x="5214942" y="2571744"/>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و</a:t>
            </a:r>
            <a:endParaRPr lang="ar-SA" sz="3200" b="1" dirty="0">
              <a:solidFill>
                <a:schemeClr val="tx1"/>
              </a:solidFill>
            </a:endParaRPr>
          </a:p>
        </p:txBody>
      </p:sp>
      <p:sp>
        <p:nvSpPr>
          <p:cNvPr id="13" name="مستطيل 12"/>
          <p:cNvSpPr/>
          <p:nvPr/>
        </p:nvSpPr>
        <p:spPr>
          <a:xfrm>
            <a:off x="4572000"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4" name="مستطيل 13"/>
          <p:cNvSpPr/>
          <p:nvPr/>
        </p:nvSpPr>
        <p:spPr>
          <a:xfrm>
            <a:off x="4572000" y="157161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5" name="مستطيل 14"/>
          <p:cNvSpPr/>
          <p:nvPr/>
        </p:nvSpPr>
        <p:spPr>
          <a:xfrm>
            <a:off x="3929058"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ن</a:t>
            </a:r>
            <a:endParaRPr lang="ar-SA" sz="3200" b="1" dirty="0">
              <a:solidFill>
                <a:schemeClr val="tx1"/>
              </a:solidFill>
            </a:endParaRPr>
          </a:p>
        </p:txBody>
      </p:sp>
      <p:sp>
        <p:nvSpPr>
          <p:cNvPr id="16" name="مستطيل 15"/>
          <p:cNvSpPr/>
          <p:nvPr/>
        </p:nvSpPr>
        <p:spPr>
          <a:xfrm>
            <a:off x="3286116"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ي</a:t>
            </a:r>
            <a:endParaRPr lang="ar-SA" sz="3200" b="1" dirty="0">
              <a:solidFill>
                <a:schemeClr val="tx1"/>
              </a:solidFill>
            </a:endParaRPr>
          </a:p>
        </p:txBody>
      </p:sp>
      <p:sp>
        <p:nvSpPr>
          <p:cNvPr id="17" name="مستطيل 16"/>
          <p:cNvSpPr/>
          <p:nvPr/>
        </p:nvSpPr>
        <p:spPr>
          <a:xfrm>
            <a:off x="2643174"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ن</a:t>
            </a:r>
            <a:endParaRPr lang="ar-SA" sz="3200" b="1" dirty="0">
              <a:solidFill>
                <a:schemeClr val="tx1"/>
              </a:solidFill>
            </a:endParaRPr>
          </a:p>
        </p:txBody>
      </p:sp>
      <p:sp>
        <p:nvSpPr>
          <p:cNvPr id="18" name="مستطيل 17"/>
          <p:cNvSpPr/>
          <p:nvPr/>
        </p:nvSpPr>
        <p:spPr>
          <a:xfrm>
            <a:off x="7143768" y="2571744"/>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9" name="مستطيل 18"/>
          <p:cNvSpPr/>
          <p:nvPr/>
        </p:nvSpPr>
        <p:spPr>
          <a:xfrm>
            <a:off x="6500826" y="2571744"/>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ق</a:t>
            </a:r>
            <a:endParaRPr lang="ar-SA" sz="3200" b="1" dirty="0">
              <a:solidFill>
                <a:schemeClr val="tx1"/>
              </a:solidFill>
            </a:endParaRPr>
          </a:p>
        </p:txBody>
      </p:sp>
      <p:sp>
        <p:nvSpPr>
          <p:cNvPr id="20" name="مستطيل 19"/>
          <p:cNvSpPr/>
          <p:nvPr/>
        </p:nvSpPr>
        <p:spPr>
          <a:xfrm>
            <a:off x="5857884" y="2571744"/>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س</a:t>
            </a:r>
            <a:endParaRPr lang="ar-SA" sz="3200" b="1" dirty="0">
              <a:solidFill>
                <a:schemeClr val="tx1"/>
              </a:solidFill>
            </a:endParaRPr>
          </a:p>
        </p:txBody>
      </p:sp>
      <p:sp>
        <p:nvSpPr>
          <p:cNvPr id="21" name="مستطيل 20"/>
          <p:cNvSpPr/>
          <p:nvPr/>
        </p:nvSpPr>
        <p:spPr>
          <a:xfrm>
            <a:off x="5857884"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ت</a:t>
            </a:r>
            <a:endParaRPr lang="ar-SA" sz="3200" b="1" dirty="0">
              <a:solidFill>
                <a:schemeClr val="tx1"/>
              </a:solidFill>
            </a:endParaRPr>
          </a:p>
        </p:txBody>
      </p:sp>
      <p:sp>
        <p:nvSpPr>
          <p:cNvPr id="22" name="مستطيل 21"/>
          <p:cNvSpPr/>
          <p:nvPr/>
        </p:nvSpPr>
        <p:spPr>
          <a:xfrm>
            <a:off x="5214942"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ص</a:t>
            </a:r>
            <a:endParaRPr lang="ar-SA" sz="3200" b="1" dirty="0">
              <a:solidFill>
                <a:schemeClr val="tx1"/>
              </a:solidFill>
            </a:endParaRPr>
          </a:p>
        </p:txBody>
      </p:sp>
      <p:sp>
        <p:nvSpPr>
          <p:cNvPr id="23" name="مستطيل 22"/>
          <p:cNvSpPr/>
          <p:nvPr/>
        </p:nvSpPr>
        <p:spPr>
          <a:xfrm>
            <a:off x="5214942" y="157161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24" name="مستطيل 23"/>
          <p:cNvSpPr/>
          <p:nvPr/>
        </p:nvSpPr>
        <p:spPr>
          <a:xfrm>
            <a:off x="6500826" y="207167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س</a:t>
            </a:r>
            <a:endParaRPr lang="ar-SA" sz="3200" b="1" dirty="0">
              <a:solidFill>
                <a:schemeClr val="tx1"/>
              </a:solidFill>
            </a:endParaRPr>
          </a:p>
        </p:txBody>
      </p:sp>
      <p:sp>
        <p:nvSpPr>
          <p:cNvPr id="25" name="مستطيل 24"/>
          <p:cNvSpPr/>
          <p:nvPr/>
        </p:nvSpPr>
        <p:spPr>
          <a:xfrm>
            <a:off x="5857884" y="157161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س</a:t>
            </a:r>
            <a:endParaRPr lang="ar-SA" sz="3200" b="1" dirty="0">
              <a:solidFill>
                <a:schemeClr val="tx1"/>
              </a:solidFill>
            </a:endParaRPr>
          </a:p>
        </p:txBody>
      </p:sp>
      <p:sp>
        <p:nvSpPr>
          <p:cNvPr id="26" name="مستطيل 25"/>
          <p:cNvSpPr/>
          <p:nvPr/>
        </p:nvSpPr>
        <p:spPr>
          <a:xfrm>
            <a:off x="6500826" y="157161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و</a:t>
            </a:r>
            <a:endParaRPr lang="ar-SA" sz="3200" b="1" dirty="0">
              <a:solidFill>
                <a:schemeClr val="tx1"/>
              </a:solidFill>
            </a:endParaRPr>
          </a:p>
        </p:txBody>
      </p:sp>
      <p:sp>
        <p:nvSpPr>
          <p:cNvPr id="27" name="تمرير عمودي 26"/>
          <p:cNvSpPr/>
          <p:nvPr/>
        </p:nvSpPr>
        <p:spPr>
          <a:xfrm rot="20948284">
            <a:off x="-843" y="818332"/>
            <a:ext cx="2228719" cy="2143140"/>
          </a:xfrm>
          <a:prstGeom prst="verticalScroll">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path path="circle">
              <a:fillToRect t="100000" r="100000"/>
            </a:path>
            <a:tileRect l="-100000" b="-100000"/>
          </a:gradFill>
          <a:ln>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8" name="مربع نص 27"/>
          <p:cNvSpPr txBox="1"/>
          <p:nvPr/>
        </p:nvSpPr>
        <p:spPr>
          <a:xfrm>
            <a:off x="2071670" y="1000108"/>
            <a:ext cx="500066" cy="584775"/>
          </a:xfrm>
          <a:prstGeom prst="rect">
            <a:avLst/>
          </a:prstGeom>
          <a:noFill/>
        </p:spPr>
        <p:txBody>
          <a:bodyPr wrap="square" rtlCol="1">
            <a:spAutoFit/>
          </a:bodyPr>
          <a:lstStyle/>
          <a:p>
            <a:pPr algn="ctr"/>
            <a:r>
              <a:rPr lang="ar-SA" sz="3200" b="1" dirty="0" smtClean="0">
                <a:solidFill>
                  <a:srgbClr val="C00000"/>
                </a:solidFill>
              </a:rPr>
              <a:t>ر</a:t>
            </a:r>
          </a:p>
        </p:txBody>
      </p:sp>
      <p:sp>
        <p:nvSpPr>
          <p:cNvPr id="29" name="مربع نص 28"/>
          <p:cNvSpPr txBox="1"/>
          <p:nvPr/>
        </p:nvSpPr>
        <p:spPr>
          <a:xfrm>
            <a:off x="4643438" y="1500174"/>
            <a:ext cx="500066" cy="584775"/>
          </a:xfrm>
          <a:prstGeom prst="rect">
            <a:avLst/>
          </a:prstGeom>
          <a:noFill/>
        </p:spPr>
        <p:txBody>
          <a:bodyPr wrap="square" rtlCol="1">
            <a:spAutoFit/>
          </a:bodyPr>
          <a:lstStyle/>
          <a:p>
            <a:pPr algn="ctr"/>
            <a:r>
              <a:rPr lang="ar-SA" sz="3200" b="1" dirty="0" smtClean="0">
                <a:solidFill>
                  <a:srgbClr val="C00000"/>
                </a:solidFill>
              </a:rPr>
              <a:t>و</a:t>
            </a:r>
          </a:p>
        </p:txBody>
      </p:sp>
      <p:sp>
        <p:nvSpPr>
          <p:cNvPr id="30" name="مربع نص 29"/>
          <p:cNvSpPr txBox="1"/>
          <p:nvPr/>
        </p:nvSpPr>
        <p:spPr>
          <a:xfrm>
            <a:off x="4643438" y="2000240"/>
            <a:ext cx="500066" cy="584775"/>
          </a:xfrm>
          <a:prstGeom prst="rect">
            <a:avLst/>
          </a:prstGeom>
          <a:noFill/>
        </p:spPr>
        <p:txBody>
          <a:bodyPr wrap="square" rtlCol="1">
            <a:spAutoFit/>
          </a:bodyPr>
          <a:lstStyle/>
          <a:p>
            <a:pPr algn="ctr"/>
            <a:r>
              <a:rPr lang="ar-SA" sz="3200" b="1" dirty="0" smtClean="0">
                <a:solidFill>
                  <a:srgbClr val="C00000"/>
                </a:solidFill>
              </a:rPr>
              <a:t>و</a:t>
            </a:r>
          </a:p>
        </p:txBody>
      </p:sp>
      <p:sp>
        <p:nvSpPr>
          <p:cNvPr id="31" name="مربع نص 30"/>
          <p:cNvSpPr txBox="1"/>
          <p:nvPr/>
        </p:nvSpPr>
        <p:spPr>
          <a:xfrm>
            <a:off x="7215206" y="2500306"/>
            <a:ext cx="500066" cy="584775"/>
          </a:xfrm>
          <a:prstGeom prst="rect">
            <a:avLst/>
          </a:prstGeom>
          <a:noFill/>
        </p:spPr>
        <p:txBody>
          <a:bodyPr wrap="square" rtlCol="1">
            <a:spAutoFit/>
          </a:bodyPr>
          <a:lstStyle/>
          <a:p>
            <a:pPr algn="ctr"/>
            <a:r>
              <a:rPr lang="ar-SA" sz="3200" b="1" dirty="0" smtClean="0">
                <a:solidFill>
                  <a:srgbClr val="C00000"/>
                </a:solidFill>
              </a:rPr>
              <a:t>أ</a:t>
            </a:r>
          </a:p>
        </p:txBody>
      </p:sp>
      <p:sp>
        <p:nvSpPr>
          <p:cNvPr id="32" name="دمعة 31"/>
          <p:cNvSpPr/>
          <p:nvPr/>
        </p:nvSpPr>
        <p:spPr>
          <a:xfrm>
            <a:off x="7786710" y="3189273"/>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33" name="مربع نص 32"/>
          <p:cNvSpPr txBox="1"/>
          <p:nvPr/>
        </p:nvSpPr>
        <p:spPr>
          <a:xfrm>
            <a:off x="928662" y="3286124"/>
            <a:ext cx="7000924" cy="523220"/>
          </a:xfrm>
          <a:prstGeom prst="rect">
            <a:avLst/>
          </a:prstGeom>
          <a:noFill/>
        </p:spPr>
        <p:txBody>
          <a:bodyPr wrap="square" rtlCol="1">
            <a:spAutoFit/>
          </a:bodyPr>
          <a:lstStyle/>
          <a:p>
            <a:pPr algn="ctr"/>
            <a:r>
              <a:rPr lang="ar-SA" sz="2800" b="1" dirty="0" smtClean="0">
                <a:cs typeface="DecoType Naskh" pitchFamily="2" charset="-78"/>
              </a:rPr>
              <a:t>أقرأ العبارات التالية ثم أكتبها مرتين بخط الرقعة مع الابتداء من الأسفل:</a:t>
            </a:r>
          </a:p>
        </p:txBody>
      </p:sp>
      <p:sp>
        <p:nvSpPr>
          <p:cNvPr id="34" name="مستطيل 33"/>
          <p:cNvSpPr/>
          <p:nvPr/>
        </p:nvSpPr>
        <p:spPr>
          <a:xfrm>
            <a:off x="785786" y="4000504"/>
            <a:ext cx="7358114" cy="714380"/>
          </a:xfrm>
          <a:prstGeom prst="rect">
            <a:avLst/>
          </a:prstGeom>
          <a:ln w="57150"/>
        </p:spPr>
        <p:style>
          <a:lnRef idx="2">
            <a:schemeClr val="accent3"/>
          </a:lnRef>
          <a:fillRef idx="1">
            <a:schemeClr val="lt1"/>
          </a:fillRef>
          <a:effectRef idx="0">
            <a:schemeClr val="accent3"/>
          </a:effectRef>
          <a:fontRef idx="minor">
            <a:schemeClr val="dk1"/>
          </a:fontRef>
        </p:style>
        <p:txBody>
          <a:bodyPr rtlCol="1" anchor="ctr"/>
          <a:lstStyle/>
          <a:p>
            <a:pPr algn="ctr"/>
            <a:r>
              <a:rPr lang="ar-SA" sz="2800" b="1" dirty="0" smtClean="0"/>
              <a:t>المؤمنة الواعية تصون نفسها ولا تنزلق وراء هواة السفور</a:t>
            </a:r>
            <a:endParaRPr lang="ar-SA" sz="2800" b="1" dirty="0"/>
          </a:p>
        </p:txBody>
      </p:sp>
      <p:sp>
        <p:nvSpPr>
          <p:cNvPr id="35" name="دمعة 34"/>
          <p:cNvSpPr/>
          <p:nvPr/>
        </p:nvSpPr>
        <p:spPr>
          <a:xfrm>
            <a:off x="7786710" y="4786322"/>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36" name="مربع نص 35"/>
          <p:cNvSpPr txBox="1"/>
          <p:nvPr/>
        </p:nvSpPr>
        <p:spPr>
          <a:xfrm>
            <a:off x="5572132" y="4883173"/>
            <a:ext cx="2286016" cy="523220"/>
          </a:xfrm>
          <a:prstGeom prst="rect">
            <a:avLst/>
          </a:prstGeom>
          <a:noFill/>
        </p:spPr>
        <p:txBody>
          <a:bodyPr wrap="square" rtlCol="1">
            <a:spAutoFit/>
          </a:bodyPr>
          <a:lstStyle/>
          <a:p>
            <a:pPr algn="ctr"/>
            <a:r>
              <a:rPr lang="ar-SA" sz="2800" b="1" dirty="0" smtClean="0">
                <a:cs typeface="DecoType Naskh" pitchFamily="2" charset="-78"/>
              </a:rPr>
              <a:t>أكتب بخط النسخ:</a:t>
            </a:r>
          </a:p>
        </p:txBody>
      </p:sp>
      <p:sp>
        <p:nvSpPr>
          <p:cNvPr id="37" name="مستطيل 36"/>
          <p:cNvSpPr/>
          <p:nvPr/>
        </p:nvSpPr>
        <p:spPr>
          <a:xfrm>
            <a:off x="785786" y="5643578"/>
            <a:ext cx="7358114" cy="714380"/>
          </a:xfrm>
          <a:prstGeom prst="rect">
            <a:avLst/>
          </a:prstGeom>
          <a:ln w="57150"/>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t>المؤمنةُ الواعيةُ تصونُ نفسَها ولا تنزلقُ وراءَ هواةِ السفورِ</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8"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out)">
                                      <p:cBhvr>
                                        <p:cTn id="13" dur="2000"/>
                                        <p:tgtEl>
                                          <p:spTgt spid="5"/>
                                        </p:tgtEl>
                                      </p:cBhvr>
                                    </p:animEffect>
                                  </p:childTnLst>
                                </p:cTn>
                              </p:par>
                              <p:par>
                                <p:cTn id="14" presetID="8"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out)">
                                      <p:cBhvr>
                                        <p:cTn id="16" dur="2000"/>
                                        <p:tgtEl>
                                          <p:spTgt spid="6"/>
                                        </p:tgtEl>
                                      </p:cBhvr>
                                    </p:animEffect>
                                  </p:childTnLst>
                                </p:cTn>
                              </p:par>
                              <p:par>
                                <p:cTn id="17" presetID="8"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out)">
                                      <p:cBhvr>
                                        <p:cTn id="19" dur="2000"/>
                                        <p:tgtEl>
                                          <p:spTgt spid="7"/>
                                        </p:tgtEl>
                                      </p:cBhvr>
                                    </p:animEffect>
                                  </p:childTnLst>
                                </p:cTn>
                              </p:par>
                              <p:par>
                                <p:cTn id="20" presetID="8" presetClass="entr" presetSubtype="3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out)">
                                      <p:cBhvr>
                                        <p:cTn id="22" dur="2000"/>
                                        <p:tgtEl>
                                          <p:spTgt spid="8"/>
                                        </p:tgtEl>
                                      </p:cBhvr>
                                    </p:animEffect>
                                  </p:childTnLst>
                                </p:cTn>
                              </p:par>
                              <p:par>
                                <p:cTn id="23" presetID="8" presetClass="entr" presetSubtype="3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out)">
                                      <p:cBhvr>
                                        <p:cTn id="25" dur="2000"/>
                                        <p:tgtEl>
                                          <p:spTgt spid="9"/>
                                        </p:tgtEl>
                                      </p:cBhvr>
                                    </p:animEffect>
                                  </p:childTnLst>
                                </p:cTn>
                              </p:par>
                              <p:par>
                                <p:cTn id="26" presetID="8" presetClass="entr" presetSubtype="3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amond(out)">
                                      <p:cBhvr>
                                        <p:cTn id="28" dur="2000"/>
                                        <p:tgtEl>
                                          <p:spTgt spid="10"/>
                                        </p:tgtEl>
                                      </p:cBhvr>
                                    </p:animEffect>
                                  </p:childTnLst>
                                </p:cTn>
                              </p:par>
                              <p:par>
                                <p:cTn id="29" presetID="8" presetClass="entr" presetSubtype="32"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out)">
                                      <p:cBhvr>
                                        <p:cTn id="31" dur="2000"/>
                                        <p:tgtEl>
                                          <p:spTgt spid="11"/>
                                        </p:tgtEl>
                                      </p:cBhvr>
                                    </p:animEffect>
                                  </p:childTnLst>
                                </p:cTn>
                              </p:par>
                              <p:par>
                                <p:cTn id="32" presetID="8" presetClass="entr" presetSubtype="3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amond(out)">
                                      <p:cBhvr>
                                        <p:cTn id="34" dur="2000"/>
                                        <p:tgtEl>
                                          <p:spTgt spid="12"/>
                                        </p:tgtEl>
                                      </p:cBhvr>
                                    </p:animEffect>
                                  </p:childTnLst>
                                </p:cTn>
                              </p:par>
                              <p:par>
                                <p:cTn id="35" presetID="8" presetClass="entr" presetSubtype="3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amond(out)">
                                      <p:cBhvr>
                                        <p:cTn id="37" dur="2000"/>
                                        <p:tgtEl>
                                          <p:spTgt spid="13"/>
                                        </p:tgtEl>
                                      </p:cBhvr>
                                    </p:animEffect>
                                  </p:childTnLst>
                                </p:cTn>
                              </p:par>
                              <p:par>
                                <p:cTn id="38" presetID="8" presetClass="entr" presetSubtype="32"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amond(out)">
                                      <p:cBhvr>
                                        <p:cTn id="40" dur="2000"/>
                                        <p:tgtEl>
                                          <p:spTgt spid="14"/>
                                        </p:tgtEl>
                                      </p:cBhvr>
                                    </p:animEffect>
                                  </p:childTnLst>
                                </p:cTn>
                              </p:par>
                              <p:par>
                                <p:cTn id="41" presetID="8" presetClass="entr" presetSubtype="32"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diamond(out)">
                                      <p:cBhvr>
                                        <p:cTn id="43" dur="2000"/>
                                        <p:tgtEl>
                                          <p:spTgt spid="15"/>
                                        </p:tgtEl>
                                      </p:cBhvr>
                                    </p:animEffect>
                                  </p:childTnLst>
                                </p:cTn>
                              </p:par>
                              <p:par>
                                <p:cTn id="44" presetID="8" presetClass="entr" presetSubtype="32"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diamond(out)">
                                      <p:cBhvr>
                                        <p:cTn id="46" dur="2000"/>
                                        <p:tgtEl>
                                          <p:spTgt spid="16"/>
                                        </p:tgtEl>
                                      </p:cBhvr>
                                    </p:animEffect>
                                  </p:childTnLst>
                                </p:cTn>
                              </p:par>
                              <p:par>
                                <p:cTn id="47" presetID="8" presetClass="entr" presetSubtype="32"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amond(out)">
                                      <p:cBhvr>
                                        <p:cTn id="49" dur="2000"/>
                                        <p:tgtEl>
                                          <p:spTgt spid="17"/>
                                        </p:tgtEl>
                                      </p:cBhvr>
                                    </p:animEffect>
                                  </p:childTnLst>
                                </p:cTn>
                              </p:par>
                              <p:par>
                                <p:cTn id="50" presetID="8" presetClass="entr" presetSubtype="32"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amond(out)">
                                      <p:cBhvr>
                                        <p:cTn id="52" dur="2000"/>
                                        <p:tgtEl>
                                          <p:spTgt spid="18"/>
                                        </p:tgtEl>
                                      </p:cBhvr>
                                    </p:animEffect>
                                  </p:childTnLst>
                                </p:cTn>
                              </p:par>
                              <p:par>
                                <p:cTn id="53" presetID="8" presetClass="entr" presetSubtype="32"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diamond(out)">
                                      <p:cBhvr>
                                        <p:cTn id="55" dur="2000"/>
                                        <p:tgtEl>
                                          <p:spTgt spid="19"/>
                                        </p:tgtEl>
                                      </p:cBhvr>
                                    </p:animEffect>
                                  </p:childTnLst>
                                </p:cTn>
                              </p:par>
                              <p:par>
                                <p:cTn id="56" presetID="8" presetClass="entr" presetSubtype="3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diamond(out)">
                                      <p:cBhvr>
                                        <p:cTn id="58" dur="2000"/>
                                        <p:tgtEl>
                                          <p:spTgt spid="20"/>
                                        </p:tgtEl>
                                      </p:cBhvr>
                                    </p:animEffect>
                                  </p:childTnLst>
                                </p:cTn>
                              </p:par>
                              <p:par>
                                <p:cTn id="59" presetID="8" presetClass="entr" presetSubtype="32"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diamond(out)">
                                      <p:cBhvr>
                                        <p:cTn id="61" dur="2000"/>
                                        <p:tgtEl>
                                          <p:spTgt spid="21"/>
                                        </p:tgtEl>
                                      </p:cBhvr>
                                    </p:animEffect>
                                  </p:childTnLst>
                                </p:cTn>
                              </p:par>
                              <p:par>
                                <p:cTn id="62" presetID="8" presetClass="entr" presetSubtype="32"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diamond(out)">
                                      <p:cBhvr>
                                        <p:cTn id="64" dur="2000"/>
                                        <p:tgtEl>
                                          <p:spTgt spid="22"/>
                                        </p:tgtEl>
                                      </p:cBhvr>
                                    </p:animEffect>
                                  </p:childTnLst>
                                </p:cTn>
                              </p:par>
                              <p:par>
                                <p:cTn id="65" presetID="8" presetClass="entr" presetSubtype="32"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diamond(out)">
                                      <p:cBhvr>
                                        <p:cTn id="67" dur="2000"/>
                                        <p:tgtEl>
                                          <p:spTgt spid="23"/>
                                        </p:tgtEl>
                                      </p:cBhvr>
                                    </p:animEffect>
                                  </p:childTnLst>
                                </p:cTn>
                              </p:par>
                              <p:par>
                                <p:cTn id="68" presetID="8" presetClass="entr" presetSubtype="32"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diamond(out)">
                                      <p:cBhvr>
                                        <p:cTn id="70" dur="2000"/>
                                        <p:tgtEl>
                                          <p:spTgt spid="24"/>
                                        </p:tgtEl>
                                      </p:cBhvr>
                                    </p:animEffect>
                                  </p:childTnLst>
                                </p:cTn>
                              </p:par>
                              <p:par>
                                <p:cTn id="71" presetID="8" presetClass="entr" presetSubtype="3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diamond(out)">
                                      <p:cBhvr>
                                        <p:cTn id="73" dur="2000"/>
                                        <p:tgtEl>
                                          <p:spTgt spid="25"/>
                                        </p:tgtEl>
                                      </p:cBhvr>
                                    </p:animEffect>
                                  </p:childTnLst>
                                </p:cTn>
                              </p:par>
                              <p:par>
                                <p:cTn id="74" presetID="8" presetClass="entr" presetSubtype="32"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diamond(out)">
                                      <p:cBhvr>
                                        <p:cTn id="76" dur="20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56" presetClass="entr" presetSubtype="0" fill="hold" grpId="0" nodeType="clickEffect">
                                  <p:stCondLst>
                                    <p:cond delay="0"/>
                                  </p:stCondLst>
                                  <p:iterate type="lt">
                                    <p:tmPct val="10000"/>
                                  </p:iterate>
                                  <p:childTnLst>
                                    <p:set>
                                      <p:cBhvr>
                                        <p:cTn id="80" dur="1" fill="hold">
                                          <p:stCondLst>
                                            <p:cond delay="0"/>
                                          </p:stCondLst>
                                        </p:cTn>
                                        <p:tgtEl>
                                          <p:spTgt spid="28"/>
                                        </p:tgtEl>
                                        <p:attrNameLst>
                                          <p:attrName>style.visibility</p:attrName>
                                        </p:attrNameLst>
                                      </p:cBhvr>
                                      <p:to>
                                        <p:strVal val="visible"/>
                                      </p:to>
                                    </p:set>
                                    <p:anim by="(-#ppt_w*2)" calcmode="lin" valueType="num">
                                      <p:cBhvr rctx="PPT">
                                        <p:cTn id="81" dur="500" autoRev="1" fill="hold">
                                          <p:stCondLst>
                                            <p:cond delay="0"/>
                                          </p:stCondLst>
                                        </p:cTn>
                                        <p:tgtEl>
                                          <p:spTgt spid="28"/>
                                        </p:tgtEl>
                                        <p:attrNameLst>
                                          <p:attrName>ppt_w</p:attrName>
                                        </p:attrNameLst>
                                      </p:cBhvr>
                                    </p:anim>
                                    <p:anim by="(#ppt_w*0.50)" calcmode="lin" valueType="num">
                                      <p:cBhvr>
                                        <p:cTn id="82" dur="500" decel="50000" autoRev="1" fill="hold">
                                          <p:stCondLst>
                                            <p:cond delay="0"/>
                                          </p:stCondLst>
                                        </p:cTn>
                                        <p:tgtEl>
                                          <p:spTgt spid="28"/>
                                        </p:tgtEl>
                                        <p:attrNameLst>
                                          <p:attrName>ppt_x</p:attrName>
                                        </p:attrNameLst>
                                      </p:cBhvr>
                                    </p:anim>
                                    <p:anim from="(-#ppt_h/2)" to="(#ppt_y)" calcmode="lin" valueType="num">
                                      <p:cBhvr>
                                        <p:cTn id="83" dur="1000" fill="hold">
                                          <p:stCondLst>
                                            <p:cond delay="0"/>
                                          </p:stCondLst>
                                        </p:cTn>
                                        <p:tgtEl>
                                          <p:spTgt spid="28"/>
                                        </p:tgtEl>
                                        <p:attrNameLst>
                                          <p:attrName>ppt_y</p:attrName>
                                        </p:attrNameLst>
                                      </p:cBhvr>
                                    </p:anim>
                                    <p:animRot by="21600000">
                                      <p:cBhvr>
                                        <p:cTn id="84" dur="1000" fill="hold">
                                          <p:stCondLst>
                                            <p:cond delay="0"/>
                                          </p:stCondLst>
                                        </p:cTn>
                                        <p:tgtEl>
                                          <p:spTgt spid="28"/>
                                        </p:tgtEl>
                                        <p:attrNameLst>
                                          <p:attrName>r</p:attrName>
                                        </p:attrNameLst>
                                      </p:cBhvr>
                                    </p:animRot>
                                  </p:childTnLst>
                                </p:cTn>
                              </p:par>
                            </p:childTnLst>
                          </p:cTn>
                        </p:par>
                      </p:childTnLst>
                    </p:cTn>
                  </p:par>
                  <p:par>
                    <p:cTn id="85" fill="hold">
                      <p:stCondLst>
                        <p:cond delay="indefinite"/>
                      </p:stCondLst>
                      <p:childTnLst>
                        <p:par>
                          <p:cTn id="86" fill="hold">
                            <p:stCondLst>
                              <p:cond delay="0"/>
                            </p:stCondLst>
                            <p:childTnLst>
                              <p:par>
                                <p:cTn id="87" presetID="56" presetClass="entr" presetSubtype="0" fill="hold" grpId="0" nodeType="clickEffect">
                                  <p:stCondLst>
                                    <p:cond delay="0"/>
                                  </p:stCondLst>
                                  <p:iterate type="lt">
                                    <p:tmPct val="10000"/>
                                  </p:iterate>
                                  <p:childTnLst>
                                    <p:set>
                                      <p:cBhvr>
                                        <p:cTn id="88" dur="1" fill="hold">
                                          <p:stCondLst>
                                            <p:cond delay="0"/>
                                          </p:stCondLst>
                                        </p:cTn>
                                        <p:tgtEl>
                                          <p:spTgt spid="29"/>
                                        </p:tgtEl>
                                        <p:attrNameLst>
                                          <p:attrName>style.visibility</p:attrName>
                                        </p:attrNameLst>
                                      </p:cBhvr>
                                      <p:to>
                                        <p:strVal val="visible"/>
                                      </p:to>
                                    </p:set>
                                    <p:anim by="(-#ppt_w*2)" calcmode="lin" valueType="num">
                                      <p:cBhvr rctx="PPT">
                                        <p:cTn id="89" dur="500" autoRev="1" fill="hold">
                                          <p:stCondLst>
                                            <p:cond delay="0"/>
                                          </p:stCondLst>
                                        </p:cTn>
                                        <p:tgtEl>
                                          <p:spTgt spid="29"/>
                                        </p:tgtEl>
                                        <p:attrNameLst>
                                          <p:attrName>ppt_w</p:attrName>
                                        </p:attrNameLst>
                                      </p:cBhvr>
                                    </p:anim>
                                    <p:anim by="(#ppt_w*0.50)" calcmode="lin" valueType="num">
                                      <p:cBhvr>
                                        <p:cTn id="90" dur="500" decel="50000" autoRev="1" fill="hold">
                                          <p:stCondLst>
                                            <p:cond delay="0"/>
                                          </p:stCondLst>
                                        </p:cTn>
                                        <p:tgtEl>
                                          <p:spTgt spid="29"/>
                                        </p:tgtEl>
                                        <p:attrNameLst>
                                          <p:attrName>ppt_x</p:attrName>
                                        </p:attrNameLst>
                                      </p:cBhvr>
                                    </p:anim>
                                    <p:anim from="(-#ppt_h/2)" to="(#ppt_y)" calcmode="lin" valueType="num">
                                      <p:cBhvr>
                                        <p:cTn id="91" dur="1000" fill="hold">
                                          <p:stCondLst>
                                            <p:cond delay="0"/>
                                          </p:stCondLst>
                                        </p:cTn>
                                        <p:tgtEl>
                                          <p:spTgt spid="29"/>
                                        </p:tgtEl>
                                        <p:attrNameLst>
                                          <p:attrName>ppt_y</p:attrName>
                                        </p:attrNameLst>
                                      </p:cBhvr>
                                    </p:anim>
                                    <p:animRot by="21600000">
                                      <p:cBhvr>
                                        <p:cTn id="92" dur="1000" fill="hold">
                                          <p:stCondLst>
                                            <p:cond delay="0"/>
                                          </p:stCondLst>
                                        </p:cTn>
                                        <p:tgtEl>
                                          <p:spTgt spid="29"/>
                                        </p:tgtEl>
                                        <p:attrNameLst>
                                          <p:attrName>r</p:attrName>
                                        </p:attrNameLst>
                                      </p:cBhvr>
                                    </p:animRot>
                                  </p:childTnLst>
                                </p:cTn>
                              </p:par>
                            </p:childTnLst>
                          </p:cTn>
                        </p:par>
                      </p:childTnLst>
                    </p:cTn>
                  </p:par>
                  <p:par>
                    <p:cTn id="93" fill="hold">
                      <p:stCondLst>
                        <p:cond delay="indefinite"/>
                      </p:stCondLst>
                      <p:childTnLst>
                        <p:par>
                          <p:cTn id="94" fill="hold">
                            <p:stCondLst>
                              <p:cond delay="0"/>
                            </p:stCondLst>
                            <p:childTnLst>
                              <p:par>
                                <p:cTn id="95" presetID="56" presetClass="entr" presetSubtype="0" fill="hold" grpId="0" nodeType="clickEffect">
                                  <p:stCondLst>
                                    <p:cond delay="0"/>
                                  </p:stCondLst>
                                  <p:iterate type="lt">
                                    <p:tmPct val="10000"/>
                                  </p:iterate>
                                  <p:childTnLst>
                                    <p:set>
                                      <p:cBhvr>
                                        <p:cTn id="96" dur="1" fill="hold">
                                          <p:stCondLst>
                                            <p:cond delay="0"/>
                                          </p:stCondLst>
                                        </p:cTn>
                                        <p:tgtEl>
                                          <p:spTgt spid="30"/>
                                        </p:tgtEl>
                                        <p:attrNameLst>
                                          <p:attrName>style.visibility</p:attrName>
                                        </p:attrNameLst>
                                      </p:cBhvr>
                                      <p:to>
                                        <p:strVal val="visible"/>
                                      </p:to>
                                    </p:set>
                                    <p:anim by="(-#ppt_w*2)" calcmode="lin" valueType="num">
                                      <p:cBhvr rctx="PPT">
                                        <p:cTn id="97" dur="500" autoRev="1" fill="hold">
                                          <p:stCondLst>
                                            <p:cond delay="0"/>
                                          </p:stCondLst>
                                        </p:cTn>
                                        <p:tgtEl>
                                          <p:spTgt spid="30"/>
                                        </p:tgtEl>
                                        <p:attrNameLst>
                                          <p:attrName>ppt_w</p:attrName>
                                        </p:attrNameLst>
                                      </p:cBhvr>
                                    </p:anim>
                                    <p:anim by="(#ppt_w*0.50)" calcmode="lin" valueType="num">
                                      <p:cBhvr>
                                        <p:cTn id="98" dur="500" decel="50000" autoRev="1" fill="hold">
                                          <p:stCondLst>
                                            <p:cond delay="0"/>
                                          </p:stCondLst>
                                        </p:cTn>
                                        <p:tgtEl>
                                          <p:spTgt spid="30"/>
                                        </p:tgtEl>
                                        <p:attrNameLst>
                                          <p:attrName>ppt_x</p:attrName>
                                        </p:attrNameLst>
                                      </p:cBhvr>
                                    </p:anim>
                                    <p:anim from="(-#ppt_h/2)" to="(#ppt_y)" calcmode="lin" valueType="num">
                                      <p:cBhvr>
                                        <p:cTn id="99" dur="1000" fill="hold">
                                          <p:stCondLst>
                                            <p:cond delay="0"/>
                                          </p:stCondLst>
                                        </p:cTn>
                                        <p:tgtEl>
                                          <p:spTgt spid="30"/>
                                        </p:tgtEl>
                                        <p:attrNameLst>
                                          <p:attrName>ppt_y</p:attrName>
                                        </p:attrNameLst>
                                      </p:cBhvr>
                                    </p:anim>
                                    <p:animRot by="21600000">
                                      <p:cBhvr>
                                        <p:cTn id="100" dur="1000" fill="hold">
                                          <p:stCondLst>
                                            <p:cond delay="0"/>
                                          </p:stCondLst>
                                        </p:cTn>
                                        <p:tgtEl>
                                          <p:spTgt spid="30"/>
                                        </p:tgtEl>
                                        <p:attrNameLst>
                                          <p:attrName>r</p:attrName>
                                        </p:attrNameLst>
                                      </p:cBhvr>
                                    </p:animRot>
                                  </p:childTnLst>
                                </p:cTn>
                              </p:par>
                            </p:childTnLst>
                          </p:cTn>
                        </p:par>
                      </p:childTnLst>
                    </p:cTn>
                  </p:par>
                  <p:par>
                    <p:cTn id="101" fill="hold">
                      <p:stCondLst>
                        <p:cond delay="indefinite"/>
                      </p:stCondLst>
                      <p:childTnLst>
                        <p:par>
                          <p:cTn id="102" fill="hold">
                            <p:stCondLst>
                              <p:cond delay="0"/>
                            </p:stCondLst>
                            <p:childTnLst>
                              <p:par>
                                <p:cTn id="103" presetID="56" presetClass="entr" presetSubtype="0" fill="hold" grpId="0" nodeType="clickEffect">
                                  <p:stCondLst>
                                    <p:cond delay="0"/>
                                  </p:stCondLst>
                                  <p:iterate type="lt">
                                    <p:tmPct val="10000"/>
                                  </p:iterate>
                                  <p:childTnLst>
                                    <p:set>
                                      <p:cBhvr>
                                        <p:cTn id="104" dur="1" fill="hold">
                                          <p:stCondLst>
                                            <p:cond delay="0"/>
                                          </p:stCondLst>
                                        </p:cTn>
                                        <p:tgtEl>
                                          <p:spTgt spid="31"/>
                                        </p:tgtEl>
                                        <p:attrNameLst>
                                          <p:attrName>style.visibility</p:attrName>
                                        </p:attrNameLst>
                                      </p:cBhvr>
                                      <p:to>
                                        <p:strVal val="visible"/>
                                      </p:to>
                                    </p:set>
                                    <p:anim by="(-#ppt_w*2)" calcmode="lin" valueType="num">
                                      <p:cBhvr rctx="PPT">
                                        <p:cTn id="105" dur="500" autoRev="1" fill="hold">
                                          <p:stCondLst>
                                            <p:cond delay="0"/>
                                          </p:stCondLst>
                                        </p:cTn>
                                        <p:tgtEl>
                                          <p:spTgt spid="31"/>
                                        </p:tgtEl>
                                        <p:attrNameLst>
                                          <p:attrName>ppt_w</p:attrName>
                                        </p:attrNameLst>
                                      </p:cBhvr>
                                    </p:anim>
                                    <p:anim by="(#ppt_w*0.50)" calcmode="lin" valueType="num">
                                      <p:cBhvr>
                                        <p:cTn id="106" dur="500" decel="50000" autoRev="1" fill="hold">
                                          <p:stCondLst>
                                            <p:cond delay="0"/>
                                          </p:stCondLst>
                                        </p:cTn>
                                        <p:tgtEl>
                                          <p:spTgt spid="31"/>
                                        </p:tgtEl>
                                        <p:attrNameLst>
                                          <p:attrName>ppt_x</p:attrName>
                                        </p:attrNameLst>
                                      </p:cBhvr>
                                    </p:anim>
                                    <p:anim from="(-#ppt_h/2)" to="(#ppt_y)" calcmode="lin" valueType="num">
                                      <p:cBhvr>
                                        <p:cTn id="107" dur="1000" fill="hold">
                                          <p:stCondLst>
                                            <p:cond delay="0"/>
                                          </p:stCondLst>
                                        </p:cTn>
                                        <p:tgtEl>
                                          <p:spTgt spid="31"/>
                                        </p:tgtEl>
                                        <p:attrNameLst>
                                          <p:attrName>ppt_y</p:attrName>
                                        </p:attrNameLst>
                                      </p:cBhvr>
                                    </p:anim>
                                    <p:animRot by="21600000">
                                      <p:cBhvr>
                                        <p:cTn id="108" dur="1000" fill="hold">
                                          <p:stCondLst>
                                            <p:cond delay="0"/>
                                          </p:stCondLst>
                                        </p:cTn>
                                        <p:tgtEl>
                                          <p:spTgt spid="31"/>
                                        </p:tgtEl>
                                        <p:attrNameLst>
                                          <p:attrName>r</p:attrName>
                                        </p:attrNameLst>
                                      </p:cBhvr>
                                    </p:animRot>
                                  </p:childTnLst>
                                </p:cTn>
                              </p:par>
                            </p:childTnLst>
                          </p:cTn>
                        </p:par>
                        <p:par>
                          <p:cTn id="109" fill="hold">
                            <p:stCondLst>
                              <p:cond delay="1000"/>
                            </p:stCondLst>
                            <p:childTnLst>
                              <p:par>
                                <p:cTn id="110" presetID="4" presetClass="entr" presetSubtype="16" fill="hold" grpId="0" nodeType="after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box(in)">
                                      <p:cBhvr>
                                        <p:cTn id="112" dur="1000"/>
                                        <p:tgtEl>
                                          <p:spTgt spid="32"/>
                                        </p:tgtEl>
                                      </p:cBhvr>
                                    </p:animEffect>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barn(inVertical)">
                                      <p:cBhvr>
                                        <p:cTn id="116" dur="2000"/>
                                        <p:tgtEl>
                                          <p:spTgt spid="33"/>
                                        </p:tgtEl>
                                      </p:cBhvr>
                                    </p:animEffect>
                                  </p:childTnLst>
                                </p:cTn>
                              </p:par>
                            </p:childTnLst>
                          </p:cTn>
                        </p:par>
                        <p:par>
                          <p:cTn id="117" fill="hold">
                            <p:stCondLst>
                              <p:cond delay="4000"/>
                            </p:stCondLst>
                            <p:childTnLst>
                              <p:par>
                                <p:cTn id="118" presetID="21" presetClass="entr" presetSubtype="8" fill="hold" grpId="0"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wheel(8)">
                                      <p:cBhvr>
                                        <p:cTn id="120" dur="1000"/>
                                        <p:tgtEl>
                                          <p:spTgt spid="34"/>
                                        </p:tgtEl>
                                      </p:cBhvr>
                                    </p:animEffect>
                                  </p:childTnLst>
                                </p:cTn>
                              </p:par>
                            </p:childTnLst>
                          </p:cTn>
                        </p:par>
                        <p:par>
                          <p:cTn id="121" fill="hold">
                            <p:stCondLst>
                              <p:cond delay="5000"/>
                            </p:stCondLst>
                            <p:childTnLst>
                              <p:par>
                                <p:cTn id="122" presetID="4" presetClass="entr" presetSubtype="16"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box(in)">
                                      <p:cBhvr>
                                        <p:cTn id="124" dur="1000"/>
                                        <p:tgtEl>
                                          <p:spTgt spid="35"/>
                                        </p:tgtEl>
                                      </p:cBhvr>
                                    </p:animEffect>
                                  </p:childTnLst>
                                </p:cTn>
                              </p:par>
                            </p:childTnLst>
                          </p:cTn>
                        </p:par>
                        <p:par>
                          <p:cTn id="125" fill="hold">
                            <p:stCondLst>
                              <p:cond delay="6000"/>
                            </p:stCondLst>
                            <p:childTnLst>
                              <p:par>
                                <p:cTn id="126" presetID="16" presetClass="entr" presetSubtype="21"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barn(inVertical)">
                                      <p:cBhvr>
                                        <p:cTn id="128" dur="2000"/>
                                        <p:tgtEl>
                                          <p:spTgt spid="36"/>
                                        </p:tgtEl>
                                      </p:cBhvr>
                                    </p:animEffect>
                                  </p:childTnLst>
                                </p:cTn>
                              </p:par>
                            </p:childTnLst>
                          </p:cTn>
                        </p:par>
                        <p:par>
                          <p:cTn id="129" fill="hold">
                            <p:stCondLst>
                              <p:cond delay="8000"/>
                            </p:stCondLst>
                            <p:childTnLst>
                              <p:par>
                                <p:cTn id="130" presetID="21" presetClass="entr" presetSubtype="8"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wheel(8)">
                                      <p:cBhvr>
                                        <p:cTn id="13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8" grpId="0"/>
      <p:bldP spid="29" grpId="0"/>
      <p:bldP spid="30" grpId="0"/>
      <p:bldP spid="31" grpId="0"/>
      <p:bldP spid="32" grpId="0" animBg="1"/>
      <p:bldP spid="33" grpId="0"/>
      <p:bldP spid="34" grpId="0" animBg="1"/>
      <p:bldP spid="35" grpId="0" animBg="1"/>
      <p:bldP spid="36" grpId="0"/>
      <p:bldP spid="3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820939" y="1307230"/>
            <a:ext cx="7361310"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التواصل اللغوي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206963">
            <a:off x="793100" y="2445018"/>
            <a:ext cx="6676140" cy="264687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16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48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Andalus" pitchFamily="2" charset="-78"/>
              </a:rPr>
              <a:t>إدارة ندوة مصغرة</a:t>
            </a:r>
            <a:r>
              <a:rPr lang="ar-SA"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16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072330" y="35716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1500166" y="428604"/>
            <a:ext cx="5643602" cy="523220"/>
          </a:xfrm>
          <a:prstGeom prst="rect">
            <a:avLst/>
          </a:prstGeom>
          <a:noFill/>
        </p:spPr>
        <p:txBody>
          <a:bodyPr wrap="square" rtlCol="1">
            <a:spAutoFit/>
          </a:bodyPr>
          <a:lstStyle/>
          <a:p>
            <a:r>
              <a:rPr lang="ar-SA" sz="2800" b="1" dirty="0" smtClean="0">
                <a:cs typeface="DecoType Naskh" pitchFamily="2" charset="-78"/>
              </a:rPr>
              <a:t> 1) أقرأ النشاطات التالية،ثم أختار ثلاثة منها تناسبني:</a:t>
            </a:r>
            <a:endParaRPr lang="ar-SA" sz="2800" b="1" dirty="0">
              <a:cs typeface="DecoType Naskh" pitchFamily="2" charset="-78"/>
            </a:endParaRPr>
          </a:p>
        </p:txBody>
      </p:sp>
      <p:sp>
        <p:nvSpPr>
          <p:cNvPr id="5" name="مستطيل مستدير الزوايا 4"/>
          <p:cNvSpPr/>
          <p:nvPr/>
        </p:nvSpPr>
        <p:spPr>
          <a:xfrm>
            <a:off x="1357290" y="1000108"/>
            <a:ext cx="6786610" cy="4000528"/>
          </a:xfrm>
          <a:prstGeom prst="roundRect">
            <a:avLst>
              <a:gd name="adj" fmla="val 16668"/>
            </a:avLst>
          </a:prstGeom>
          <a:solidFill>
            <a:schemeClr val="accent1">
              <a:lumMod val="40000"/>
              <a:lumOff val="6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buFont typeface="Wingdings" pitchFamily="2" charset="2"/>
              <a:buChar char="q"/>
            </a:pPr>
            <a:r>
              <a:rPr lang="ar-SA" sz="2000" b="1" dirty="0" smtClean="0">
                <a:solidFill>
                  <a:schemeClr val="tx1"/>
                </a:solidFill>
              </a:rPr>
              <a:t> </a:t>
            </a:r>
            <a:r>
              <a:rPr lang="ar-SA" sz="2800" b="1" dirty="0" smtClean="0">
                <a:solidFill>
                  <a:schemeClr val="tx1"/>
                </a:solidFill>
              </a:rPr>
              <a:t>الالتحاق بالمراكز الصيفية.</a:t>
            </a:r>
          </a:p>
          <a:p>
            <a:pPr algn="ctr">
              <a:buFont typeface="Wingdings" pitchFamily="2" charset="2"/>
              <a:buChar char="q"/>
            </a:pPr>
            <a:r>
              <a:rPr lang="ar-SA" sz="2800" b="1" dirty="0" smtClean="0">
                <a:solidFill>
                  <a:schemeClr val="tx1"/>
                </a:solidFill>
              </a:rPr>
              <a:t> الرحلات الهادفة والجولات الاستطلاعية.</a:t>
            </a:r>
          </a:p>
          <a:p>
            <a:pPr algn="ctr">
              <a:buFont typeface="Wingdings" pitchFamily="2" charset="2"/>
              <a:buChar char="q"/>
            </a:pPr>
            <a:r>
              <a:rPr lang="ar-SA" sz="2800" b="1" dirty="0" smtClean="0">
                <a:solidFill>
                  <a:schemeClr val="tx1"/>
                </a:solidFill>
              </a:rPr>
              <a:t> ارتياد حلقات تحفيظ القرآن.</a:t>
            </a:r>
          </a:p>
          <a:p>
            <a:pPr algn="ctr">
              <a:buFont typeface="Wingdings" pitchFamily="2" charset="2"/>
              <a:buChar char="q"/>
            </a:pPr>
            <a:r>
              <a:rPr lang="ar-SA" sz="2800" b="1" dirty="0" smtClean="0">
                <a:solidFill>
                  <a:schemeClr val="tx1"/>
                </a:solidFill>
              </a:rPr>
              <a:t> ارتياد مقاهي الإنترنت.</a:t>
            </a:r>
          </a:p>
          <a:p>
            <a:pPr algn="ctr">
              <a:buFont typeface="Wingdings" pitchFamily="2" charset="2"/>
              <a:buChar char="q"/>
            </a:pPr>
            <a:r>
              <a:rPr lang="ar-SA" sz="2800" b="1" dirty="0" smtClean="0">
                <a:solidFill>
                  <a:schemeClr val="tx1"/>
                </a:solidFill>
              </a:rPr>
              <a:t> الألعاب الإلكترونية.</a:t>
            </a:r>
          </a:p>
          <a:p>
            <a:pPr algn="ctr">
              <a:buFont typeface="Wingdings" pitchFamily="2" charset="2"/>
              <a:buChar char="q"/>
            </a:pPr>
            <a:r>
              <a:rPr lang="ar-SA" sz="2800" b="1" dirty="0" smtClean="0">
                <a:solidFill>
                  <a:schemeClr val="tx1"/>
                </a:solidFill>
              </a:rPr>
              <a:t> ممارسة الرياضة.</a:t>
            </a:r>
          </a:p>
          <a:p>
            <a:pPr algn="ctr">
              <a:buFont typeface="Wingdings" pitchFamily="2" charset="2"/>
              <a:buChar char="q"/>
            </a:pPr>
            <a:r>
              <a:rPr lang="ar-SA" sz="2800" b="1" dirty="0" smtClean="0">
                <a:solidFill>
                  <a:schemeClr val="tx1"/>
                </a:solidFill>
              </a:rPr>
              <a:t> التجول في الأسواق.</a:t>
            </a:r>
          </a:p>
          <a:p>
            <a:pPr algn="ctr">
              <a:buFont typeface="Wingdings" pitchFamily="2" charset="2"/>
              <a:buChar char="q"/>
            </a:pPr>
            <a:r>
              <a:rPr lang="ar-SA" sz="2800" b="1" dirty="0" smtClean="0">
                <a:solidFill>
                  <a:schemeClr val="tx1"/>
                </a:solidFill>
              </a:rPr>
              <a:t> مشاهدة التلفاز.</a:t>
            </a:r>
          </a:p>
          <a:p>
            <a:pPr algn="ctr">
              <a:buFont typeface="Wingdings" pitchFamily="2" charset="2"/>
              <a:buChar char="q"/>
            </a:pPr>
            <a:r>
              <a:rPr lang="ar-SA" sz="2800" b="1" dirty="0" smtClean="0">
                <a:solidFill>
                  <a:schemeClr val="tx1"/>
                </a:solidFill>
              </a:rPr>
              <a:t> زيارة المكتبة العامة.</a:t>
            </a:r>
          </a:p>
        </p:txBody>
      </p:sp>
      <p:sp>
        <p:nvSpPr>
          <p:cNvPr id="7" name="مربع نص 6"/>
          <p:cNvSpPr txBox="1"/>
          <p:nvPr/>
        </p:nvSpPr>
        <p:spPr>
          <a:xfrm>
            <a:off x="785786" y="5127981"/>
            <a:ext cx="7143800" cy="1015663"/>
          </a:xfrm>
          <a:prstGeom prst="rect">
            <a:avLst/>
          </a:prstGeom>
          <a:noFill/>
        </p:spPr>
        <p:txBody>
          <a:bodyPr wrap="square" rtlCol="1">
            <a:spAutoFit/>
          </a:bodyPr>
          <a:lstStyle/>
          <a:p>
            <a:r>
              <a:rPr lang="ar-SA" sz="2800" b="1" dirty="0" smtClean="0">
                <a:cs typeface="DecoType Naskh" pitchFamily="2" charset="-78"/>
              </a:rPr>
              <a:t>2) أناقش مجموعتي في واحد من النشاطات السابقة مع توضيح ما يلي:</a:t>
            </a:r>
          </a:p>
          <a:p>
            <a:pPr algn="ctr"/>
            <a:r>
              <a:rPr lang="ar-SA" sz="3200" b="1" dirty="0" smtClean="0">
                <a:effectLst>
                  <a:glow rad="101600">
                    <a:schemeClr val="accent2">
                      <a:satMod val="175000"/>
                      <a:alpha val="40000"/>
                    </a:schemeClr>
                  </a:glow>
                </a:effectLst>
                <a:cs typeface="DecoType Naskh" pitchFamily="2" charset="-78"/>
              </a:rPr>
              <a:t>إيجابياته       سلبياته     معوقات إنجازه        التخطيط لإنجازه</a:t>
            </a:r>
            <a:endParaRPr lang="ar-SA" sz="3200" b="1" dirty="0">
              <a:effectLst>
                <a:glow rad="101600">
                  <a:schemeClr val="accent2">
                    <a:satMod val="175000"/>
                    <a:alpha val="40000"/>
                  </a:schemeClr>
                </a:glow>
              </a:effectLst>
              <a:cs typeface="DecoType Naskh"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10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5" name="وسيلة شرح على شكل سحابة 4"/>
          <p:cNvSpPr/>
          <p:nvPr/>
        </p:nvSpPr>
        <p:spPr>
          <a:xfrm>
            <a:off x="7572396" y="7141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6" name="مربع نص 5"/>
          <p:cNvSpPr txBox="1"/>
          <p:nvPr/>
        </p:nvSpPr>
        <p:spPr>
          <a:xfrm>
            <a:off x="214314" y="571480"/>
            <a:ext cx="8643966" cy="2677656"/>
          </a:xfrm>
          <a:prstGeom prst="rect">
            <a:avLst/>
          </a:prstGeom>
          <a:noFill/>
        </p:spPr>
        <p:txBody>
          <a:bodyPr wrap="square" rtlCol="1">
            <a:spAutoFit/>
          </a:bodyPr>
          <a:lstStyle/>
          <a:p>
            <a:r>
              <a:rPr lang="ar-SA" sz="2800" b="1" dirty="0" smtClean="0">
                <a:cs typeface="DecoType Naskh" pitchFamily="2" charset="-78"/>
              </a:rPr>
              <a:t>أقرأ العبارة التالية،ثم أنفذ المطلوب:</a:t>
            </a:r>
          </a:p>
          <a:p>
            <a:pPr algn="ctr"/>
            <a:r>
              <a:rPr lang="ar-SA" sz="2800" b="1" dirty="0" smtClean="0">
                <a:solidFill>
                  <a:schemeClr val="tx2">
                    <a:lumMod val="50000"/>
                  </a:schemeClr>
                </a:solidFill>
                <a:effectLst>
                  <a:glow rad="63500">
                    <a:schemeClr val="accent2">
                      <a:satMod val="175000"/>
                      <a:alpha val="40000"/>
                    </a:schemeClr>
                  </a:glow>
                </a:effectLst>
                <a:cs typeface="DecoType Naskh" pitchFamily="2" charset="-78"/>
              </a:rPr>
              <a:t>تقنية الشبكة العالمية(الإنترنت)عملة ذات وجهين،يمثل الوجه الأول منها حاجة فرضها العصر لتسهيل الاتصال بين الناس وتبادل الخبرات،أما الوجه الثاني فهو سلبي أفرزته حياة الرفاه التي عمت أنحاء العالم،وبينهما نشأت أسئلة عدة:هل الإنترنت نعمة أو نقمة؟هل تفسد المجتمع أو تسعى إلى تقدمه؟هل تعزل الفرد عن أسرته ومجتمعه؟أو أنها تجعله يتواصل مع العالم ويحقق آماله.</a:t>
            </a:r>
          </a:p>
        </p:txBody>
      </p:sp>
      <p:sp>
        <p:nvSpPr>
          <p:cNvPr id="7" name="مربع نص 6"/>
          <p:cNvSpPr txBox="1"/>
          <p:nvPr/>
        </p:nvSpPr>
        <p:spPr>
          <a:xfrm>
            <a:off x="285720" y="2977218"/>
            <a:ext cx="8429652" cy="523220"/>
          </a:xfrm>
          <a:prstGeom prst="rect">
            <a:avLst/>
          </a:prstGeom>
          <a:noFill/>
        </p:spPr>
        <p:txBody>
          <a:bodyPr wrap="square" rtlCol="1">
            <a:spAutoFit/>
          </a:bodyPr>
          <a:lstStyle/>
          <a:p>
            <a:r>
              <a:rPr lang="ar-SA" sz="2800" b="1" dirty="0" smtClean="0">
                <a:cs typeface="DecoType Naskh" pitchFamily="2" charset="-78"/>
              </a:rPr>
              <a:t>1)أعقد حلقة نقاش مع مجموعتي حول مضمون العبارة السابقة مع اتباع الإجراءات التالية:</a:t>
            </a:r>
          </a:p>
        </p:txBody>
      </p:sp>
      <p:sp>
        <p:nvSpPr>
          <p:cNvPr id="8" name="مستطيل مستدير الزوايا 7"/>
          <p:cNvSpPr/>
          <p:nvPr/>
        </p:nvSpPr>
        <p:spPr>
          <a:xfrm>
            <a:off x="5643570" y="3643314"/>
            <a:ext cx="3000396" cy="1285884"/>
          </a:xfrm>
          <a:prstGeom prst="roundRect">
            <a:avLst>
              <a:gd name="adj" fmla="val 24794"/>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l="50000" t="50000" r="50000" b="50000"/>
            </a:path>
            <a:tileRect/>
          </a:gradFill>
          <a:ln w="38100">
            <a:solidFill>
              <a:schemeClr val="accent4">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2">
                    <a:lumMod val="50000"/>
                  </a:schemeClr>
                </a:solidFill>
              </a:rPr>
              <a:t>1/اختيار قائد للمجموعة</a:t>
            </a:r>
          </a:p>
          <a:p>
            <a:pPr algn="ctr"/>
            <a:r>
              <a:rPr lang="ar-SA" sz="2400" b="1" dirty="0" smtClean="0">
                <a:solidFill>
                  <a:schemeClr val="tx2">
                    <a:lumMod val="50000"/>
                  </a:schemeClr>
                </a:solidFill>
              </a:rPr>
              <a:t>(يتولى تقديم الموضوع،إدارة الحوار)</a:t>
            </a:r>
            <a:endParaRPr lang="ar-SA" sz="2400" b="1" dirty="0">
              <a:solidFill>
                <a:schemeClr val="tx2">
                  <a:lumMod val="50000"/>
                </a:schemeClr>
              </a:solidFill>
            </a:endParaRPr>
          </a:p>
        </p:txBody>
      </p:sp>
      <p:sp>
        <p:nvSpPr>
          <p:cNvPr id="9" name="مستطيل مستدير الزوايا 8"/>
          <p:cNvSpPr/>
          <p:nvPr/>
        </p:nvSpPr>
        <p:spPr>
          <a:xfrm>
            <a:off x="5715008" y="5143512"/>
            <a:ext cx="2928958" cy="1357322"/>
          </a:xfrm>
          <a:prstGeom prst="roundRect">
            <a:avLst>
              <a:gd name="adj" fmla="val 24794"/>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l="50000" t="50000" r="50000" b="50000"/>
            </a:path>
            <a:tileRect/>
          </a:gradFill>
          <a:ln w="38100">
            <a:solidFill>
              <a:schemeClr val="accent4">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2">
                    <a:lumMod val="50000"/>
                  </a:schemeClr>
                </a:solidFill>
              </a:rPr>
              <a:t>2/ ترتيب المكان </a:t>
            </a:r>
          </a:p>
          <a:p>
            <a:pPr algn="ctr"/>
            <a:r>
              <a:rPr lang="ar-SA" sz="2400" b="1" dirty="0" smtClean="0">
                <a:solidFill>
                  <a:schemeClr val="tx2">
                    <a:lumMod val="50000"/>
                  </a:schemeClr>
                </a:solidFill>
              </a:rPr>
              <a:t>(طاولة للمتحاورين،</a:t>
            </a:r>
          </a:p>
          <a:p>
            <a:pPr algn="ctr"/>
            <a:r>
              <a:rPr lang="ar-SA" sz="2400" b="1" dirty="0" smtClean="0">
                <a:solidFill>
                  <a:schemeClr val="tx2">
                    <a:lumMod val="50000"/>
                  </a:schemeClr>
                </a:solidFill>
              </a:rPr>
              <a:t>مقاعد للمستمعين)</a:t>
            </a:r>
          </a:p>
        </p:txBody>
      </p:sp>
      <p:sp>
        <p:nvSpPr>
          <p:cNvPr id="10" name="مستطيل مستدير الزوايا 9"/>
          <p:cNvSpPr/>
          <p:nvPr/>
        </p:nvSpPr>
        <p:spPr>
          <a:xfrm>
            <a:off x="642910" y="5214950"/>
            <a:ext cx="3429024" cy="1357322"/>
          </a:xfrm>
          <a:prstGeom prst="roundRect">
            <a:avLst>
              <a:gd name="adj" fmla="val 24794"/>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l="50000" t="50000" r="50000" b="50000"/>
            </a:path>
            <a:tileRect/>
          </a:gradFill>
          <a:ln w="38100">
            <a:solidFill>
              <a:schemeClr val="accent4">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2">
                    <a:lumMod val="50000"/>
                  </a:schemeClr>
                </a:solidFill>
              </a:rPr>
              <a:t>4/ الملاحظة والاستنتاج</a:t>
            </a:r>
          </a:p>
          <a:p>
            <a:pPr algn="ctr"/>
            <a:r>
              <a:rPr lang="ar-SA" sz="2400" b="1" dirty="0" smtClean="0">
                <a:solidFill>
                  <a:schemeClr val="tx2">
                    <a:lumMod val="50000"/>
                  </a:schemeClr>
                </a:solidFill>
              </a:rPr>
              <a:t>(حول حلقة النقاش)</a:t>
            </a:r>
          </a:p>
        </p:txBody>
      </p:sp>
      <p:sp>
        <p:nvSpPr>
          <p:cNvPr id="11" name="مستطيل مستدير الزوايا 10"/>
          <p:cNvSpPr/>
          <p:nvPr/>
        </p:nvSpPr>
        <p:spPr>
          <a:xfrm>
            <a:off x="571472" y="3571876"/>
            <a:ext cx="3500462" cy="1428760"/>
          </a:xfrm>
          <a:prstGeom prst="roundRect">
            <a:avLst>
              <a:gd name="adj" fmla="val 24794"/>
            </a:avLst>
          </a:prstGeom>
          <a:gradFill flip="none" rotWithShape="1">
            <a:gsLst>
              <a:gs pos="0">
                <a:schemeClr val="accent4">
                  <a:lumMod val="60000"/>
                  <a:lumOff val="40000"/>
                  <a:tint val="66000"/>
                  <a:satMod val="160000"/>
                </a:schemeClr>
              </a:gs>
              <a:gs pos="50000">
                <a:schemeClr val="accent4">
                  <a:lumMod val="60000"/>
                  <a:lumOff val="40000"/>
                  <a:tint val="44500"/>
                  <a:satMod val="160000"/>
                </a:schemeClr>
              </a:gs>
              <a:gs pos="100000">
                <a:schemeClr val="accent4">
                  <a:lumMod val="60000"/>
                  <a:lumOff val="40000"/>
                  <a:tint val="23500"/>
                  <a:satMod val="160000"/>
                </a:schemeClr>
              </a:gs>
            </a:gsLst>
            <a:path path="circle">
              <a:fillToRect l="50000" t="50000" r="50000" b="50000"/>
            </a:path>
            <a:tileRect/>
          </a:gradFill>
          <a:ln w="38100">
            <a:solidFill>
              <a:schemeClr val="accent4">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2">
                    <a:lumMod val="50000"/>
                  </a:schemeClr>
                </a:solidFill>
              </a:rPr>
              <a:t>3/ موضوع النقاش</a:t>
            </a:r>
          </a:p>
          <a:p>
            <a:pPr algn="ctr"/>
            <a:r>
              <a:rPr lang="ar-SA" sz="2400" b="1" dirty="0" smtClean="0">
                <a:solidFill>
                  <a:schemeClr val="tx2">
                    <a:lumMod val="50000"/>
                  </a:schemeClr>
                </a:solidFill>
              </a:rPr>
              <a:t>(التحضير والاستعداد المسبق بالاطلاع والقراءة،تدوين الأفكار الأساسية)</a:t>
            </a:r>
          </a:p>
        </p:txBody>
      </p:sp>
      <p:sp>
        <p:nvSpPr>
          <p:cNvPr id="13" name="نجمة مكونة من 7 نقاط 12"/>
          <p:cNvSpPr/>
          <p:nvPr/>
        </p:nvSpPr>
        <p:spPr>
          <a:xfrm>
            <a:off x="3857620" y="4214818"/>
            <a:ext cx="2000264" cy="1643074"/>
          </a:xfrm>
          <a:prstGeom prst="star7">
            <a:avLst>
              <a:gd name="adj" fmla="val 39639"/>
              <a:gd name="hf" fmla="val 102572"/>
              <a:gd name="vf" fmla="val 105210"/>
            </a:avLst>
          </a:prstGeom>
          <a:gradFill flip="none"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5400000" scaled="1"/>
            <a:tileRect/>
          </a:gradFill>
          <a:ln w="28575">
            <a:solidFill>
              <a:schemeClr val="accent6">
                <a:lumMod val="75000"/>
              </a:schemeClr>
            </a:solidFill>
          </a:ln>
        </p:spPr>
        <p:style>
          <a:lnRef idx="1">
            <a:schemeClr val="accent4"/>
          </a:lnRef>
          <a:fillRef idx="3">
            <a:schemeClr val="accent4"/>
          </a:fillRef>
          <a:effectRef idx="2">
            <a:schemeClr val="accent4"/>
          </a:effectRef>
          <a:fontRef idx="minor">
            <a:schemeClr val="lt1"/>
          </a:fontRef>
        </p:style>
        <p:txBody>
          <a:bodyPr rtlCol="1" anchor="ctr"/>
          <a:lstStyle/>
          <a:p>
            <a:pPr algn="ctr"/>
            <a:r>
              <a:rPr lang="ar-SA" sz="3200" b="1" dirty="0" smtClean="0">
                <a:solidFill>
                  <a:schemeClr val="tx2">
                    <a:lumMod val="50000"/>
                  </a:schemeClr>
                </a:solidFill>
                <a:effectLst>
                  <a:glow rad="228600">
                    <a:schemeClr val="accent5">
                      <a:satMod val="175000"/>
                      <a:alpha val="40000"/>
                    </a:schemeClr>
                  </a:glow>
                </a:effectLst>
              </a:rPr>
              <a:t>حلقة النقاش</a:t>
            </a:r>
            <a:endParaRPr lang="ar-SA" sz="3200" b="1" dirty="0">
              <a:solidFill>
                <a:schemeClr val="tx2">
                  <a:lumMod val="50000"/>
                </a:schemeClr>
              </a:solidFill>
              <a:effectLst>
                <a:glow rad="228600">
                  <a:schemeClr val="accent5">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20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200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2000"/>
                                        <p:tgtEl>
                                          <p:spTgt spid="7"/>
                                        </p:tgtEl>
                                      </p:cBhvr>
                                    </p:animEffect>
                                  </p:childTnLst>
                                </p:cTn>
                              </p:par>
                              <p:par>
                                <p:cTn id="14" presetID="13" presetClass="entr" presetSubtype="3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plus(out)">
                                      <p:cBhvr>
                                        <p:cTn id="16" dur="2000"/>
                                        <p:tgtEl>
                                          <p:spTgt spid="8"/>
                                        </p:tgtEl>
                                      </p:cBhvr>
                                    </p:animEffect>
                                  </p:childTnLst>
                                </p:cTn>
                              </p:par>
                              <p:par>
                                <p:cTn id="17" presetID="13" presetClass="entr" presetSubtype="3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plus(out)">
                                      <p:cBhvr>
                                        <p:cTn id="19" dur="2000"/>
                                        <p:tgtEl>
                                          <p:spTgt spid="9"/>
                                        </p:tgtEl>
                                      </p:cBhvr>
                                    </p:animEffect>
                                  </p:childTnLst>
                                </p:cTn>
                              </p:par>
                              <p:par>
                                <p:cTn id="20" presetID="24"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to="" calcmode="lin" valueType="num">
                                      <p:cBhvr>
                                        <p:cTn id="22" dur="1" fill="hold"/>
                                        <p:tgtEl>
                                          <p:spTgt spid="13"/>
                                        </p:tgtEl>
                                        <p:attrNameLst>
                                          <p:attrName/>
                                        </p:attrNameLst>
                                      </p:cBhvr>
                                    </p:anim>
                                  </p:childTnLst>
                                </p:cTn>
                              </p:par>
                              <p:par>
                                <p:cTn id="23" presetID="13" presetClass="entr" presetSubtype="3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plus(out)">
                                      <p:cBhvr>
                                        <p:cTn id="25" dur="2000"/>
                                        <p:tgtEl>
                                          <p:spTgt spid="10"/>
                                        </p:tgtEl>
                                      </p:cBhvr>
                                    </p:animEffect>
                                  </p:childTnLst>
                                </p:cTn>
                              </p:par>
                              <p:par>
                                <p:cTn id="26" presetID="13" presetClass="entr" presetSubtype="3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plus(out)">
                                      <p:cBhvr>
                                        <p:cTn id="2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animBg="1"/>
      <p:bldP spid="11" grpId="0" animBg="1"/>
      <p:bldP spid="1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1785918" y="214290"/>
            <a:ext cx="6858016" cy="523220"/>
          </a:xfrm>
          <a:prstGeom prst="rect">
            <a:avLst/>
          </a:prstGeom>
          <a:noFill/>
        </p:spPr>
        <p:txBody>
          <a:bodyPr wrap="square" rtlCol="1">
            <a:spAutoFit/>
          </a:bodyPr>
          <a:lstStyle/>
          <a:p>
            <a:r>
              <a:rPr lang="ar-SA" sz="2800" b="1" dirty="0" smtClean="0">
                <a:cs typeface="DecoType Naskh" pitchFamily="2" charset="-78"/>
              </a:rPr>
              <a:t>2) أدون ومجموعتي ملحوظاتنا على حلقة النقاش وفق العناصر التالية:</a:t>
            </a:r>
          </a:p>
        </p:txBody>
      </p:sp>
      <p:graphicFrame>
        <p:nvGraphicFramePr>
          <p:cNvPr id="4" name="جدول 3"/>
          <p:cNvGraphicFramePr>
            <a:graphicFrameLocks noGrp="1"/>
          </p:cNvGraphicFramePr>
          <p:nvPr/>
        </p:nvGraphicFramePr>
        <p:xfrm>
          <a:off x="714348" y="714356"/>
          <a:ext cx="7786742" cy="1981200"/>
        </p:xfrm>
        <a:graphic>
          <a:graphicData uri="http://schemas.openxmlformats.org/drawingml/2006/table">
            <a:tbl>
              <a:tblPr rtl="1" firstRow="1" bandRow="1">
                <a:tableStyleId>{5C22544A-7EE6-4342-B048-85BDC9FD1C3A}</a:tableStyleId>
              </a:tblPr>
              <a:tblGrid>
                <a:gridCol w="5313834"/>
                <a:gridCol w="2472908"/>
              </a:tblGrid>
              <a:tr h="370840">
                <a:tc>
                  <a:txBody>
                    <a:bodyPr/>
                    <a:lstStyle/>
                    <a:p>
                      <a:pPr algn="ctr" rtl="1"/>
                      <a:r>
                        <a:rPr lang="ar-SA" sz="2000" b="1" dirty="0" smtClean="0">
                          <a:solidFill>
                            <a:schemeClr val="tx2">
                              <a:lumMod val="50000"/>
                            </a:schemeClr>
                          </a:solidFill>
                        </a:rPr>
                        <a:t>العناصر</a:t>
                      </a:r>
                      <a:endParaRPr lang="ar-SA" sz="2000" b="1" dirty="0">
                        <a:solidFill>
                          <a:schemeClr val="tx2">
                            <a:lumMod val="50000"/>
                          </a:schemeClr>
                        </a:solidFill>
                      </a:endParaRPr>
                    </a:p>
                  </a:txBody>
                  <a:tcPr>
                    <a:solidFill>
                      <a:schemeClr val="accent3">
                        <a:lumMod val="60000"/>
                        <a:lumOff val="40000"/>
                      </a:schemeClr>
                    </a:solidFill>
                  </a:tcPr>
                </a:tc>
                <a:tc>
                  <a:txBody>
                    <a:bodyPr/>
                    <a:lstStyle/>
                    <a:p>
                      <a:pPr algn="ctr" rtl="1"/>
                      <a:r>
                        <a:rPr lang="ar-SA" sz="2000" b="1" dirty="0" smtClean="0">
                          <a:solidFill>
                            <a:schemeClr val="tx2">
                              <a:lumMod val="50000"/>
                            </a:schemeClr>
                          </a:solidFill>
                        </a:rPr>
                        <a:t>الملحوظات</a:t>
                      </a:r>
                      <a:endParaRPr lang="ar-SA" sz="2000" b="1" dirty="0">
                        <a:solidFill>
                          <a:schemeClr val="tx2">
                            <a:lumMod val="50000"/>
                          </a:schemeClr>
                        </a:solidFill>
                      </a:endParaRPr>
                    </a:p>
                  </a:txBody>
                  <a:tcPr>
                    <a:solidFill>
                      <a:schemeClr val="accent3">
                        <a:lumMod val="60000"/>
                        <a:lumOff val="40000"/>
                      </a:schemeClr>
                    </a:solidFill>
                  </a:tcPr>
                </a:tc>
              </a:tr>
              <a:tr h="370840">
                <a:tc>
                  <a:txBody>
                    <a:bodyPr/>
                    <a:lstStyle/>
                    <a:p>
                      <a:pPr algn="ctr" rtl="1"/>
                      <a:r>
                        <a:rPr lang="ar-SA" sz="2000" b="1" dirty="0" smtClean="0">
                          <a:solidFill>
                            <a:schemeClr val="tx2">
                              <a:lumMod val="50000"/>
                            </a:schemeClr>
                          </a:solidFill>
                        </a:rPr>
                        <a:t>الوضوح في تناول</a:t>
                      </a:r>
                      <a:r>
                        <a:rPr lang="ar-SA" sz="2000" b="1" baseline="0" dirty="0" smtClean="0">
                          <a:solidFill>
                            <a:schemeClr val="tx2">
                              <a:lumMod val="50000"/>
                            </a:schemeClr>
                          </a:solidFill>
                        </a:rPr>
                        <a:t> الأفكار</a:t>
                      </a:r>
                      <a:endParaRPr lang="ar-SA" sz="2000" b="1" dirty="0">
                        <a:solidFill>
                          <a:schemeClr val="tx2">
                            <a:lumMod val="50000"/>
                          </a:schemeClr>
                        </a:solidFill>
                      </a:endParaRPr>
                    </a:p>
                  </a:txBody>
                  <a:tcPr>
                    <a:solidFill>
                      <a:srgbClr val="92D050"/>
                    </a:solidFill>
                  </a:tcPr>
                </a:tc>
                <a:tc>
                  <a:txBody>
                    <a:bodyPr/>
                    <a:lstStyle/>
                    <a:p>
                      <a:pPr algn="ctr" rtl="1"/>
                      <a:endParaRPr lang="ar-SA" sz="2000" b="1" dirty="0">
                        <a:solidFill>
                          <a:schemeClr val="tx2">
                            <a:lumMod val="50000"/>
                          </a:schemeClr>
                        </a:solidFill>
                      </a:endParaRPr>
                    </a:p>
                  </a:txBody>
                  <a:tcPr>
                    <a:solidFill>
                      <a:srgbClr val="92D050"/>
                    </a:solidFill>
                  </a:tcPr>
                </a:tc>
              </a:tr>
              <a:tr h="370840">
                <a:tc>
                  <a:txBody>
                    <a:bodyPr/>
                    <a:lstStyle/>
                    <a:p>
                      <a:pPr algn="ctr" rtl="1"/>
                      <a:r>
                        <a:rPr lang="ar-SA" sz="2000" b="1" dirty="0" smtClean="0">
                          <a:solidFill>
                            <a:schemeClr val="tx2">
                              <a:lumMod val="50000"/>
                            </a:schemeClr>
                          </a:solidFill>
                        </a:rPr>
                        <a:t>دعم القول بالحقائق والأدلة</a:t>
                      </a:r>
                      <a:endParaRPr lang="ar-SA" sz="2000" b="1" dirty="0">
                        <a:solidFill>
                          <a:schemeClr val="tx2">
                            <a:lumMod val="50000"/>
                          </a:schemeClr>
                        </a:solidFill>
                      </a:endParaRPr>
                    </a:p>
                  </a:txBody>
                  <a:tcPr>
                    <a:solidFill>
                      <a:srgbClr val="92D050"/>
                    </a:solidFill>
                  </a:tcPr>
                </a:tc>
                <a:tc>
                  <a:txBody>
                    <a:bodyPr/>
                    <a:lstStyle/>
                    <a:p>
                      <a:pPr algn="ctr" rtl="1"/>
                      <a:endParaRPr lang="ar-SA" sz="2000" b="1" dirty="0">
                        <a:solidFill>
                          <a:schemeClr val="tx2">
                            <a:lumMod val="50000"/>
                          </a:schemeClr>
                        </a:solidFill>
                      </a:endParaRPr>
                    </a:p>
                  </a:txBody>
                  <a:tcPr>
                    <a:solidFill>
                      <a:srgbClr val="92D050"/>
                    </a:solidFill>
                  </a:tcPr>
                </a:tc>
              </a:tr>
              <a:tr h="370840">
                <a:tc>
                  <a:txBody>
                    <a:bodyPr/>
                    <a:lstStyle/>
                    <a:p>
                      <a:pPr algn="ctr" rtl="1"/>
                      <a:r>
                        <a:rPr lang="ar-SA" sz="2000" b="1" dirty="0" smtClean="0">
                          <a:solidFill>
                            <a:schemeClr val="tx2">
                              <a:lumMod val="50000"/>
                            </a:schemeClr>
                          </a:solidFill>
                        </a:rPr>
                        <a:t>تجنب الخروج عن الموضوع الأساسي عند المناقشة</a:t>
                      </a:r>
                      <a:endParaRPr lang="ar-SA" sz="2000" b="1" dirty="0">
                        <a:solidFill>
                          <a:schemeClr val="tx2">
                            <a:lumMod val="50000"/>
                          </a:schemeClr>
                        </a:solidFill>
                      </a:endParaRPr>
                    </a:p>
                  </a:txBody>
                  <a:tcPr>
                    <a:solidFill>
                      <a:srgbClr val="92D050"/>
                    </a:solidFill>
                  </a:tcPr>
                </a:tc>
                <a:tc>
                  <a:txBody>
                    <a:bodyPr/>
                    <a:lstStyle/>
                    <a:p>
                      <a:pPr algn="ctr" rtl="1"/>
                      <a:endParaRPr lang="ar-SA" sz="2000" b="1" dirty="0">
                        <a:solidFill>
                          <a:schemeClr val="tx2">
                            <a:lumMod val="50000"/>
                          </a:schemeClr>
                        </a:solidFill>
                      </a:endParaRPr>
                    </a:p>
                  </a:txBody>
                  <a:tcPr>
                    <a:solidFill>
                      <a:srgbClr val="92D050"/>
                    </a:solidFill>
                  </a:tcPr>
                </a:tc>
              </a:tr>
              <a:tr h="370840">
                <a:tc>
                  <a:txBody>
                    <a:bodyPr/>
                    <a:lstStyle/>
                    <a:p>
                      <a:pPr algn="ctr" rtl="1"/>
                      <a:r>
                        <a:rPr lang="ar-SA" sz="2000" b="1" dirty="0" smtClean="0">
                          <a:solidFill>
                            <a:schemeClr val="tx2">
                              <a:lumMod val="50000"/>
                            </a:schemeClr>
                          </a:solidFill>
                        </a:rPr>
                        <a:t>مراعاة أدب الحوار</a:t>
                      </a:r>
                      <a:endParaRPr lang="ar-SA" sz="2000" b="1" dirty="0">
                        <a:solidFill>
                          <a:schemeClr val="tx2">
                            <a:lumMod val="50000"/>
                          </a:schemeClr>
                        </a:solidFill>
                      </a:endParaRPr>
                    </a:p>
                  </a:txBody>
                  <a:tcPr>
                    <a:solidFill>
                      <a:srgbClr val="92D050"/>
                    </a:solidFill>
                  </a:tcPr>
                </a:tc>
                <a:tc>
                  <a:txBody>
                    <a:bodyPr/>
                    <a:lstStyle/>
                    <a:p>
                      <a:pPr algn="ctr" rtl="1"/>
                      <a:endParaRPr lang="ar-SA" sz="2000" b="1" dirty="0">
                        <a:solidFill>
                          <a:schemeClr val="tx2">
                            <a:lumMod val="50000"/>
                          </a:schemeClr>
                        </a:solidFill>
                      </a:endParaRPr>
                    </a:p>
                  </a:txBody>
                  <a:tcPr>
                    <a:solidFill>
                      <a:srgbClr val="92D050"/>
                    </a:solidFill>
                  </a:tcPr>
                </a:tc>
              </a:tr>
            </a:tbl>
          </a:graphicData>
        </a:graphic>
      </p:graphicFrame>
      <p:sp>
        <p:nvSpPr>
          <p:cNvPr id="5" name="وسيلة شرح على شكل سحابة 4"/>
          <p:cNvSpPr/>
          <p:nvPr/>
        </p:nvSpPr>
        <p:spPr>
          <a:xfrm>
            <a:off x="7643834" y="278605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6" name="مربع نص 5"/>
          <p:cNvSpPr txBox="1"/>
          <p:nvPr/>
        </p:nvSpPr>
        <p:spPr>
          <a:xfrm>
            <a:off x="571504" y="2714620"/>
            <a:ext cx="7143768" cy="954107"/>
          </a:xfrm>
          <a:prstGeom prst="rect">
            <a:avLst/>
          </a:prstGeom>
          <a:noFill/>
        </p:spPr>
        <p:txBody>
          <a:bodyPr wrap="square" rtlCol="1">
            <a:spAutoFit/>
          </a:bodyPr>
          <a:lstStyle/>
          <a:p>
            <a:pPr algn="ctr"/>
            <a:r>
              <a:rPr lang="ar-SA" sz="2800" b="1" dirty="0" smtClean="0">
                <a:cs typeface="DecoType Naskh" pitchFamily="2" charset="-78"/>
              </a:rPr>
              <a:t>بالتعاون مع مجموعتي أصنف النقاط التالية وفق العنصر المناسب لها في تنظيم المحتوى (مقدمة/عرض الموضوع/خاتمة):</a:t>
            </a:r>
          </a:p>
        </p:txBody>
      </p:sp>
      <p:sp>
        <p:nvSpPr>
          <p:cNvPr id="7" name="مخطط انسيابي: محطة طرفية 6"/>
          <p:cNvSpPr/>
          <p:nvPr/>
        </p:nvSpPr>
        <p:spPr>
          <a:xfrm>
            <a:off x="7143768" y="385762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8" name="مخطط انسيابي: محطة طرفية 7"/>
          <p:cNvSpPr/>
          <p:nvPr/>
        </p:nvSpPr>
        <p:spPr>
          <a:xfrm>
            <a:off x="7143768" y="350043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9" name="مخطط انسيابي: محطة طرفية 8"/>
          <p:cNvSpPr/>
          <p:nvPr/>
        </p:nvSpPr>
        <p:spPr>
          <a:xfrm>
            <a:off x="7143768" y="635795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0" name="مخطط انسيابي: محطة طرفية 9"/>
          <p:cNvSpPr/>
          <p:nvPr/>
        </p:nvSpPr>
        <p:spPr>
          <a:xfrm>
            <a:off x="7143768" y="421481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1" name="مخطط انسيابي: محطة طرفية 10"/>
          <p:cNvSpPr/>
          <p:nvPr/>
        </p:nvSpPr>
        <p:spPr>
          <a:xfrm>
            <a:off x="7143768" y="457200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2" name="مخطط انسيابي: محطة طرفية 11"/>
          <p:cNvSpPr/>
          <p:nvPr/>
        </p:nvSpPr>
        <p:spPr>
          <a:xfrm>
            <a:off x="7143768" y="492919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3" name="مخطط انسيابي: محطة طرفية 12"/>
          <p:cNvSpPr/>
          <p:nvPr/>
        </p:nvSpPr>
        <p:spPr>
          <a:xfrm>
            <a:off x="7143768" y="528638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4" name="مخطط انسيابي: محطة طرفية 13"/>
          <p:cNvSpPr/>
          <p:nvPr/>
        </p:nvSpPr>
        <p:spPr>
          <a:xfrm>
            <a:off x="7143768" y="564357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5" name="مخطط انسيابي: محطة طرفية 14"/>
          <p:cNvSpPr/>
          <p:nvPr/>
        </p:nvSpPr>
        <p:spPr>
          <a:xfrm>
            <a:off x="7143768" y="6000768"/>
            <a:ext cx="1500198" cy="357190"/>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2000" b="1" dirty="0">
              <a:solidFill>
                <a:schemeClr val="tx1"/>
              </a:solidFill>
            </a:endParaRPr>
          </a:p>
        </p:txBody>
      </p:sp>
      <p:sp>
        <p:nvSpPr>
          <p:cNvPr id="16" name="مربع نص 15"/>
          <p:cNvSpPr txBox="1"/>
          <p:nvPr/>
        </p:nvSpPr>
        <p:spPr>
          <a:xfrm>
            <a:off x="428596" y="3500438"/>
            <a:ext cx="6643734" cy="3277820"/>
          </a:xfrm>
          <a:prstGeom prst="rect">
            <a:avLst/>
          </a:prstGeom>
          <a:noFill/>
        </p:spPr>
        <p:txBody>
          <a:bodyPr wrap="square" rtlCol="1">
            <a:spAutoFit/>
          </a:bodyPr>
          <a:lstStyle/>
          <a:p>
            <a:r>
              <a:rPr lang="ar-SA" sz="2300" b="1" dirty="0" smtClean="0">
                <a:effectLst>
                  <a:glow rad="139700">
                    <a:schemeClr val="accent2">
                      <a:satMod val="175000"/>
                      <a:alpha val="40000"/>
                    </a:schemeClr>
                  </a:glow>
                </a:effectLst>
              </a:rPr>
              <a:t>ترتيب الأفكار وفق الأهمية</a:t>
            </a:r>
          </a:p>
          <a:p>
            <a:r>
              <a:rPr lang="ar-SA" sz="2300" b="1" dirty="0" smtClean="0">
                <a:effectLst>
                  <a:glow rad="139700">
                    <a:schemeClr val="accent2">
                      <a:satMod val="175000"/>
                      <a:alpha val="40000"/>
                    </a:schemeClr>
                  </a:glow>
                </a:effectLst>
              </a:rPr>
              <a:t>تكرار أهم الأفكار</a:t>
            </a:r>
          </a:p>
          <a:p>
            <a:r>
              <a:rPr lang="ar-SA" sz="2300" b="1" dirty="0" smtClean="0">
                <a:effectLst>
                  <a:glow rad="139700">
                    <a:schemeClr val="accent2">
                      <a:satMod val="175000"/>
                      <a:alpha val="40000"/>
                    </a:schemeClr>
                  </a:glow>
                </a:effectLst>
              </a:rPr>
              <a:t>الاعتماد على الأمثلة والتجارب الشخصية والحكايات للإثارة والتأثير</a:t>
            </a:r>
          </a:p>
          <a:p>
            <a:r>
              <a:rPr lang="ar-SA" sz="2300" b="1" dirty="0" smtClean="0">
                <a:effectLst>
                  <a:glow rad="139700">
                    <a:schemeClr val="accent2">
                      <a:satMod val="175000"/>
                      <a:alpha val="40000"/>
                    </a:schemeClr>
                  </a:glow>
                </a:effectLst>
              </a:rPr>
              <a:t>توجيه الشكر للمستضيفين والثناء عليهم</a:t>
            </a:r>
          </a:p>
          <a:p>
            <a:r>
              <a:rPr lang="ar-SA" sz="2300" b="1" dirty="0" smtClean="0">
                <a:effectLst>
                  <a:glow rad="139700">
                    <a:schemeClr val="accent2">
                      <a:satMod val="175000"/>
                      <a:alpha val="40000"/>
                    </a:schemeClr>
                  </a:glow>
                </a:effectLst>
              </a:rPr>
              <a:t>عرض الأسئلة والإجابة عنها</a:t>
            </a:r>
          </a:p>
          <a:p>
            <a:r>
              <a:rPr lang="ar-SA" sz="2300" b="1" dirty="0" smtClean="0">
                <a:effectLst>
                  <a:glow rad="139700">
                    <a:schemeClr val="accent2">
                      <a:satMod val="175000"/>
                      <a:alpha val="40000"/>
                    </a:schemeClr>
                  </a:glow>
                </a:effectLst>
              </a:rPr>
              <a:t>تبسيط المعلومات وترتيبها وترابطها</a:t>
            </a:r>
          </a:p>
          <a:p>
            <a:r>
              <a:rPr lang="ar-SA" sz="2300" b="1" dirty="0" smtClean="0">
                <a:effectLst>
                  <a:glow rad="139700">
                    <a:schemeClr val="accent2">
                      <a:satMod val="175000"/>
                      <a:alpha val="40000"/>
                    </a:schemeClr>
                  </a:glow>
                </a:effectLst>
              </a:rPr>
              <a:t>تلخيص النقاط الرئيسية</a:t>
            </a:r>
          </a:p>
          <a:p>
            <a:r>
              <a:rPr lang="ar-SA" sz="2300" b="1" dirty="0" smtClean="0">
                <a:effectLst>
                  <a:glow rad="139700">
                    <a:schemeClr val="accent2">
                      <a:satMod val="175000"/>
                      <a:alpha val="40000"/>
                    </a:schemeClr>
                  </a:glow>
                </a:effectLst>
              </a:rPr>
              <a:t>استخدام التفاصيل في عرض أفكار الموضوع للإقناع</a:t>
            </a:r>
          </a:p>
          <a:p>
            <a:r>
              <a:rPr lang="ar-SA" sz="2300" b="1" dirty="0" smtClean="0">
                <a:effectLst>
                  <a:glow rad="139700">
                    <a:schemeClr val="accent2">
                      <a:satMod val="175000"/>
                      <a:alpha val="40000"/>
                    </a:schemeClr>
                  </a:glow>
                </a:effectLst>
              </a:rPr>
              <a:t>الاستعانة بعبارة جذابة كنادرة شخصية أو عبارة مؤثرة؛لشد الانتباه</a:t>
            </a:r>
          </a:p>
        </p:txBody>
      </p:sp>
      <p:sp>
        <p:nvSpPr>
          <p:cNvPr id="17" name="مربع نص 16"/>
          <p:cNvSpPr txBox="1"/>
          <p:nvPr/>
        </p:nvSpPr>
        <p:spPr>
          <a:xfrm>
            <a:off x="7429520" y="3429000"/>
            <a:ext cx="928694" cy="461665"/>
          </a:xfrm>
          <a:prstGeom prst="rect">
            <a:avLst/>
          </a:prstGeom>
          <a:noFill/>
        </p:spPr>
        <p:txBody>
          <a:bodyPr wrap="square" rtlCol="1">
            <a:spAutoFit/>
          </a:bodyPr>
          <a:lstStyle/>
          <a:p>
            <a:pPr algn="ctr"/>
            <a:r>
              <a:rPr lang="ar-SA" sz="2400" b="1" dirty="0" smtClean="0"/>
              <a:t>عرض</a:t>
            </a:r>
            <a:endParaRPr lang="ar-SA" b="1" dirty="0"/>
          </a:p>
        </p:txBody>
      </p:sp>
      <p:sp>
        <p:nvSpPr>
          <p:cNvPr id="18" name="مربع نص 17"/>
          <p:cNvSpPr txBox="1"/>
          <p:nvPr/>
        </p:nvSpPr>
        <p:spPr>
          <a:xfrm>
            <a:off x="7429520" y="3824591"/>
            <a:ext cx="928694" cy="461665"/>
          </a:xfrm>
          <a:prstGeom prst="rect">
            <a:avLst/>
          </a:prstGeom>
          <a:noFill/>
        </p:spPr>
        <p:txBody>
          <a:bodyPr wrap="square" rtlCol="1">
            <a:spAutoFit/>
          </a:bodyPr>
          <a:lstStyle/>
          <a:p>
            <a:pPr algn="ctr"/>
            <a:r>
              <a:rPr lang="ar-SA" sz="2400" b="1" dirty="0" smtClean="0"/>
              <a:t>الخاتمة</a:t>
            </a:r>
            <a:endParaRPr lang="ar-SA" b="1" dirty="0"/>
          </a:p>
        </p:txBody>
      </p:sp>
      <p:sp>
        <p:nvSpPr>
          <p:cNvPr id="19" name="مربع نص 18"/>
          <p:cNvSpPr txBox="1"/>
          <p:nvPr/>
        </p:nvSpPr>
        <p:spPr>
          <a:xfrm>
            <a:off x="7429520" y="4181781"/>
            <a:ext cx="928694" cy="461665"/>
          </a:xfrm>
          <a:prstGeom prst="rect">
            <a:avLst/>
          </a:prstGeom>
          <a:noFill/>
        </p:spPr>
        <p:txBody>
          <a:bodyPr wrap="square" rtlCol="1">
            <a:spAutoFit/>
          </a:bodyPr>
          <a:lstStyle/>
          <a:p>
            <a:pPr algn="ctr"/>
            <a:r>
              <a:rPr lang="ar-SA" sz="2400" b="1" dirty="0" smtClean="0"/>
              <a:t>عرض</a:t>
            </a:r>
            <a:endParaRPr lang="ar-SA" b="1" dirty="0"/>
          </a:p>
        </p:txBody>
      </p:sp>
      <p:sp>
        <p:nvSpPr>
          <p:cNvPr id="20" name="مربع نص 19"/>
          <p:cNvSpPr txBox="1"/>
          <p:nvPr/>
        </p:nvSpPr>
        <p:spPr>
          <a:xfrm>
            <a:off x="7429520" y="4538971"/>
            <a:ext cx="928694" cy="461665"/>
          </a:xfrm>
          <a:prstGeom prst="rect">
            <a:avLst/>
          </a:prstGeom>
          <a:noFill/>
        </p:spPr>
        <p:txBody>
          <a:bodyPr wrap="square" rtlCol="1">
            <a:spAutoFit/>
          </a:bodyPr>
          <a:lstStyle/>
          <a:p>
            <a:pPr algn="ctr"/>
            <a:r>
              <a:rPr lang="ar-SA" sz="2400" b="1" dirty="0" smtClean="0"/>
              <a:t>مقدمة</a:t>
            </a:r>
            <a:endParaRPr lang="ar-SA" b="1" dirty="0"/>
          </a:p>
        </p:txBody>
      </p:sp>
      <p:sp>
        <p:nvSpPr>
          <p:cNvPr id="21" name="مربع نص 20"/>
          <p:cNvSpPr txBox="1"/>
          <p:nvPr/>
        </p:nvSpPr>
        <p:spPr>
          <a:xfrm>
            <a:off x="7429520" y="4857760"/>
            <a:ext cx="928694" cy="461665"/>
          </a:xfrm>
          <a:prstGeom prst="rect">
            <a:avLst/>
          </a:prstGeom>
          <a:noFill/>
        </p:spPr>
        <p:txBody>
          <a:bodyPr wrap="square" rtlCol="1">
            <a:spAutoFit/>
          </a:bodyPr>
          <a:lstStyle/>
          <a:p>
            <a:pPr algn="ctr"/>
            <a:r>
              <a:rPr lang="ar-SA" sz="2400" b="1" dirty="0" smtClean="0"/>
              <a:t>عرض</a:t>
            </a:r>
            <a:endParaRPr lang="ar-SA" b="1" dirty="0"/>
          </a:p>
        </p:txBody>
      </p:sp>
      <p:sp>
        <p:nvSpPr>
          <p:cNvPr id="22" name="مربع نص 21"/>
          <p:cNvSpPr txBox="1"/>
          <p:nvPr/>
        </p:nvSpPr>
        <p:spPr>
          <a:xfrm>
            <a:off x="7429520" y="5253351"/>
            <a:ext cx="928694" cy="461665"/>
          </a:xfrm>
          <a:prstGeom prst="rect">
            <a:avLst/>
          </a:prstGeom>
          <a:noFill/>
        </p:spPr>
        <p:txBody>
          <a:bodyPr wrap="square" rtlCol="1">
            <a:spAutoFit/>
          </a:bodyPr>
          <a:lstStyle/>
          <a:p>
            <a:pPr algn="ctr"/>
            <a:r>
              <a:rPr lang="ar-SA" sz="2400" b="1" dirty="0" smtClean="0"/>
              <a:t>عرض</a:t>
            </a:r>
            <a:endParaRPr lang="ar-SA" b="1" dirty="0"/>
          </a:p>
        </p:txBody>
      </p:sp>
      <p:sp>
        <p:nvSpPr>
          <p:cNvPr id="23" name="مربع نص 22"/>
          <p:cNvSpPr txBox="1"/>
          <p:nvPr/>
        </p:nvSpPr>
        <p:spPr>
          <a:xfrm>
            <a:off x="7429520" y="5610541"/>
            <a:ext cx="928694" cy="461665"/>
          </a:xfrm>
          <a:prstGeom prst="rect">
            <a:avLst/>
          </a:prstGeom>
          <a:noFill/>
        </p:spPr>
        <p:txBody>
          <a:bodyPr wrap="square" rtlCol="1">
            <a:spAutoFit/>
          </a:bodyPr>
          <a:lstStyle/>
          <a:p>
            <a:pPr algn="ctr"/>
            <a:r>
              <a:rPr lang="ar-SA" sz="2400" b="1" dirty="0" smtClean="0"/>
              <a:t>الخاتمة</a:t>
            </a:r>
            <a:endParaRPr lang="ar-SA" b="1" dirty="0"/>
          </a:p>
        </p:txBody>
      </p:sp>
      <p:sp>
        <p:nvSpPr>
          <p:cNvPr id="24" name="مربع نص 23"/>
          <p:cNvSpPr txBox="1"/>
          <p:nvPr/>
        </p:nvSpPr>
        <p:spPr>
          <a:xfrm>
            <a:off x="7429520" y="5929330"/>
            <a:ext cx="928694" cy="461665"/>
          </a:xfrm>
          <a:prstGeom prst="rect">
            <a:avLst/>
          </a:prstGeom>
          <a:noFill/>
        </p:spPr>
        <p:txBody>
          <a:bodyPr wrap="square" rtlCol="1">
            <a:spAutoFit/>
          </a:bodyPr>
          <a:lstStyle/>
          <a:p>
            <a:pPr algn="ctr"/>
            <a:r>
              <a:rPr lang="ar-SA" sz="2400" b="1" dirty="0" smtClean="0"/>
              <a:t>عرض</a:t>
            </a:r>
            <a:endParaRPr lang="ar-SA" b="1" dirty="0"/>
          </a:p>
        </p:txBody>
      </p:sp>
      <p:sp>
        <p:nvSpPr>
          <p:cNvPr id="25" name="مربع نص 24"/>
          <p:cNvSpPr txBox="1"/>
          <p:nvPr/>
        </p:nvSpPr>
        <p:spPr>
          <a:xfrm>
            <a:off x="7429520" y="6286520"/>
            <a:ext cx="928694" cy="461665"/>
          </a:xfrm>
          <a:prstGeom prst="rect">
            <a:avLst/>
          </a:prstGeom>
          <a:noFill/>
        </p:spPr>
        <p:txBody>
          <a:bodyPr wrap="square" rtlCol="1">
            <a:spAutoFit/>
          </a:bodyPr>
          <a:lstStyle/>
          <a:p>
            <a:pPr algn="ctr"/>
            <a:r>
              <a:rPr lang="ar-SA" sz="2400" b="1" dirty="0" smtClean="0"/>
              <a:t>مقدمة</a:t>
            </a:r>
            <a:endParaRPr lang="ar-SA"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2000"/>
                                        <p:tgtEl>
                                          <p:spTgt spid="6"/>
                                        </p:tgtEl>
                                      </p:cBhvr>
                                    </p:animEffect>
                                  </p:childTnLst>
                                </p:cTn>
                              </p:par>
                              <p:par>
                                <p:cTn id="14" presetID="8" presetClass="entr" presetSubtype="3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amond(out)">
                                      <p:cBhvr>
                                        <p:cTn id="16" dur="2000"/>
                                        <p:tgtEl>
                                          <p:spTgt spid="8"/>
                                        </p:tgtEl>
                                      </p:cBhvr>
                                    </p:animEffect>
                                  </p:childTnLst>
                                </p:cTn>
                              </p:par>
                              <p:par>
                                <p:cTn id="17" presetID="8" presetClass="entr" presetSubtype="3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out)">
                                      <p:cBhvr>
                                        <p:cTn id="19" dur="2000"/>
                                        <p:tgtEl>
                                          <p:spTgt spid="7"/>
                                        </p:tgtEl>
                                      </p:cBhvr>
                                    </p:animEffect>
                                  </p:childTnLst>
                                </p:cTn>
                              </p:par>
                              <p:par>
                                <p:cTn id="20" presetID="8" presetClass="entr" presetSubtype="32"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amond(out)">
                                      <p:cBhvr>
                                        <p:cTn id="22" dur="2000"/>
                                        <p:tgtEl>
                                          <p:spTgt spid="10"/>
                                        </p:tgtEl>
                                      </p:cBhvr>
                                    </p:animEffect>
                                  </p:childTnLst>
                                </p:cTn>
                              </p:par>
                              <p:par>
                                <p:cTn id="23" presetID="8" presetClass="entr" presetSubtype="3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out)">
                                      <p:cBhvr>
                                        <p:cTn id="25" dur="2000"/>
                                        <p:tgtEl>
                                          <p:spTgt spid="11"/>
                                        </p:tgtEl>
                                      </p:cBhvr>
                                    </p:animEffect>
                                  </p:childTnLst>
                                </p:cTn>
                              </p:par>
                              <p:par>
                                <p:cTn id="26" presetID="8" presetClass="entr" presetSubtype="3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amond(out)">
                                      <p:cBhvr>
                                        <p:cTn id="28" dur="2000"/>
                                        <p:tgtEl>
                                          <p:spTgt spid="12"/>
                                        </p:tgtEl>
                                      </p:cBhvr>
                                    </p:animEffect>
                                  </p:childTnLst>
                                </p:cTn>
                              </p:par>
                              <p:par>
                                <p:cTn id="29" presetID="8" presetClass="entr" presetSubtype="32"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amond(out)">
                                      <p:cBhvr>
                                        <p:cTn id="31" dur="2000"/>
                                        <p:tgtEl>
                                          <p:spTgt spid="13"/>
                                        </p:tgtEl>
                                      </p:cBhvr>
                                    </p:animEffect>
                                  </p:childTnLst>
                                </p:cTn>
                              </p:par>
                              <p:par>
                                <p:cTn id="32" presetID="8" presetClass="entr" presetSubtype="3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amond(out)">
                                      <p:cBhvr>
                                        <p:cTn id="34" dur="2000"/>
                                        <p:tgtEl>
                                          <p:spTgt spid="14"/>
                                        </p:tgtEl>
                                      </p:cBhvr>
                                    </p:animEffect>
                                  </p:childTnLst>
                                </p:cTn>
                              </p:par>
                              <p:par>
                                <p:cTn id="35" presetID="8" presetClass="entr" presetSubtype="32"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amond(out)">
                                      <p:cBhvr>
                                        <p:cTn id="37" dur="2000"/>
                                        <p:tgtEl>
                                          <p:spTgt spid="15"/>
                                        </p:tgtEl>
                                      </p:cBhvr>
                                    </p:animEffect>
                                  </p:childTnLst>
                                </p:cTn>
                              </p:par>
                              <p:par>
                                <p:cTn id="38" presetID="8" presetClass="entr" presetSubtype="3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diamond(out)">
                                      <p:cBhvr>
                                        <p:cTn id="40" dur="2000"/>
                                        <p:tgtEl>
                                          <p:spTgt spid="9"/>
                                        </p:tgtEl>
                                      </p:cBhvr>
                                    </p:animEffect>
                                  </p:childTnLst>
                                </p:cTn>
                              </p:par>
                              <p:par>
                                <p:cTn id="41" presetID="8" presetClass="entr" presetSubtype="3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diamond(out)">
                                      <p:cBhvr>
                                        <p:cTn id="43" dur="20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 to="" calcmode="lin" valueType="num">
                                      <p:cBhvr>
                                        <p:cTn id="48" dur="1" fill="hold"/>
                                        <p:tgtEl>
                                          <p:spTgt spid="17"/>
                                        </p:tgtEl>
                                        <p:attrNameLst>
                                          <p:attrName/>
                                        </p:attrNameLst>
                                      </p:cBhvr>
                                    </p:anim>
                                  </p:childTnLst>
                                </p:cTn>
                              </p:par>
                            </p:childTnLst>
                          </p:cTn>
                        </p:par>
                      </p:childTnLst>
                    </p:cTn>
                  </p:par>
                  <p:par>
                    <p:cTn id="49" fill="hold">
                      <p:stCondLst>
                        <p:cond delay="indefinite"/>
                      </p:stCondLst>
                      <p:childTnLst>
                        <p:par>
                          <p:cTn id="50" fill="hold">
                            <p:stCondLst>
                              <p:cond delay="0"/>
                            </p:stCondLst>
                            <p:childTnLst>
                              <p:par>
                                <p:cTn id="51" presetID="24"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 to="" calcmode="lin" valueType="num">
                                      <p:cBhvr>
                                        <p:cTn id="53" dur="1" fill="hold"/>
                                        <p:tgtEl>
                                          <p:spTgt spid="18"/>
                                        </p:tgtEl>
                                        <p:attrNameLst>
                                          <p:attrName/>
                                        </p:attrNameLst>
                                      </p:cBhvr>
                                    </p:anim>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to="" calcmode="lin" valueType="num">
                                      <p:cBhvr>
                                        <p:cTn id="58" dur="1" fill="hold"/>
                                        <p:tgtEl>
                                          <p:spTgt spid="19"/>
                                        </p:tgtEl>
                                        <p:attrNameLst>
                                          <p:attrName/>
                                        </p:attrNameLst>
                                      </p:cBhvr>
                                    </p:anim>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to="" calcmode="lin" valueType="num">
                                      <p:cBhvr>
                                        <p:cTn id="63" dur="1" fill="hold"/>
                                        <p:tgtEl>
                                          <p:spTgt spid="20"/>
                                        </p:tgtEl>
                                        <p:attrNameLst>
                                          <p:attrName/>
                                        </p:attrNameLst>
                                      </p:cBhvr>
                                    </p:anim>
                                  </p:childTnLst>
                                </p:cTn>
                              </p:par>
                            </p:childTnLst>
                          </p:cTn>
                        </p:par>
                      </p:childTnLst>
                    </p:cTn>
                  </p:par>
                  <p:par>
                    <p:cTn id="64" fill="hold">
                      <p:stCondLst>
                        <p:cond delay="indefinite"/>
                      </p:stCondLst>
                      <p:childTnLst>
                        <p:par>
                          <p:cTn id="65" fill="hold">
                            <p:stCondLst>
                              <p:cond delay="0"/>
                            </p:stCondLst>
                            <p:childTnLst>
                              <p:par>
                                <p:cTn id="66" presetID="24" presetClass="entr" presetSubtype="0" fill="hold" grpId="0" nodeType="clickEffect">
                                  <p:stCondLst>
                                    <p:cond delay="0"/>
                                  </p:stCondLst>
                                  <p:childTnLst>
                                    <p:set>
                                      <p:cBhvr>
                                        <p:cTn id="67" dur="1" fill="hold">
                                          <p:stCondLst>
                                            <p:cond delay="0"/>
                                          </p:stCondLst>
                                        </p:cTn>
                                        <p:tgtEl>
                                          <p:spTgt spid="21"/>
                                        </p:tgtEl>
                                        <p:attrNameLst>
                                          <p:attrName>style.visibility</p:attrName>
                                        </p:attrNameLst>
                                      </p:cBhvr>
                                      <p:to>
                                        <p:strVal val="visible"/>
                                      </p:to>
                                    </p:set>
                                    <p:anim to="" calcmode="lin" valueType="num">
                                      <p:cBhvr>
                                        <p:cTn id="68" dur="1" fill="hold"/>
                                        <p:tgtEl>
                                          <p:spTgt spid="21"/>
                                        </p:tgtEl>
                                        <p:attrNameLst>
                                          <p:attrName/>
                                        </p:attrNameLst>
                                      </p:cBhvr>
                                    </p:anim>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grpId="0" nodeType="clickEffect">
                                  <p:stCondLst>
                                    <p:cond delay="0"/>
                                  </p:stCondLst>
                                  <p:childTnLst>
                                    <p:set>
                                      <p:cBhvr>
                                        <p:cTn id="72" dur="1" fill="hold">
                                          <p:stCondLst>
                                            <p:cond delay="0"/>
                                          </p:stCondLst>
                                        </p:cTn>
                                        <p:tgtEl>
                                          <p:spTgt spid="22"/>
                                        </p:tgtEl>
                                        <p:attrNameLst>
                                          <p:attrName>style.visibility</p:attrName>
                                        </p:attrNameLst>
                                      </p:cBhvr>
                                      <p:to>
                                        <p:strVal val="visible"/>
                                      </p:to>
                                    </p:set>
                                    <p:anim to="" calcmode="lin" valueType="num">
                                      <p:cBhvr>
                                        <p:cTn id="73" dur="1" fill="hold"/>
                                        <p:tgtEl>
                                          <p:spTgt spid="22"/>
                                        </p:tgtEl>
                                        <p:attrNameLst>
                                          <p:attrName/>
                                        </p:attrNameLst>
                                      </p:cBhvr>
                                    </p:anim>
                                  </p:childTnLst>
                                </p:cTn>
                              </p:par>
                            </p:childTnLst>
                          </p:cTn>
                        </p:par>
                      </p:childTnLst>
                    </p:cTn>
                  </p:par>
                  <p:par>
                    <p:cTn id="74" fill="hold">
                      <p:stCondLst>
                        <p:cond delay="indefinite"/>
                      </p:stCondLst>
                      <p:childTnLst>
                        <p:par>
                          <p:cTn id="75" fill="hold">
                            <p:stCondLst>
                              <p:cond delay="0"/>
                            </p:stCondLst>
                            <p:childTnLst>
                              <p:par>
                                <p:cTn id="76" presetID="24" presetClass="entr" presetSubtype="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 to="" calcmode="lin" valueType="num">
                                      <p:cBhvr>
                                        <p:cTn id="78" dur="1" fill="hold"/>
                                        <p:tgtEl>
                                          <p:spTgt spid="23"/>
                                        </p:tgtEl>
                                        <p:attrNameLst>
                                          <p:attrName/>
                                        </p:attrNameLst>
                                      </p:cBhvr>
                                    </p:anim>
                                  </p:childTnLst>
                                </p:cTn>
                              </p:par>
                            </p:childTnLst>
                          </p:cTn>
                        </p:par>
                      </p:childTnLst>
                    </p:cTn>
                  </p:par>
                  <p:par>
                    <p:cTn id="79" fill="hold">
                      <p:stCondLst>
                        <p:cond delay="indefinite"/>
                      </p:stCondLst>
                      <p:childTnLst>
                        <p:par>
                          <p:cTn id="80" fill="hold">
                            <p:stCondLst>
                              <p:cond delay="0"/>
                            </p:stCondLst>
                            <p:childTnLst>
                              <p:par>
                                <p:cTn id="81" presetID="24" presetClass="entr" presetSubtype="0"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anim to="" calcmode="lin" valueType="num">
                                      <p:cBhvr>
                                        <p:cTn id="83" dur="1" fill="hold"/>
                                        <p:tgtEl>
                                          <p:spTgt spid="24"/>
                                        </p:tgtEl>
                                        <p:attrNameLst>
                                          <p:attrName/>
                                        </p:attrNameLst>
                                      </p:cBhvr>
                                    </p:anim>
                                  </p:childTnLst>
                                </p:cTn>
                              </p:par>
                            </p:childTnLst>
                          </p:cTn>
                        </p:par>
                      </p:childTnLst>
                    </p:cTn>
                  </p:par>
                  <p:par>
                    <p:cTn id="84" fill="hold">
                      <p:stCondLst>
                        <p:cond delay="indefinite"/>
                      </p:stCondLst>
                      <p:childTnLst>
                        <p:par>
                          <p:cTn id="85" fill="hold">
                            <p:stCondLst>
                              <p:cond delay="0"/>
                            </p:stCondLst>
                            <p:childTnLst>
                              <p:par>
                                <p:cTn id="86" presetID="24" presetClass="entr" presetSubtype="0" fill="hold" grpId="0" nodeType="clickEffect">
                                  <p:stCondLst>
                                    <p:cond delay="0"/>
                                  </p:stCondLst>
                                  <p:childTnLst>
                                    <p:set>
                                      <p:cBhvr>
                                        <p:cTn id="87" dur="1" fill="hold">
                                          <p:stCondLst>
                                            <p:cond delay="0"/>
                                          </p:stCondLst>
                                        </p:cTn>
                                        <p:tgtEl>
                                          <p:spTgt spid="25"/>
                                        </p:tgtEl>
                                        <p:attrNameLst>
                                          <p:attrName>style.visibility</p:attrName>
                                        </p:attrNameLst>
                                      </p:cBhvr>
                                      <p:to>
                                        <p:strVal val="visible"/>
                                      </p:to>
                                    </p:set>
                                    <p:anim to="" calcmode="lin" valueType="num">
                                      <p:cBhvr>
                                        <p:cTn id="88" dur="1" fill="hold"/>
                                        <p:tgtEl>
                                          <p:spTgt spid="2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643802" y="188877"/>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4" name="مربع نص 3"/>
          <p:cNvSpPr txBox="1"/>
          <p:nvPr/>
        </p:nvSpPr>
        <p:spPr>
          <a:xfrm>
            <a:off x="642942" y="71414"/>
            <a:ext cx="7143768" cy="954107"/>
          </a:xfrm>
          <a:prstGeom prst="rect">
            <a:avLst/>
          </a:prstGeom>
          <a:noFill/>
        </p:spPr>
        <p:txBody>
          <a:bodyPr wrap="square" rtlCol="1">
            <a:spAutoFit/>
          </a:bodyPr>
          <a:lstStyle/>
          <a:p>
            <a:pPr algn="ctr"/>
            <a:r>
              <a:rPr lang="ar-SA" sz="2800" b="1" dirty="0" smtClean="0">
                <a:cs typeface="DecoType Naskh" pitchFamily="2" charset="-78"/>
              </a:rPr>
              <a:t>إذا كانت الجمل التالية تعبر عن حقيقة أكتب أمامها(ح)وإذا كانت تعبر عن رأي أكتب أمامها(ر)مع الاسترشاد بالنموذج:</a:t>
            </a:r>
          </a:p>
        </p:txBody>
      </p:sp>
      <p:sp>
        <p:nvSpPr>
          <p:cNvPr id="5" name="مربع نص 4"/>
          <p:cNvSpPr txBox="1"/>
          <p:nvPr/>
        </p:nvSpPr>
        <p:spPr>
          <a:xfrm>
            <a:off x="500034" y="1000108"/>
            <a:ext cx="7286676" cy="1938992"/>
          </a:xfrm>
          <a:prstGeom prst="rect">
            <a:avLst/>
          </a:prstGeom>
        </p:spPr>
        <p:style>
          <a:lnRef idx="2">
            <a:schemeClr val="accent4"/>
          </a:lnRef>
          <a:fillRef idx="1">
            <a:schemeClr val="lt1"/>
          </a:fillRef>
          <a:effectRef idx="0">
            <a:schemeClr val="accent4"/>
          </a:effectRef>
          <a:fontRef idx="minor">
            <a:schemeClr val="dk1"/>
          </a:fontRef>
        </p:style>
        <p:txBody>
          <a:bodyPr wrap="square" rtlCol="1">
            <a:spAutoFit/>
          </a:bodyPr>
          <a:lstStyle/>
          <a:p>
            <a:r>
              <a:rPr lang="ar-SA" sz="2400" b="1" dirty="0" smtClean="0">
                <a:effectLst>
                  <a:glow rad="63500">
                    <a:schemeClr val="accent4">
                      <a:satMod val="175000"/>
                      <a:alpha val="40000"/>
                    </a:schemeClr>
                  </a:glow>
                </a:effectLst>
              </a:rPr>
              <a:t>يرى الشباب أن (الإنترنت)يبعد مستخدميه عن الناس والمجتمع.</a:t>
            </a:r>
          </a:p>
          <a:p>
            <a:r>
              <a:rPr lang="ar-SA" sz="2400" b="1" dirty="0" smtClean="0">
                <a:effectLst>
                  <a:glow rad="63500">
                    <a:schemeClr val="accent4">
                      <a:satMod val="175000"/>
                      <a:alpha val="40000"/>
                    </a:schemeClr>
                  </a:glow>
                </a:effectLst>
              </a:rPr>
              <a:t>يرتاد كثير من الشباب مقاهي الإنترنت.</a:t>
            </a:r>
          </a:p>
          <a:p>
            <a:r>
              <a:rPr lang="ar-SA" sz="2400" b="1" dirty="0" smtClean="0">
                <a:effectLst>
                  <a:glow rad="63500">
                    <a:schemeClr val="accent4">
                      <a:satMod val="175000"/>
                      <a:alpha val="40000"/>
                    </a:schemeClr>
                  </a:glow>
                </a:effectLst>
              </a:rPr>
              <a:t>الإنترنت يزخر بالكثير من المواقع التعليمية المفيدة والترفيهية البريئة.</a:t>
            </a:r>
          </a:p>
          <a:p>
            <a:r>
              <a:rPr lang="ar-SA" sz="2400" b="1" dirty="0" smtClean="0">
                <a:effectLst>
                  <a:glow rad="63500">
                    <a:schemeClr val="accent4">
                      <a:satMod val="175000"/>
                      <a:alpha val="40000"/>
                    </a:schemeClr>
                  </a:glow>
                </a:effectLst>
              </a:rPr>
              <a:t>التوجيه التربوي و الأخلاقي كفيل بحماية الشباب من الانحراف.</a:t>
            </a:r>
          </a:p>
          <a:p>
            <a:r>
              <a:rPr lang="ar-SA" sz="2400" b="1" dirty="0" smtClean="0">
                <a:effectLst>
                  <a:glow rad="63500">
                    <a:schemeClr val="accent4">
                      <a:satMod val="175000"/>
                      <a:alpha val="40000"/>
                    </a:schemeClr>
                  </a:glow>
                </a:effectLst>
              </a:rPr>
              <a:t>أعتقد أن استخدام الإنترنت هو مقياس لتقدم المجتمع أو تأخره.</a:t>
            </a:r>
            <a:endParaRPr lang="ar-SA" sz="2300" b="1" dirty="0" smtClean="0">
              <a:effectLst>
                <a:glow rad="63500">
                  <a:schemeClr val="accent4">
                    <a:satMod val="175000"/>
                    <a:alpha val="40000"/>
                  </a:schemeClr>
                </a:glow>
              </a:effectLst>
            </a:endParaRPr>
          </a:p>
        </p:txBody>
      </p:sp>
      <p:sp>
        <p:nvSpPr>
          <p:cNvPr id="6" name="مربع نص 5"/>
          <p:cNvSpPr txBox="1"/>
          <p:nvPr/>
        </p:nvSpPr>
        <p:spPr>
          <a:xfrm>
            <a:off x="7929586" y="1000108"/>
            <a:ext cx="571504" cy="1928826"/>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r>
              <a:rPr lang="ar-SA" sz="2300" b="1" dirty="0" smtClean="0">
                <a:effectLst>
                  <a:glow rad="63500">
                    <a:schemeClr val="accent4">
                      <a:satMod val="175000"/>
                      <a:alpha val="40000"/>
                    </a:schemeClr>
                  </a:glow>
                </a:effectLst>
              </a:rPr>
              <a:t>(ر)</a:t>
            </a:r>
          </a:p>
          <a:p>
            <a:r>
              <a:rPr lang="ar-SA" sz="2300" b="1" dirty="0" smtClean="0">
                <a:effectLst>
                  <a:glow rad="63500">
                    <a:schemeClr val="accent4">
                      <a:satMod val="175000"/>
                      <a:alpha val="40000"/>
                    </a:schemeClr>
                  </a:glow>
                </a:effectLst>
              </a:rPr>
              <a:t>(ح)</a:t>
            </a:r>
          </a:p>
          <a:p>
            <a:r>
              <a:rPr lang="ar-SA" sz="2300" b="1" dirty="0" smtClean="0">
                <a:effectLst>
                  <a:glow rad="63500">
                    <a:schemeClr val="accent4">
                      <a:satMod val="175000"/>
                      <a:alpha val="40000"/>
                    </a:schemeClr>
                  </a:glow>
                </a:effectLst>
              </a:rPr>
              <a:t>(ح)</a:t>
            </a:r>
          </a:p>
          <a:p>
            <a:r>
              <a:rPr lang="ar-SA" sz="2300" b="1" dirty="0" smtClean="0">
                <a:effectLst>
                  <a:glow rad="63500">
                    <a:schemeClr val="accent4">
                      <a:satMod val="175000"/>
                      <a:alpha val="40000"/>
                    </a:schemeClr>
                  </a:glow>
                </a:effectLst>
              </a:rPr>
              <a:t>(ر)</a:t>
            </a:r>
          </a:p>
          <a:p>
            <a:r>
              <a:rPr lang="ar-SA" sz="2300" b="1" dirty="0" smtClean="0">
                <a:effectLst>
                  <a:glow rad="63500">
                    <a:schemeClr val="accent4">
                      <a:satMod val="175000"/>
                      <a:alpha val="40000"/>
                    </a:schemeClr>
                  </a:glow>
                </a:effectLst>
              </a:rPr>
              <a:t>(ر)</a:t>
            </a:r>
          </a:p>
        </p:txBody>
      </p:sp>
      <p:sp>
        <p:nvSpPr>
          <p:cNvPr id="7" name="وسيلة شرح على شكل سحابة 6"/>
          <p:cNvSpPr/>
          <p:nvPr/>
        </p:nvSpPr>
        <p:spPr>
          <a:xfrm>
            <a:off x="7643770" y="2974959"/>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خامساً</a:t>
            </a:r>
            <a:endParaRPr lang="ar-SA" sz="2000" b="1" dirty="0">
              <a:solidFill>
                <a:schemeClr val="tx1"/>
              </a:solidFill>
            </a:endParaRPr>
          </a:p>
        </p:txBody>
      </p:sp>
      <p:sp>
        <p:nvSpPr>
          <p:cNvPr id="8" name="مربع نص 7"/>
          <p:cNvSpPr txBox="1"/>
          <p:nvPr/>
        </p:nvSpPr>
        <p:spPr>
          <a:xfrm>
            <a:off x="4429124" y="2928934"/>
            <a:ext cx="3214678" cy="646331"/>
          </a:xfrm>
          <a:prstGeom prst="rect">
            <a:avLst/>
          </a:prstGeom>
          <a:noFill/>
        </p:spPr>
        <p:txBody>
          <a:bodyPr wrap="square" rtlCol="1">
            <a:spAutoFit/>
          </a:bodyPr>
          <a:lstStyle/>
          <a:p>
            <a:pPr algn="ctr"/>
            <a:r>
              <a:rPr lang="ar-SA" sz="3600" b="1" u="sng" dirty="0" smtClean="0">
                <a:latin typeface="Courier New" pitchFamily="49" charset="0"/>
                <a:cs typeface="Courier New" pitchFamily="49" charset="0"/>
              </a:rPr>
              <a:t>ماذا سأفعل؟</a:t>
            </a:r>
          </a:p>
        </p:txBody>
      </p:sp>
      <p:sp>
        <p:nvSpPr>
          <p:cNvPr id="9" name="مستطيل مستدير الزوايا 8"/>
          <p:cNvSpPr/>
          <p:nvPr/>
        </p:nvSpPr>
        <p:spPr>
          <a:xfrm>
            <a:off x="4857752" y="3571876"/>
            <a:ext cx="3929090" cy="3071834"/>
          </a:xfrm>
          <a:prstGeom prst="roundRect">
            <a:avLst/>
          </a:prstGeom>
          <a:solidFill>
            <a:srgbClr val="92D050"/>
          </a:solidFill>
          <a:ln>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u="sng" dirty="0" smtClean="0">
                <a:solidFill>
                  <a:schemeClr val="tx1"/>
                </a:solidFill>
                <a:effectLst>
                  <a:glow rad="101600">
                    <a:schemeClr val="accent2">
                      <a:satMod val="175000"/>
                      <a:alpha val="40000"/>
                    </a:schemeClr>
                  </a:glow>
                </a:effectLst>
                <a:latin typeface="Courier New" pitchFamily="49" charset="0"/>
                <a:cs typeface="Courier New" pitchFamily="49" charset="0"/>
              </a:rPr>
              <a:t>لو كنت متحدثاً والمستمع أمامي:</a:t>
            </a:r>
          </a:p>
          <a:p>
            <a:pPr marL="342900" indent="-342900" algn="ctr">
              <a:buFont typeface="+mj-lt"/>
              <a:buAutoNum type="arabicParenR"/>
            </a:pPr>
            <a:r>
              <a:rPr lang="ar-SA" sz="2300" b="1" dirty="0" smtClean="0">
                <a:solidFill>
                  <a:schemeClr val="tx1"/>
                </a:solidFill>
              </a:rPr>
              <a:t>يسخر مني.</a:t>
            </a:r>
          </a:p>
          <a:p>
            <a:pPr marL="342900" indent="-342900" algn="ctr">
              <a:buFont typeface="+mj-lt"/>
              <a:buAutoNum type="arabicParenR"/>
            </a:pPr>
            <a:r>
              <a:rPr lang="ar-SA" sz="2300" b="1" dirty="0" smtClean="0">
                <a:solidFill>
                  <a:schemeClr val="tx1"/>
                </a:solidFill>
              </a:rPr>
              <a:t>يسأل سؤالاً لا أعرف إجابته.</a:t>
            </a:r>
          </a:p>
          <a:p>
            <a:pPr marL="342900" indent="-342900" algn="ctr">
              <a:buFont typeface="+mj-lt"/>
              <a:buAutoNum type="arabicParenR"/>
            </a:pPr>
            <a:r>
              <a:rPr lang="ar-SA" sz="2300" b="1" dirty="0" smtClean="0">
                <a:solidFill>
                  <a:schemeClr val="tx1"/>
                </a:solidFill>
              </a:rPr>
              <a:t>ينشغل بالمحادثات الهاتفية أو يتهامس مع زميله.</a:t>
            </a:r>
          </a:p>
          <a:p>
            <a:pPr marL="342900" indent="-342900" algn="ctr">
              <a:buFont typeface="+mj-lt"/>
              <a:buAutoNum type="arabicParenR"/>
            </a:pPr>
            <a:r>
              <a:rPr lang="ar-SA" sz="2300" b="1" dirty="0" smtClean="0">
                <a:solidFill>
                  <a:schemeClr val="tx1"/>
                </a:solidFill>
              </a:rPr>
              <a:t>لا يستطيع مقاومة النوم.</a:t>
            </a:r>
          </a:p>
        </p:txBody>
      </p:sp>
      <p:sp>
        <p:nvSpPr>
          <p:cNvPr id="10" name="مستطيل مستدير الزوايا 9"/>
          <p:cNvSpPr/>
          <p:nvPr/>
        </p:nvSpPr>
        <p:spPr>
          <a:xfrm>
            <a:off x="214282" y="3571876"/>
            <a:ext cx="4429156" cy="3071834"/>
          </a:xfrm>
          <a:prstGeom prst="roundRect">
            <a:avLst/>
          </a:prstGeom>
          <a:solidFill>
            <a:srgbClr val="92D050"/>
          </a:solidFill>
          <a:ln>
            <a:solidFill>
              <a:schemeClr val="accent2">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u="sng" dirty="0" smtClean="0">
                <a:solidFill>
                  <a:schemeClr val="tx1"/>
                </a:solidFill>
                <a:effectLst>
                  <a:glow rad="101600">
                    <a:schemeClr val="accent2">
                      <a:satMod val="175000"/>
                      <a:alpha val="40000"/>
                    </a:schemeClr>
                  </a:glow>
                </a:effectLst>
                <a:latin typeface="Courier New" pitchFamily="49" charset="0"/>
                <a:cs typeface="Courier New" pitchFamily="49" charset="0"/>
              </a:rPr>
              <a:t>لو كنت مستمعاً والمتحدث أمامي:</a:t>
            </a:r>
          </a:p>
          <a:p>
            <a:pPr marL="342900" indent="-342900" algn="ctr">
              <a:buFont typeface="+mj-lt"/>
              <a:buAutoNum type="arabicParenR"/>
            </a:pPr>
            <a:r>
              <a:rPr lang="ar-SA" sz="2300" b="1" dirty="0" smtClean="0">
                <a:solidFill>
                  <a:schemeClr val="tx1"/>
                </a:solidFill>
              </a:rPr>
              <a:t>يتحدث في موضوع لا يهم الحاضرين.</a:t>
            </a:r>
          </a:p>
          <a:p>
            <a:pPr marL="342900" indent="-342900" algn="ctr">
              <a:buFont typeface="+mj-lt"/>
              <a:buAutoNum type="arabicParenR"/>
            </a:pPr>
            <a:r>
              <a:rPr lang="ar-SA" sz="2300" b="1" dirty="0" smtClean="0">
                <a:solidFill>
                  <a:schemeClr val="tx1"/>
                </a:solidFill>
              </a:rPr>
              <a:t>يهتم بالتفاصيل الكثيرة والدقيقة ويهمل المهمة.</a:t>
            </a:r>
          </a:p>
          <a:p>
            <a:pPr marL="342900" indent="-342900" algn="ctr">
              <a:buFont typeface="+mj-lt"/>
              <a:buAutoNum type="arabicParenR"/>
            </a:pPr>
            <a:r>
              <a:rPr lang="ar-SA" sz="2300" b="1" dirty="0" smtClean="0">
                <a:solidFill>
                  <a:schemeClr val="tx1"/>
                </a:solidFill>
              </a:rPr>
              <a:t>يتلعثم ويخطئ في النطق في أثناء حديثه.</a:t>
            </a:r>
          </a:p>
          <a:p>
            <a:pPr marL="342900" indent="-342900" algn="ctr">
              <a:buFont typeface="+mj-lt"/>
              <a:buAutoNum type="arabicParenR"/>
            </a:pPr>
            <a:r>
              <a:rPr lang="ar-SA" sz="2300" b="1" dirty="0" smtClean="0">
                <a:solidFill>
                  <a:schemeClr val="tx1"/>
                </a:solidFill>
              </a:rPr>
              <a:t>يتحرك بعصبية مربكة</a:t>
            </a:r>
          </a:p>
          <a:p>
            <a:pPr marL="342900" indent="-342900" algn="ctr">
              <a:buFont typeface="+mj-lt"/>
              <a:buAutoNum type="arabicParenR"/>
            </a:pPr>
            <a:r>
              <a:rPr lang="ar-SA" sz="2300" b="1" dirty="0" smtClean="0">
                <a:solidFill>
                  <a:schemeClr val="tx1"/>
                </a:solidFill>
              </a:rPr>
              <a:t>لا يبتسم.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8"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out)">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1" nodeType="clickEffect">
                                  <p:stCondLst>
                                    <p:cond delay="0"/>
                                  </p:stCondLst>
                                  <p:childTnLst>
                                    <p:set>
                                      <p:cBhvr>
                                        <p:cTn id="17" dur="1" fill="hold">
                                          <p:stCondLst>
                                            <p:cond delay="0"/>
                                          </p:stCondLst>
                                        </p:cTn>
                                        <p:tgtEl>
                                          <p:spTgt spid="6"/>
                                        </p:tgtEl>
                                        <p:attrNameLst>
                                          <p:attrName>style.visibility</p:attrName>
                                        </p:attrNameLst>
                                      </p:cBhvr>
                                      <p:to>
                                        <p:strVal val="visible"/>
                                      </p:to>
                                    </p:set>
                                    <p:anim to="" calcmode="lin" valueType="num">
                                      <p:cBhvr>
                                        <p:cTn id="18" dur="1" fill="hold"/>
                                        <p:tgtEl>
                                          <p:spTgt spid="6"/>
                                        </p:tgtEl>
                                        <p:attrNameLst>
                                          <p:attrName/>
                                        </p:attrNameLst>
                                      </p:cBhvr>
                                    </p:anim>
                                  </p:childTnLst>
                                </p:cTn>
                              </p:par>
                            </p:childTnLst>
                          </p:cTn>
                        </p:par>
                        <p:par>
                          <p:cTn id="19" fill="hold">
                            <p:stCondLst>
                              <p:cond delay="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2000"/>
                                        <p:tgtEl>
                                          <p:spTgt spid="8"/>
                                        </p:tgtEl>
                                      </p:cBhvr>
                                    </p:animEffect>
                                  </p:childTnLst>
                                </p:cTn>
                              </p:par>
                              <p:par>
                                <p:cTn id="27" presetID="6" presetClass="entr" presetSubtype="32"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circle(out)">
                                      <p:cBhvr>
                                        <p:cTn id="29" dur="2000"/>
                                        <p:tgtEl>
                                          <p:spTgt spid="9"/>
                                        </p:tgtEl>
                                      </p:cBhvr>
                                    </p:animEffect>
                                  </p:childTnLst>
                                </p:cTn>
                              </p:par>
                              <p:par>
                                <p:cTn id="30" presetID="6" presetClass="entr" presetSubtype="3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out)">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1" animBg="1"/>
      <p:bldP spid="7" grpId="0" animBg="1"/>
      <p:bldP spid="8" grpId="0"/>
      <p:bldP spid="9" grpId="0" animBg="1"/>
      <p:bldP spid="10"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786710"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تمرير عمودي 3"/>
          <p:cNvSpPr/>
          <p:nvPr/>
        </p:nvSpPr>
        <p:spPr>
          <a:xfrm rot="20948284">
            <a:off x="349578" y="764106"/>
            <a:ext cx="7867794" cy="3700344"/>
          </a:xfrm>
          <a:prstGeom prst="verticalScroll">
            <a:avLst/>
          </a:prstGeom>
          <a:gradFill flip="none" rotWithShape="1">
            <a:gsLst>
              <a:gs pos="0">
                <a:srgbClr val="CC6600">
                  <a:tint val="66000"/>
                  <a:satMod val="160000"/>
                </a:srgbClr>
              </a:gs>
              <a:gs pos="50000">
                <a:srgbClr val="CC6600">
                  <a:tint val="44500"/>
                  <a:satMod val="160000"/>
                </a:srgbClr>
              </a:gs>
              <a:gs pos="100000">
                <a:srgbClr val="CC6600">
                  <a:tint val="23500"/>
                  <a:satMod val="160000"/>
                </a:srgbClr>
              </a:gs>
            </a:gsLst>
            <a:path path="circle">
              <a:fillToRect l="50000" t="50000" r="50000" b="50000"/>
            </a:path>
            <a:tileRect/>
          </a:gradFill>
          <a:ln w="38100">
            <a:solidFill>
              <a:schemeClr val="accent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dirty="0" smtClean="0">
                <a:solidFill>
                  <a:schemeClr val="tx1"/>
                </a:solidFill>
              </a:rPr>
              <a:t>منذ القدم والرسائل تقرب المسافات،وتعمق أواصر القربى بين الناس،وللحاجة إليها تطورت وسائل إيصالها،فبعد أن كانت ترسل مع الحمام الزاجل صارت أسرع مع تطور وسائل النقل الحديثة،إلا أنها كادت تندثر لضيق الوقت ووجود وسائل أخرى.والآن تبعث من جديد من خلال الهاتف النقال بشكل يلائم العصر الحديث،قصيرة،سريعة،منوعة.</a:t>
            </a:r>
          </a:p>
          <a:p>
            <a:pPr algn="ctr"/>
            <a:r>
              <a:rPr lang="ar-SA" sz="2800" dirty="0" smtClean="0">
                <a:solidFill>
                  <a:schemeClr val="tx1"/>
                </a:solidFill>
              </a:rPr>
              <a:t>والأهم:هل هذه الرسائل الإلكترونية هواية أم غواية؟</a:t>
            </a:r>
            <a:endParaRPr lang="ar-SA" sz="2800" dirty="0">
              <a:solidFill>
                <a:schemeClr val="tx1"/>
              </a:solidFill>
            </a:endParaRPr>
          </a:p>
        </p:txBody>
      </p:sp>
      <p:sp>
        <p:nvSpPr>
          <p:cNvPr id="5" name="شمس 4"/>
          <p:cNvSpPr/>
          <p:nvPr/>
        </p:nvSpPr>
        <p:spPr>
          <a:xfrm>
            <a:off x="71406" y="785794"/>
            <a:ext cx="1500198" cy="1285884"/>
          </a:xfrm>
          <a:prstGeom prst="sun">
            <a:avLst>
              <a:gd name="adj" fmla="val 12500"/>
            </a:avLst>
          </a:prstGeom>
          <a:ln>
            <a:solidFill>
              <a:schemeClr val="accent6">
                <a:lumMod val="50000"/>
              </a:schemeClr>
            </a:solidFill>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2800" b="1" dirty="0" smtClean="0">
                <a:solidFill>
                  <a:schemeClr val="tx1"/>
                </a:solidFill>
              </a:rPr>
              <a:t>إدارة ندوة</a:t>
            </a:r>
            <a:endParaRPr lang="ar-SA" sz="2800" b="1" dirty="0">
              <a:solidFill>
                <a:schemeClr val="tx1"/>
              </a:solidFill>
            </a:endParaRPr>
          </a:p>
        </p:txBody>
      </p:sp>
      <p:sp>
        <p:nvSpPr>
          <p:cNvPr id="6" name="مربع نص 5"/>
          <p:cNvSpPr txBox="1"/>
          <p:nvPr/>
        </p:nvSpPr>
        <p:spPr>
          <a:xfrm>
            <a:off x="0" y="5078568"/>
            <a:ext cx="8929718" cy="707886"/>
          </a:xfrm>
          <a:prstGeom prst="rect">
            <a:avLst/>
          </a:prstGeom>
          <a:noFill/>
        </p:spPr>
        <p:txBody>
          <a:bodyPr wrap="square" rtlCol="1">
            <a:spAutoFit/>
            <a:scene3d>
              <a:camera prst="orthographicFront"/>
              <a:lightRig rig="threePt" dir="t"/>
            </a:scene3d>
            <a:sp3d extrusionH="57150">
              <a:bevelT w="38100" h="38100" prst="angle"/>
            </a:sp3d>
          </a:bodyPr>
          <a:lstStyle/>
          <a:p>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DecoType Naskh" pitchFamily="2" charset="-78"/>
              </a:rPr>
              <a:t>على بقية المجموعة تدوين الملحوظات والاستنتاجات حول ما سبق.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1000"/>
                                        <p:tgtEl>
                                          <p:spTgt spid="4"/>
                                        </p:tgtEl>
                                      </p:cBhvr>
                                    </p:animEffec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par>
                                <p:cTn id="17" presetID="16" presetClass="entr" presetSubtype="2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375304" y="1307230"/>
            <a:ext cx="8252580"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♣التواصل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الكتابي</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198979">
            <a:off x="1014374" y="2445018"/>
            <a:ext cx="6676140" cy="264687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16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48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Andalus" pitchFamily="2" charset="-78"/>
              </a:rPr>
              <a:t>كتابة رسائل إخوانية</a:t>
            </a:r>
            <a:r>
              <a:rPr lang="ar-SA" sz="8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16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28596" y="142852"/>
            <a:ext cx="7358114" cy="954107"/>
          </a:xfrm>
          <a:prstGeom prst="rect">
            <a:avLst/>
          </a:prstGeom>
          <a:noFill/>
        </p:spPr>
        <p:txBody>
          <a:bodyPr wrap="square" rtlCol="1">
            <a:spAutoFit/>
          </a:bodyPr>
          <a:lstStyle/>
          <a:p>
            <a:pPr algn="ctr"/>
            <a:r>
              <a:rPr lang="ar-SA" sz="2800" b="1" dirty="0" smtClean="0">
                <a:cs typeface="DecoType Naskh" pitchFamily="2" charset="-78"/>
              </a:rPr>
              <a:t>ألاحظ الرسمتين التاليتين ثم أكتب الحروف القمرية داخل النجوم والحروف الشمسية داخل الشمس أو أشعتها:</a:t>
            </a:r>
            <a:endParaRPr lang="ar-SA" sz="2800" b="1" dirty="0">
              <a:cs typeface="DecoType Naskh" pitchFamily="2" charset="-78"/>
            </a:endParaRPr>
          </a:p>
        </p:txBody>
      </p:sp>
      <p:sp>
        <p:nvSpPr>
          <p:cNvPr id="4" name="وسيلة شرح على شكل سحابة 3"/>
          <p:cNvSpPr/>
          <p:nvPr/>
        </p:nvSpPr>
        <p:spPr>
          <a:xfrm>
            <a:off x="7500958" y="142852"/>
            <a:ext cx="1285884"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خامساً</a:t>
            </a:r>
            <a:endParaRPr lang="ar-SA" sz="2400" b="1" dirty="0">
              <a:solidFill>
                <a:schemeClr val="tx1"/>
              </a:solidFill>
            </a:endParaRPr>
          </a:p>
        </p:txBody>
      </p:sp>
      <p:sp>
        <p:nvSpPr>
          <p:cNvPr id="5" name="مستطيل مستدير الزوايا 4"/>
          <p:cNvSpPr/>
          <p:nvPr/>
        </p:nvSpPr>
        <p:spPr>
          <a:xfrm>
            <a:off x="214282" y="1071546"/>
            <a:ext cx="8643998" cy="100013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1" anchor="ctr"/>
          <a:lstStyle/>
          <a:p>
            <a:pPr algn="ctr"/>
            <a:r>
              <a:rPr lang="ar-SA" sz="2800" b="1" dirty="0" smtClean="0"/>
              <a:t>أ ب ت ث ج ح خ د ذ ر ز س ش ص ض ط ظ ع غ </a:t>
            </a:r>
          </a:p>
          <a:p>
            <a:pPr algn="ctr"/>
            <a:r>
              <a:rPr lang="ar-SA" sz="2800" b="1" dirty="0" smtClean="0"/>
              <a:t>ف ق ك ل م ن هـ و ي </a:t>
            </a:r>
            <a:endParaRPr lang="ar-SA" sz="2800" b="1" dirty="0"/>
          </a:p>
        </p:txBody>
      </p:sp>
      <p:sp>
        <p:nvSpPr>
          <p:cNvPr id="6" name="مستطيل 5"/>
          <p:cNvSpPr/>
          <p:nvPr/>
        </p:nvSpPr>
        <p:spPr>
          <a:xfrm>
            <a:off x="4714876" y="2428868"/>
            <a:ext cx="3929090" cy="38576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6"/>
          <p:cNvSpPr/>
          <p:nvPr/>
        </p:nvSpPr>
        <p:spPr>
          <a:xfrm>
            <a:off x="500034" y="2428868"/>
            <a:ext cx="3929090" cy="38576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شكل بيضاوي 7"/>
          <p:cNvSpPr/>
          <p:nvPr/>
        </p:nvSpPr>
        <p:spPr>
          <a:xfrm>
            <a:off x="5857884" y="3643314"/>
            <a:ext cx="1357322" cy="1357322"/>
          </a:xfrm>
          <a:prstGeom prst="ellipse">
            <a:avLst/>
          </a:prstGeom>
          <a:solidFill>
            <a:srgbClr val="FFFF6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b="1" dirty="0" smtClean="0">
                <a:solidFill>
                  <a:schemeClr val="tx1"/>
                </a:solidFill>
              </a:rPr>
              <a:t>الشمسية</a:t>
            </a:r>
            <a:endParaRPr lang="ar-SA" sz="2200" b="1" dirty="0">
              <a:solidFill>
                <a:schemeClr val="tx1"/>
              </a:solidFill>
            </a:endParaRPr>
          </a:p>
        </p:txBody>
      </p:sp>
      <p:sp>
        <p:nvSpPr>
          <p:cNvPr id="9" name="مخطط انسيابي: محطة طرفية 8"/>
          <p:cNvSpPr/>
          <p:nvPr/>
        </p:nvSpPr>
        <p:spPr>
          <a:xfrm rot="13796065">
            <a:off x="5000628" y="3071810"/>
            <a:ext cx="1285884" cy="428628"/>
          </a:xfrm>
          <a:prstGeom prst="flowChartTerminator">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خطط انسيابي: محطة طرفية 9"/>
          <p:cNvSpPr/>
          <p:nvPr/>
        </p:nvSpPr>
        <p:spPr>
          <a:xfrm rot="7707788">
            <a:off x="6425610" y="2922725"/>
            <a:ext cx="1285884" cy="428628"/>
          </a:xfrm>
          <a:prstGeom prst="flowChartTerminator">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مخطط انسيابي: محطة طرفية 10"/>
          <p:cNvSpPr/>
          <p:nvPr/>
        </p:nvSpPr>
        <p:spPr>
          <a:xfrm rot="10273287">
            <a:off x="4740963" y="4202508"/>
            <a:ext cx="1130384" cy="428628"/>
          </a:xfrm>
          <a:prstGeom prst="flowChartTerminator">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مخطط انسيابي: محطة طرفية 11"/>
          <p:cNvSpPr/>
          <p:nvPr/>
        </p:nvSpPr>
        <p:spPr>
          <a:xfrm rot="7258769">
            <a:off x="5429605" y="5410664"/>
            <a:ext cx="1285884" cy="428628"/>
          </a:xfrm>
          <a:prstGeom prst="flowChartTerminator">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مخطط انسيابي: محطة طرفية 12"/>
          <p:cNvSpPr/>
          <p:nvPr/>
        </p:nvSpPr>
        <p:spPr>
          <a:xfrm rot="13796065">
            <a:off x="6849617" y="5314285"/>
            <a:ext cx="1698336" cy="428628"/>
          </a:xfrm>
          <a:prstGeom prst="flowChartTerminator">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مخطط انسيابي: محطة طرفية 13"/>
          <p:cNvSpPr/>
          <p:nvPr/>
        </p:nvSpPr>
        <p:spPr>
          <a:xfrm rot="8980020">
            <a:off x="7194987" y="3581488"/>
            <a:ext cx="1285884" cy="428628"/>
          </a:xfrm>
          <a:prstGeom prst="flowChartTerminator">
            <a:avLst/>
          </a:prstGeom>
          <a:solidFill>
            <a:srgbClr val="FFFF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5" name="قمر 14"/>
          <p:cNvSpPr/>
          <p:nvPr/>
        </p:nvSpPr>
        <p:spPr>
          <a:xfrm rot="19438728">
            <a:off x="561490" y="3632496"/>
            <a:ext cx="1922201" cy="3020520"/>
          </a:xfrm>
          <a:prstGeom prst="moon">
            <a:avLst>
              <a:gd name="adj" fmla="val 3950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vert="vert" rtlCol="1" anchor="ctr"/>
          <a:lstStyle/>
          <a:p>
            <a:pPr algn="ctr"/>
            <a:r>
              <a:rPr lang="ar-SA" sz="3600" b="1" dirty="0" smtClean="0">
                <a:solidFill>
                  <a:schemeClr val="tx1"/>
                </a:solidFill>
              </a:rPr>
              <a:t>القمرية</a:t>
            </a:r>
            <a:endParaRPr lang="ar-SA" sz="3600" b="1" dirty="0">
              <a:solidFill>
                <a:schemeClr val="tx1"/>
              </a:solidFill>
            </a:endParaRPr>
          </a:p>
        </p:txBody>
      </p:sp>
      <p:sp>
        <p:nvSpPr>
          <p:cNvPr id="17" name="نجمة ذات 5 نقاط 16"/>
          <p:cNvSpPr/>
          <p:nvPr/>
        </p:nvSpPr>
        <p:spPr>
          <a:xfrm>
            <a:off x="2285984" y="4000504"/>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8" name="نجمة ذات 5 نقاط 17"/>
          <p:cNvSpPr/>
          <p:nvPr/>
        </p:nvSpPr>
        <p:spPr>
          <a:xfrm>
            <a:off x="1785918" y="2857496"/>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9" name="نجمة ذات 5 نقاط 18"/>
          <p:cNvSpPr/>
          <p:nvPr/>
        </p:nvSpPr>
        <p:spPr>
          <a:xfrm>
            <a:off x="571472" y="2500306"/>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0" name="نجمة ذات 5 نقاط 19"/>
          <p:cNvSpPr/>
          <p:nvPr/>
        </p:nvSpPr>
        <p:spPr>
          <a:xfrm>
            <a:off x="3071802" y="5143512"/>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1" name="نجمة ذات 5 نقاط 20"/>
          <p:cNvSpPr/>
          <p:nvPr/>
        </p:nvSpPr>
        <p:spPr>
          <a:xfrm>
            <a:off x="928662" y="3429000"/>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2" name="نجمة ذات 5 نقاط 21"/>
          <p:cNvSpPr/>
          <p:nvPr/>
        </p:nvSpPr>
        <p:spPr>
          <a:xfrm>
            <a:off x="1071538" y="4357694"/>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3" name="نجمة ذات 5 نقاط 22"/>
          <p:cNvSpPr/>
          <p:nvPr/>
        </p:nvSpPr>
        <p:spPr>
          <a:xfrm>
            <a:off x="2000232" y="5000636"/>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4" name="نجمة ذات 5 نقاط 23"/>
          <p:cNvSpPr/>
          <p:nvPr/>
        </p:nvSpPr>
        <p:spPr>
          <a:xfrm>
            <a:off x="2786050" y="3357562"/>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5" name="نجمة ذات 5 نقاط 24"/>
          <p:cNvSpPr/>
          <p:nvPr/>
        </p:nvSpPr>
        <p:spPr>
          <a:xfrm>
            <a:off x="2428860" y="2285992"/>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6" name="نجمة ذات 5 نقاط 25"/>
          <p:cNvSpPr/>
          <p:nvPr/>
        </p:nvSpPr>
        <p:spPr>
          <a:xfrm rot="20348598">
            <a:off x="3047821" y="4427566"/>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7" name="نجمة ذات 5 نقاط 26"/>
          <p:cNvSpPr/>
          <p:nvPr/>
        </p:nvSpPr>
        <p:spPr>
          <a:xfrm rot="20243517">
            <a:off x="3313571" y="2659570"/>
            <a:ext cx="1357322" cy="785818"/>
          </a:xfrm>
          <a:prstGeom prst="star5">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28" name="مربع نص 27"/>
          <p:cNvSpPr txBox="1"/>
          <p:nvPr/>
        </p:nvSpPr>
        <p:spPr>
          <a:xfrm rot="3600779">
            <a:off x="7542782" y="3406026"/>
            <a:ext cx="553998" cy="830997"/>
          </a:xfrm>
          <a:prstGeom prst="rect">
            <a:avLst/>
          </a:prstGeom>
          <a:noFill/>
        </p:spPr>
        <p:txBody>
          <a:bodyPr vert="vert270" wrap="square" rtlCol="1">
            <a:spAutoFit/>
          </a:bodyPr>
          <a:lstStyle/>
          <a:p>
            <a:pPr algn="ctr"/>
            <a:r>
              <a:rPr lang="ar-SA" sz="2400" b="1" dirty="0" smtClean="0"/>
              <a:t>ط   ظ</a:t>
            </a:r>
            <a:endParaRPr lang="ar-SA" sz="2400" b="1" dirty="0"/>
          </a:p>
        </p:txBody>
      </p:sp>
      <p:sp>
        <p:nvSpPr>
          <p:cNvPr id="29" name="مربع نص 28"/>
          <p:cNvSpPr txBox="1"/>
          <p:nvPr/>
        </p:nvSpPr>
        <p:spPr>
          <a:xfrm rot="4907786">
            <a:off x="5007639" y="4037371"/>
            <a:ext cx="553998" cy="830997"/>
          </a:xfrm>
          <a:prstGeom prst="rect">
            <a:avLst/>
          </a:prstGeom>
          <a:noFill/>
        </p:spPr>
        <p:txBody>
          <a:bodyPr vert="vert270" wrap="square" rtlCol="1">
            <a:spAutoFit/>
          </a:bodyPr>
          <a:lstStyle/>
          <a:p>
            <a:pPr algn="ctr"/>
            <a:r>
              <a:rPr lang="ar-SA" sz="2400" b="1" dirty="0" smtClean="0"/>
              <a:t>س ش</a:t>
            </a:r>
            <a:endParaRPr lang="ar-SA" sz="2400" b="1" dirty="0"/>
          </a:p>
        </p:txBody>
      </p:sp>
      <p:sp>
        <p:nvSpPr>
          <p:cNvPr id="30" name="مربع نص 29"/>
          <p:cNvSpPr txBox="1"/>
          <p:nvPr/>
        </p:nvSpPr>
        <p:spPr>
          <a:xfrm rot="1800248">
            <a:off x="5742787" y="5247039"/>
            <a:ext cx="553998" cy="830997"/>
          </a:xfrm>
          <a:prstGeom prst="rect">
            <a:avLst/>
          </a:prstGeom>
          <a:noFill/>
        </p:spPr>
        <p:txBody>
          <a:bodyPr vert="vert270" wrap="square" rtlCol="1">
            <a:spAutoFit/>
          </a:bodyPr>
          <a:lstStyle/>
          <a:p>
            <a:pPr algn="ctr"/>
            <a:r>
              <a:rPr lang="ar-SA" sz="2400" b="1" dirty="0" smtClean="0"/>
              <a:t>ص ض</a:t>
            </a:r>
            <a:endParaRPr lang="ar-SA" sz="2400" b="1" dirty="0"/>
          </a:p>
        </p:txBody>
      </p:sp>
      <p:sp>
        <p:nvSpPr>
          <p:cNvPr id="31" name="مربع نص 30"/>
          <p:cNvSpPr txBox="1"/>
          <p:nvPr/>
        </p:nvSpPr>
        <p:spPr>
          <a:xfrm rot="2507718">
            <a:off x="6722152" y="2746709"/>
            <a:ext cx="553998" cy="830997"/>
          </a:xfrm>
          <a:prstGeom prst="rect">
            <a:avLst/>
          </a:prstGeom>
          <a:noFill/>
        </p:spPr>
        <p:txBody>
          <a:bodyPr vert="vert270" wrap="square" rtlCol="1">
            <a:spAutoFit/>
          </a:bodyPr>
          <a:lstStyle/>
          <a:p>
            <a:pPr algn="ctr"/>
            <a:r>
              <a:rPr lang="ar-SA" sz="2400" b="1" dirty="0" smtClean="0"/>
              <a:t>ت ث</a:t>
            </a:r>
            <a:endParaRPr lang="ar-SA" sz="2400" b="1" dirty="0"/>
          </a:p>
        </p:txBody>
      </p:sp>
      <p:sp>
        <p:nvSpPr>
          <p:cNvPr id="32" name="مربع نص 31"/>
          <p:cNvSpPr txBox="1"/>
          <p:nvPr/>
        </p:nvSpPr>
        <p:spPr>
          <a:xfrm rot="19277502">
            <a:off x="5319211" y="2818147"/>
            <a:ext cx="553998" cy="830997"/>
          </a:xfrm>
          <a:prstGeom prst="rect">
            <a:avLst/>
          </a:prstGeom>
          <a:noFill/>
        </p:spPr>
        <p:txBody>
          <a:bodyPr vert="horz" wrap="square" rtlCol="1">
            <a:spAutoFit/>
          </a:bodyPr>
          <a:lstStyle/>
          <a:p>
            <a:pPr algn="ctr"/>
            <a:r>
              <a:rPr lang="ar-SA" sz="2400" b="1" dirty="0" smtClean="0"/>
              <a:t>د ذ ر ز</a:t>
            </a:r>
            <a:endParaRPr lang="ar-SA" sz="2400" b="1" dirty="0"/>
          </a:p>
        </p:txBody>
      </p:sp>
      <p:sp>
        <p:nvSpPr>
          <p:cNvPr id="33" name="مربع نص 32"/>
          <p:cNvSpPr txBox="1"/>
          <p:nvPr/>
        </p:nvSpPr>
        <p:spPr>
          <a:xfrm rot="19277502">
            <a:off x="7342757" y="5016378"/>
            <a:ext cx="553998" cy="830997"/>
          </a:xfrm>
          <a:prstGeom prst="rect">
            <a:avLst/>
          </a:prstGeom>
          <a:noFill/>
        </p:spPr>
        <p:txBody>
          <a:bodyPr vert="horz" wrap="square" rtlCol="1">
            <a:spAutoFit/>
          </a:bodyPr>
          <a:lstStyle/>
          <a:p>
            <a:pPr algn="ctr"/>
            <a:r>
              <a:rPr lang="ar-SA" sz="2400" b="1" dirty="0" smtClean="0"/>
              <a:t>ل</a:t>
            </a:r>
          </a:p>
          <a:p>
            <a:pPr algn="ctr"/>
            <a:r>
              <a:rPr lang="ar-SA" sz="2400" b="1" dirty="0" smtClean="0"/>
              <a:t>ن</a:t>
            </a:r>
            <a:endParaRPr lang="ar-SA" sz="2400" b="1" dirty="0"/>
          </a:p>
        </p:txBody>
      </p:sp>
      <p:sp>
        <p:nvSpPr>
          <p:cNvPr id="34" name="مربع نص 33"/>
          <p:cNvSpPr txBox="1"/>
          <p:nvPr/>
        </p:nvSpPr>
        <p:spPr>
          <a:xfrm rot="4907786">
            <a:off x="3174137" y="3346954"/>
            <a:ext cx="553998" cy="830997"/>
          </a:xfrm>
          <a:prstGeom prst="rect">
            <a:avLst/>
          </a:prstGeom>
          <a:noFill/>
        </p:spPr>
        <p:txBody>
          <a:bodyPr vert="vert270" wrap="square" rtlCol="1">
            <a:spAutoFit/>
          </a:bodyPr>
          <a:lstStyle/>
          <a:p>
            <a:pPr algn="ctr"/>
            <a:r>
              <a:rPr lang="ar-SA" sz="2400" b="1" dirty="0" smtClean="0"/>
              <a:t>أ</a:t>
            </a:r>
            <a:endParaRPr lang="ar-SA" sz="2400" b="1" dirty="0"/>
          </a:p>
        </p:txBody>
      </p:sp>
      <p:sp>
        <p:nvSpPr>
          <p:cNvPr id="35" name="مربع نص 34"/>
          <p:cNvSpPr txBox="1"/>
          <p:nvPr/>
        </p:nvSpPr>
        <p:spPr>
          <a:xfrm rot="4907786">
            <a:off x="2174005" y="2918326"/>
            <a:ext cx="553998" cy="830997"/>
          </a:xfrm>
          <a:prstGeom prst="rect">
            <a:avLst/>
          </a:prstGeom>
          <a:noFill/>
        </p:spPr>
        <p:txBody>
          <a:bodyPr vert="vert270" wrap="square" rtlCol="1">
            <a:spAutoFit/>
          </a:bodyPr>
          <a:lstStyle/>
          <a:p>
            <a:pPr algn="ctr"/>
            <a:r>
              <a:rPr lang="ar-SA" sz="2400" b="1" dirty="0" smtClean="0"/>
              <a:t>ح خ</a:t>
            </a:r>
            <a:endParaRPr lang="ar-SA" sz="2400" b="1" dirty="0"/>
          </a:p>
        </p:txBody>
      </p:sp>
      <p:sp>
        <p:nvSpPr>
          <p:cNvPr id="36" name="مربع نص 35"/>
          <p:cNvSpPr txBox="1"/>
          <p:nvPr/>
        </p:nvSpPr>
        <p:spPr>
          <a:xfrm rot="4907786">
            <a:off x="2674071" y="4061334"/>
            <a:ext cx="553998" cy="830997"/>
          </a:xfrm>
          <a:prstGeom prst="rect">
            <a:avLst/>
          </a:prstGeom>
          <a:noFill/>
        </p:spPr>
        <p:txBody>
          <a:bodyPr vert="vert270" wrap="square" rtlCol="1">
            <a:spAutoFit/>
          </a:bodyPr>
          <a:lstStyle/>
          <a:p>
            <a:pPr algn="ctr"/>
            <a:r>
              <a:rPr lang="ar-SA" sz="2400" b="1" dirty="0" smtClean="0"/>
              <a:t>ج</a:t>
            </a:r>
            <a:endParaRPr lang="ar-SA" sz="2400" b="1" dirty="0"/>
          </a:p>
        </p:txBody>
      </p:sp>
      <p:sp>
        <p:nvSpPr>
          <p:cNvPr id="37" name="مربع نص 36"/>
          <p:cNvSpPr txBox="1"/>
          <p:nvPr/>
        </p:nvSpPr>
        <p:spPr>
          <a:xfrm rot="4907786">
            <a:off x="3388451" y="4418524"/>
            <a:ext cx="553998" cy="830997"/>
          </a:xfrm>
          <a:prstGeom prst="rect">
            <a:avLst/>
          </a:prstGeom>
          <a:noFill/>
        </p:spPr>
        <p:txBody>
          <a:bodyPr vert="vert270" wrap="square" rtlCol="1">
            <a:spAutoFit/>
          </a:bodyPr>
          <a:lstStyle/>
          <a:p>
            <a:pPr algn="ctr"/>
            <a:r>
              <a:rPr lang="ar-SA" sz="2400" b="1" dirty="0" smtClean="0"/>
              <a:t>ب</a:t>
            </a:r>
            <a:endParaRPr lang="ar-SA" sz="2400" b="1" dirty="0"/>
          </a:p>
        </p:txBody>
      </p:sp>
      <p:sp>
        <p:nvSpPr>
          <p:cNvPr id="38" name="مربع نص 37"/>
          <p:cNvSpPr txBox="1"/>
          <p:nvPr/>
        </p:nvSpPr>
        <p:spPr>
          <a:xfrm rot="4907786">
            <a:off x="3701353" y="2680049"/>
            <a:ext cx="553998" cy="830997"/>
          </a:xfrm>
          <a:prstGeom prst="rect">
            <a:avLst/>
          </a:prstGeom>
          <a:noFill/>
        </p:spPr>
        <p:txBody>
          <a:bodyPr vert="vert270" wrap="square" rtlCol="1">
            <a:spAutoFit/>
          </a:bodyPr>
          <a:lstStyle/>
          <a:p>
            <a:pPr algn="ctr"/>
            <a:r>
              <a:rPr lang="ar-SA" sz="2400" b="1" dirty="0" smtClean="0"/>
              <a:t>ع غ</a:t>
            </a:r>
            <a:endParaRPr lang="ar-SA" sz="2400" b="1" dirty="0"/>
          </a:p>
        </p:txBody>
      </p:sp>
      <p:sp>
        <p:nvSpPr>
          <p:cNvPr id="39" name="مربع نص 38"/>
          <p:cNvSpPr txBox="1"/>
          <p:nvPr/>
        </p:nvSpPr>
        <p:spPr>
          <a:xfrm rot="4907786">
            <a:off x="3487039" y="5180379"/>
            <a:ext cx="553998" cy="830997"/>
          </a:xfrm>
          <a:prstGeom prst="rect">
            <a:avLst/>
          </a:prstGeom>
          <a:noFill/>
        </p:spPr>
        <p:txBody>
          <a:bodyPr vert="vert270" wrap="square" rtlCol="1">
            <a:spAutoFit/>
          </a:bodyPr>
          <a:lstStyle/>
          <a:p>
            <a:pPr algn="ctr"/>
            <a:r>
              <a:rPr lang="ar-SA" sz="2400" b="1" dirty="0" smtClean="0"/>
              <a:t>ف ق</a:t>
            </a:r>
            <a:endParaRPr lang="ar-SA" sz="2400" b="1" dirty="0"/>
          </a:p>
        </p:txBody>
      </p:sp>
      <p:sp>
        <p:nvSpPr>
          <p:cNvPr id="40" name="مربع نص 39"/>
          <p:cNvSpPr txBox="1"/>
          <p:nvPr/>
        </p:nvSpPr>
        <p:spPr>
          <a:xfrm rot="4907786">
            <a:off x="1343899" y="3418392"/>
            <a:ext cx="553998" cy="830997"/>
          </a:xfrm>
          <a:prstGeom prst="rect">
            <a:avLst/>
          </a:prstGeom>
          <a:noFill/>
        </p:spPr>
        <p:txBody>
          <a:bodyPr vert="vert270" wrap="square" rtlCol="1">
            <a:spAutoFit/>
          </a:bodyPr>
          <a:lstStyle/>
          <a:p>
            <a:pPr algn="ctr"/>
            <a:r>
              <a:rPr lang="ar-SA" sz="2400" b="1" dirty="0" smtClean="0"/>
              <a:t>ك</a:t>
            </a:r>
            <a:endParaRPr lang="ar-SA" sz="2400" b="1" dirty="0"/>
          </a:p>
        </p:txBody>
      </p:sp>
      <p:sp>
        <p:nvSpPr>
          <p:cNvPr id="41" name="مربع نص 40"/>
          <p:cNvSpPr txBox="1"/>
          <p:nvPr/>
        </p:nvSpPr>
        <p:spPr>
          <a:xfrm rot="4907786">
            <a:off x="1459625" y="4323123"/>
            <a:ext cx="553998" cy="830997"/>
          </a:xfrm>
          <a:prstGeom prst="rect">
            <a:avLst/>
          </a:prstGeom>
          <a:noFill/>
        </p:spPr>
        <p:txBody>
          <a:bodyPr vert="vert270" wrap="square" rtlCol="1">
            <a:spAutoFit/>
          </a:bodyPr>
          <a:lstStyle/>
          <a:p>
            <a:pPr algn="ctr"/>
            <a:r>
              <a:rPr lang="ar-SA" sz="2400" b="1" dirty="0" smtClean="0"/>
              <a:t>م</a:t>
            </a:r>
            <a:endParaRPr lang="ar-SA" sz="2400" b="1" dirty="0"/>
          </a:p>
        </p:txBody>
      </p:sp>
      <p:sp>
        <p:nvSpPr>
          <p:cNvPr id="42" name="مربع نص 41"/>
          <p:cNvSpPr txBox="1"/>
          <p:nvPr/>
        </p:nvSpPr>
        <p:spPr>
          <a:xfrm rot="4907786">
            <a:off x="2388319" y="5037503"/>
            <a:ext cx="553998" cy="830997"/>
          </a:xfrm>
          <a:prstGeom prst="rect">
            <a:avLst/>
          </a:prstGeom>
          <a:noFill/>
        </p:spPr>
        <p:txBody>
          <a:bodyPr vert="vert270" wrap="square" rtlCol="1">
            <a:spAutoFit/>
          </a:bodyPr>
          <a:lstStyle/>
          <a:p>
            <a:pPr algn="ctr"/>
            <a:r>
              <a:rPr lang="ar-SA" sz="2400" b="1" dirty="0" smtClean="0"/>
              <a:t>هـ</a:t>
            </a:r>
            <a:endParaRPr lang="ar-SA" sz="2400" b="1" dirty="0"/>
          </a:p>
        </p:txBody>
      </p:sp>
      <p:sp>
        <p:nvSpPr>
          <p:cNvPr id="43" name="مربع نص 42"/>
          <p:cNvSpPr txBox="1"/>
          <p:nvPr/>
        </p:nvSpPr>
        <p:spPr>
          <a:xfrm rot="4907786">
            <a:off x="959559" y="2418260"/>
            <a:ext cx="553998" cy="830997"/>
          </a:xfrm>
          <a:prstGeom prst="rect">
            <a:avLst/>
          </a:prstGeom>
          <a:noFill/>
        </p:spPr>
        <p:txBody>
          <a:bodyPr vert="vert270" wrap="square" rtlCol="1">
            <a:spAutoFit/>
          </a:bodyPr>
          <a:lstStyle/>
          <a:p>
            <a:pPr algn="ctr"/>
            <a:r>
              <a:rPr lang="ar-SA" sz="2400" b="1" dirty="0" smtClean="0"/>
              <a:t>و</a:t>
            </a:r>
            <a:endParaRPr lang="ar-SA" sz="2400" b="1" dirty="0"/>
          </a:p>
        </p:txBody>
      </p:sp>
      <p:sp>
        <p:nvSpPr>
          <p:cNvPr id="44" name="مربع نص 43"/>
          <p:cNvSpPr txBox="1"/>
          <p:nvPr/>
        </p:nvSpPr>
        <p:spPr>
          <a:xfrm rot="4907786">
            <a:off x="2816947" y="2203946"/>
            <a:ext cx="553998" cy="830997"/>
          </a:xfrm>
          <a:prstGeom prst="rect">
            <a:avLst/>
          </a:prstGeom>
          <a:noFill/>
        </p:spPr>
        <p:txBody>
          <a:bodyPr vert="vert270" wrap="square" rtlCol="1">
            <a:spAutoFit/>
          </a:bodyPr>
          <a:lstStyle/>
          <a:p>
            <a:pPr algn="ctr"/>
            <a:r>
              <a:rPr lang="ar-SA" sz="2400" b="1" dirty="0" smtClean="0"/>
              <a:t>ي</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5"/>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circle(in)">
                                      <p:cBhvr>
                                        <p:cTn id="23" dur="2000"/>
                                        <p:tgtEl>
                                          <p:spTgt spid="19"/>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circle(in)">
                                      <p:cBhvr>
                                        <p:cTn id="26" dur="2000"/>
                                        <p:tgtEl>
                                          <p:spTgt spid="21"/>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circle(in)">
                                      <p:cBhvr>
                                        <p:cTn id="29" dur="2000"/>
                                        <p:tgtEl>
                                          <p:spTgt spid="2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circle(in)">
                                      <p:cBhvr>
                                        <p:cTn id="32" dur="2000"/>
                                        <p:tgtEl>
                                          <p:spTgt spid="23"/>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circle(in)">
                                      <p:cBhvr>
                                        <p:cTn id="35" dur="2000"/>
                                        <p:tgtEl>
                                          <p:spTgt spid="20"/>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circle(in)">
                                      <p:cBhvr>
                                        <p:cTn id="38" dur="2000"/>
                                        <p:tgtEl>
                                          <p:spTgt spid="26"/>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circle(in)">
                                      <p:cBhvr>
                                        <p:cTn id="41" dur="2000"/>
                                        <p:tgtEl>
                                          <p:spTgt spid="17"/>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circle(in)">
                                      <p:cBhvr>
                                        <p:cTn id="44" dur="2000"/>
                                        <p:tgtEl>
                                          <p:spTgt spid="24"/>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ircle(in)">
                                      <p:cBhvr>
                                        <p:cTn id="47" dur="2000"/>
                                        <p:tgtEl>
                                          <p:spTgt spid="18"/>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circle(in)">
                                      <p:cBhvr>
                                        <p:cTn id="50" dur="2000"/>
                                        <p:tgtEl>
                                          <p:spTgt spid="25"/>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circle(in)">
                                      <p:cBhvr>
                                        <p:cTn id="53" dur="2000"/>
                                        <p:tgtEl>
                                          <p:spTgt spid="27"/>
                                        </p:tgtEl>
                                      </p:cBhvr>
                                    </p:animEffect>
                                  </p:childTnLst>
                                </p:cTn>
                              </p:par>
                              <p:par>
                                <p:cTn id="54" presetID="6"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circle(in)">
                                      <p:cBhvr>
                                        <p:cTn id="56" dur="2000"/>
                                        <p:tgtEl>
                                          <p:spTgt spid="15"/>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ppt_x</p:attrName>
                                        </p:attrNameLst>
                                      </p:cBhvr>
                                      <p:tavLst>
                                        <p:tav tm="0">
                                          <p:val>
                                            <p:strVal val="#ppt_x-.2"/>
                                          </p:val>
                                        </p:tav>
                                        <p:tav tm="100000">
                                          <p:val>
                                            <p:strVal val="#ppt_x"/>
                                          </p:val>
                                        </p:tav>
                                      </p:tavLst>
                                    </p:anim>
                                    <p:anim calcmode="lin" valueType="num">
                                      <p:cBhvr>
                                        <p:cTn id="6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61" dur="1000"/>
                                        <p:tgtEl>
                                          <p:spTgt spid="9"/>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1000" fill="hold"/>
                                        <p:tgtEl>
                                          <p:spTgt spid="11"/>
                                        </p:tgtEl>
                                        <p:attrNameLst>
                                          <p:attrName>ppt_x</p:attrName>
                                        </p:attrNameLst>
                                      </p:cBhvr>
                                      <p:tavLst>
                                        <p:tav tm="0">
                                          <p:val>
                                            <p:strVal val="#ppt_x-.2"/>
                                          </p:val>
                                        </p:tav>
                                        <p:tav tm="100000">
                                          <p:val>
                                            <p:strVal val="#ppt_x"/>
                                          </p:val>
                                        </p:tav>
                                      </p:tavLst>
                                    </p:anim>
                                    <p:anim calcmode="lin" valueType="num">
                                      <p:cBhvr>
                                        <p:cTn id="6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66" dur="1000"/>
                                        <p:tgtEl>
                                          <p:spTgt spid="11"/>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1000" fill="hold"/>
                                        <p:tgtEl>
                                          <p:spTgt spid="12"/>
                                        </p:tgtEl>
                                        <p:attrNameLst>
                                          <p:attrName>ppt_x</p:attrName>
                                        </p:attrNameLst>
                                      </p:cBhvr>
                                      <p:tavLst>
                                        <p:tav tm="0">
                                          <p:val>
                                            <p:strVal val="#ppt_x-.2"/>
                                          </p:val>
                                        </p:tav>
                                        <p:tav tm="100000">
                                          <p:val>
                                            <p:strVal val="#ppt_x"/>
                                          </p:val>
                                        </p:tav>
                                      </p:tavLst>
                                    </p:anim>
                                    <p:anim calcmode="lin" valueType="num">
                                      <p:cBhvr>
                                        <p:cTn id="70"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71" dur="1000"/>
                                        <p:tgtEl>
                                          <p:spTgt spid="12"/>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1000" fill="hold"/>
                                        <p:tgtEl>
                                          <p:spTgt spid="13"/>
                                        </p:tgtEl>
                                        <p:attrNameLst>
                                          <p:attrName>ppt_x</p:attrName>
                                        </p:attrNameLst>
                                      </p:cBhvr>
                                      <p:tavLst>
                                        <p:tav tm="0">
                                          <p:val>
                                            <p:strVal val="#ppt_x-.2"/>
                                          </p:val>
                                        </p:tav>
                                        <p:tav tm="100000">
                                          <p:val>
                                            <p:strVal val="#ppt_x"/>
                                          </p:val>
                                        </p:tav>
                                      </p:tavLst>
                                    </p:anim>
                                    <p:anim calcmode="lin" valueType="num">
                                      <p:cBhvr>
                                        <p:cTn id="75"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3"/>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1000" fill="hold"/>
                                        <p:tgtEl>
                                          <p:spTgt spid="14"/>
                                        </p:tgtEl>
                                        <p:attrNameLst>
                                          <p:attrName>ppt_x</p:attrName>
                                        </p:attrNameLst>
                                      </p:cBhvr>
                                      <p:tavLst>
                                        <p:tav tm="0">
                                          <p:val>
                                            <p:strVal val="#ppt_x-.2"/>
                                          </p:val>
                                        </p:tav>
                                        <p:tav tm="100000">
                                          <p:val>
                                            <p:strVal val="#ppt_x"/>
                                          </p:val>
                                        </p:tav>
                                      </p:tavLst>
                                    </p:anim>
                                    <p:anim calcmode="lin" valueType="num">
                                      <p:cBhvr>
                                        <p:cTn id="80"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81" dur="1000"/>
                                        <p:tgtEl>
                                          <p:spTgt spid="14"/>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p:cTn id="84" dur="1000" fill="hold"/>
                                        <p:tgtEl>
                                          <p:spTgt spid="10"/>
                                        </p:tgtEl>
                                        <p:attrNameLst>
                                          <p:attrName>ppt_x</p:attrName>
                                        </p:attrNameLst>
                                      </p:cBhvr>
                                      <p:tavLst>
                                        <p:tav tm="0">
                                          <p:val>
                                            <p:strVal val="#ppt_x-.2"/>
                                          </p:val>
                                        </p:tav>
                                        <p:tav tm="100000">
                                          <p:val>
                                            <p:strVal val="#ppt_x"/>
                                          </p:val>
                                        </p:tav>
                                      </p:tavLst>
                                    </p:anim>
                                    <p:anim calcmode="lin" valueType="num">
                                      <p:cBhvr>
                                        <p:cTn id="85"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86" dur="1000"/>
                                        <p:tgtEl>
                                          <p:spTgt spid="10"/>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p:cTn id="89" dur="1000" fill="hold"/>
                                        <p:tgtEl>
                                          <p:spTgt spid="8"/>
                                        </p:tgtEl>
                                        <p:attrNameLst>
                                          <p:attrName>ppt_x</p:attrName>
                                        </p:attrNameLst>
                                      </p:cBhvr>
                                      <p:tavLst>
                                        <p:tav tm="0">
                                          <p:val>
                                            <p:strVal val="#ppt_x-.2"/>
                                          </p:val>
                                        </p:tav>
                                        <p:tav tm="100000">
                                          <p:val>
                                            <p:strVal val="#ppt_x"/>
                                          </p:val>
                                        </p:tav>
                                      </p:tavLst>
                                    </p:anim>
                                    <p:anim calcmode="lin" valueType="num">
                                      <p:cBhvr>
                                        <p:cTn id="90"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1" dur="1000"/>
                                        <p:tgtEl>
                                          <p:spTgt spid="8"/>
                                        </p:tgtEl>
                                      </p:cBhvr>
                                    </p:animEffect>
                                  </p:childTnLst>
                                </p:cTn>
                              </p:par>
                            </p:childTnLst>
                          </p:cTn>
                        </p:par>
                      </p:childTnLst>
                    </p:cTn>
                  </p:par>
                  <p:par>
                    <p:cTn id="92" fill="hold">
                      <p:stCondLst>
                        <p:cond delay="indefinite"/>
                      </p:stCondLst>
                      <p:childTnLst>
                        <p:par>
                          <p:cTn id="93" fill="hold">
                            <p:stCondLst>
                              <p:cond delay="0"/>
                            </p:stCondLst>
                            <p:childTnLst>
                              <p:par>
                                <p:cTn id="94" presetID="24" presetClass="entr" presetSubtype="0" fill="hold" grpId="0" nodeType="clickEffect">
                                  <p:stCondLst>
                                    <p:cond delay="0"/>
                                  </p:stCondLst>
                                  <p:childTnLst>
                                    <p:set>
                                      <p:cBhvr>
                                        <p:cTn id="95" dur="1" fill="hold">
                                          <p:stCondLst>
                                            <p:cond delay="0"/>
                                          </p:stCondLst>
                                        </p:cTn>
                                        <p:tgtEl>
                                          <p:spTgt spid="29"/>
                                        </p:tgtEl>
                                        <p:attrNameLst>
                                          <p:attrName>style.visibility</p:attrName>
                                        </p:attrNameLst>
                                      </p:cBhvr>
                                      <p:to>
                                        <p:strVal val="visible"/>
                                      </p:to>
                                    </p:set>
                                    <p:anim to="" calcmode="lin" valueType="num">
                                      <p:cBhvr>
                                        <p:cTn id="96" dur="1" fill="hold"/>
                                        <p:tgtEl>
                                          <p:spTgt spid="29"/>
                                        </p:tgtEl>
                                        <p:attrNameLst>
                                          <p:attrName/>
                                        </p:attrNameLst>
                                      </p:cBhvr>
                                    </p:anim>
                                  </p:childTnLst>
                                </p:cTn>
                              </p:par>
                            </p:childTnLst>
                          </p:cTn>
                        </p:par>
                      </p:childTnLst>
                    </p:cTn>
                  </p:par>
                  <p:par>
                    <p:cTn id="97" fill="hold">
                      <p:stCondLst>
                        <p:cond delay="indefinite"/>
                      </p:stCondLst>
                      <p:childTnLst>
                        <p:par>
                          <p:cTn id="98" fill="hold">
                            <p:stCondLst>
                              <p:cond delay="0"/>
                            </p:stCondLst>
                            <p:childTnLst>
                              <p:par>
                                <p:cTn id="99" presetID="24" presetClass="entr" presetSubtype="0" fill="hold" grpId="0" nodeType="clickEffect">
                                  <p:stCondLst>
                                    <p:cond delay="0"/>
                                  </p:stCondLst>
                                  <p:childTnLst>
                                    <p:set>
                                      <p:cBhvr>
                                        <p:cTn id="100" dur="1" fill="hold">
                                          <p:stCondLst>
                                            <p:cond delay="0"/>
                                          </p:stCondLst>
                                        </p:cTn>
                                        <p:tgtEl>
                                          <p:spTgt spid="32"/>
                                        </p:tgtEl>
                                        <p:attrNameLst>
                                          <p:attrName>style.visibility</p:attrName>
                                        </p:attrNameLst>
                                      </p:cBhvr>
                                      <p:to>
                                        <p:strVal val="visible"/>
                                      </p:to>
                                    </p:set>
                                    <p:anim to="" calcmode="lin" valueType="num">
                                      <p:cBhvr>
                                        <p:cTn id="101" dur="1" fill="hold"/>
                                        <p:tgtEl>
                                          <p:spTgt spid="32"/>
                                        </p:tgtEl>
                                        <p:attrNameLst>
                                          <p:attrName/>
                                        </p:attrNameLst>
                                      </p:cBhvr>
                                    </p:anim>
                                  </p:childTnLst>
                                </p:cTn>
                              </p:par>
                            </p:childTnLst>
                          </p:cTn>
                        </p:par>
                      </p:childTnLst>
                    </p:cTn>
                  </p:par>
                  <p:par>
                    <p:cTn id="102" fill="hold">
                      <p:stCondLst>
                        <p:cond delay="indefinite"/>
                      </p:stCondLst>
                      <p:childTnLst>
                        <p:par>
                          <p:cTn id="103" fill="hold">
                            <p:stCondLst>
                              <p:cond delay="0"/>
                            </p:stCondLst>
                            <p:childTnLst>
                              <p:par>
                                <p:cTn id="104" presetID="24" presetClass="entr" presetSubtype="0"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anim to="" calcmode="lin" valueType="num">
                                      <p:cBhvr>
                                        <p:cTn id="106" dur="1" fill="hold"/>
                                        <p:tgtEl>
                                          <p:spTgt spid="31"/>
                                        </p:tgtEl>
                                        <p:attrNameLst>
                                          <p:attrName/>
                                        </p:attrNameLst>
                                      </p:cBhvr>
                                    </p:anim>
                                  </p:childTnLst>
                                </p:cTn>
                              </p:par>
                            </p:childTnLst>
                          </p:cTn>
                        </p:par>
                      </p:childTnLst>
                    </p:cTn>
                  </p:par>
                  <p:par>
                    <p:cTn id="107" fill="hold">
                      <p:stCondLst>
                        <p:cond delay="indefinite"/>
                      </p:stCondLst>
                      <p:childTnLst>
                        <p:par>
                          <p:cTn id="108" fill="hold">
                            <p:stCondLst>
                              <p:cond delay="0"/>
                            </p:stCondLst>
                            <p:childTnLst>
                              <p:par>
                                <p:cTn id="109" presetID="24" presetClass="entr" presetSubtype="0" fill="hold" grpId="0" nodeType="clickEffect">
                                  <p:stCondLst>
                                    <p:cond delay="0"/>
                                  </p:stCondLst>
                                  <p:childTnLst>
                                    <p:set>
                                      <p:cBhvr>
                                        <p:cTn id="110" dur="1" fill="hold">
                                          <p:stCondLst>
                                            <p:cond delay="0"/>
                                          </p:stCondLst>
                                        </p:cTn>
                                        <p:tgtEl>
                                          <p:spTgt spid="28"/>
                                        </p:tgtEl>
                                        <p:attrNameLst>
                                          <p:attrName>style.visibility</p:attrName>
                                        </p:attrNameLst>
                                      </p:cBhvr>
                                      <p:to>
                                        <p:strVal val="visible"/>
                                      </p:to>
                                    </p:set>
                                    <p:anim to="" calcmode="lin" valueType="num">
                                      <p:cBhvr>
                                        <p:cTn id="111" dur="1" fill="hold"/>
                                        <p:tgtEl>
                                          <p:spTgt spid="28"/>
                                        </p:tgtEl>
                                        <p:attrNameLst>
                                          <p:attrName/>
                                        </p:attrNameLst>
                                      </p:cBhvr>
                                    </p:anim>
                                  </p:childTnLst>
                                </p:cTn>
                              </p:par>
                            </p:childTnLst>
                          </p:cTn>
                        </p:par>
                      </p:childTnLst>
                    </p:cTn>
                  </p:par>
                  <p:par>
                    <p:cTn id="112" fill="hold">
                      <p:stCondLst>
                        <p:cond delay="indefinite"/>
                      </p:stCondLst>
                      <p:childTnLst>
                        <p:par>
                          <p:cTn id="113" fill="hold">
                            <p:stCondLst>
                              <p:cond delay="0"/>
                            </p:stCondLst>
                            <p:childTnLst>
                              <p:par>
                                <p:cTn id="114" presetID="24" presetClass="entr" presetSubtype="0" fill="hold" grpId="0" nodeType="clickEffect">
                                  <p:stCondLst>
                                    <p:cond delay="0"/>
                                  </p:stCondLst>
                                  <p:childTnLst>
                                    <p:set>
                                      <p:cBhvr>
                                        <p:cTn id="115" dur="1" fill="hold">
                                          <p:stCondLst>
                                            <p:cond delay="0"/>
                                          </p:stCondLst>
                                        </p:cTn>
                                        <p:tgtEl>
                                          <p:spTgt spid="33"/>
                                        </p:tgtEl>
                                        <p:attrNameLst>
                                          <p:attrName>style.visibility</p:attrName>
                                        </p:attrNameLst>
                                      </p:cBhvr>
                                      <p:to>
                                        <p:strVal val="visible"/>
                                      </p:to>
                                    </p:set>
                                    <p:anim to="" calcmode="lin" valueType="num">
                                      <p:cBhvr>
                                        <p:cTn id="116" dur="1" fill="hold"/>
                                        <p:tgtEl>
                                          <p:spTgt spid="33"/>
                                        </p:tgtEl>
                                        <p:attrNameLst>
                                          <p:attrName/>
                                        </p:attrNameLst>
                                      </p:cBhvr>
                                    </p:anim>
                                  </p:childTnLst>
                                </p:cTn>
                              </p:par>
                            </p:childTnLst>
                          </p:cTn>
                        </p:par>
                      </p:childTnLst>
                    </p:cTn>
                  </p:par>
                  <p:par>
                    <p:cTn id="117" fill="hold">
                      <p:stCondLst>
                        <p:cond delay="indefinite"/>
                      </p:stCondLst>
                      <p:childTnLst>
                        <p:par>
                          <p:cTn id="118" fill="hold">
                            <p:stCondLst>
                              <p:cond delay="0"/>
                            </p:stCondLst>
                            <p:childTnLst>
                              <p:par>
                                <p:cTn id="119" presetID="24" presetClass="entr" presetSubtype="0" fill="hold" grpId="0" nodeType="clickEffect">
                                  <p:stCondLst>
                                    <p:cond delay="0"/>
                                  </p:stCondLst>
                                  <p:childTnLst>
                                    <p:set>
                                      <p:cBhvr>
                                        <p:cTn id="120" dur="1" fill="hold">
                                          <p:stCondLst>
                                            <p:cond delay="0"/>
                                          </p:stCondLst>
                                        </p:cTn>
                                        <p:tgtEl>
                                          <p:spTgt spid="30"/>
                                        </p:tgtEl>
                                        <p:attrNameLst>
                                          <p:attrName>style.visibility</p:attrName>
                                        </p:attrNameLst>
                                      </p:cBhvr>
                                      <p:to>
                                        <p:strVal val="visible"/>
                                      </p:to>
                                    </p:set>
                                    <p:anim to="" calcmode="lin" valueType="num">
                                      <p:cBhvr>
                                        <p:cTn id="121" dur="1" fill="hold"/>
                                        <p:tgtEl>
                                          <p:spTgt spid="30"/>
                                        </p:tgtEl>
                                        <p:attrNameLst>
                                          <p:attrName/>
                                        </p:attrNameLst>
                                      </p:cBhvr>
                                    </p:anim>
                                  </p:childTnLst>
                                </p:cTn>
                              </p:par>
                            </p:childTnLst>
                          </p:cTn>
                        </p:par>
                      </p:childTnLst>
                    </p:cTn>
                  </p:par>
                  <p:par>
                    <p:cTn id="122" fill="hold">
                      <p:stCondLst>
                        <p:cond delay="indefinite"/>
                      </p:stCondLst>
                      <p:childTnLst>
                        <p:par>
                          <p:cTn id="123" fill="hold">
                            <p:stCondLst>
                              <p:cond delay="0"/>
                            </p:stCondLst>
                            <p:childTnLst>
                              <p:par>
                                <p:cTn id="124" presetID="13" presetClass="entr" presetSubtype="16" fill="hold" grpId="0" nodeType="click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plus(in)">
                                      <p:cBhvr>
                                        <p:cTn id="126" dur="500"/>
                                        <p:tgtEl>
                                          <p:spTgt spid="34"/>
                                        </p:tgtEl>
                                      </p:cBhvr>
                                    </p:animEffect>
                                  </p:childTnLst>
                                </p:cTn>
                              </p:par>
                            </p:childTnLst>
                          </p:cTn>
                        </p:par>
                      </p:childTnLst>
                    </p:cTn>
                  </p:par>
                  <p:par>
                    <p:cTn id="127" fill="hold">
                      <p:stCondLst>
                        <p:cond delay="indefinite"/>
                      </p:stCondLst>
                      <p:childTnLst>
                        <p:par>
                          <p:cTn id="128" fill="hold">
                            <p:stCondLst>
                              <p:cond delay="0"/>
                            </p:stCondLst>
                            <p:childTnLst>
                              <p:par>
                                <p:cTn id="129" presetID="13" presetClass="entr" presetSubtype="16" fill="hold" grpId="0" nodeType="click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plus(in)">
                                      <p:cBhvr>
                                        <p:cTn id="131" dur="500"/>
                                        <p:tgtEl>
                                          <p:spTgt spid="35"/>
                                        </p:tgtEl>
                                      </p:cBhvr>
                                    </p:animEffect>
                                  </p:childTnLst>
                                </p:cTn>
                              </p:par>
                            </p:childTnLst>
                          </p:cTn>
                        </p:par>
                      </p:childTnLst>
                    </p:cTn>
                  </p:par>
                  <p:par>
                    <p:cTn id="132" fill="hold">
                      <p:stCondLst>
                        <p:cond delay="indefinite"/>
                      </p:stCondLst>
                      <p:childTnLst>
                        <p:par>
                          <p:cTn id="133" fill="hold">
                            <p:stCondLst>
                              <p:cond delay="0"/>
                            </p:stCondLst>
                            <p:childTnLst>
                              <p:par>
                                <p:cTn id="134" presetID="13" presetClass="entr" presetSubtype="16" fill="hold" grpId="0" nodeType="click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plus(in)">
                                      <p:cBhvr>
                                        <p:cTn id="136" dur="500"/>
                                        <p:tgtEl>
                                          <p:spTgt spid="36"/>
                                        </p:tgtEl>
                                      </p:cBhvr>
                                    </p:animEffect>
                                  </p:childTnLst>
                                </p:cTn>
                              </p:par>
                            </p:childTnLst>
                          </p:cTn>
                        </p:par>
                      </p:childTnLst>
                    </p:cTn>
                  </p:par>
                  <p:par>
                    <p:cTn id="137" fill="hold">
                      <p:stCondLst>
                        <p:cond delay="indefinite"/>
                      </p:stCondLst>
                      <p:childTnLst>
                        <p:par>
                          <p:cTn id="138" fill="hold">
                            <p:stCondLst>
                              <p:cond delay="0"/>
                            </p:stCondLst>
                            <p:childTnLst>
                              <p:par>
                                <p:cTn id="139" presetID="13" presetClass="entr" presetSubtype="16" fill="hold" grpId="0" nodeType="click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plus(in)">
                                      <p:cBhvr>
                                        <p:cTn id="141" dur="500"/>
                                        <p:tgtEl>
                                          <p:spTgt spid="37"/>
                                        </p:tgtEl>
                                      </p:cBhvr>
                                    </p:animEffect>
                                  </p:childTnLst>
                                </p:cTn>
                              </p:par>
                            </p:childTnLst>
                          </p:cTn>
                        </p:par>
                      </p:childTnLst>
                    </p:cTn>
                  </p:par>
                  <p:par>
                    <p:cTn id="142" fill="hold">
                      <p:stCondLst>
                        <p:cond delay="indefinite"/>
                      </p:stCondLst>
                      <p:childTnLst>
                        <p:par>
                          <p:cTn id="143" fill="hold">
                            <p:stCondLst>
                              <p:cond delay="0"/>
                            </p:stCondLst>
                            <p:childTnLst>
                              <p:par>
                                <p:cTn id="144" presetID="13" presetClass="entr" presetSubtype="16" fill="hold" grpId="0" nodeType="clickEffect">
                                  <p:stCondLst>
                                    <p:cond delay="0"/>
                                  </p:stCondLst>
                                  <p:childTnLst>
                                    <p:set>
                                      <p:cBhvr>
                                        <p:cTn id="145" dur="1" fill="hold">
                                          <p:stCondLst>
                                            <p:cond delay="0"/>
                                          </p:stCondLst>
                                        </p:cTn>
                                        <p:tgtEl>
                                          <p:spTgt spid="38"/>
                                        </p:tgtEl>
                                        <p:attrNameLst>
                                          <p:attrName>style.visibility</p:attrName>
                                        </p:attrNameLst>
                                      </p:cBhvr>
                                      <p:to>
                                        <p:strVal val="visible"/>
                                      </p:to>
                                    </p:set>
                                    <p:animEffect transition="in" filter="plus(in)">
                                      <p:cBhvr>
                                        <p:cTn id="146" dur="500"/>
                                        <p:tgtEl>
                                          <p:spTgt spid="38"/>
                                        </p:tgtEl>
                                      </p:cBhvr>
                                    </p:animEffect>
                                  </p:childTnLst>
                                </p:cTn>
                              </p:par>
                            </p:childTnLst>
                          </p:cTn>
                        </p:par>
                      </p:childTnLst>
                    </p:cTn>
                  </p:par>
                  <p:par>
                    <p:cTn id="147" fill="hold">
                      <p:stCondLst>
                        <p:cond delay="indefinite"/>
                      </p:stCondLst>
                      <p:childTnLst>
                        <p:par>
                          <p:cTn id="148" fill="hold">
                            <p:stCondLst>
                              <p:cond delay="0"/>
                            </p:stCondLst>
                            <p:childTnLst>
                              <p:par>
                                <p:cTn id="149" presetID="13" presetClass="entr" presetSubtype="16" fill="hold" grpId="0" nodeType="click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plus(in)">
                                      <p:cBhvr>
                                        <p:cTn id="151" dur="500"/>
                                        <p:tgtEl>
                                          <p:spTgt spid="39"/>
                                        </p:tgtEl>
                                      </p:cBhvr>
                                    </p:animEffect>
                                  </p:childTnLst>
                                </p:cTn>
                              </p:par>
                            </p:childTnLst>
                          </p:cTn>
                        </p:par>
                      </p:childTnLst>
                    </p:cTn>
                  </p:par>
                  <p:par>
                    <p:cTn id="152" fill="hold">
                      <p:stCondLst>
                        <p:cond delay="indefinite"/>
                      </p:stCondLst>
                      <p:childTnLst>
                        <p:par>
                          <p:cTn id="153" fill="hold">
                            <p:stCondLst>
                              <p:cond delay="0"/>
                            </p:stCondLst>
                            <p:childTnLst>
                              <p:par>
                                <p:cTn id="154" presetID="13" presetClass="entr" presetSubtype="16" fill="hold" grpId="0" nodeType="click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plus(in)">
                                      <p:cBhvr>
                                        <p:cTn id="156" dur="500"/>
                                        <p:tgtEl>
                                          <p:spTgt spid="40"/>
                                        </p:tgtEl>
                                      </p:cBhvr>
                                    </p:animEffect>
                                  </p:childTnLst>
                                </p:cTn>
                              </p:par>
                            </p:childTnLst>
                          </p:cTn>
                        </p:par>
                      </p:childTnLst>
                    </p:cTn>
                  </p:par>
                  <p:par>
                    <p:cTn id="157" fill="hold">
                      <p:stCondLst>
                        <p:cond delay="indefinite"/>
                      </p:stCondLst>
                      <p:childTnLst>
                        <p:par>
                          <p:cTn id="158" fill="hold">
                            <p:stCondLst>
                              <p:cond delay="0"/>
                            </p:stCondLst>
                            <p:childTnLst>
                              <p:par>
                                <p:cTn id="159" presetID="13" presetClass="entr" presetSubtype="16" fill="hold" grpId="0" nodeType="clickEffect">
                                  <p:stCondLst>
                                    <p:cond delay="0"/>
                                  </p:stCondLst>
                                  <p:childTnLst>
                                    <p:set>
                                      <p:cBhvr>
                                        <p:cTn id="160" dur="1" fill="hold">
                                          <p:stCondLst>
                                            <p:cond delay="0"/>
                                          </p:stCondLst>
                                        </p:cTn>
                                        <p:tgtEl>
                                          <p:spTgt spid="41"/>
                                        </p:tgtEl>
                                        <p:attrNameLst>
                                          <p:attrName>style.visibility</p:attrName>
                                        </p:attrNameLst>
                                      </p:cBhvr>
                                      <p:to>
                                        <p:strVal val="visible"/>
                                      </p:to>
                                    </p:set>
                                    <p:animEffect transition="in" filter="plus(in)">
                                      <p:cBhvr>
                                        <p:cTn id="161" dur="500"/>
                                        <p:tgtEl>
                                          <p:spTgt spid="41"/>
                                        </p:tgtEl>
                                      </p:cBhvr>
                                    </p:animEffect>
                                  </p:childTnLst>
                                </p:cTn>
                              </p:par>
                            </p:childTnLst>
                          </p:cTn>
                        </p:par>
                      </p:childTnLst>
                    </p:cTn>
                  </p:par>
                  <p:par>
                    <p:cTn id="162" fill="hold">
                      <p:stCondLst>
                        <p:cond delay="indefinite"/>
                      </p:stCondLst>
                      <p:childTnLst>
                        <p:par>
                          <p:cTn id="163" fill="hold">
                            <p:stCondLst>
                              <p:cond delay="0"/>
                            </p:stCondLst>
                            <p:childTnLst>
                              <p:par>
                                <p:cTn id="164" presetID="13" presetClass="entr" presetSubtype="16" fill="hold" grpId="0" nodeType="clickEffect">
                                  <p:stCondLst>
                                    <p:cond delay="0"/>
                                  </p:stCondLst>
                                  <p:childTnLst>
                                    <p:set>
                                      <p:cBhvr>
                                        <p:cTn id="165" dur="1" fill="hold">
                                          <p:stCondLst>
                                            <p:cond delay="0"/>
                                          </p:stCondLst>
                                        </p:cTn>
                                        <p:tgtEl>
                                          <p:spTgt spid="42"/>
                                        </p:tgtEl>
                                        <p:attrNameLst>
                                          <p:attrName>style.visibility</p:attrName>
                                        </p:attrNameLst>
                                      </p:cBhvr>
                                      <p:to>
                                        <p:strVal val="visible"/>
                                      </p:to>
                                    </p:set>
                                    <p:animEffect transition="in" filter="plus(in)">
                                      <p:cBhvr>
                                        <p:cTn id="166" dur="500"/>
                                        <p:tgtEl>
                                          <p:spTgt spid="42"/>
                                        </p:tgtEl>
                                      </p:cBhvr>
                                    </p:animEffect>
                                  </p:childTnLst>
                                </p:cTn>
                              </p:par>
                            </p:childTnLst>
                          </p:cTn>
                        </p:par>
                      </p:childTnLst>
                    </p:cTn>
                  </p:par>
                  <p:par>
                    <p:cTn id="167" fill="hold">
                      <p:stCondLst>
                        <p:cond delay="indefinite"/>
                      </p:stCondLst>
                      <p:childTnLst>
                        <p:par>
                          <p:cTn id="168" fill="hold">
                            <p:stCondLst>
                              <p:cond delay="0"/>
                            </p:stCondLst>
                            <p:childTnLst>
                              <p:par>
                                <p:cTn id="169" presetID="13" presetClass="entr" presetSubtype="16" fill="hold" grpId="0" nodeType="clickEffect">
                                  <p:stCondLst>
                                    <p:cond delay="0"/>
                                  </p:stCondLst>
                                  <p:childTnLst>
                                    <p:set>
                                      <p:cBhvr>
                                        <p:cTn id="170" dur="1" fill="hold">
                                          <p:stCondLst>
                                            <p:cond delay="0"/>
                                          </p:stCondLst>
                                        </p:cTn>
                                        <p:tgtEl>
                                          <p:spTgt spid="43"/>
                                        </p:tgtEl>
                                        <p:attrNameLst>
                                          <p:attrName>style.visibility</p:attrName>
                                        </p:attrNameLst>
                                      </p:cBhvr>
                                      <p:to>
                                        <p:strVal val="visible"/>
                                      </p:to>
                                    </p:set>
                                    <p:animEffect transition="in" filter="plus(in)">
                                      <p:cBhvr>
                                        <p:cTn id="171" dur="500"/>
                                        <p:tgtEl>
                                          <p:spTgt spid="43"/>
                                        </p:tgtEl>
                                      </p:cBhvr>
                                    </p:animEffect>
                                  </p:childTnLst>
                                </p:cTn>
                              </p:par>
                            </p:childTnLst>
                          </p:cTn>
                        </p:par>
                      </p:childTnLst>
                    </p:cTn>
                  </p:par>
                  <p:par>
                    <p:cTn id="172" fill="hold">
                      <p:stCondLst>
                        <p:cond delay="indefinite"/>
                      </p:stCondLst>
                      <p:childTnLst>
                        <p:par>
                          <p:cTn id="173" fill="hold">
                            <p:stCondLst>
                              <p:cond delay="0"/>
                            </p:stCondLst>
                            <p:childTnLst>
                              <p:par>
                                <p:cTn id="174" presetID="13" presetClass="entr" presetSubtype="16" fill="hold" grpId="0" nodeType="clickEffect">
                                  <p:stCondLst>
                                    <p:cond delay="0"/>
                                  </p:stCondLst>
                                  <p:childTnLst>
                                    <p:set>
                                      <p:cBhvr>
                                        <p:cTn id="175" dur="1" fill="hold">
                                          <p:stCondLst>
                                            <p:cond delay="0"/>
                                          </p:stCondLst>
                                        </p:cTn>
                                        <p:tgtEl>
                                          <p:spTgt spid="44"/>
                                        </p:tgtEl>
                                        <p:attrNameLst>
                                          <p:attrName>style.visibility</p:attrName>
                                        </p:attrNameLst>
                                      </p:cBhvr>
                                      <p:to>
                                        <p:strVal val="visible"/>
                                      </p:to>
                                    </p:set>
                                    <p:animEffect transition="in" filter="plus(in)">
                                      <p:cBhvr>
                                        <p:cTn id="17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8" grpId="0" animBg="1"/>
      <p:bldP spid="9" grpId="0" animBg="1"/>
      <p:bldP spid="10" grpId="0" animBg="1"/>
      <p:bldP spid="11" grpId="0" animBg="1"/>
      <p:bldP spid="12" grpId="0" animBg="1"/>
      <p:bldP spid="13" grpId="0" animBg="1"/>
      <p:bldP spid="14" grpId="0" animBg="1"/>
      <p:bldP spid="15"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285720" y="357166"/>
            <a:ext cx="8501122" cy="1077218"/>
          </a:xfrm>
          <a:prstGeom prst="rect">
            <a:avLst/>
          </a:prstGeom>
          <a:noFill/>
        </p:spPr>
        <p:txBody>
          <a:bodyPr wrap="square" rtlCol="1">
            <a:spAutoFit/>
          </a:bodyPr>
          <a:lstStyle/>
          <a:p>
            <a:pPr algn="ctr"/>
            <a:r>
              <a:rPr lang="ar-SA" sz="3200" b="1" dirty="0" smtClean="0">
                <a:latin typeface="Arabic Typesetting" pitchFamily="66" charset="-78"/>
                <a:cs typeface="Arabic Typesetting" pitchFamily="66" charset="-78"/>
              </a:rPr>
              <a:t>لكل موضوع مما يأتي فن تعبيري يناسبه،أكمل الفراغات التالية كما أراها من وجهة نظري،ثم أعلل إجابتي شفهياً:</a:t>
            </a:r>
            <a:endParaRPr lang="ar-SA" sz="3200" b="1" dirty="0">
              <a:latin typeface="Arabic Typesetting" pitchFamily="66" charset="-78"/>
              <a:cs typeface="Arabic Typesetting" pitchFamily="66" charset="-78"/>
            </a:endParaRPr>
          </a:p>
        </p:txBody>
      </p:sp>
      <p:sp>
        <p:nvSpPr>
          <p:cNvPr id="4" name="مربع نص 3"/>
          <p:cNvSpPr txBox="1"/>
          <p:nvPr/>
        </p:nvSpPr>
        <p:spPr>
          <a:xfrm>
            <a:off x="3643306" y="2012943"/>
            <a:ext cx="5286412" cy="341632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3600" b="1" dirty="0" smtClean="0">
                <a:latin typeface="Arabic Typesetting" pitchFamily="66" charset="-78"/>
                <a:cs typeface="Arabic Typesetting" pitchFamily="66" charset="-78"/>
              </a:rPr>
              <a:t>معلم في حياتي.</a:t>
            </a:r>
          </a:p>
          <a:p>
            <a:pPr algn="ctr"/>
            <a:r>
              <a:rPr lang="ar-SA" sz="3600" b="1" dirty="0" smtClean="0">
                <a:latin typeface="Arabic Typesetting" pitchFamily="66" charset="-78"/>
                <a:cs typeface="Arabic Typesetting" pitchFamily="66" charset="-78"/>
              </a:rPr>
              <a:t>عضوية في الجمعية الخيرية.</a:t>
            </a:r>
          </a:p>
          <a:p>
            <a:pPr algn="ctr"/>
            <a:r>
              <a:rPr lang="ar-SA" sz="3600" b="1" dirty="0" smtClean="0">
                <a:latin typeface="Arabic Typesetting" pitchFamily="66" charset="-78"/>
                <a:cs typeface="Arabic Typesetting" pitchFamily="66" charset="-78"/>
              </a:rPr>
              <a:t>رصد آراء الشباب وأولياء الأمور في مقاهي الإنترنت.</a:t>
            </a:r>
          </a:p>
          <a:p>
            <a:r>
              <a:rPr lang="ar-SA" sz="3600" b="1" dirty="0" smtClean="0">
                <a:latin typeface="Arabic Typesetting" pitchFamily="66" charset="-78"/>
                <a:cs typeface="Arabic Typesetting" pitchFamily="66" charset="-78"/>
              </a:rPr>
              <a:t>ظاهرة الإسراف وآثارها الدينيةوالنفسيةوالاجتماعية.</a:t>
            </a:r>
          </a:p>
          <a:p>
            <a:pPr algn="ctr"/>
            <a:r>
              <a:rPr lang="ar-SA" sz="3600" b="1" dirty="0" smtClean="0">
                <a:latin typeface="Arabic Typesetting" pitchFamily="66" charset="-78"/>
                <a:cs typeface="Arabic Typesetting" pitchFamily="66" charset="-78"/>
              </a:rPr>
              <a:t>إنشاء محل كبير لبيع الهواتف النقالة في مدينتي.</a:t>
            </a:r>
          </a:p>
          <a:p>
            <a:pPr algn="ctr"/>
            <a:r>
              <a:rPr lang="ar-SA" sz="3600" b="1" dirty="0" smtClean="0">
                <a:latin typeface="Arabic Typesetting" pitchFamily="66" charset="-78"/>
                <a:cs typeface="Arabic Typesetting" pitchFamily="66" charset="-78"/>
              </a:rPr>
              <a:t>تعزية في وفاة والد.</a:t>
            </a:r>
            <a:endParaRPr lang="ar-SA" sz="3600" b="1" dirty="0">
              <a:latin typeface="Arabic Typesetting" pitchFamily="66" charset="-78"/>
              <a:cs typeface="Arabic Typesetting" pitchFamily="66" charset="-78"/>
            </a:endParaRPr>
          </a:p>
        </p:txBody>
      </p:sp>
      <p:sp>
        <p:nvSpPr>
          <p:cNvPr id="6" name="مربع نص 5"/>
          <p:cNvSpPr txBox="1"/>
          <p:nvPr/>
        </p:nvSpPr>
        <p:spPr>
          <a:xfrm>
            <a:off x="6072198" y="1285292"/>
            <a:ext cx="1857388" cy="646331"/>
          </a:xfrm>
          <a:prstGeom prst="rect">
            <a:avLst/>
          </a:prstGeom>
          <a:solidFill>
            <a:schemeClr val="accent2">
              <a:lumMod val="20000"/>
              <a:lumOff val="80000"/>
            </a:schemeClr>
          </a:solidFill>
          <a:ln>
            <a:solidFill>
              <a:schemeClr val="accent6">
                <a:lumMod val="50000"/>
              </a:schemeClr>
            </a:solid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3600" b="1" dirty="0" smtClean="0">
                <a:latin typeface="Arabic Typesetting" pitchFamily="66" charset="-78"/>
                <a:cs typeface="Arabic Typesetting" pitchFamily="66" charset="-78"/>
              </a:rPr>
              <a:t>المــوضـــوع</a:t>
            </a:r>
            <a:endParaRPr lang="ar-SA" sz="3600" b="1" dirty="0">
              <a:latin typeface="Arabic Typesetting" pitchFamily="66" charset="-78"/>
              <a:cs typeface="Arabic Typesetting" pitchFamily="66" charset="-78"/>
            </a:endParaRPr>
          </a:p>
        </p:txBody>
      </p:sp>
      <p:sp>
        <p:nvSpPr>
          <p:cNvPr id="7" name="مربع نص 6"/>
          <p:cNvSpPr txBox="1"/>
          <p:nvPr/>
        </p:nvSpPr>
        <p:spPr>
          <a:xfrm>
            <a:off x="214282" y="2012944"/>
            <a:ext cx="3286116" cy="341632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1">
            <a:spAutoFit/>
          </a:bodyPr>
          <a:lstStyle/>
          <a:p>
            <a:pPr algn="ctr"/>
            <a:endParaRPr lang="ar-SA" sz="3600" b="1" dirty="0" smtClean="0">
              <a:latin typeface="Arabic Typesetting" pitchFamily="66" charset="-78"/>
              <a:cs typeface="Arabic Typesetting" pitchFamily="66" charset="-78"/>
            </a:endParaRPr>
          </a:p>
          <a:p>
            <a:pPr algn="ctr"/>
            <a:endParaRPr lang="ar-SA" sz="3600" b="1" dirty="0" smtClean="0">
              <a:latin typeface="Arabic Typesetting" pitchFamily="66" charset="-78"/>
              <a:cs typeface="Arabic Typesetting" pitchFamily="66" charset="-78"/>
            </a:endParaRPr>
          </a:p>
          <a:p>
            <a:pPr algn="ctr"/>
            <a:endParaRPr lang="ar-SA" sz="3600" b="1" dirty="0" smtClean="0">
              <a:latin typeface="Arabic Typesetting" pitchFamily="66" charset="-78"/>
              <a:cs typeface="Arabic Typesetting" pitchFamily="66" charset="-78"/>
            </a:endParaRPr>
          </a:p>
          <a:p>
            <a:pPr algn="ctr"/>
            <a:endParaRPr lang="ar-SA" sz="3600" b="1" dirty="0" smtClean="0">
              <a:latin typeface="Arabic Typesetting" pitchFamily="66" charset="-78"/>
              <a:cs typeface="Arabic Typesetting" pitchFamily="66" charset="-78"/>
            </a:endParaRPr>
          </a:p>
          <a:p>
            <a:pPr algn="ctr"/>
            <a:endParaRPr lang="ar-SA" sz="3600" b="1" dirty="0" smtClean="0">
              <a:latin typeface="Arabic Typesetting" pitchFamily="66" charset="-78"/>
              <a:cs typeface="Arabic Typesetting" pitchFamily="66" charset="-78"/>
            </a:endParaRPr>
          </a:p>
          <a:p>
            <a:pPr algn="ctr"/>
            <a:endParaRPr lang="ar-SA" sz="3600" b="1" dirty="0" smtClean="0">
              <a:latin typeface="Arabic Typesetting" pitchFamily="66" charset="-78"/>
              <a:cs typeface="Arabic Typesetting" pitchFamily="66" charset="-78"/>
            </a:endParaRPr>
          </a:p>
        </p:txBody>
      </p:sp>
      <p:sp>
        <p:nvSpPr>
          <p:cNvPr id="8" name="مربع نص 7"/>
          <p:cNvSpPr txBox="1"/>
          <p:nvPr/>
        </p:nvSpPr>
        <p:spPr>
          <a:xfrm>
            <a:off x="785786" y="1227125"/>
            <a:ext cx="2571768" cy="646331"/>
          </a:xfrm>
          <a:prstGeom prst="rect">
            <a:avLst/>
          </a:prstGeom>
          <a:solidFill>
            <a:schemeClr val="accent2">
              <a:lumMod val="20000"/>
              <a:lumOff val="80000"/>
            </a:schemeClr>
          </a:solidFill>
          <a:ln>
            <a:solidFill>
              <a:schemeClr val="accent6">
                <a:lumMod val="50000"/>
              </a:schemeClr>
            </a:solidFill>
          </a:ln>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3600" b="1" dirty="0" smtClean="0">
                <a:latin typeface="Arabic Typesetting" pitchFamily="66" charset="-78"/>
                <a:cs typeface="Arabic Typesetting" pitchFamily="66" charset="-78"/>
              </a:rPr>
              <a:t>الفن التعبيري المناسب</a:t>
            </a:r>
            <a:endParaRPr lang="ar-SA" sz="3600" b="1" dirty="0">
              <a:latin typeface="Arabic Typesetting" pitchFamily="66" charset="-78"/>
              <a:cs typeface="Arabic Typesetting" pitchFamily="66" charset="-78"/>
            </a:endParaRPr>
          </a:p>
        </p:txBody>
      </p:sp>
      <p:sp>
        <p:nvSpPr>
          <p:cNvPr id="9" name="مربع نص 8"/>
          <p:cNvSpPr txBox="1"/>
          <p:nvPr/>
        </p:nvSpPr>
        <p:spPr>
          <a:xfrm>
            <a:off x="357186" y="2077320"/>
            <a:ext cx="3017862" cy="3293209"/>
          </a:xfrm>
          <a:prstGeom prst="rect">
            <a:avLst/>
          </a:prstGeom>
          <a:noFill/>
        </p:spPr>
        <p:txBody>
          <a:bodyPr wrap="square" rtlCol="1">
            <a:spAutoFit/>
          </a:bodyPr>
          <a:lstStyle/>
          <a:p>
            <a:pPr algn="ctr"/>
            <a:r>
              <a:rPr lang="ar-SA" sz="3600" b="1" dirty="0" smtClean="0">
                <a:solidFill>
                  <a:schemeClr val="dk1"/>
                </a:solidFill>
                <a:latin typeface="Arabic Typesetting" pitchFamily="66" charset="-78"/>
                <a:cs typeface="Arabic Typesetting" pitchFamily="66" charset="-78"/>
              </a:rPr>
              <a:t>قصة،مذكرات،يومية،مقال</a:t>
            </a:r>
          </a:p>
          <a:p>
            <a:pPr algn="ctr"/>
            <a:r>
              <a:rPr lang="ar-SA" sz="3600" b="1" dirty="0" smtClean="0">
                <a:solidFill>
                  <a:schemeClr val="dk1"/>
                </a:solidFill>
                <a:latin typeface="Arabic Typesetting" pitchFamily="66" charset="-78"/>
                <a:cs typeface="Arabic Typesetting" pitchFamily="66" charset="-78"/>
              </a:rPr>
              <a:t>استمارة</a:t>
            </a:r>
          </a:p>
          <a:p>
            <a:pPr algn="ctr"/>
            <a:r>
              <a:rPr lang="ar-SA" sz="3200" b="1" dirty="0" smtClean="0">
                <a:solidFill>
                  <a:schemeClr val="dk1"/>
                </a:solidFill>
                <a:latin typeface="Arabic Typesetting" pitchFamily="66" charset="-78"/>
                <a:cs typeface="Arabic Typesetting" pitchFamily="66" charset="-78"/>
              </a:rPr>
              <a:t>تحقيق صحفي،ندوة،حوار،مقال</a:t>
            </a:r>
          </a:p>
          <a:p>
            <a:pPr algn="ctr"/>
            <a:r>
              <a:rPr lang="ar-SA" sz="3200" b="1" dirty="0" smtClean="0">
                <a:solidFill>
                  <a:schemeClr val="dk1"/>
                </a:solidFill>
                <a:latin typeface="Arabic Typesetting" pitchFamily="66" charset="-78"/>
                <a:cs typeface="Arabic Typesetting" pitchFamily="66" charset="-78"/>
              </a:rPr>
              <a:t>تحقيق صحفي،ندوة،حوار،مقال</a:t>
            </a:r>
          </a:p>
          <a:p>
            <a:pPr algn="ctr"/>
            <a:r>
              <a:rPr lang="ar-SA" sz="3600" b="1" dirty="0" smtClean="0">
                <a:solidFill>
                  <a:schemeClr val="dk1"/>
                </a:solidFill>
                <a:latin typeface="Arabic Typesetting" pitchFamily="66" charset="-78"/>
                <a:cs typeface="Arabic Typesetting" pitchFamily="66" charset="-78"/>
              </a:rPr>
              <a:t>إعلان</a:t>
            </a:r>
          </a:p>
          <a:p>
            <a:pPr algn="ctr"/>
            <a:r>
              <a:rPr lang="ar-SA" sz="3600" b="1" dirty="0" smtClean="0">
                <a:solidFill>
                  <a:schemeClr val="dk1"/>
                </a:solidFill>
                <a:latin typeface="Arabic Typesetting" pitchFamily="66" charset="-78"/>
                <a:cs typeface="Arabic Typesetting" pitchFamily="66" charset="-78"/>
              </a:rPr>
              <a:t>رسالة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heel(4)">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71470" y="0"/>
            <a:ext cx="9144000" cy="6858000"/>
          </a:xfrm>
          <a:prstGeom prst="rect">
            <a:avLst/>
          </a:prstGeom>
          <a:noFill/>
        </p:spPr>
      </p:pic>
      <p:sp>
        <p:nvSpPr>
          <p:cNvPr id="3" name="وسيلة شرح على شكل سحابة 2"/>
          <p:cNvSpPr/>
          <p:nvPr/>
        </p:nvSpPr>
        <p:spPr>
          <a:xfrm>
            <a:off x="7715272"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4" name="مربع نص 3"/>
          <p:cNvSpPr txBox="1"/>
          <p:nvPr/>
        </p:nvSpPr>
        <p:spPr>
          <a:xfrm>
            <a:off x="214282" y="188877"/>
            <a:ext cx="7643866" cy="954107"/>
          </a:xfrm>
          <a:prstGeom prst="rect">
            <a:avLst/>
          </a:prstGeom>
          <a:noFill/>
        </p:spPr>
        <p:txBody>
          <a:bodyPr wrap="square" rtlCol="1">
            <a:spAutoFit/>
          </a:bodyPr>
          <a:lstStyle/>
          <a:p>
            <a:pPr algn="ctr"/>
            <a:r>
              <a:rPr lang="ar-SA" sz="2800" b="1" dirty="0" smtClean="0">
                <a:cs typeface="DecoType Naskh" pitchFamily="2" charset="-78"/>
              </a:rPr>
              <a:t> 1) أتأمل الصورة التي أمامي وأحدد عوامل الاتصال اللغوي بين الأفراد،ثم أدونها</a:t>
            </a:r>
          </a:p>
          <a:p>
            <a:pPr algn="ctr"/>
            <a:r>
              <a:rPr lang="ar-SA" sz="2800" b="1" dirty="0" smtClean="0">
                <a:cs typeface="DecoType Naskh" pitchFamily="2" charset="-78"/>
              </a:rPr>
              <a:t> في الفراغات التالية:</a:t>
            </a:r>
            <a:endParaRPr lang="ar-SA" sz="2800" b="1" dirty="0">
              <a:cs typeface="DecoType Naskh" pitchFamily="2" charset="-78"/>
            </a:endParaRPr>
          </a:p>
        </p:txBody>
      </p:sp>
      <p:sp>
        <p:nvSpPr>
          <p:cNvPr id="5" name="مستطيل مستدير الزوايا 4"/>
          <p:cNvSpPr/>
          <p:nvPr/>
        </p:nvSpPr>
        <p:spPr>
          <a:xfrm>
            <a:off x="500034" y="1357298"/>
            <a:ext cx="3929090" cy="2071702"/>
          </a:xfrm>
          <a:prstGeom prst="roundRect">
            <a:avLst/>
          </a:prstGeom>
          <a:ln w="38100">
            <a:solidFill>
              <a:schemeClr val="accent2">
                <a:lumMod val="75000"/>
              </a:schemeClr>
            </a:solidFill>
          </a:ln>
        </p:spPr>
        <p:style>
          <a:lnRef idx="1">
            <a:schemeClr val="dk1"/>
          </a:lnRef>
          <a:fillRef idx="2">
            <a:schemeClr val="dk1"/>
          </a:fillRef>
          <a:effectRef idx="1">
            <a:schemeClr val="dk1"/>
          </a:effectRef>
          <a:fontRef idx="minor">
            <a:schemeClr val="dk1"/>
          </a:fontRef>
        </p:style>
        <p:txBody>
          <a:bodyPr rtlCol="1" anchor="ctr"/>
          <a:lstStyle/>
          <a:p>
            <a:r>
              <a:rPr lang="ar-SA" sz="2400" b="1" dirty="0" smtClean="0">
                <a:solidFill>
                  <a:schemeClr val="tx1"/>
                </a:solidFill>
              </a:rPr>
              <a:t> (أ)        </a:t>
            </a:r>
          </a:p>
          <a:p>
            <a:r>
              <a:rPr lang="ar-SA" sz="2400" b="1" dirty="0" smtClean="0">
                <a:solidFill>
                  <a:schemeClr val="tx1"/>
                </a:solidFill>
              </a:rPr>
              <a:t>(ب)    </a:t>
            </a:r>
          </a:p>
          <a:p>
            <a:r>
              <a:rPr lang="ar-SA" sz="2400" b="1" dirty="0" smtClean="0">
                <a:solidFill>
                  <a:schemeClr val="tx1"/>
                </a:solidFill>
              </a:rPr>
              <a:t>(ج) لغة مشتركة بينهما.</a:t>
            </a:r>
          </a:p>
          <a:p>
            <a:r>
              <a:rPr lang="ar-SA" sz="2400" b="1" dirty="0" smtClean="0">
                <a:solidFill>
                  <a:schemeClr val="tx1"/>
                </a:solidFill>
              </a:rPr>
              <a:t>(د)  </a:t>
            </a:r>
            <a:endParaRPr lang="ar-SA" sz="2400" b="1" dirty="0">
              <a:solidFill>
                <a:schemeClr val="tx1"/>
              </a:solidFill>
            </a:endParaRPr>
          </a:p>
        </p:txBody>
      </p:sp>
      <p:sp>
        <p:nvSpPr>
          <p:cNvPr id="6" name="مربع نص 5"/>
          <p:cNvSpPr txBox="1"/>
          <p:nvPr/>
        </p:nvSpPr>
        <p:spPr>
          <a:xfrm>
            <a:off x="2928926" y="1643050"/>
            <a:ext cx="1000132" cy="461665"/>
          </a:xfrm>
          <a:prstGeom prst="rect">
            <a:avLst/>
          </a:prstGeom>
          <a:noFill/>
        </p:spPr>
        <p:txBody>
          <a:bodyPr wrap="square" rtlCol="1">
            <a:spAutoFit/>
          </a:bodyPr>
          <a:lstStyle/>
          <a:p>
            <a:r>
              <a:rPr lang="ar-SA" sz="2400" b="1" dirty="0" smtClean="0">
                <a:solidFill>
                  <a:srgbClr val="C00000"/>
                </a:solidFill>
              </a:rPr>
              <a:t>مرسل</a:t>
            </a:r>
          </a:p>
        </p:txBody>
      </p:sp>
      <p:sp>
        <p:nvSpPr>
          <p:cNvPr id="7" name="مربع نص 6"/>
          <p:cNvSpPr txBox="1"/>
          <p:nvPr/>
        </p:nvSpPr>
        <p:spPr>
          <a:xfrm>
            <a:off x="1714480" y="1967203"/>
            <a:ext cx="2143140" cy="461665"/>
          </a:xfrm>
          <a:prstGeom prst="rect">
            <a:avLst/>
          </a:prstGeom>
          <a:noFill/>
        </p:spPr>
        <p:txBody>
          <a:bodyPr wrap="square" rtlCol="1">
            <a:spAutoFit/>
          </a:bodyPr>
          <a:lstStyle/>
          <a:p>
            <a:r>
              <a:rPr lang="ar-SA" sz="2400" b="1" dirty="0" smtClean="0">
                <a:solidFill>
                  <a:srgbClr val="C00000"/>
                </a:solidFill>
              </a:rPr>
              <a:t>مرسل إليه(مستقبل)</a:t>
            </a:r>
          </a:p>
        </p:txBody>
      </p:sp>
      <p:sp>
        <p:nvSpPr>
          <p:cNvPr id="8" name="مربع نص 7"/>
          <p:cNvSpPr txBox="1"/>
          <p:nvPr/>
        </p:nvSpPr>
        <p:spPr>
          <a:xfrm>
            <a:off x="1714480" y="2714620"/>
            <a:ext cx="2214578" cy="461665"/>
          </a:xfrm>
          <a:prstGeom prst="rect">
            <a:avLst/>
          </a:prstGeom>
          <a:noFill/>
        </p:spPr>
        <p:txBody>
          <a:bodyPr wrap="square" rtlCol="1">
            <a:spAutoFit/>
          </a:bodyPr>
          <a:lstStyle/>
          <a:p>
            <a:r>
              <a:rPr lang="ar-SA" sz="2400" b="1" dirty="0" smtClean="0">
                <a:solidFill>
                  <a:srgbClr val="C00000"/>
                </a:solidFill>
              </a:rPr>
              <a:t>رسالة(مضمون)</a:t>
            </a:r>
          </a:p>
        </p:txBody>
      </p:sp>
      <p:sp>
        <p:nvSpPr>
          <p:cNvPr id="9" name="مربع نص 8"/>
          <p:cNvSpPr txBox="1"/>
          <p:nvPr/>
        </p:nvSpPr>
        <p:spPr>
          <a:xfrm>
            <a:off x="714348" y="3714752"/>
            <a:ext cx="7643866" cy="523220"/>
          </a:xfrm>
          <a:prstGeom prst="rect">
            <a:avLst/>
          </a:prstGeom>
          <a:noFill/>
        </p:spPr>
        <p:txBody>
          <a:bodyPr wrap="square" rtlCol="1">
            <a:spAutoFit/>
          </a:bodyPr>
          <a:lstStyle/>
          <a:p>
            <a:pPr algn="ctr"/>
            <a:r>
              <a:rPr lang="ar-SA" sz="2800" b="1" dirty="0" smtClean="0">
                <a:cs typeface="DecoType Naskh" pitchFamily="2" charset="-78"/>
              </a:rPr>
              <a:t>2) أذكر أكثر عدد ممكن من وسائل الاتصال بين المتباعدين مكاناً:</a:t>
            </a:r>
            <a:endParaRPr lang="ar-SA" sz="2800" b="1" dirty="0">
              <a:cs typeface="DecoType Naskh" pitchFamily="2" charset="-78"/>
            </a:endParaRPr>
          </a:p>
        </p:txBody>
      </p:sp>
      <p:sp>
        <p:nvSpPr>
          <p:cNvPr id="10" name="مربع نص 9"/>
          <p:cNvSpPr txBox="1"/>
          <p:nvPr/>
        </p:nvSpPr>
        <p:spPr>
          <a:xfrm>
            <a:off x="4929190" y="4429132"/>
            <a:ext cx="221457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solidFill>
                  <a:srgbClr val="C00000"/>
                </a:solidFill>
              </a:rPr>
              <a:t>برقية</a:t>
            </a:r>
          </a:p>
        </p:txBody>
      </p:sp>
      <p:sp>
        <p:nvSpPr>
          <p:cNvPr id="11" name="مربع نص 10"/>
          <p:cNvSpPr txBox="1"/>
          <p:nvPr/>
        </p:nvSpPr>
        <p:spPr>
          <a:xfrm>
            <a:off x="2500298" y="4429132"/>
            <a:ext cx="221457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solidFill>
                  <a:srgbClr val="C00000"/>
                </a:solidFill>
              </a:rPr>
              <a:t>رسالة عادية،مسجلة</a:t>
            </a:r>
          </a:p>
        </p:txBody>
      </p:sp>
      <p:sp>
        <p:nvSpPr>
          <p:cNvPr id="12" name="مربع نص 11"/>
          <p:cNvSpPr txBox="1"/>
          <p:nvPr/>
        </p:nvSpPr>
        <p:spPr>
          <a:xfrm>
            <a:off x="3929058" y="5039037"/>
            <a:ext cx="221457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solidFill>
                  <a:srgbClr val="C00000"/>
                </a:solidFill>
              </a:rPr>
              <a:t>بريد إلكتروني</a:t>
            </a:r>
          </a:p>
        </p:txBody>
      </p:sp>
      <p:sp>
        <p:nvSpPr>
          <p:cNvPr id="14" name="مربع نص 13"/>
          <p:cNvSpPr txBox="1"/>
          <p:nvPr/>
        </p:nvSpPr>
        <p:spPr>
          <a:xfrm>
            <a:off x="1500166" y="5039037"/>
            <a:ext cx="2214578" cy="46166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solidFill>
                  <a:srgbClr val="C00000"/>
                </a:solidFill>
              </a:rPr>
              <a:t>هاتف نقال</a:t>
            </a:r>
          </a:p>
        </p:txBody>
      </p:sp>
      <p:pic>
        <p:nvPicPr>
          <p:cNvPr id="5122" name="Picture 2" descr="C:\Documents and Settings\user\My Documents\20091128(013).jpg"/>
          <p:cNvPicPr>
            <a:picLocks noChangeAspect="1" noChangeArrowheads="1"/>
          </p:cNvPicPr>
          <p:nvPr/>
        </p:nvPicPr>
        <p:blipFill>
          <a:blip r:embed="rId3" cstate="print">
            <a:lum bright="10000" contrast="40000"/>
          </a:blip>
          <a:srcRect l="5714" t="8571" r="8571" b="22857"/>
          <a:stretch>
            <a:fillRect/>
          </a:stretch>
        </p:blipFill>
        <p:spPr bwMode="auto">
          <a:xfrm>
            <a:off x="6572264" y="928670"/>
            <a:ext cx="2143140" cy="12858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3" name="Picture 3" descr="C:\Documents and Settings\user\My Documents\20091128(014).jpg"/>
          <p:cNvPicPr>
            <a:picLocks noChangeAspect="1" noChangeArrowheads="1"/>
          </p:cNvPicPr>
          <p:nvPr/>
        </p:nvPicPr>
        <p:blipFill>
          <a:blip r:embed="rId4" cstate="print">
            <a:lum bright="10000"/>
          </a:blip>
          <a:srcRect t="7323" b="15785"/>
          <a:stretch>
            <a:fillRect/>
          </a:stretch>
        </p:blipFill>
        <p:spPr bwMode="auto">
          <a:xfrm>
            <a:off x="4786314" y="2214554"/>
            <a:ext cx="2244203" cy="12858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Left)">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strVal val="#ppt_w*0.05"/>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 calcmode="lin" valueType="num">
                                      <p:cBhvr>
                                        <p:cTn id="20" dur="1000" fill="hold"/>
                                        <p:tgtEl>
                                          <p:spTgt spid="6"/>
                                        </p:tgtEl>
                                        <p:attrNameLst>
                                          <p:attrName>ppt_x</p:attrName>
                                        </p:attrNameLst>
                                      </p:cBhvr>
                                      <p:tavLst>
                                        <p:tav tm="0">
                                          <p:val>
                                            <p:strVal val="#ppt_x-.2"/>
                                          </p:val>
                                        </p:tav>
                                        <p:tav tm="100000">
                                          <p:val>
                                            <p:strVal val="#ppt_x"/>
                                          </p:val>
                                        </p:tav>
                                      </p:tavLst>
                                    </p:anim>
                                    <p:anim calcmode="lin" valueType="num">
                                      <p:cBhvr>
                                        <p:cTn id="21" dur="1000" fill="hold"/>
                                        <p:tgtEl>
                                          <p:spTgt spid="6"/>
                                        </p:tgtEl>
                                        <p:attrNameLst>
                                          <p:attrName>ppt_y</p:attrName>
                                        </p:attrNameLst>
                                      </p:cBhvr>
                                      <p:tavLst>
                                        <p:tav tm="0">
                                          <p:val>
                                            <p:strVal val="#ppt_y"/>
                                          </p:val>
                                        </p:tav>
                                        <p:tav tm="100000">
                                          <p:val>
                                            <p:strVal val="#ppt_y"/>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strVal val="#ppt_w*0.05"/>
                                          </p:val>
                                        </p:tav>
                                        <p:tav tm="100000">
                                          <p:val>
                                            <p:strVal val="#ppt_w"/>
                                          </p:val>
                                        </p:tav>
                                      </p:tavLst>
                                    </p:anim>
                                    <p:anim calcmode="lin" valueType="num">
                                      <p:cBhvr>
                                        <p:cTn id="28" dur="1000" fill="hold"/>
                                        <p:tgtEl>
                                          <p:spTgt spid="7"/>
                                        </p:tgtEl>
                                        <p:attrNameLst>
                                          <p:attrName>ppt_h</p:attrName>
                                        </p:attrNameLst>
                                      </p:cBhvr>
                                      <p:tavLst>
                                        <p:tav tm="0">
                                          <p:val>
                                            <p:strVal val="#ppt_h"/>
                                          </p:val>
                                        </p:tav>
                                        <p:tav tm="100000">
                                          <p:val>
                                            <p:strVal val="#ppt_h"/>
                                          </p:val>
                                        </p:tav>
                                      </p:tavLst>
                                    </p:anim>
                                    <p:anim calcmode="lin" valueType="num">
                                      <p:cBhvr>
                                        <p:cTn id="29" dur="1000" fill="hold"/>
                                        <p:tgtEl>
                                          <p:spTgt spid="7"/>
                                        </p:tgtEl>
                                        <p:attrNameLst>
                                          <p:attrName>ppt_x</p:attrName>
                                        </p:attrNameLst>
                                      </p:cBhvr>
                                      <p:tavLst>
                                        <p:tav tm="0">
                                          <p:val>
                                            <p:strVal val="#ppt_x-.2"/>
                                          </p:val>
                                        </p:tav>
                                        <p:tav tm="100000">
                                          <p:val>
                                            <p:strVal val="#ppt_x"/>
                                          </p:val>
                                        </p:tav>
                                      </p:tavLst>
                                    </p:anim>
                                    <p:anim calcmode="lin" valueType="num">
                                      <p:cBhvr>
                                        <p:cTn id="30" dur="1000" fill="hold"/>
                                        <p:tgtEl>
                                          <p:spTgt spid="7"/>
                                        </p:tgtEl>
                                        <p:attrNameLst>
                                          <p:attrName>ppt_y</p:attrName>
                                        </p:attrNameLst>
                                      </p:cBhvr>
                                      <p:tavLst>
                                        <p:tav tm="0">
                                          <p:val>
                                            <p:strVal val="#ppt_y"/>
                                          </p:val>
                                        </p:tav>
                                        <p:tav tm="100000">
                                          <p:val>
                                            <p:strVal val="#ppt_y"/>
                                          </p:val>
                                        </p:tav>
                                      </p:tavLst>
                                    </p:anim>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54" presetClass="entr" presetSubtype="0" accel="10000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strVal val="#ppt_w*0.05"/>
                                          </p:val>
                                        </p:tav>
                                        <p:tav tm="100000">
                                          <p:val>
                                            <p:strVal val="#ppt_w"/>
                                          </p:val>
                                        </p:tav>
                                      </p:tavLst>
                                    </p:anim>
                                    <p:anim calcmode="lin" valueType="num">
                                      <p:cBhvr>
                                        <p:cTn id="37" dur="1000" fill="hold"/>
                                        <p:tgtEl>
                                          <p:spTgt spid="8"/>
                                        </p:tgtEl>
                                        <p:attrNameLst>
                                          <p:attrName>ppt_h</p:attrName>
                                        </p:attrNameLst>
                                      </p:cBhvr>
                                      <p:tavLst>
                                        <p:tav tm="0">
                                          <p:val>
                                            <p:strVal val="#ppt_h"/>
                                          </p:val>
                                        </p:tav>
                                        <p:tav tm="100000">
                                          <p:val>
                                            <p:strVal val="#ppt_h"/>
                                          </p:val>
                                        </p:tav>
                                      </p:tavLst>
                                    </p:anim>
                                    <p:anim calcmode="lin" valueType="num">
                                      <p:cBhvr>
                                        <p:cTn id="38" dur="1000" fill="hold"/>
                                        <p:tgtEl>
                                          <p:spTgt spid="8"/>
                                        </p:tgtEl>
                                        <p:attrNameLst>
                                          <p:attrName>ppt_x</p:attrName>
                                        </p:attrNameLst>
                                      </p:cBhvr>
                                      <p:tavLst>
                                        <p:tav tm="0">
                                          <p:val>
                                            <p:strVal val="#ppt_x-.2"/>
                                          </p:val>
                                        </p:tav>
                                        <p:tav tm="100000">
                                          <p:val>
                                            <p:strVal val="#ppt_x"/>
                                          </p:val>
                                        </p:tav>
                                      </p:tavLst>
                                    </p:anim>
                                    <p:anim calcmode="lin" valueType="num">
                                      <p:cBhvr>
                                        <p:cTn id="39" dur="1000" fill="hold"/>
                                        <p:tgtEl>
                                          <p:spTgt spid="8"/>
                                        </p:tgtEl>
                                        <p:attrNameLst>
                                          <p:attrName>ppt_y</p:attrName>
                                        </p:attrNameLst>
                                      </p:cBhvr>
                                      <p:tavLst>
                                        <p:tav tm="0">
                                          <p:val>
                                            <p:strVal val="#ppt_y"/>
                                          </p:val>
                                        </p:tav>
                                        <p:tav tm="100000">
                                          <p:val>
                                            <p:strVal val="#ppt_y"/>
                                          </p:val>
                                        </p:tav>
                                      </p:tavLst>
                                    </p:anim>
                                    <p:animEffect transition="in" filter="fade">
                                      <p:cBhvr>
                                        <p:cTn id="40" dur="1000"/>
                                        <p:tgtEl>
                                          <p:spTgt spid="8"/>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2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54" presetClass="entr" presetSubtype="0" accel="10000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1000" fill="hold"/>
                                        <p:tgtEl>
                                          <p:spTgt spid="10"/>
                                        </p:tgtEl>
                                        <p:attrNameLst>
                                          <p:attrName>ppt_w</p:attrName>
                                        </p:attrNameLst>
                                      </p:cBhvr>
                                      <p:tavLst>
                                        <p:tav tm="0">
                                          <p:val>
                                            <p:strVal val="#ppt_w*0.05"/>
                                          </p:val>
                                        </p:tav>
                                        <p:tav tm="100000">
                                          <p:val>
                                            <p:strVal val="#ppt_w"/>
                                          </p:val>
                                        </p:tav>
                                      </p:tavLst>
                                    </p:anim>
                                    <p:anim calcmode="lin" valueType="num">
                                      <p:cBhvr>
                                        <p:cTn id="49" dur="1000" fill="hold"/>
                                        <p:tgtEl>
                                          <p:spTgt spid="10"/>
                                        </p:tgtEl>
                                        <p:attrNameLst>
                                          <p:attrName>ppt_h</p:attrName>
                                        </p:attrNameLst>
                                      </p:cBhvr>
                                      <p:tavLst>
                                        <p:tav tm="0">
                                          <p:val>
                                            <p:strVal val="#ppt_h"/>
                                          </p:val>
                                        </p:tav>
                                        <p:tav tm="100000">
                                          <p:val>
                                            <p:strVal val="#ppt_h"/>
                                          </p:val>
                                        </p:tav>
                                      </p:tavLst>
                                    </p:anim>
                                    <p:anim calcmode="lin" valueType="num">
                                      <p:cBhvr>
                                        <p:cTn id="50" dur="1000" fill="hold"/>
                                        <p:tgtEl>
                                          <p:spTgt spid="10"/>
                                        </p:tgtEl>
                                        <p:attrNameLst>
                                          <p:attrName>ppt_x</p:attrName>
                                        </p:attrNameLst>
                                      </p:cBhvr>
                                      <p:tavLst>
                                        <p:tav tm="0">
                                          <p:val>
                                            <p:strVal val="#ppt_x-.2"/>
                                          </p:val>
                                        </p:tav>
                                        <p:tav tm="100000">
                                          <p:val>
                                            <p:strVal val="#ppt_x"/>
                                          </p:val>
                                        </p:tav>
                                      </p:tavLst>
                                    </p:anim>
                                    <p:anim calcmode="lin" valueType="num">
                                      <p:cBhvr>
                                        <p:cTn id="51" dur="1000" fill="hold"/>
                                        <p:tgtEl>
                                          <p:spTgt spid="10"/>
                                        </p:tgtEl>
                                        <p:attrNameLst>
                                          <p:attrName>ppt_y</p:attrName>
                                        </p:attrNameLst>
                                      </p:cBhvr>
                                      <p:tavLst>
                                        <p:tav tm="0">
                                          <p:val>
                                            <p:strVal val="#ppt_y"/>
                                          </p:val>
                                        </p:tav>
                                        <p:tav tm="100000">
                                          <p:val>
                                            <p:strVal val="#ppt_y"/>
                                          </p:val>
                                        </p:tav>
                                      </p:tavLst>
                                    </p:anim>
                                    <p:animEffect transition="in" filter="fade">
                                      <p:cBhvr>
                                        <p:cTn id="52" dur="1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54" presetClass="entr" presetSubtype="0" accel="10000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strVal val="#ppt_w*0.05"/>
                                          </p:val>
                                        </p:tav>
                                        <p:tav tm="100000">
                                          <p:val>
                                            <p:strVal val="#ppt_w"/>
                                          </p:val>
                                        </p:tav>
                                      </p:tavLst>
                                    </p:anim>
                                    <p:anim calcmode="lin" valueType="num">
                                      <p:cBhvr>
                                        <p:cTn id="58" dur="1000" fill="hold"/>
                                        <p:tgtEl>
                                          <p:spTgt spid="11"/>
                                        </p:tgtEl>
                                        <p:attrNameLst>
                                          <p:attrName>ppt_h</p:attrName>
                                        </p:attrNameLst>
                                      </p:cBhvr>
                                      <p:tavLst>
                                        <p:tav tm="0">
                                          <p:val>
                                            <p:strVal val="#ppt_h"/>
                                          </p:val>
                                        </p:tav>
                                        <p:tav tm="100000">
                                          <p:val>
                                            <p:strVal val="#ppt_h"/>
                                          </p:val>
                                        </p:tav>
                                      </p:tavLst>
                                    </p:anim>
                                    <p:anim calcmode="lin" valueType="num">
                                      <p:cBhvr>
                                        <p:cTn id="59" dur="1000" fill="hold"/>
                                        <p:tgtEl>
                                          <p:spTgt spid="11"/>
                                        </p:tgtEl>
                                        <p:attrNameLst>
                                          <p:attrName>ppt_x</p:attrName>
                                        </p:attrNameLst>
                                      </p:cBhvr>
                                      <p:tavLst>
                                        <p:tav tm="0">
                                          <p:val>
                                            <p:strVal val="#ppt_x-.2"/>
                                          </p:val>
                                        </p:tav>
                                        <p:tav tm="100000">
                                          <p:val>
                                            <p:strVal val="#ppt_x"/>
                                          </p:val>
                                        </p:tav>
                                      </p:tavLst>
                                    </p:anim>
                                    <p:anim calcmode="lin" valueType="num">
                                      <p:cBhvr>
                                        <p:cTn id="60" dur="1000" fill="hold"/>
                                        <p:tgtEl>
                                          <p:spTgt spid="11"/>
                                        </p:tgtEl>
                                        <p:attrNameLst>
                                          <p:attrName>ppt_y</p:attrName>
                                        </p:attrNameLst>
                                      </p:cBhvr>
                                      <p:tavLst>
                                        <p:tav tm="0">
                                          <p:val>
                                            <p:strVal val="#ppt_y"/>
                                          </p:val>
                                        </p:tav>
                                        <p:tav tm="100000">
                                          <p:val>
                                            <p:strVal val="#ppt_y"/>
                                          </p:val>
                                        </p:tav>
                                      </p:tavLst>
                                    </p:anim>
                                    <p:animEffect transition="in" filter="fade">
                                      <p:cBhvr>
                                        <p:cTn id="61" dur="10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54" presetClass="entr" presetSubtype="0" accel="10000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1000" fill="hold"/>
                                        <p:tgtEl>
                                          <p:spTgt spid="12"/>
                                        </p:tgtEl>
                                        <p:attrNameLst>
                                          <p:attrName>ppt_w</p:attrName>
                                        </p:attrNameLst>
                                      </p:cBhvr>
                                      <p:tavLst>
                                        <p:tav tm="0">
                                          <p:val>
                                            <p:strVal val="#ppt_w*0.05"/>
                                          </p:val>
                                        </p:tav>
                                        <p:tav tm="100000">
                                          <p:val>
                                            <p:strVal val="#ppt_w"/>
                                          </p:val>
                                        </p:tav>
                                      </p:tavLst>
                                    </p:anim>
                                    <p:anim calcmode="lin" valueType="num">
                                      <p:cBhvr>
                                        <p:cTn id="67" dur="1000" fill="hold"/>
                                        <p:tgtEl>
                                          <p:spTgt spid="12"/>
                                        </p:tgtEl>
                                        <p:attrNameLst>
                                          <p:attrName>ppt_h</p:attrName>
                                        </p:attrNameLst>
                                      </p:cBhvr>
                                      <p:tavLst>
                                        <p:tav tm="0">
                                          <p:val>
                                            <p:strVal val="#ppt_h"/>
                                          </p:val>
                                        </p:tav>
                                        <p:tav tm="100000">
                                          <p:val>
                                            <p:strVal val="#ppt_h"/>
                                          </p:val>
                                        </p:tav>
                                      </p:tavLst>
                                    </p:anim>
                                    <p:anim calcmode="lin" valueType="num">
                                      <p:cBhvr>
                                        <p:cTn id="68" dur="1000" fill="hold"/>
                                        <p:tgtEl>
                                          <p:spTgt spid="12"/>
                                        </p:tgtEl>
                                        <p:attrNameLst>
                                          <p:attrName>ppt_x</p:attrName>
                                        </p:attrNameLst>
                                      </p:cBhvr>
                                      <p:tavLst>
                                        <p:tav tm="0">
                                          <p:val>
                                            <p:strVal val="#ppt_x-.2"/>
                                          </p:val>
                                        </p:tav>
                                        <p:tav tm="100000">
                                          <p:val>
                                            <p:strVal val="#ppt_x"/>
                                          </p:val>
                                        </p:tav>
                                      </p:tavLst>
                                    </p:anim>
                                    <p:anim calcmode="lin" valueType="num">
                                      <p:cBhvr>
                                        <p:cTn id="69" dur="1000" fill="hold"/>
                                        <p:tgtEl>
                                          <p:spTgt spid="12"/>
                                        </p:tgtEl>
                                        <p:attrNameLst>
                                          <p:attrName>ppt_y</p:attrName>
                                        </p:attrNameLst>
                                      </p:cBhvr>
                                      <p:tavLst>
                                        <p:tav tm="0">
                                          <p:val>
                                            <p:strVal val="#ppt_y"/>
                                          </p:val>
                                        </p:tav>
                                        <p:tav tm="100000">
                                          <p:val>
                                            <p:strVal val="#ppt_y"/>
                                          </p:val>
                                        </p:tav>
                                      </p:tavLst>
                                    </p:anim>
                                    <p:animEffect transition="in" filter="fade">
                                      <p:cBhvr>
                                        <p:cTn id="70" dur="10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54" presetClass="entr" presetSubtype="0" accel="10000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1000" fill="hold"/>
                                        <p:tgtEl>
                                          <p:spTgt spid="14"/>
                                        </p:tgtEl>
                                        <p:attrNameLst>
                                          <p:attrName>ppt_w</p:attrName>
                                        </p:attrNameLst>
                                      </p:cBhvr>
                                      <p:tavLst>
                                        <p:tav tm="0">
                                          <p:val>
                                            <p:strVal val="#ppt_w*0.05"/>
                                          </p:val>
                                        </p:tav>
                                        <p:tav tm="100000">
                                          <p:val>
                                            <p:strVal val="#ppt_w"/>
                                          </p:val>
                                        </p:tav>
                                      </p:tavLst>
                                    </p:anim>
                                    <p:anim calcmode="lin" valueType="num">
                                      <p:cBhvr>
                                        <p:cTn id="76" dur="1000" fill="hold"/>
                                        <p:tgtEl>
                                          <p:spTgt spid="14"/>
                                        </p:tgtEl>
                                        <p:attrNameLst>
                                          <p:attrName>ppt_h</p:attrName>
                                        </p:attrNameLst>
                                      </p:cBhvr>
                                      <p:tavLst>
                                        <p:tav tm="0">
                                          <p:val>
                                            <p:strVal val="#ppt_h"/>
                                          </p:val>
                                        </p:tav>
                                        <p:tav tm="100000">
                                          <p:val>
                                            <p:strVal val="#ppt_h"/>
                                          </p:val>
                                        </p:tav>
                                      </p:tavLst>
                                    </p:anim>
                                    <p:anim calcmode="lin" valueType="num">
                                      <p:cBhvr>
                                        <p:cTn id="77" dur="1000" fill="hold"/>
                                        <p:tgtEl>
                                          <p:spTgt spid="14"/>
                                        </p:tgtEl>
                                        <p:attrNameLst>
                                          <p:attrName>ppt_x</p:attrName>
                                        </p:attrNameLst>
                                      </p:cBhvr>
                                      <p:tavLst>
                                        <p:tav tm="0">
                                          <p:val>
                                            <p:strVal val="#ppt_x-.2"/>
                                          </p:val>
                                        </p:tav>
                                        <p:tav tm="100000">
                                          <p:val>
                                            <p:strVal val="#ppt_x"/>
                                          </p:val>
                                        </p:tav>
                                      </p:tavLst>
                                    </p:anim>
                                    <p:anim calcmode="lin" valueType="num">
                                      <p:cBhvr>
                                        <p:cTn id="78" dur="1000" fill="hold"/>
                                        <p:tgtEl>
                                          <p:spTgt spid="14"/>
                                        </p:tgtEl>
                                        <p:attrNameLst>
                                          <p:attrName>ppt_y</p:attrName>
                                        </p:attrNameLst>
                                      </p:cBhvr>
                                      <p:tavLst>
                                        <p:tav tm="0">
                                          <p:val>
                                            <p:strVal val="#ppt_y"/>
                                          </p:val>
                                        </p:tav>
                                        <p:tav tm="100000">
                                          <p:val>
                                            <p:strVal val="#ppt_y"/>
                                          </p:val>
                                        </p:tav>
                                      </p:tavLst>
                                    </p:anim>
                                    <p:animEffect transition="in" filter="fade">
                                      <p:cBhvr>
                                        <p:cTn id="7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p:bldP spid="8" grpId="0"/>
      <p:bldP spid="9" grpId="0"/>
      <p:bldP spid="10" grpId="0" animBg="1"/>
      <p:bldP spid="11" grpId="0" animBg="1"/>
      <p:bldP spid="12" grpId="0" animBg="1"/>
      <p:bldP spid="1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وسيلة شرح على شكل سحابة 2"/>
          <p:cNvSpPr/>
          <p:nvPr/>
        </p:nvSpPr>
        <p:spPr>
          <a:xfrm>
            <a:off x="7286644" y="1253669"/>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4" name="مربع نص 3"/>
          <p:cNvSpPr txBox="1"/>
          <p:nvPr/>
        </p:nvSpPr>
        <p:spPr>
          <a:xfrm>
            <a:off x="2285984" y="1299694"/>
            <a:ext cx="5286412" cy="584775"/>
          </a:xfrm>
          <a:prstGeom prst="rect">
            <a:avLst/>
          </a:prstGeom>
          <a:noFill/>
        </p:spPr>
        <p:txBody>
          <a:bodyPr wrap="square" rtlCol="1">
            <a:spAutoFit/>
          </a:bodyPr>
          <a:lstStyle/>
          <a:p>
            <a:pPr algn="ctr"/>
            <a:r>
              <a:rPr lang="ar-SA" sz="3200" b="1" dirty="0" smtClean="0">
                <a:cs typeface="DecoType Naskh" pitchFamily="2" charset="-78"/>
              </a:rPr>
              <a:t>أعود إلى نص(رسالة أم)؛لأجيب عن التالي:</a:t>
            </a:r>
          </a:p>
        </p:txBody>
      </p:sp>
      <p:sp>
        <p:nvSpPr>
          <p:cNvPr id="6" name="مربع نص 5"/>
          <p:cNvSpPr txBox="1"/>
          <p:nvPr/>
        </p:nvSpPr>
        <p:spPr>
          <a:xfrm>
            <a:off x="214282" y="1825173"/>
            <a:ext cx="8643998" cy="2246769"/>
          </a:xfrm>
          <a:prstGeom prst="rect">
            <a:avLst/>
          </a:prstGeom>
          <a:noFill/>
        </p:spPr>
        <p:txBody>
          <a:bodyPr wrap="square" rtlCol="1">
            <a:spAutoFit/>
          </a:bodyPr>
          <a:lstStyle/>
          <a:p>
            <a:pPr marL="342900" indent="-342900" algn="just">
              <a:buFont typeface="+mj-lt"/>
              <a:buAutoNum type="arabicParenR"/>
            </a:pPr>
            <a:r>
              <a:rPr lang="ar-SA" sz="2800" b="1" dirty="0" smtClean="0">
                <a:solidFill>
                  <a:schemeClr val="tx2">
                    <a:lumMod val="50000"/>
                  </a:schemeClr>
                </a:solidFill>
              </a:rPr>
              <a:t>أختار إجابة مناسبة مما بين القوسين،بوضع خط تحتها:</a:t>
            </a:r>
          </a:p>
          <a:p>
            <a:pPr marL="457200" indent="-457200" algn="just">
              <a:buFont typeface="+mj-cs"/>
              <a:buAutoNum type="arabic1Minus"/>
            </a:pPr>
            <a:r>
              <a:rPr lang="ar-SA" sz="2800" b="1" dirty="0" smtClean="0">
                <a:solidFill>
                  <a:schemeClr val="tx2">
                    <a:lumMod val="50000"/>
                  </a:schemeClr>
                </a:solidFill>
              </a:rPr>
              <a:t>تعد الرسالة وسيلة مهمة لأنها أكثر:</a:t>
            </a:r>
          </a:p>
          <a:p>
            <a:pPr marL="457200" indent="-457200" algn="ctr"/>
            <a:r>
              <a:rPr lang="ar-SA" sz="2800" b="1" dirty="0" smtClean="0">
                <a:solidFill>
                  <a:srgbClr val="C00000"/>
                </a:solidFill>
              </a:rPr>
              <a:t>(توضيحاً من غيرها،استخداماً لعلامات الترقيم،احتياجاً للابتكار والتخيل)</a:t>
            </a:r>
          </a:p>
          <a:p>
            <a:pPr marL="457200" indent="-457200" algn="just"/>
            <a:r>
              <a:rPr lang="ar-SA" sz="2800" b="1" dirty="0" smtClean="0">
                <a:solidFill>
                  <a:schemeClr val="tx2">
                    <a:lumMod val="50000"/>
                  </a:schemeClr>
                </a:solidFill>
              </a:rPr>
              <a:t>ب ـ خاطبت الأم ابنتها بواسطة الرسالة،وذلك لأسباب أنسبها عندي أنها:</a:t>
            </a:r>
          </a:p>
          <a:p>
            <a:pPr marL="457200" indent="-457200" algn="ctr"/>
            <a:r>
              <a:rPr lang="ar-SA" sz="2800" b="1" dirty="0" smtClean="0">
                <a:solidFill>
                  <a:srgbClr val="C00000"/>
                </a:solidFill>
              </a:rPr>
              <a:t>(أيسر لتأمل الكلام وبقاء أثره،تكسر حاجز الحرج،تبقي تذكاراً محبباً)</a:t>
            </a:r>
          </a:p>
        </p:txBody>
      </p:sp>
      <p:cxnSp>
        <p:nvCxnSpPr>
          <p:cNvPr id="8" name="رابط مستقيم 7"/>
          <p:cNvCxnSpPr/>
          <p:nvPr/>
        </p:nvCxnSpPr>
        <p:spPr>
          <a:xfrm rot="10800000">
            <a:off x="6286512" y="3111058"/>
            <a:ext cx="2143140" cy="1588"/>
          </a:xfrm>
          <a:prstGeom prst="line">
            <a:avLst/>
          </a:prstGeom>
        </p:spPr>
        <p:style>
          <a:lnRef idx="3">
            <a:schemeClr val="dk1"/>
          </a:lnRef>
          <a:fillRef idx="0">
            <a:schemeClr val="dk1"/>
          </a:fillRef>
          <a:effectRef idx="2">
            <a:schemeClr val="dk1"/>
          </a:effectRef>
          <a:fontRef idx="minor">
            <a:schemeClr val="tx1"/>
          </a:fontRef>
        </p:style>
      </p:cxnSp>
      <p:cxnSp>
        <p:nvCxnSpPr>
          <p:cNvPr id="9" name="رابط مستقيم 8"/>
          <p:cNvCxnSpPr/>
          <p:nvPr/>
        </p:nvCxnSpPr>
        <p:spPr>
          <a:xfrm rot="10800000">
            <a:off x="714348" y="4039751"/>
            <a:ext cx="7715304"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plus(out)">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713657" y="411014"/>
            <a:ext cx="7955444" cy="6098958"/>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3200" b="1" dirty="0" smtClean="0">
              <a:solidFill>
                <a:srgbClr val="003300"/>
              </a:solidFill>
            </a:endParaRPr>
          </a:p>
          <a:p>
            <a:pPr algn="ctr"/>
            <a:r>
              <a:rPr lang="ar-SA" sz="3200" b="1" u="sng" dirty="0" smtClean="0">
                <a:solidFill>
                  <a:srgbClr val="003300"/>
                </a:solidFill>
                <a:effectLst>
                  <a:glow rad="101600">
                    <a:schemeClr val="accent2">
                      <a:satMod val="175000"/>
                      <a:alpha val="40000"/>
                    </a:schemeClr>
                  </a:glow>
                </a:effectLst>
              </a:rPr>
              <a:t>الرسالة:</a:t>
            </a:r>
            <a:r>
              <a:rPr lang="ar-SA" sz="3200" b="1" dirty="0" smtClean="0">
                <a:solidFill>
                  <a:srgbClr val="003300"/>
                </a:solidFill>
                <a:effectLst>
                  <a:glow rad="228600">
                    <a:schemeClr val="accent1">
                      <a:satMod val="175000"/>
                      <a:alpha val="40000"/>
                    </a:schemeClr>
                  </a:glow>
                </a:effectLst>
              </a:rPr>
              <a:t>فن مخاطبة الغائب بواسطة الكتابة.</a:t>
            </a:r>
          </a:p>
          <a:p>
            <a:pPr algn="ctr"/>
            <a:r>
              <a:rPr lang="ar-SA" sz="3200" b="1" dirty="0" smtClean="0">
                <a:solidFill>
                  <a:srgbClr val="003300"/>
                </a:solidFill>
                <a:effectLst>
                  <a:glow rad="228600">
                    <a:schemeClr val="accent1">
                      <a:satMod val="175000"/>
                      <a:alpha val="40000"/>
                    </a:schemeClr>
                  </a:glow>
                </a:effectLst>
              </a:rPr>
              <a:t>**&amp;&amp;**&amp;&amp;**&amp;&amp;**</a:t>
            </a:r>
          </a:p>
          <a:p>
            <a:pPr algn="ctr"/>
            <a:r>
              <a:rPr lang="ar-SA" sz="3200" b="1" dirty="0" smtClean="0">
                <a:solidFill>
                  <a:srgbClr val="003300"/>
                </a:solidFill>
                <a:effectLst>
                  <a:glow rad="228600">
                    <a:schemeClr val="accent1">
                      <a:satMod val="175000"/>
                      <a:alpha val="40000"/>
                    </a:schemeClr>
                  </a:glow>
                </a:effectLst>
              </a:rPr>
              <a:t>(مضمون الرسالة يتكون من:</a:t>
            </a:r>
          </a:p>
          <a:p>
            <a:pPr algn="ctr"/>
            <a:r>
              <a:rPr lang="ar-SA" sz="3200" b="1" dirty="0" smtClean="0">
                <a:solidFill>
                  <a:srgbClr val="003300"/>
                </a:solidFill>
                <a:effectLst>
                  <a:glow rad="101600">
                    <a:schemeClr val="accent2">
                      <a:satMod val="175000"/>
                      <a:alpha val="40000"/>
                    </a:schemeClr>
                  </a:glow>
                </a:effectLst>
              </a:rPr>
              <a:t>ـ</a:t>
            </a:r>
            <a:r>
              <a:rPr lang="ar-SA" sz="3200" b="1" dirty="0" smtClean="0">
                <a:solidFill>
                  <a:srgbClr val="003300"/>
                </a:solidFill>
                <a:effectLst>
                  <a:glow rad="228600">
                    <a:schemeClr val="accent1">
                      <a:satMod val="175000"/>
                      <a:alpha val="40000"/>
                    </a:schemeClr>
                  </a:glow>
                </a:effectLst>
              </a:rPr>
              <a:t> </a:t>
            </a:r>
            <a:r>
              <a:rPr lang="ar-SA" sz="3200" b="1" u="sng" dirty="0" smtClean="0">
                <a:solidFill>
                  <a:srgbClr val="003300"/>
                </a:solidFill>
                <a:effectLst>
                  <a:glow rad="101600">
                    <a:schemeClr val="accent2">
                      <a:satMod val="175000"/>
                      <a:alpha val="40000"/>
                    </a:schemeClr>
                  </a:glow>
                </a:effectLst>
              </a:rPr>
              <a:t>عبارة افتتاحية</a:t>
            </a:r>
            <a:r>
              <a:rPr lang="ar-SA" sz="3200" b="1" dirty="0" smtClean="0">
                <a:solidFill>
                  <a:srgbClr val="003300"/>
                </a:solidFill>
                <a:effectLst>
                  <a:glow rad="228600">
                    <a:schemeClr val="accent1">
                      <a:satMod val="175000"/>
                      <a:alpha val="40000"/>
                    </a:schemeClr>
                  </a:glow>
                </a:effectLst>
              </a:rPr>
              <a:t>(المرسل إليه وصفته)</a:t>
            </a:r>
          </a:p>
          <a:p>
            <a:pPr algn="ctr"/>
            <a:r>
              <a:rPr lang="ar-SA" sz="3200" b="1" u="sng" dirty="0" smtClean="0">
                <a:solidFill>
                  <a:srgbClr val="003300"/>
                </a:solidFill>
                <a:effectLst>
                  <a:glow rad="101600">
                    <a:schemeClr val="accent2">
                      <a:satMod val="175000"/>
                      <a:alpha val="40000"/>
                    </a:schemeClr>
                  </a:glow>
                </a:effectLst>
              </a:rPr>
              <a:t>ـ مقدمة الرسالة</a:t>
            </a:r>
            <a:r>
              <a:rPr lang="ar-SA" sz="3200" b="1" dirty="0" smtClean="0">
                <a:solidFill>
                  <a:srgbClr val="003300"/>
                </a:solidFill>
                <a:effectLst>
                  <a:glow rad="228600">
                    <a:schemeClr val="accent1">
                      <a:satMod val="175000"/>
                      <a:alpha val="40000"/>
                    </a:schemeClr>
                  </a:glow>
                </a:effectLst>
                <a:sym typeface="Wingdings" pitchFamily="2" charset="2"/>
              </a:rPr>
              <a:t>:(مقطع واحد)</a:t>
            </a:r>
          </a:p>
          <a:p>
            <a:pPr algn="ctr"/>
            <a:r>
              <a:rPr lang="ar-SA" sz="3200" b="1" u="sng" dirty="0" smtClean="0">
                <a:solidFill>
                  <a:srgbClr val="003300"/>
                </a:solidFill>
                <a:effectLst>
                  <a:glow rad="101600">
                    <a:schemeClr val="accent2">
                      <a:satMod val="175000"/>
                      <a:alpha val="40000"/>
                    </a:schemeClr>
                  </a:glow>
                </a:effectLst>
                <a:sym typeface="Wingdings" pitchFamily="2" charset="2"/>
              </a:rPr>
              <a:t>ـ العبارة الرابطة</a:t>
            </a:r>
            <a:r>
              <a:rPr lang="ar-SA" sz="3200" b="1" dirty="0" smtClean="0">
                <a:solidFill>
                  <a:srgbClr val="003300"/>
                </a:solidFill>
                <a:effectLst>
                  <a:glow rad="228600">
                    <a:schemeClr val="accent1">
                      <a:satMod val="175000"/>
                      <a:alpha val="40000"/>
                    </a:schemeClr>
                  </a:glow>
                </a:effectLst>
                <a:sym typeface="Wingdings" pitchFamily="2" charset="2"/>
              </a:rPr>
              <a:t>:(وبعد)</a:t>
            </a:r>
          </a:p>
          <a:p>
            <a:pPr algn="ctr"/>
            <a:r>
              <a:rPr lang="ar-SA" sz="3200" b="1" u="sng" dirty="0" smtClean="0">
                <a:solidFill>
                  <a:srgbClr val="003300"/>
                </a:solidFill>
                <a:effectLst>
                  <a:glow rad="101600">
                    <a:schemeClr val="accent2">
                      <a:satMod val="175000"/>
                      <a:alpha val="40000"/>
                    </a:schemeClr>
                  </a:glow>
                </a:effectLst>
                <a:sym typeface="Wingdings" pitchFamily="2" charset="2"/>
              </a:rPr>
              <a:t>ـ عرض الموضوع</a:t>
            </a:r>
            <a:r>
              <a:rPr lang="ar-SA" sz="3200" b="1" dirty="0" smtClean="0">
                <a:solidFill>
                  <a:srgbClr val="003300"/>
                </a:solidFill>
                <a:effectLst>
                  <a:glow rad="228600">
                    <a:schemeClr val="accent1">
                      <a:satMod val="175000"/>
                      <a:alpha val="40000"/>
                    </a:schemeClr>
                  </a:glow>
                </a:effectLst>
                <a:sym typeface="Wingdings" pitchFamily="2" charset="2"/>
              </a:rPr>
              <a:t>:(مقطع كبير أو أكثر)</a:t>
            </a:r>
          </a:p>
          <a:p>
            <a:pPr algn="ctr"/>
            <a:r>
              <a:rPr lang="ar-SA" sz="3200" b="1" u="sng" dirty="0" smtClean="0">
                <a:solidFill>
                  <a:srgbClr val="003300"/>
                </a:solidFill>
                <a:effectLst>
                  <a:glow rad="101600">
                    <a:schemeClr val="accent2">
                      <a:satMod val="175000"/>
                      <a:alpha val="40000"/>
                    </a:schemeClr>
                  </a:glow>
                </a:effectLst>
                <a:sym typeface="Wingdings" pitchFamily="2" charset="2"/>
              </a:rPr>
              <a:t>ـ خاتمة الرسالة</a:t>
            </a:r>
            <a:r>
              <a:rPr lang="ar-SA" sz="3200" b="1" dirty="0" smtClean="0">
                <a:solidFill>
                  <a:srgbClr val="003300"/>
                </a:solidFill>
                <a:effectLst>
                  <a:glow rad="228600">
                    <a:schemeClr val="accent1">
                      <a:satMod val="175000"/>
                      <a:alpha val="40000"/>
                    </a:schemeClr>
                  </a:glow>
                </a:effectLst>
                <a:sym typeface="Wingdings" pitchFamily="2" charset="2"/>
              </a:rPr>
              <a:t>:(إهداء السلام..العواطف+عبارة دعاء)</a:t>
            </a:r>
          </a:p>
          <a:p>
            <a:pPr algn="ctr"/>
            <a:r>
              <a:rPr lang="ar-SA" sz="3200" b="1" u="sng" dirty="0" smtClean="0">
                <a:solidFill>
                  <a:srgbClr val="003300"/>
                </a:solidFill>
                <a:effectLst>
                  <a:glow rad="101600">
                    <a:schemeClr val="accent2">
                      <a:satMod val="175000"/>
                      <a:alpha val="40000"/>
                    </a:schemeClr>
                  </a:glow>
                </a:effectLst>
                <a:sym typeface="Wingdings" pitchFamily="2" charset="2"/>
              </a:rPr>
              <a:t>ـ التوقيع</a:t>
            </a:r>
          </a:p>
        </p:txBody>
      </p:sp>
      <p:sp>
        <p:nvSpPr>
          <p:cNvPr id="4" name="دمعة 3"/>
          <p:cNvSpPr/>
          <p:nvPr/>
        </p:nvSpPr>
        <p:spPr>
          <a:xfrm rot="20731239">
            <a:off x="65316" y="308854"/>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أعلم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28596" y="71414"/>
            <a:ext cx="8001056" cy="584775"/>
          </a:xfrm>
          <a:prstGeom prst="rect">
            <a:avLst/>
          </a:prstGeom>
          <a:noFill/>
        </p:spPr>
        <p:txBody>
          <a:bodyPr wrap="square" rtlCol="1">
            <a:spAutoFit/>
          </a:bodyPr>
          <a:lstStyle/>
          <a:p>
            <a:pPr algn="ctr"/>
            <a:r>
              <a:rPr lang="ar-SA" sz="3200" b="1" dirty="0" smtClean="0">
                <a:cs typeface="DecoType Naskh" pitchFamily="2" charset="-78"/>
              </a:rPr>
              <a:t>2) أ/ أستكمل المنظم التالي مع الاستفادة من الإضاءة التي أمامي:</a:t>
            </a:r>
          </a:p>
        </p:txBody>
      </p:sp>
      <p:sp>
        <p:nvSpPr>
          <p:cNvPr id="4" name="مستطيل مستدير الزوايا 3"/>
          <p:cNvSpPr/>
          <p:nvPr/>
        </p:nvSpPr>
        <p:spPr>
          <a:xfrm>
            <a:off x="5929322" y="642918"/>
            <a:ext cx="230860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أنواعها</a:t>
            </a:r>
            <a:endParaRPr lang="ar-SA" sz="4000" b="1" dirty="0">
              <a:solidFill>
                <a:schemeClr val="accent4">
                  <a:lumMod val="50000"/>
                </a:schemeClr>
              </a:solidFill>
              <a:latin typeface="Arabic Typesetting" pitchFamily="66" charset="-78"/>
              <a:cs typeface="Arabic Typesetting" pitchFamily="66" charset="-78"/>
            </a:endParaRPr>
          </a:p>
        </p:txBody>
      </p:sp>
      <p:sp>
        <p:nvSpPr>
          <p:cNvPr id="5" name="مستطيل مستدير الزوايا 4"/>
          <p:cNvSpPr/>
          <p:nvPr/>
        </p:nvSpPr>
        <p:spPr>
          <a:xfrm>
            <a:off x="3357554" y="642918"/>
            <a:ext cx="2308606" cy="500066"/>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فن الرسالة</a:t>
            </a:r>
            <a:endParaRPr lang="ar-SA" sz="4000" b="1" dirty="0">
              <a:solidFill>
                <a:schemeClr val="accent4">
                  <a:lumMod val="50000"/>
                </a:schemeClr>
              </a:solidFill>
              <a:latin typeface="Arabic Typesetting" pitchFamily="66" charset="-78"/>
              <a:cs typeface="Arabic Typesetting" pitchFamily="66" charset="-78"/>
            </a:endParaRPr>
          </a:p>
        </p:txBody>
      </p:sp>
      <p:sp>
        <p:nvSpPr>
          <p:cNvPr id="6" name="مستطيل مستدير الزوايا 5"/>
          <p:cNvSpPr/>
          <p:nvPr/>
        </p:nvSpPr>
        <p:spPr>
          <a:xfrm>
            <a:off x="785786" y="642918"/>
            <a:ext cx="2308606"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عناصرها</a:t>
            </a:r>
            <a:endParaRPr lang="ar-SA" sz="4000" b="1" dirty="0">
              <a:solidFill>
                <a:schemeClr val="accent4">
                  <a:lumMod val="50000"/>
                </a:schemeClr>
              </a:solidFill>
              <a:latin typeface="Arabic Typesetting" pitchFamily="66" charset="-78"/>
              <a:cs typeface="Arabic Typesetting" pitchFamily="66" charset="-78"/>
            </a:endParaRPr>
          </a:p>
        </p:txBody>
      </p:sp>
      <p:sp>
        <p:nvSpPr>
          <p:cNvPr id="7" name="مستطيل مستدير الزوايا 6"/>
          <p:cNvSpPr/>
          <p:nvPr/>
        </p:nvSpPr>
        <p:spPr>
          <a:xfrm>
            <a:off x="7500926" y="5214950"/>
            <a:ext cx="121444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تهنئة</a:t>
            </a:r>
            <a:endParaRPr lang="ar-SA" sz="4000" b="1" dirty="0">
              <a:solidFill>
                <a:schemeClr val="accent4">
                  <a:lumMod val="50000"/>
                </a:schemeClr>
              </a:solidFill>
              <a:latin typeface="Arabic Typesetting" pitchFamily="66" charset="-78"/>
              <a:cs typeface="Arabic Typesetting" pitchFamily="66" charset="-78"/>
            </a:endParaRPr>
          </a:p>
        </p:txBody>
      </p:sp>
      <p:sp>
        <p:nvSpPr>
          <p:cNvPr id="8" name="مستطيل مستدير الزوايا 7"/>
          <p:cNvSpPr/>
          <p:nvPr/>
        </p:nvSpPr>
        <p:spPr>
          <a:xfrm>
            <a:off x="6572264" y="4143380"/>
            <a:ext cx="1714512"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9" name="مستطيل مستدير الزوايا 8"/>
          <p:cNvSpPr/>
          <p:nvPr/>
        </p:nvSpPr>
        <p:spPr>
          <a:xfrm>
            <a:off x="3929058" y="4357694"/>
            <a:ext cx="1714512"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أغراضها</a:t>
            </a:r>
            <a:endParaRPr lang="ar-SA" sz="4000" b="1" dirty="0">
              <a:solidFill>
                <a:schemeClr val="accent4">
                  <a:lumMod val="50000"/>
                </a:schemeClr>
              </a:solidFill>
              <a:latin typeface="Arabic Typesetting" pitchFamily="66" charset="-78"/>
              <a:cs typeface="Arabic Typesetting" pitchFamily="66" charset="-78"/>
            </a:endParaRPr>
          </a:p>
        </p:txBody>
      </p:sp>
      <p:sp>
        <p:nvSpPr>
          <p:cNvPr id="10" name="مستطيل مستدير الزوايا 9"/>
          <p:cNvSpPr/>
          <p:nvPr/>
        </p:nvSpPr>
        <p:spPr>
          <a:xfrm>
            <a:off x="2357422" y="5786454"/>
            <a:ext cx="1714512"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إعلام</a:t>
            </a:r>
            <a:endParaRPr lang="ar-SA" sz="4000" b="1" dirty="0">
              <a:solidFill>
                <a:schemeClr val="accent4">
                  <a:lumMod val="50000"/>
                </a:schemeClr>
              </a:solidFill>
              <a:latin typeface="Arabic Typesetting" pitchFamily="66" charset="-78"/>
              <a:cs typeface="Arabic Typesetting" pitchFamily="66" charset="-78"/>
            </a:endParaRPr>
          </a:p>
        </p:txBody>
      </p:sp>
      <p:sp>
        <p:nvSpPr>
          <p:cNvPr id="11" name="مستطيل مستدير الزوايا 10"/>
          <p:cNvSpPr/>
          <p:nvPr/>
        </p:nvSpPr>
        <p:spPr>
          <a:xfrm>
            <a:off x="500034" y="5786454"/>
            <a:ext cx="1714512"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شكوى</a:t>
            </a:r>
            <a:endParaRPr lang="ar-SA" sz="4000" b="1" dirty="0">
              <a:solidFill>
                <a:schemeClr val="accent4">
                  <a:lumMod val="50000"/>
                </a:schemeClr>
              </a:solidFill>
              <a:latin typeface="Arabic Typesetting" pitchFamily="66" charset="-78"/>
              <a:cs typeface="Arabic Typesetting" pitchFamily="66" charset="-78"/>
            </a:endParaRPr>
          </a:p>
        </p:txBody>
      </p:sp>
      <p:sp>
        <p:nvSpPr>
          <p:cNvPr id="12" name="مستطيل مستدير الزوايا 11"/>
          <p:cNvSpPr/>
          <p:nvPr/>
        </p:nvSpPr>
        <p:spPr>
          <a:xfrm>
            <a:off x="1571604" y="4929198"/>
            <a:ext cx="1714512"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طلب</a:t>
            </a:r>
            <a:endParaRPr lang="ar-SA" sz="4000" b="1" dirty="0">
              <a:solidFill>
                <a:schemeClr val="accent4">
                  <a:lumMod val="50000"/>
                </a:schemeClr>
              </a:solidFill>
              <a:latin typeface="Arabic Typesetting" pitchFamily="66" charset="-78"/>
              <a:cs typeface="Arabic Typesetting" pitchFamily="66" charset="-78"/>
            </a:endParaRPr>
          </a:p>
        </p:txBody>
      </p:sp>
      <p:sp>
        <p:nvSpPr>
          <p:cNvPr id="13" name="مستطيل مستدير الزوايا 12"/>
          <p:cNvSpPr/>
          <p:nvPr/>
        </p:nvSpPr>
        <p:spPr>
          <a:xfrm>
            <a:off x="785786" y="4143380"/>
            <a:ext cx="1714512"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رسمية</a:t>
            </a:r>
            <a:endParaRPr lang="ar-SA" sz="4000" b="1" dirty="0">
              <a:solidFill>
                <a:schemeClr val="accent4">
                  <a:lumMod val="50000"/>
                </a:schemeClr>
              </a:solidFill>
              <a:latin typeface="Arabic Typesetting" pitchFamily="66" charset="-78"/>
              <a:cs typeface="Arabic Typesetting" pitchFamily="66" charset="-78"/>
            </a:endParaRPr>
          </a:p>
        </p:txBody>
      </p:sp>
      <p:sp>
        <p:nvSpPr>
          <p:cNvPr id="14" name="مستطيل مستدير الزوايا 13"/>
          <p:cNvSpPr/>
          <p:nvPr/>
        </p:nvSpPr>
        <p:spPr>
          <a:xfrm>
            <a:off x="4500562" y="2285992"/>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15" name="مستطيل مستدير الزوايا 14"/>
          <p:cNvSpPr/>
          <p:nvPr/>
        </p:nvSpPr>
        <p:spPr>
          <a:xfrm>
            <a:off x="428596" y="2786058"/>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التاريخ</a:t>
            </a:r>
            <a:endParaRPr lang="ar-SA" sz="4000" b="1" dirty="0">
              <a:solidFill>
                <a:schemeClr val="accent4">
                  <a:lumMod val="50000"/>
                </a:schemeClr>
              </a:solidFill>
              <a:latin typeface="Arabic Typesetting" pitchFamily="66" charset="-78"/>
              <a:cs typeface="Arabic Typesetting" pitchFamily="66" charset="-78"/>
            </a:endParaRPr>
          </a:p>
        </p:txBody>
      </p:sp>
      <p:sp>
        <p:nvSpPr>
          <p:cNvPr id="16" name="مستطيل مستدير الزوايا 15"/>
          <p:cNvSpPr/>
          <p:nvPr/>
        </p:nvSpPr>
        <p:spPr>
          <a:xfrm>
            <a:off x="428596" y="2143116"/>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17" name="مستطيل مستدير الزوايا 16"/>
          <p:cNvSpPr/>
          <p:nvPr/>
        </p:nvSpPr>
        <p:spPr>
          <a:xfrm>
            <a:off x="3786182" y="1428736"/>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عرض</a:t>
            </a:r>
            <a:endParaRPr lang="ar-SA" sz="4000" b="1" dirty="0">
              <a:solidFill>
                <a:schemeClr val="accent4">
                  <a:lumMod val="50000"/>
                </a:schemeClr>
              </a:solidFill>
              <a:latin typeface="Arabic Typesetting" pitchFamily="66" charset="-78"/>
              <a:cs typeface="Arabic Typesetting" pitchFamily="66" charset="-78"/>
            </a:endParaRPr>
          </a:p>
        </p:txBody>
      </p:sp>
      <p:sp>
        <p:nvSpPr>
          <p:cNvPr id="18" name="مستطيل مستدير الزوايا 17"/>
          <p:cNvSpPr/>
          <p:nvPr/>
        </p:nvSpPr>
        <p:spPr>
          <a:xfrm>
            <a:off x="428596" y="1428736"/>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19" name="مستطيل مستدير الزوايا 18"/>
          <p:cNvSpPr/>
          <p:nvPr/>
        </p:nvSpPr>
        <p:spPr>
          <a:xfrm>
            <a:off x="7500926" y="5857892"/>
            <a:ext cx="121444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0" name="مستطيل مستدير الزوايا 19"/>
          <p:cNvSpPr/>
          <p:nvPr/>
        </p:nvSpPr>
        <p:spPr>
          <a:xfrm>
            <a:off x="6215074" y="5214950"/>
            <a:ext cx="121444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1" name="مستطيل مستدير الزوايا 20"/>
          <p:cNvSpPr/>
          <p:nvPr/>
        </p:nvSpPr>
        <p:spPr>
          <a:xfrm>
            <a:off x="6215074" y="5857892"/>
            <a:ext cx="121444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2" name="مستطيل مستدير الزوايا 21"/>
          <p:cNvSpPr/>
          <p:nvPr/>
        </p:nvSpPr>
        <p:spPr>
          <a:xfrm>
            <a:off x="4786314" y="5857892"/>
            <a:ext cx="121444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3" name="مستطيل مستدير الزوايا 22"/>
          <p:cNvSpPr/>
          <p:nvPr/>
        </p:nvSpPr>
        <p:spPr>
          <a:xfrm>
            <a:off x="4786314" y="5214950"/>
            <a:ext cx="1214446" cy="500066"/>
          </a:xfrm>
          <a:prstGeom prst="roundRect">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دعوة</a:t>
            </a:r>
            <a:endParaRPr lang="ar-SA" sz="4000" b="1" dirty="0">
              <a:solidFill>
                <a:schemeClr val="accent4">
                  <a:lumMod val="50000"/>
                </a:schemeClr>
              </a:solidFill>
              <a:latin typeface="Arabic Typesetting" pitchFamily="66" charset="-78"/>
              <a:cs typeface="Arabic Typesetting" pitchFamily="66" charset="-78"/>
            </a:endParaRPr>
          </a:p>
        </p:txBody>
      </p:sp>
      <p:sp>
        <p:nvSpPr>
          <p:cNvPr id="24" name="مستطيل مستدير الزوايا 23"/>
          <p:cNvSpPr/>
          <p:nvPr/>
        </p:nvSpPr>
        <p:spPr>
          <a:xfrm>
            <a:off x="6429388" y="1428736"/>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مقدمة</a:t>
            </a:r>
            <a:endParaRPr lang="ar-SA" sz="4000" b="1" dirty="0">
              <a:solidFill>
                <a:schemeClr val="accent4">
                  <a:lumMod val="50000"/>
                </a:schemeClr>
              </a:solidFill>
              <a:latin typeface="Arabic Typesetting" pitchFamily="66" charset="-78"/>
              <a:cs typeface="Arabic Typesetting" pitchFamily="66" charset="-78"/>
            </a:endParaRPr>
          </a:p>
        </p:txBody>
      </p:sp>
      <p:sp>
        <p:nvSpPr>
          <p:cNvPr id="25" name="مستطيل مستدير الزوايا 24"/>
          <p:cNvSpPr/>
          <p:nvPr/>
        </p:nvSpPr>
        <p:spPr>
          <a:xfrm>
            <a:off x="6786578" y="2000240"/>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بسملة</a:t>
            </a:r>
            <a:endParaRPr lang="ar-SA" sz="4000" b="1" dirty="0">
              <a:solidFill>
                <a:schemeClr val="accent4">
                  <a:lumMod val="50000"/>
                </a:schemeClr>
              </a:solidFill>
              <a:latin typeface="Arabic Typesetting" pitchFamily="66" charset="-78"/>
              <a:cs typeface="Arabic Typesetting" pitchFamily="66" charset="-78"/>
            </a:endParaRPr>
          </a:p>
        </p:txBody>
      </p:sp>
      <p:sp>
        <p:nvSpPr>
          <p:cNvPr id="26" name="مستطيل مستدير الزوايا 25"/>
          <p:cNvSpPr/>
          <p:nvPr/>
        </p:nvSpPr>
        <p:spPr>
          <a:xfrm>
            <a:off x="6786578" y="2571744"/>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7" name="مستطيل مستدير الزوايا 26"/>
          <p:cNvSpPr/>
          <p:nvPr/>
        </p:nvSpPr>
        <p:spPr>
          <a:xfrm>
            <a:off x="6786578" y="3143248"/>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8" name="مستطيل مستدير الزوايا 27"/>
          <p:cNvSpPr/>
          <p:nvPr/>
        </p:nvSpPr>
        <p:spPr>
          <a:xfrm>
            <a:off x="2431162" y="3214686"/>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sz="4000" b="1" dirty="0">
              <a:solidFill>
                <a:schemeClr val="accent4">
                  <a:lumMod val="50000"/>
                </a:schemeClr>
              </a:solidFill>
              <a:latin typeface="Arabic Typesetting" pitchFamily="66" charset="-78"/>
              <a:cs typeface="Arabic Typesetting" pitchFamily="66" charset="-78"/>
            </a:endParaRPr>
          </a:p>
        </p:txBody>
      </p:sp>
      <p:sp>
        <p:nvSpPr>
          <p:cNvPr id="29" name="مستطيل مستدير الزوايا 28"/>
          <p:cNvSpPr/>
          <p:nvPr/>
        </p:nvSpPr>
        <p:spPr>
          <a:xfrm>
            <a:off x="2431162" y="2000240"/>
            <a:ext cx="1714512" cy="500066"/>
          </a:xfrm>
          <a:prstGeom prst="round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ar-SA" sz="4000" b="1" dirty="0" smtClean="0">
                <a:solidFill>
                  <a:schemeClr val="accent4">
                    <a:lumMod val="50000"/>
                  </a:schemeClr>
                </a:solidFill>
                <a:latin typeface="Arabic Typesetting" pitchFamily="66" charset="-78"/>
                <a:cs typeface="Arabic Typesetting" pitchFamily="66" charset="-78"/>
              </a:rPr>
              <a:t>تحية ختامية</a:t>
            </a:r>
            <a:endParaRPr lang="ar-SA" sz="4000" b="1" dirty="0">
              <a:solidFill>
                <a:schemeClr val="accent4">
                  <a:lumMod val="50000"/>
                </a:schemeClr>
              </a:solidFill>
              <a:latin typeface="Arabic Typesetting" pitchFamily="66" charset="-78"/>
              <a:cs typeface="Arabic Typesetting" pitchFamily="66" charset="-78"/>
            </a:endParaRPr>
          </a:p>
        </p:txBody>
      </p:sp>
      <p:sp>
        <p:nvSpPr>
          <p:cNvPr id="32" name="قوس متوسط أيمن 31"/>
          <p:cNvSpPr/>
          <p:nvPr/>
        </p:nvSpPr>
        <p:spPr>
          <a:xfrm rot="16200000">
            <a:off x="4179091" y="-1393066"/>
            <a:ext cx="285752" cy="5500726"/>
          </a:xfrm>
          <a:prstGeom prst="rightBracket">
            <a:avLst/>
          </a:prstGeom>
        </p:spPr>
        <p:style>
          <a:lnRef idx="3">
            <a:schemeClr val="accent2"/>
          </a:lnRef>
          <a:fillRef idx="0">
            <a:schemeClr val="accent2"/>
          </a:fillRef>
          <a:effectRef idx="2">
            <a:schemeClr val="accent2"/>
          </a:effectRef>
          <a:fontRef idx="minor">
            <a:schemeClr val="tx1"/>
          </a:fontRef>
        </p:style>
        <p:txBody>
          <a:bodyPr rtlCol="1" anchor="ctr"/>
          <a:lstStyle/>
          <a:p>
            <a:pPr algn="ctr"/>
            <a:endParaRPr lang="ar-SA" dirty="0"/>
          </a:p>
        </p:txBody>
      </p:sp>
      <p:cxnSp>
        <p:nvCxnSpPr>
          <p:cNvPr id="34" name="رابط كسهم مستقيم 33"/>
          <p:cNvCxnSpPr>
            <a:stCxn id="32" idx="2"/>
          </p:cNvCxnSpPr>
          <p:nvPr/>
        </p:nvCxnSpPr>
        <p:spPr>
          <a:xfrm rot="16200000" flipH="1">
            <a:off x="4196950" y="1339437"/>
            <a:ext cx="285753" cy="35719"/>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5" name="رابط كسهم مستقيم 34"/>
          <p:cNvCxnSpPr/>
          <p:nvPr/>
        </p:nvCxnSpPr>
        <p:spPr>
          <a:xfrm rot="16200000" flipH="1">
            <a:off x="5054206" y="2018099"/>
            <a:ext cx="428628" cy="10715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39" name="رابط مستقيم 38"/>
          <p:cNvCxnSpPr/>
          <p:nvPr/>
        </p:nvCxnSpPr>
        <p:spPr>
          <a:xfrm rot="5400000">
            <a:off x="1357290" y="2571744"/>
            <a:ext cx="1857388"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46" name="رابط كسهم مستقيم 45"/>
          <p:cNvCxnSpPr/>
          <p:nvPr/>
        </p:nvCxnSpPr>
        <p:spPr>
          <a:xfrm rot="10800000" flipV="1">
            <a:off x="2000232" y="3071810"/>
            <a:ext cx="285754"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49" name="رابط كسهم مستقيم 48"/>
          <p:cNvCxnSpPr/>
          <p:nvPr/>
        </p:nvCxnSpPr>
        <p:spPr>
          <a:xfrm rot="10800000" flipV="1">
            <a:off x="2000233" y="2357430"/>
            <a:ext cx="285754" cy="7143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0" name="رابط كسهم مستقيم 49"/>
          <p:cNvCxnSpPr/>
          <p:nvPr/>
        </p:nvCxnSpPr>
        <p:spPr>
          <a:xfrm>
            <a:off x="2276460" y="3490914"/>
            <a:ext cx="295276" cy="95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2" name="رابط كسهم مستقيم 51"/>
          <p:cNvCxnSpPr/>
          <p:nvPr/>
        </p:nvCxnSpPr>
        <p:spPr>
          <a:xfrm>
            <a:off x="2285984" y="2214554"/>
            <a:ext cx="295276" cy="95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4" name="رابط مستقيم 53"/>
          <p:cNvCxnSpPr>
            <a:stCxn id="18" idx="3"/>
          </p:cNvCxnSpPr>
          <p:nvPr/>
        </p:nvCxnSpPr>
        <p:spPr>
          <a:xfrm flipV="1">
            <a:off x="2143108" y="1643050"/>
            <a:ext cx="142876" cy="35719"/>
          </a:xfrm>
          <a:prstGeom prst="line">
            <a:avLst/>
          </a:prstGeom>
        </p:spPr>
        <p:style>
          <a:lnRef idx="3">
            <a:schemeClr val="accent2"/>
          </a:lnRef>
          <a:fillRef idx="0">
            <a:schemeClr val="accent2"/>
          </a:fillRef>
          <a:effectRef idx="2">
            <a:schemeClr val="accent2"/>
          </a:effectRef>
          <a:fontRef idx="minor">
            <a:schemeClr val="tx1"/>
          </a:fontRef>
        </p:style>
      </p:cxnSp>
      <p:cxnSp>
        <p:nvCxnSpPr>
          <p:cNvPr id="56" name="رابط مستقيم 55"/>
          <p:cNvCxnSpPr/>
          <p:nvPr/>
        </p:nvCxnSpPr>
        <p:spPr>
          <a:xfrm rot="5400000">
            <a:off x="5715008" y="2714620"/>
            <a:ext cx="1571636"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58" name="رابط كسهم مستقيم 57"/>
          <p:cNvCxnSpPr/>
          <p:nvPr/>
        </p:nvCxnSpPr>
        <p:spPr>
          <a:xfrm>
            <a:off x="6500826" y="2285992"/>
            <a:ext cx="295276" cy="95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59" name="رابط كسهم مستقيم 58"/>
          <p:cNvCxnSpPr/>
          <p:nvPr/>
        </p:nvCxnSpPr>
        <p:spPr>
          <a:xfrm>
            <a:off x="6500826" y="2776534"/>
            <a:ext cx="295276" cy="95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0" name="رابط كسهم مستقيم 59"/>
          <p:cNvCxnSpPr/>
          <p:nvPr/>
        </p:nvCxnSpPr>
        <p:spPr>
          <a:xfrm>
            <a:off x="6500826" y="3500438"/>
            <a:ext cx="366714"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62" name="رابط مستقيم 61"/>
          <p:cNvCxnSpPr/>
          <p:nvPr/>
        </p:nvCxnSpPr>
        <p:spPr>
          <a:xfrm rot="5400000">
            <a:off x="7251719" y="2393149"/>
            <a:ext cx="2928164" cy="794"/>
          </a:xfrm>
          <a:prstGeom prst="line">
            <a:avLst/>
          </a:prstGeom>
        </p:spPr>
        <p:style>
          <a:lnRef idx="3">
            <a:schemeClr val="accent1"/>
          </a:lnRef>
          <a:fillRef idx="0">
            <a:schemeClr val="accent1"/>
          </a:fillRef>
          <a:effectRef idx="2">
            <a:schemeClr val="accent1"/>
          </a:effectRef>
          <a:fontRef idx="minor">
            <a:schemeClr val="tx1"/>
          </a:fontRef>
        </p:style>
      </p:cxnSp>
      <p:cxnSp>
        <p:nvCxnSpPr>
          <p:cNvPr id="66" name="رابط مستقيم 65"/>
          <p:cNvCxnSpPr/>
          <p:nvPr/>
        </p:nvCxnSpPr>
        <p:spPr>
          <a:xfrm rot="10800000">
            <a:off x="8286776" y="928670"/>
            <a:ext cx="428628" cy="1588"/>
          </a:xfrm>
          <a:prstGeom prst="line">
            <a:avLst/>
          </a:prstGeom>
        </p:spPr>
        <p:style>
          <a:lnRef idx="3">
            <a:schemeClr val="accent1"/>
          </a:lnRef>
          <a:fillRef idx="0">
            <a:schemeClr val="accent1"/>
          </a:fillRef>
          <a:effectRef idx="2">
            <a:schemeClr val="accent1"/>
          </a:effectRef>
          <a:fontRef idx="minor">
            <a:schemeClr val="tx1"/>
          </a:fontRef>
        </p:style>
      </p:cxnSp>
      <p:cxnSp>
        <p:nvCxnSpPr>
          <p:cNvPr id="67" name="رابط مستقيم 66"/>
          <p:cNvCxnSpPr/>
          <p:nvPr/>
        </p:nvCxnSpPr>
        <p:spPr>
          <a:xfrm rot="10800000">
            <a:off x="1500166" y="3857628"/>
            <a:ext cx="7215238" cy="1588"/>
          </a:xfrm>
          <a:prstGeom prst="line">
            <a:avLst/>
          </a:prstGeom>
        </p:spPr>
        <p:style>
          <a:lnRef idx="3">
            <a:schemeClr val="accent1"/>
          </a:lnRef>
          <a:fillRef idx="0">
            <a:schemeClr val="accent1"/>
          </a:fillRef>
          <a:effectRef idx="2">
            <a:schemeClr val="accent1"/>
          </a:effectRef>
          <a:fontRef idx="minor">
            <a:schemeClr val="tx1"/>
          </a:fontRef>
        </p:style>
      </p:cxnSp>
      <p:cxnSp>
        <p:nvCxnSpPr>
          <p:cNvPr id="76" name="رابط كسهم مستقيم 75"/>
          <p:cNvCxnSpPr/>
          <p:nvPr/>
        </p:nvCxnSpPr>
        <p:spPr>
          <a:xfrm rot="16200000" flipH="1">
            <a:off x="7125908" y="3982644"/>
            <a:ext cx="285753" cy="35719"/>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77" name="رابط كسهم مستقيم 76"/>
          <p:cNvCxnSpPr/>
          <p:nvPr/>
        </p:nvCxnSpPr>
        <p:spPr>
          <a:xfrm rot="16200000" flipH="1">
            <a:off x="1375149" y="3982646"/>
            <a:ext cx="285753" cy="35719"/>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78" name="رابط كسهم مستقيم 77"/>
          <p:cNvCxnSpPr/>
          <p:nvPr/>
        </p:nvCxnSpPr>
        <p:spPr>
          <a:xfrm rot="16200000" flipH="1">
            <a:off x="1910934" y="4839900"/>
            <a:ext cx="285753" cy="35719"/>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79" name="رابط مستقيم 78"/>
          <p:cNvCxnSpPr>
            <a:endCxn id="9" idx="3"/>
          </p:cNvCxnSpPr>
          <p:nvPr/>
        </p:nvCxnSpPr>
        <p:spPr>
          <a:xfrm rot="10800000" flipV="1">
            <a:off x="5643570" y="4440243"/>
            <a:ext cx="938218" cy="167483"/>
          </a:xfrm>
          <a:prstGeom prst="line">
            <a:avLst/>
          </a:prstGeom>
        </p:spPr>
        <p:style>
          <a:lnRef idx="3">
            <a:schemeClr val="accent1"/>
          </a:lnRef>
          <a:fillRef idx="0">
            <a:schemeClr val="accent1"/>
          </a:fillRef>
          <a:effectRef idx="2">
            <a:schemeClr val="accent1"/>
          </a:effectRef>
          <a:fontRef idx="minor">
            <a:schemeClr val="tx1"/>
          </a:fontRef>
        </p:style>
      </p:cxnSp>
      <p:cxnSp>
        <p:nvCxnSpPr>
          <p:cNvPr id="82" name="رابط مستقيم 81"/>
          <p:cNvCxnSpPr>
            <a:stCxn id="9" idx="1"/>
            <a:endCxn id="13" idx="3"/>
          </p:cNvCxnSpPr>
          <p:nvPr/>
        </p:nvCxnSpPr>
        <p:spPr>
          <a:xfrm rot="10800000">
            <a:off x="2500298" y="4393413"/>
            <a:ext cx="1428760" cy="214314"/>
          </a:xfrm>
          <a:prstGeom prst="line">
            <a:avLst/>
          </a:prstGeom>
        </p:spPr>
        <p:style>
          <a:lnRef idx="3">
            <a:schemeClr val="accent1"/>
          </a:lnRef>
          <a:fillRef idx="0">
            <a:schemeClr val="accent1"/>
          </a:fillRef>
          <a:effectRef idx="2">
            <a:schemeClr val="accent1"/>
          </a:effectRef>
          <a:fontRef idx="minor">
            <a:schemeClr val="tx1"/>
          </a:fontRef>
        </p:style>
      </p:cxnSp>
      <p:cxnSp>
        <p:nvCxnSpPr>
          <p:cNvPr id="86" name="رابط كسهم مستقيم 85"/>
          <p:cNvCxnSpPr/>
          <p:nvPr/>
        </p:nvCxnSpPr>
        <p:spPr>
          <a:xfrm rot="16200000" flipH="1">
            <a:off x="7233065" y="4768463"/>
            <a:ext cx="285753" cy="35719"/>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87" name="رابط كسهم مستقيم 86"/>
          <p:cNvCxnSpPr>
            <a:stCxn id="9" idx="3"/>
            <a:endCxn id="20" idx="0"/>
          </p:cNvCxnSpPr>
          <p:nvPr/>
        </p:nvCxnSpPr>
        <p:spPr>
          <a:xfrm>
            <a:off x="5643570" y="4607727"/>
            <a:ext cx="1178727" cy="60722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90" name="رابط كسهم مستقيم 89"/>
          <p:cNvCxnSpPr>
            <a:stCxn id="9" idx="1"/>
            <a:endCxn id="12" idx="3"/>
          </p:cNvCxnSpPr>
          <p:nvPr/>
        </p:nvCxnSpPr>
        <p:spPr>
          <a:xfrm rot="10800000" flipV="1">
            <a:off x="3286116" y="4607727"/>
            <a:ext cx="642942" cy="57150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96" name="مربع نص 95"/>
          <p:cNvSpPr txBox="1"/>
          <p:nvPr/>
        </p:nvSpPr>
        <p:spPr>
          <a:xfrm>
            <a:off x="571472" y="1357298"/>
            <a:ext cx="1357322" cy="769441"/>
          </a:xfrm>
          <a:prstGeom prst="rect">
            <a:avLst/>
          </a:prstGeom>
          <a:noFill/>
        </p:spPr>
        <p:txBody>
          <a:bodyPr wrap="square" rtlCol="1">
            <a:spAutoFit/>
          </a:bodyPr>
          <a:lstStyle/>
          <a:p>
            <a:pPr algn="ctr"/>
            <a:r>
              <a:rPr lang="ar-SA" sz="4400" b="1" dirty="0" smtClean="0">
                <a:solidFill>
                  <a:srgbClr val="C00000"/>
                </a:solidFill>
                <a:latin typeface="Arabic Typesetting" pitchFamily="66" charset="-78"/>
                <a:cs typeface="Arabic Typesetting" pitchFamily="66" charset="-78"/>
              </a:rPr>
              <a:t>خاتمة</a:t>
            </a:r>
            <a:endParaRPr lang="ar-SA" sz="4000" b="1" dirty="0" smtClean="0">
              <a:solidFill>
                <a:srgbClr val="C00000"/>
              </a:solidFill>
              <a:latin typeface="Arabic Typesetting" pitchFamily="66" charset="-78"/>
              <a:cs typeface="Arabic Typesetting" pitchFamily="66" charset="-78"/>
            </a:endParaRPr>
          </a:p>
        </p:txBody>
      </p:sp>
      <p:sp>
        <p:nvSpPr>
          <p:cNvPr id="97" name="مربع نص 96"/>
          <p:cNvSpPr txBox="1"/>
          <p:nvPr/>
        </p:nvSpPr>
        <p:spPr>
          <a:xfrm>
            <a:off x="366682" y="2000240"/>
            <a:ext cx="1776426" cy="769441"/>
          </a:xfrm>
          <a:prstGeom prst="rect">
            <a:avLst/>
          </a:prstGeom>
          <a:noFill/>
        </p:spPr>
        <p:txBody>
          <a:bodyPr wrap="square" rtlCol="1">
            <a:spAutoFit/>
          </a:bodyPr>
          <a:lstStyle/>
          <a:p>
            <a:pPr algn="ctr"/>
            <a:r>
              <a:rPr lang="ar-SA" sz="4400" b="1" dirty="0" smtClean="0">
                <a:solidFill>
                  <a:srgbClr val="C00000"/>
                </a:solidFill>
                <a:latin typeface="Arabic Typesetting" pitchFamily="66" charset="-78"/>
                <a:cs typeface="Arabic Typesetting" pitchFamily="66" charset="-78"/>
              </a:rPr>
              <a:t>صفة المرسل</a:t>
            </a:r>
          </a:p>
        </p:txBody>
      </p:sp>
      <p:sp>
        <p:nvSpPr>
          <p:cNvPr id="98" name="مستطيل 97"/>
          <p:cNvSpPr/>
          <p:nvPr/>
        </p:nvSpPr>
        <p:spPr>
          <a:xfrm>
            <a:off x="2428860" y="3071810"/>
            <a:ext cx="1638590" cy="769441"/>
          </a:xfrm>
          <a:prstGeom prst="rect">
            <a:avLst/>
          </a:prstGeom>
        </p:spPr>
        <p:txBody>
          <a:bodyPr wrap="none">
            <a:spAutoFit/>
          </a:bodyPr>
          <a:lstStyle/>
          <a:p>
            <a:pPr algn="ctr"/>
            <a:r>
              <a:rPr lang="ar-SA" sz="4400" b="1" dirty="0" smtClean="0">
                <a:solidFill>
                  <a:srgbClr val="C00000"/>
                </a:solidFill>
                <a:latin typeface="Arabic Typesetting" pitchFamily="66" charset="-78"/>
                <a:cs typeface="Arabic Typesetting" pitchFamily="66" charset="-78"/>
              </a:rPr>
              <a:t>توقيع المرسل</a:t>
            </a:r>
          </a:p>
        </p:txBody>
      </p:sp>
      <p:sp>
        <p:nvSpPr>
          <p:cNvPr id="99" name="مستطيل 98"/>
          <p:cNvSpPr/>
          <p:nvPr/>
        </p:nvSpPr>
        <p:spPr>
          <a:xfrm>
            <a:off x="4429124" y="2159493"/>
            <a:ext cx="1794081" cy="769441"/>
          </a:xfrm>
          <a:prstGeom prst="rect">
            <a:avLst/>
          </a:prstGeom>
        </p:spPr>
        <p:txBody>
          <a:bodyPr wrap="none">
            <a:spAutoFit/>
          </a:bodyPr>
          <a:lstStyle/>
          <a:p>
            <a:pPr algn="ctr"/>
            <a:r>
              <a:rPr lang="ar-SA" sz="4400" b="1" dirty="0" smtClean="0">
                <a:solidFill>
                  <a:srgbClr val="C00000"/>
                </a:solidFill>
                <a:latin typeface="Arabic Typesetting" pitchFamily="66" charset="-78"/>
                <a:cs typeface="Arabic Typesetting" pitchFamily="66" charset="-78"/>
              </a:rPr>
              <a:t>غرض الرسالة</a:t>
            </a:r>
          </a:p>
        </p:txBody>
      </p:sp>
      <p:sp>
        <p:nvSpPr>
          <p:cNvPr id="100" name="مستطيل 99"/>
          <p:cNvSpPr/>
          <p:nvPr/>
        </p:nvSpPr>
        <p:spPr>
          <a:xfrm>
            <a:off x="6579943" y="3000372"/>
            <a:ext cx="2064023" cy="769441"/>
          </a:xfrm>
          <a:prstGeom prst="rect">
            <a:avLst/>
          </a:prstGeom>
        </p:spPr>
        <p:txBody>
          <a:bodyPr wrap="square">
            <a:spAutoFit/>
          </a:bodyPr>
          <a:lstStyle/>
          <a:p>
            <a:pPr algn="ctr"/>
            <a:r>
              <a:rPr lang="ar-SA" sz="4400" b="1" dirty="0" smtClean="0">
                <a:solidFill>
                  <a:srgbClr val="C00000"/>
                </a:solidFill>
                <a:latin typeface="Arabic Typesetting" pitchFamily="66" charset="-78"/>
                <a:cs typeface="Arabic Typesetting" pitchFamily="66" charset="-78"/>
              </a:rPr>
              <a:t>عبارة رابطة</a:t>
            </a:r>
          </a:p>
        </p:txBody>
      </p:sp>
      <p:sp>
        <p:nvSpPr>
          <p:cNvPr id="101" name="مستطيل 100"/>
          <p:cNvSpPr/>
          <p:nvPr/>
        </p:nvSpPr>
        <p:spPr>
          <a:xfrm>
            <a:off x="6703478" y="2500306"/>
            <a:ext cx="1869050" cy="769441"/>
          </a:xfrm>
          <a:prstGeom prst="rect">
            <a:avLst/>
          </a:prstGeom>
        </p:spPr>
        <p:txBody>
          <a:bodyPr wrap="square">
            <a:spAutoFit/>
          </a:bodyPr>
          <a:lstStyle/>
          <a:p>
            <a:pPr algn="ctr"/>
            <a:r>
              <a:rPr lang="ar-SA" sz="4400" b="1" dirty="0" smtClean="0">
                <a:solidFill>
                  <a:srgbClr val="C00000"/>
                </a:solidFill>
                <a:latin typeface="Arabic Typesetting" pitchFamily="66" charset="-78"/>
                <a:cs typeface="Arabic Typesetting" pitchFamily="66" charset="-78"/>
              </a:rPr>
              <a:t>تحية افتتاحية</a:t>
            </a:r>
          </a:p>
        </p:txBody>
      </p:sp>
      <p:sp>
        <p:nvSpPr>
          <p:cNvPr id="103" name="مستطيل 102"/>
          <p:cNvSpPr/>
          <p:nvPr/>
        </p:nvSpPr>
        <p:spPr>
          <a:xfrm>
            <a:off x="6786578" y="4088319"/>
            <a:ext cx="1037463" cy="769441"/>
          </a:xfrm>
          <a:prstGeom prst="rect">
            <a:avLst/>
          </a:prstGeom>
        </p:spPr>
        <p:txBody>
          <a:bodyPr wrap="none">
            <a:spAutoFit/>
          </a:bodyPr>
          <a:lstStyle/>
          <a:p>
            <a:pPr algn="ctr"/>
            <a:r>
              <a:rPr lang="ar-SA" sz="4400" b="1" dirty="0" smtClean="0">
                <a:solidFill>
                  <a:srgbClr val="C00000"/>
                </a:solidFill>
                <a:latin typeface="Arabic Typesetting" pitchFamily="66" charset="-78"/>
                <a:cs typeface="Arabic Typesetting" pitchFamily="66" charset="-78"/>
              </a:rPr>
              <a:t>شخصية</a:t>
            </a:r>
            <a:endParaRPr lang="ar-SA" sz="4400" b="1" dirty="0">
              <a:solidFill>
                <a:srgbClr val="C00000"/>
              </a:solidFill>
              <a:latin typeface="Arabic Typesetting" pitchFamily="66" charset="-78"/>
              <a:cs typeface="Arabic Typesetting" pitchFamily="66" charset="-78"/>
            </a:endParaRPr>
          </a:p>
        </p:txBody>
      </p:sp>
      <p:sp>
        <p:nvSpPr>
          <p:cNvPr id="104" name="مستطيل 103"/>
          <p:cNvSpPr/>
          <p:nvPr/>
        </p:nvSpPr>
        <p:spPr>
          <a:xfrm>
            <a:off x="6302079" y="5786454"/>
            <a:ext cx="984565" cy="769441"/>
          </a:xfrm>
          <a:prstGeom prst="rect">
            <a:avLst/>
          </a:prstGeom>
        </p:spPr>
        <p:txBody>
          <a:bodyPr wrap="none">
            <a:spAutoFit/>
          </a:bodyPr>
          <a:lstStyle/>
          <a:p>
            <a:pPr algn="ctr"/>
            <a:r>
              <a:rPr lang="ar-SA" sz="4400" b="1" dirty="0" smtClean="0">
                <a:solidFill>
                  <a:srgbClr val="C00000"/>
                </a:solidFill>
                <a:latin typeface="Arabic Typesetting" pitchFamily="66" charset="-78"/>
                <a:cs typeface="Arabic Typesetting" pitchFamily="66" charset="-78"/>
              </a:rPr>
              <a:t>مواساة</a:t>
            </a:r>
          </a:p>
        </p:txBody>
      </p:sp>
      <p:sp>
        <p:nvSpPr>
          <p:cNvPr id="105" name="مستطيل 104"/>
          <p:cNvSpPr/>
          <p:nvPr/>
        </p:nvSpPr>
        <p:spPr>
          <a:xfrm>
            <a:off x="6468374" y="5000636"/>
            <a:ext cx="818270" cy="769441"/>
          </a:xfrm>
          <a:prstGeom prst="rect">
            <a:avLst/>
          </a:prstGeom>
        </p:spPr>
        <p:txBody>
          <a:bodyPr wrap="square">
            <a:spAutoFit/>
          </a:bodyPr>
          <a:lstStyle/>
          <a:p>
            <a:pPr algn="ctr"/>
            <a:r>
              <a:rPr lang="ar-SA" sz="4400" b="1" dirty="0" smtClean="0">
                <a:solidFill>
                  <a:srgbClr val="C00000"/>
                </a:solidFill>
                <a:latin typeface="Arabic Typesetting" pitchFamily="66" charset="-78"/>
                <a:cs typeface="Arabic Typesetting" pitchFamily="66" charset="-78"/>
              </a:rPr>
              <a:t>نصح</a:t>
            </a:r>
          </a:p>
        </p:txBody>
      </p:sp>
      <p:sp>
        <p:nvSpPr>
          <p:cNvPr id="106" name="مستطيل 105"/>
          <p:cNvSpPr/>
          <p:nvPr/>
        </p:nvSpPr>
        <p:spPr>
          <a:xfrm>
            <a:off x="4991035" y="5786454"/>
            <a:ext cx="795411" cy="769441"/>
          </a:xfrm>
          <a:prstGeom prst="rect">
            <a:avLst/>
          </a:prstGeom>
        </p:spPr>
        <p:txBody>
          <a:bodyPr wrap="none">
            <a:spAutoFit/>
          </a:bodyPr>
          <a:lstStyle/>
          <a:p>
            <a:r>
              <a:rPr lang="ar-SA" sz="4400" b="1" dirty="0" smtClean="0">
                <a:solidFill>
                  <a:srgbClr val="C00000"/>
                </a:solidFill>
                <a:latin typeface="Arabic Typesetting" pitchFamily="66" charset="-78"/>
                <a:cs typeface="Arabic Typesetting" pitchFamily="66" charset="-78"/>
              </a:rPr>
              <a:t>شكر</a:t>
            </a:r>
          </a:p>
        </p:txBody>
      </p:sp>
      <p:sp>
        <p:nvSpPr>
          <p:cNvPr id="107" name="مستطيل 106"/>
          <p:cNvSpPr/>
          <p:nvPr/>
        </p:nvSpPr>
        <p:spPr>
          <a:xfrm>
            <a:off x="7630339" y="5786454"/>
            <a:ext cx="870751" cy="769441"/>
          </a:xfrm>
          <a:prstGeom prst="rect">
            <a:avLst/>
          </a:prstGeom>
        </p:spPr>
        <p:txBody>
          <a:bodyPr wrap="none">
            <a:spAutoFit/>
          </a:bodyPr>
          <a:lstStyle/>
          <a:p>
            <a:r>
              <a:rPr lang="ar-SA" sz="4400" b="1" dirty="0" smtClean="0">
                <a:solidFill>
                  <a:srgbClr val="C00000"/>
                </a:solidFill>
                <a:latin typeface="Arabic Typesetting" pitchFamily="66" charset="-78"/>
                <a:cs typeface="Arabic Typesetting" pitchFamily="66" charset="-78"/>
              </a:rPr>
              <a:t>عتاب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diamond(in)">
                                      <p:cBhvr>
                                        <p:cTn id="19" dur="2000"/>
                                        <p:tgtEl>
                                          <p:spTgt spid="32"/>
                                        </p:tgtEl>
                                      </p:cBhvr>
                                    </p:animEffect>
                                  </p:childTnLst>
                                </p:cTn>
                              </p:par>
                              <p:par>
                                <p:cTn id="20" presetID="8" presetClass="entr" presetSubtype="16"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diamond(in)">
                                      <p:cBhvr>
                                        <p:cTn id="22" dur="2000"/>
                                        <p:tgtEl>
                                          <p:spTgt spid="34"/>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diamond(in)">
                                      <p:cBhvr>
                                        <p:cTn id="25" dur="2000"/>
                                        <p:tgtEl>
                                          <p:spTgt spid="18"/>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diamond(in)">
                                      <p:cBhvr>
                                        <p:cTn id="28" dur="2000"/>
                                        <p:tgtEl>
                                          <p:spTgt spid="24"/>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amond(in)">
                                      <p:cBhvr>
                                        <p:cTn id="31" dur="2000"/>
                                        <p:tgtEl>
                                          <p:spTgt spid="15"/>
                                        </p:tgtEl>
                                      </p:cBhvr>
                                    </p:animEffect>
                                  </p:childTnLst>
                                </p:cTn>
                              </p:par>
                              <p:par>
                                <p:cTn id="32" presetID="8" presetClass="entr" presetSubtype="16"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diamond(in)">
                                      <p:cBhvr>
                                        <p:cTn id="34" dur="2000"/>
                                        <p:tgtEl>
                                          <p:spTgt spid="49"/>
                                        </p:tgtEl>
                                      </p:cBhvr>
                                    </p:animEffect>
                                  </p:childTnLst>
                                </p:cTn>
                              </p:par>
                              <p:par>
                                <p:cTn id="35" presetID="8" presetClass="entr" presetSubtype="16" fill="hold"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diamond(in)">
                                      <p:cBhvr>
                                        <p:cTn id="37" dur="2000"/>
                                        <p:tgtEl>
                                          <p:spTgt spid="52"/>
                                        </p:tgtEl>
                                      </p:cBhvr>
                                    </p:animEffect>
                                  </p:childTnLst>
                                </p:cTn>
                              </p:par>
                              <p:par>
                                <p:cTn id="38" presetID="8" presetClass="entr" presetSubtype="16" fill="hold"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diamond(in)">
                                      <p:cBhvr>
                                        <p:cTn id="40" dur="2000"/>
                                        <p:tgtEl>
                                          <p:spTgt spid="39"/>
                                        </p:tgtEl>
                                      </p:cBhvr>
                                    </p:animEffect>
                                  </p:childTnLst>
                                </p:cTn>
                              </p:par>
                              <p:par>
                                <p:cTn id="41" presetID="8" presetClass="entr" presetSubtype="16"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diamond(in)">
                                      <p:cBhvr>
                                        <p:cTn id="43" dur="2000"/>
                                        <p:tgtEl>
                                          <p:spTgt spid="4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diamond(in)">
                                      <p:cBhvr>
                                        <p:cTn id="46" dur="2000"/>
                                        <p:tgtEl>
                                          <p:spTgt spid="29"/>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amond(in)">
                                      <p:cBhvr>
                                        <p:cTn id="49" dur="2000"/>
                                        <p:tgtEl>
                                          <p:spTgt spid="17"/>
                                        </p:tgtEl>
                                      </p:cBhvr>
                                    </p:animEffect>
                                  </p:childTnLst>
                                </p:cTn>
                              </p:par>
                              <p:par>
                                <p:cTn id="50" presetID="8" presetClass="entr" presetSubtype="16"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diamond(in)">
                                      <p:cBhvr>
                                        <p:cTn id="52" dur="2000"/>
                                        <p:tgtEl>
                                          <p:spTgt spid="35"/>
                                        </p:tgtEl>
                                      </p:cBhvr>
                                    </p:animEffect>
                                  </p:childTnLst>
                                </p:cTn>
                              </p:par>
                              <p:par>
                                <p:cTn id="53" presetID="8" presetClass="entr" presetSubtype="16"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diamond(in)">
                                      <p:cBhvr>
                                        <p:cTn id="55" dur="2000"/>
                                        <p:tgtEl>
                                          <p:spTgt spid="56"/>
                                        </p:tgtEl>
                                      </p:cBhvr>
                                    </p:animEffect>
                                  </p:childTnLst>
                                </p:cTn>
                              </p:par>
                              <p:par>
                                <p:cTn id="56" presetID="8" presetClass="entr" presetSubtype="16" fill="hold"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diamond(in)">
                                      <p:cBhvr>
                                        <p:cTn id="58" dur="2000"/>
                                        <p:tgtEl>
                                          <p:spTgt spid="58"/>
                                        </p:tgtEl>
                                      </p:cBhvr>
                                    </p:animEffect>
                                  </p:childTnLst>
                                </p:cTn>
                              </p:par>
                              <p:par>
                                <p:cTn id="59" presetID="8" presetClass="entr" presetSubtype="16" fill="hold"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diamond(in)">
                                      <p:cBhvr>
                                        <p:cTn id="61" dur="2000"/>
                                        <p:tgtEl>
                                          <p:spTgt spid="59"/>
                                        </p:tgtEl>
                                      </p:cBhvr>
                                    </p:animEffect>
                                  </p:childTnLst>
                                </p:cTn>
                              </p:par>
                              <p:par>
                                <p:cTn id="62" presetID="8" presetClass="entr" presetSubtype="16" fill="hold" nodeType="with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diamond(in)">
                                      <p:cBhvr>
                                        <p:cTn id="64" dur="2000"/>
                                        <p:tgtEl>
                                          <p:spTgt spid="60"/>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diamond(in)">
                                      <p:cBhvr>
                                        <p:cTn id="67" dur="2000"/>
                                        <p:tgtEl>
                                          <p:spTgt spid="25"/>
                                        </p:tgtEl>
                                      </p:cBhvr>
                                    </p:animEffect>
                                  </p:childTnLst>
                                </p:cTn>
                              </p:par>
                              <p:par>
                                <p:cTn id="68" presetID="8" presetClass="entr" presetSubtype="16" fill="hold" nodeType="withEffect">
                                  <p:stCondLst>
                                    <p:cond delay="0"/>
                                  </p:stCondLst>
                                  <p:childTnLst>
                                    <p:set>
                                      <p:cBhvr>
                                        <p:cTn id="69" dur="1" fill="hold">
                                          <p:stCondLst>
                                            <p:cond delay="0"/>
                                          </p:stCondLst>
                                        </p:cTn>
                                        <p:tgtEl>
                                          <p:spTgt spid="62"/>
                                        </p:tgtEl>
                                        <p:attrNameLst>
                                          <p:attrName>style.visibility</p:attrName>
                                        </p:attrNameLst>
                                      </p:cBhvr>
                                      <p:to>
                                        <p:strVal val="visible"/>
                                      </p:to>
                                    </p:set>
                                    <p:animEffect transition="in" filter="diamond(in)">
                                      <p:cBhvr>
                                        <p:cTn id="70" dur="2000"/>
                                        <p:tgtEl>
                                          <p:spTgt spid="62"/>
                                        </p:tgtEl>
                                      </p:cBhvr>
                                    </p:animEffect>
                                  </p:childTnLst>
                                </p:cTn>
                              </p:par>
                              <p:par>
                                <p:cTn id="71" presetID="8" presetClass="entr" presetSubtype="16" fill="hold" nodeType="with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diamond(in)">
                                      <p:cBhvr>
                                        <p:cTn id="73" dur="2000"/>
                                        <p:tgtEl>
                                          <p:spTgt spid="66"/>
                                        </p:tgtEl>
                                      </p:cBhvr>
                                    </p:animEffect>
                                  </p:childTnLst>
                                </p:cTn>
                              </p:par>
                              <p:par>
                                <p:cTn id="74" presetID="8" presetClass="entr" presetSubtype="16" fill="hold" nodeType="withEffect">
                                  <p:stCondLst>
                                    <p:cond delay="0"/>
                                  </p:stCondLst>
                                  <p:childTnLst>
                                    <p:set>
                                      <p:cBhvr>
                                        <p:cTn id="75" dur="1" fill="hold">
                                          <p:stCondLst>
                                            <p:cond delay="0"/>
                                          </p:stCondLst>
                                        </p:cTn>
                                        <p:tgtEl>
                                          <p:spTgt spid="76"/>
                                        </p:tgtEl>
                                        <p:attrNameLst>
                                          <p:attrName>style.visibility</p:attrName>
                                        </p:attrNameLst>
                                      </p:cBhvr>
                                      <p:to>
                                        <p:strVal val="visible"/>
                                      </p:to>
                                    </p:set>
                                    <p:animEffect transition="in" filter="diamond(in)">
                                      <p:cBhvr>
                                        <p:cTn id="76" dur="2000"/>
                                        <p:tgtEl>
                                          <p:spTgt spid="76"/>
                                        </p:tgtEl>
                                      </p:cBhvr>
                                    </p:animEffect>
                                  </p:childTnLst>
                                </p:cTn>
                              </p:par>
                              <p:par>
                                <p:cTn id="77" presetID="8" presetClass="entr" presetSubtype="16" fill="hold"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diamond(in)">
                                      <p:cBhvr>
                                        <p:cTn id="79" dur="2000"/>
                                        <p:tgtEl>
                                          <p:spTgt spid="77"/>
                                        </p:tgtEl>
                                      </p:cBhvr>
                                    </p:animEffect>
                                  </p:childTnLst>
                                </p:cTn>
                              </p:par>
                              <p:par>
                                <p:cTn id="80" presetID="8" presetClass="entr" presetSubtype="16" fill="hold" nodeType="with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diamond(in)">
                                      <p:cBhvr>
                                        <p:cTn id="82" dur="2000"/>
                                        <p:tgtEl>
                                          <p:spTgt spid="67"/>
                                        </p:tgtEl>
                                      </p:cBhvr>
                                    </p:animEffect>
                                  </p:childTnLst>
                                </p:cTn>
                              </p:par>
                              <p:par>
                                <p:cTn id="83" presetID="8" presetClass="entr" presetSubtype="16"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diamond(in)">
                                      <p:cBhvr>
                                        <p:cTn id="85" dur="2000"/>
                                        <p:tgtEl>
                                          <p:spTgt spid="13"/>
                                        </p:tgtEl>
                                      </p:cBhvr>
                                    </p:animEffect>
                                  </p:childTnLst>
                                </p:cTn>
                              </p:par>
                              <p:par>
                                <p:cTn id="86" presetID="8" presetClass="entr" presetSubtype="16" fill="hold" nodeType="withEffect">
                                  <p:stCondLst>
                                    <p:cond delay="0"/>
                                  </p:stCondLst>
                                  <p:childTnLst>
                                    <p:set>
                                      <p:cBhvr>
                                        <p:cTn id="87" dur="1" fill="hold">
                                          <p:stCondLst>
                                            <p:cond delay="0"/>
                                          </p:stCondLst>
                                        </p:cTn>
                                        <p:tgtEl>
                                          <p:spTgt spid="82"/>
                                        </p:tgtEl>
                                        <p:attrNameLst>
                                          <p:attrName>style.visibility</p:attrName>
                                        </p:attrNameLst>
                                      </p:cBhvr>
                                      <p:to>
                                        <p:strVal val="visible"/>
                                      </p:to>
                                    </p:set>
                                    <p:animEffect transition="in" filter="diamond(in)">
                                      <p:cBhvr>
                                        <p:cTn id="88" dur="2000"/>
                                        <p:tgtEl>
                                          <p:spTgt spid="82"/>
                                        </p:tgtEl>
                                      </p:cBhvr>
                                    </p:animEffect>
                                  </p:childTnLst>
                                </p:cTn>
                              </p:par>
                              <p:par>
                                <p:cTn id="89" presetID="8" presetClass="entr" presetSubtype="16" fill="hold" nodeType="withEffect">
                                  <p:stCondLst>
                                    <p:cond delay="0"/>
                                  </p:stCondLst>
                                  <p:childTnLst>
                                    <p:set>
                                      <p:cBhvr>
                                        <p:cTn id="90" dur="1" fill="hold">
                                          <p:stCondLst>
                                            <p:cond delay="0"/>
                                          </p:stCondLst>
                                        </p:cTn>
                                        <p:tgtEl>
                                          <p:spTgt spid="90"/>
                                        </p:tgtEl>
                                        <p:attrNameLst>
                                          <p:attrName>style.visibility</p:attrName>
                                        </p:attrNameLst>
                                      </p:cBhvr>
                                      <p:to>
                                        <p:strVal val="visible"/>
                                      </p:to>
                                    </p:set>
                                    <p:animEffect transition="in" filter="diamond(in)">
                                      <p:cBhvr>
                                        <p:cTn id="91" dur="2000"/>
                                        <p:tgtEl>
                                          <p:spTgt spid="90"/>
                                        </p:tgtEl>
                                      </p:cBhvr>
                                    </p:animEffect>
                                  </p:childTnLst>
                                </p:cTn>
                              </p:par>
                              <p:par>
                                <p:cTn id="92" presetID="8" presetClass="entr" presetSubtype="16"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diamond(in)">
                                      <p:cBhvr>
                                        <p:cTn id="94" dur="2000"/>
                                        <p:tgtEl>
                                          <p:spTgt spid="9"/>
                                        </p:tgtEl>
                                      </p:cBhvr>
                                    </p:animEffect>
                                  </p:childTnLst>
                                </p:cTn>
                              </p:par>
                              <p:par>
                                <p:cTn id="95" presetID="8" presetClass="entr" presetSubtype="16" fill="hold" nodeType="with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diamond(in)">
                                      <p:cBhvr>
                                        <p:cTn id="97" dur="2000"/>
                                        <p:tgtEl>
                                          <p:spTgt spid="79"/>
                                        </p:tgtEl>
                                      </p:cBhvr>
                                    </p:animEffect>
                                  </p:childTnLst>
                                </p:cTn>
                              </p:par>
                              <p:par>
                                <p:cTn id="98" presetID="8" presetClass="entr" presetSubtype="16" fill="hold" nodeType="withEffect">
                                  <p:stCondLst>
                                    <p:cond delay="0"/>
                                  </p:stCondLst>
                                  <p:childTnLst>
                                    <p:set>
                                      <p:cBhvr>
                                        <p:cTn id="99" dur="1" fill="hold">
                                          <p:stCondLst>
                                            <p:cond delay="0"/>
                                          </p:stCondLst>
                                        </p:cTn>
                                        <p:tgtEl>
                                          <p:spTgt spid="87"/>
                                        </p:tgtEl>
                                        <p:attrNameLst>
                                          <p:attrName>style.visibility</p:attrName>
                                        </p:attrNameLst>
                                      </p:cBhvr>
                                      <p:to>
                                        <p:strVal val="visible"/>
                                      </p:to>
                                    </p:set>
                                    <p:animEffect transition="in" filter="diamond(in)">
                                      <p:cBhvr>
                                        <p:cTn id="100" dur="2000"/>
                                        <p:tgtEl>
                                          <p:spTgt spid="87"/>
                                        </p:tgtEl>
                                      </p:cBhvr>
                                    </p:animEffect>
                                  </p:childTnLst>
                                </p:cTn>
                              </p:par>
                              <p:par>
                                <p:cTn id="101" presetID="8" presetClass="entr" presetSubtype="16"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Effect transition="in" filter="diamond(in)">
                                      <p:cBhvr>
                                        <p:cTn id="103" dur="2000"/>
                                        <p:tgtEl>
                                          <p:spTgt spid="8"/>
                                        </p:tgtEl>
                                      </p:cBhvr>
                                    </p:animEffect>
                                  </p:childTnLst>
                                </p:cTn>
                              </p:par>
                              <p:par>
                                <p:cTn id="104" presetID="8" presetClass="entr" presetSubtype="16" fill="hold" nodeType="withEffect">
                                  <p:stCondLst>
                                    <p:cond delay="0"/>
                                  </p:stCondLst>
                                  <p:childTnLst>
                                    <p:set>
                                      <p:cBhvr>
                                        <p:cTn id="105" dur="1" fill="hold">
                                          <p:stCondLst>
                                            <p:cond delay="0"/>
                                          </p:stCondLst>
                                        </p:cTn>
                                        <p:tgtEl>
                                          <p:spTgt spid="86"/>
                                        </p:tgtEl>
                                        <p:attrNameLst>
                                          <p:attrName>style.visibility</p:attrName>
                                        </p:attrNameLst>
                                      </p:cBhvr>
                                      <p:to>
                                        <p:strVal val="visible"/>
                                      </p:to>
                                    </p:set>
                                    <p:animEffect transition="in" filter="diamond(in)">
                                      <p:cBhvr>
                                        <p:cTn id="106" dur="2000"/>
                                        <p:tgtEl>
                                          <p:spTgt spid="86"/>
                                        </p:tgtEl>
                                      </p:cBhvr>
                                    </p:animEffect>
                                  </p:childTnLst>
                                </p:cTn>
                              </p:par>
                              <p:par>
                                <p:cTn id="107" presetID="8" presetClass="entr" presetSubtype="16" fill="hold" grpId="0" nodeType="with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diamond(in)">
                                      <p:cBhvr>
                                        <p:cTn id="109" dur="2000"/>
                                        <p:tgtEl>
                                          <p:spTgt spid="7"/>
                                        </p:tgtEl>
                                      </p:cBhvr>
                                    </p:animEffect>
                                  </p:childTnLst>
                                </p:cTn>
                              </p:par>
                              <p:par>
                                <p:cTn id="110" presetID="8"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diamond(in)">
                                      <p:cBhvr>
                                        <p:cTn id="112" dur="2000"/>
                                        <p:tgtEl>
                                          <p:spTgt spid="20"/>
                                        </p:tgtEl>
                                      </p:cBhvr>
                                    </p:animEffect>
                                  </p:childTnLst>
                                </p:cTn>
                              </p:par>
                              <p:par>
                                <p:cTn id="113" presetID="8" presetClass="entr" presetSubtype="16"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diamond(in)">
                                      <p:cBhvr>
                                        <p:cTn id="115" dur="2000"/>
                                        <p:tgtEl>
                                          <p:spTgt spid="23"/>
                                        </p:tgtEl>
                                      </p:cBhvr>
                                    </p:animEffect>
                                  </p:childTnLst>
                                </p:cTn>
                              </p:par>
                              <p:par>
                                <p:cTn id="116" presetID="8" presetClass="entr" presetSubtype="16" fill="hold" grpId="0" nodeType="with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diamond(in)">
                                      <p:cBhvr>
                                        <p:cTn id="118" dur="2000"/>
                                        <p:tgtEl>
                                          <p:spTgt spid="22"/>
                                        </p:tgtEl>
                                      </p:cBhvr>
                                    </p:animEffect>
                                  </p:childTnLst>
                                </p:cTn>
                              </p:par>
                              <p:par>
                                <p:cTn id="119" presetID="8" presetClass="entr" presetSubtype="16" fill="hold" grpId="0" nodeType="withEffect">
                                  <p:stCondLst>
                                    <p:cond delay="0"/>
                                  </p:stCondLst>
                                  <p:childTnLst>
                                    <p:set>
                                      <p:cBhvr>
                                        <p:cTn id="120" dur="1" fill="hold">
                                          <p:stCondLst>
                                            <p:cond delay="0"/>
                                          </p:stCondLst>
                                        </p:cTn>
                                        <p:tgtEl>
                                          <p:spTgt spid="21"/>
                                        </p:tgtEl>
                                        <p:attrNameLst>
                                          <p:attrName>style.visibility</p:attrName>
                                        </p:attrNameLst>
                                      </p:cBhvr>
                                      <p:to>
                                        <p:strVal val="visible"/>
                                      </p:to>
                                    </p:set>
                                    <p:animEffect transition="in" filter="diamond(in)">
                                      <p:cBhvr>
                                        <p:cTn id="121" dur="2000"/>
                                        <p:tgtEl>
                                          <p:spTgt spid="21"/>
                                        </p:tgtEl>
                                      </p:cBhvr>
                                    </p:animEffect>
                                  </p:childTnLst>
                                </p:cTn>
                              </p:par>
                              <p:par>
                                <p:cTn id="122" presetID="8" presetClass="entr" presetSubtype="16" fill="hold" grpId="0" nodeType="withEffect">
                                  <p:stCondLst>
                                    <p:cond delay="0"/>
                                  </p:stCondLst>
                                  <p:childTnLst>
                                    <p:set>
                                      <p:cBhvr>
                                        <p:cTn id="123" dur="1" fill="hold">
                                          <p:stCondLst>
                                            <p:cond delay="0"/>
                                          </p:stCondLst>
                                        </p:cTn>
                                        <p:tgtEl>
                                          <p:spTgt spid="19"/>
                                        </p:tgtEl>
                                        <p:attrNameLst>
                                          <p:attrName>style.visibility</p:attrName>
                                        </p:attrNameLst>
                                      </p:cBhvr>
                                      <p:to>
                                        <p:strVal val="visible"/>
                                      </p:to>
                                    </p:set>
                                    <p:animEffect transition="in" filter="diamond(in)">
                                      <p:cBhvr>
                                        <p:cTn id="124" dur="2000"/>
                                        <p:tgtEl>
                                          <p:spTgt spid="19"/>
                                        </p:tgtEl>
                                      </p:cBhvr>
                                    </p:animEffect>
                                  </p:childTnLst>
                                </p:cTn>
                              </p:par>
                              <p:par>
                                <p:cTn id="125" presetID="8" presetClass="entr" presetSubtype="16" fill="hold" grpId="0"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diamond(in)">
                                      <p:cBhvr>
                                        <p:cTn id="127" dur="2000"/>
                                        <p:tgtEl>
                                          <p:spTgt spid="12"/>
                                        </p:tgtEl>
                                      </p:cBhvr>
                                    </p:animEffect>
                                  </p:childTnLst>
                                </p:cTn>
                              </p:par>
                              <p:par>
                                <p:cTn id="128" presetID="8" presetClass="entr" presetSubtype="16" fill="hold" nodeType="withEffect">
                                  <p:stCondLst>
                                    <p:cond delay="0"/>
                                  </p:stCondLst>
                                  <p:childTnLst>
                                    <p:set>
                                      <p:cBhvr>
                                        <p:cTn id="129" dur="1" fill="hold">
                                          <p:stCondLst>
                                            <p:cond delay="0"/>
                                          </p:stCondLst>
                                        </p:cTn>
                                        <p:tgtEl>
                                          <p:spTgt spid="78"/>
                                        </p:tgtEl>
                                        <p:attrNameLst>
                                          <p:attrName>style.visibility</p:attrName>
                                        </p:attrNameLst>
                                      </p:cBhvr>
                                      <p:to>
                                        <p:strVal val="visible"/>
                                      </p:to>
                                    </p:set>
                                    <p:animEffect transition="in" filter="diamond(in)">
                                      <p:cBhvr>
                                        <p:cTn id="130" dur="2000"/>
                                        <p:tgtEl>
                                          <p:spTgt spid="78"/>
                                        </p:tgtEl>
                                      </p:cBhvr>
                                    </p:animEffect>
                                  </p:childTnLst>
                                </p:cTn>
                              </p:par>
                              <p:par>
                                <p:cTn id="131" presetID="8" presetClass="entr" presetSubtype="16" fill="hold" grpId="0" nodeType="withEffect">
                                  <p:stCondLst>
                                    <p:cond delay="0"/>
                                  </p:stCondLst>
                                  <p:childTnLst>
                                    <p:set>
                                      <p:cBhvr>
                                        <p:cTn id="132" dur="1" fill="hold">
                                          <p:stCondLst>
                                            <p:cond delay="0"/>
                                          </p:stCondLst>
                                        </p:cTn>
                                        <p:tgtEl>
                                          <p:spTgt spid="11"/>
                                        </p:tgtEl>
                                        <p:attrNameLst>
                                          <p:attrName>style.visibility</p:attrName>
                                        </p:attrNameLst>
                                      </p:cBhvr>
                                      <p:to>
                                        <p:strVal val="visible"/>
                                      </p:to>
                                    </p:set>
                                    <p:animEffect transition="in" filter="diamond(in)">
                                      <p:cBhvr>
                                        <p:cTn id="133" dur="2000"/>
                                        <p:tgtEl>
                                          <p:spTgt spid="11"/>
                                        </p:tgtEl>
                                      </p:cBhvr>
                                    </p:animEffect>
                                  </p:childTnLst>
                                </p:cTn>
                              </p:par>
                              <p:par>
                                <p:cTn id="134" presetID="8" presetClass="entr" presetSubtype="16" fill="hold" grpId="0" nodeType="withEffect">
                                  <p:stCondLst>
                                    <p:cond delay="0"/>
                                  </p:stCondLst>
                                  <p:childTnLst>
                                    <p:set>
                                      <p:cBhvr>
                                        <p:cTn id="135" dur="1" fill="hold">
                                          <p:stCondLst>
                                            <p:cond delay="0"/>
                                          </p:stCondLst>
                                        </p:cTn>
                                        <p:tgtEl>
                                          <p:spTgt spid="10"/>
                                        </p:tgtEl>
                                        <p:attrNameLst>
                                          <p:attrName>style.visibility</p:attrName>
                                        </p:attrNameLst>
                                      </p:cBhvr>
                                      <p:to>
                                        <p:strVal val="visible"/>
                                      </p:to>
                                    </p:set>
                                    <p:animEffect transition="in" filter="diamond(in)">
                                      <p:cBhvr>
                                        <p:cTn id="136" dur="2000"/>
                                        <p:tgtEl>
                                          <p:spTgt spid="10"/>
                                        </p:tgtEl>
                                      </p:cBhvr>
                                    </p:animEffect>
                                  </p:childTnLst>
                                </p:cTn>
                              </p:par>
                              <p:par>
                                <p:cTn id="137" presetID="8" presetClass="entr" presetSubtype="16" fill="hold" grpId="0" nodeType="with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diamond(in)">
                                      <p:cBhvr>
                                        <p:cTn id="139" dur="2000"/>
                                        <p:tgtEl>
                                          <p:spTgt spid="16"/>
                                        </p:tgtEl>
                                      </p:cBhvr>
                                    </p:animEffect>
                                  </p:childTnLst>
                                </p:cTn>
                              </p:par>
                              <p:par>
                                <p:cTn id="140" presetID="8" presetClass="entr" presetSubtype="16" fill="hold" grpId="0" nodeType="withEffect">
                                  <p:stCondLst>
                                    <p:cond delay="0"/>
                                  </p:stCondLst>
                                  <p:childTnLst>
                                    <p:set>
                                      <p:cBhvr>
                                        <p:cTn id="141" dur="1" fill="hold">
                                          <p:stCondLst>
                                            <p:cond delay="0"/>
                                          </p:stCondLst>
                                        </p:cTn>
                                        <p:tgtEl>
                                          <p:spTgt spid="28"/>
                                        </p:tgtEl>
                                        <p:attrNameLst>
                                          <p:attrName>style.visibility</p:attrName>
                                        </p:attrNameLst>
                                      </p:cBhvr>
                                      <p:to>
                                        <p:strVal val="visible"/>
                                      </p:to>
                                    </p:set>
                                    <p:animEffect transition="in" filter="diamond(in)">
                                      <p:cBhvr>
                                        <p:cTn id="142" dur="2000"/>
                                        <p:tgtEl>
                                          <p:spTgt spid="28"/>
                                        </p:tgtEl>
                                      </p:cBhvr>
                                    </p:animEffect>
                                  </p:childTnLst>
                                </p:cTn>
                              </p:par>
                              <p:par>
                                <p:cTn id="143" presetID="8" presetClass="entr" presetSubtype="16" fill="hold" grpId="0" nodeType="withEffect">
                                  <p:stCondLst>
                                    <p:cond delay="0"/>
                                  </p:stCondLst>
                                  <p:childTnLst>
                                    <p:set>
                                      <p:cBhvr>
                                        <p:cTn id="144" dur="1" fill="hold">
                                          <p:stCondLst>
                                            <p:cond delay="0"/>
                                          </p:stCondLst>
                                        </p:cTn>
                                        <p:tgtEl>
                                          <p:spTgt spid="14"/>
                                        </p:tgtEl>
                                        <p:attrNameLst>
                                          <p:attrName>style.visibility</p:attrName>
                                        </p:attrNameLst>
                                      </p:cBhvr>
                                      <p:to>
                                        <p:strVal val="visible"/>
                                      </p:to>
                                    </p:set>
                                    <p:animEffect transition="in" filter="diamond(in)">
                                      <p:cBhvr>
                                        <p:cTn id="145" dur="2000"/>
                                        <p:tgtEl>
                                          <p:spTgt spid="14"/>
                                        </p:tgtEl>
                                      </p:cBhvr>
                                    </p:animEffect>
                                  </p:childTnLst>
                                </p:cTn>
                              </p:par>
                              <p:par>
                                <p:cTn id="146" presetID="8" presetClass="entr" presetSubtype="16"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Effect transition="in" filter="diamond(in)">
                                      <p:cBhvr>
                                        <p:cTn id="148" dur="2000"/>
                                        <p:tgtEl>
                                          <p:spTgt spid="27"/>
                                        </p:tgtEl>
                                      </p:cBhvr>
                                    </p:animEffect>
                                  </p:childTnLst>
                                </p:cTn>
                              </p:par>
                              <p:par>
                                <p:cTn id="149" presetID="8" presetClass="entr" presetSubtype="16" fill="hold" grpId="0" nodeType="with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diamond(in)">
                                      <p:cBhvr>
                                        <p:cTn id="151" dur="2000"/>
                                        <p:tgtEl>
                                          <p:spTgt spid="26"/>
                                        </p:tgtEl>
                                      </p:cBhvr>
                                    </p:animEffect>
                                  </p:childTnLst>
                                </p:cTn>
                              </p:par>
                            </p:childTnLst>
                          </p:cTn>
                        </p:par>
                      </p:childTnLst>
                    </p:cTn>
                  </p:par>
                  <p:par>
                    <p:cTn id="152" fill="hold">
                      <p:stCondLst>
                        <p:cond delay="indefinite"/>
                      </p:stCondLst>
                      <p:childTnLst>
                        <p:par>
                          <p:cTn id="153" fill="hold">
                            <p:stCondLst>
                              <p:cond delay="0"/>
                            </p:stCondLst>
                            <p:childTnLst>
                              <p:par>
                                <p:cTn id="154" presetID="6" presetClass="entr" presetSubtype="16" fill="hold" grpId="0" nodeType="clickEffect">
                                  <p:stCondLst>
                                    <p:cond delay="0"/>
                                  </p:stCondLst>
                                  <p:childTnLst>
                                    <p:set>
                                      <p:cBhvr>
                                        <p:cTn id="155" dur="1" fill="hold">
                                          <p:stCondLst>
                                            <p:cond delay="0"/>
                                          </p:stCondLst>
                                        </p:cTn>
                                        <p:tgtEl>
                                          <p:spTgt spid="96"/>
                                        </p:tgtEl>
                                        <p:attrNameLst>
                                          <p:attrName>style.visibility</p:attrName>
                                        </p:attrNameLst>
                                      </p:cBhvr>
                                      <p:to>
                                        <p:strVal val="visible"/>
                                      </p:to>
                                    </p:set>
                                    <p:animEffect transition="in" filter="circle(in)">
                                      <p:cBhvr>
                                        <p:cTn id="156" dur="2000"/>
                                        <p:tgtEl>
                                          <p:spTgt spid="96"/>
                                        </p:tgtEl>
                                      </p:cBhvr>
                                    </p:animEffect>
                                  </p:childTnLst>
                                </p:cTn>
                              </p:par>
                            </p:childTnLst>
                          </p:cTn>
                        </p:par>
                      </p:childTnLst>
                    </p:cTn>
                  </p:par>
                  <p:par>
                    <p:cTn id="157" fill="hold">
                      <p:stCondLst>
                        <p:cond delay="indefinite"/>
                      </p:stCondLst>
                      <p:childTnLst>
                        <p:par>
                          <p:cTn id="158" fill="hold">
                            <p:stCondLst>
                              <p:cond delay="0"/>
                            </p:stCondLst>
                            <p:childTnLst>
                              <p:par>
                                <p:cTn id="159" presetID="6" presetClass="entr" presetSubtype="16" fill="hold" grpId="0" nodeType="clickEffect">
                                  <p:stCondLst>
                                    <p:cond delay="0"/>
                                  </p:stCondLst>
                                  <p:childTnLst>
                                    <p:set>
                                      <p:cBhvr>
                                        <p:cTn id="160" dur="1" fill="hold">
                                          <p:stCondLst>
                                            <p:cond delay="0"/>
                                          </p:stCondLst>
                                        </p:cTn>
                                        <p:tgtEl>
                                          <p:spTgt spid="97"/>
                                        </p:tgtEl>
                                        <p:attrNameLst>
                                          <p:attrName>style.visibility</p:attrName>
                                        </p:attrNameLst>
                                      </p:cBhvr>
                                      <p:to>
                                        <p:strVal val="visible"/>
                                      </p:to>
                                    </p:set>
                                    <p:animEffect transition="in" filter="circle(in)">
                                      <p:cBhvr>
                                        <p:cTn id="161" dur="2000"/>
                                        <p:tgtEl>
                                          <p:spTgt spid="97"/>
                                        </p:tgtEl>
                                      </p:cBhvr>
                                    </p:animEffect>
                                  </p:childTnLst>
                                </p:cTn>
                              </p:par>
                            </p:childTnLst>
                          </p:cTn>
                        </p:par>
                      </p:childTnLst>
                    </p:cTn>
                  </p:par>
                  <p:par>
                    <p:cTn id="162" fill="hold">
                      <p:stCondLst>
                        <p:cond delay="indefinite"/>
                      </p:stCondLst>
                      <p:childTnLst>
                        <p:par>
                          <p:cTn id="163" fill="hold">
                            <p:stCondLst>
                              <p:cond delay="0"/>
                            </p:stCondLst>
                            <p:childTnLst>
                              <p:par>
                                <p:cTn id="164" presetID="6" presetClass="entr" presetSubtype="16" fill="hold" grpId="0" nodeType="clickEffect">
                                  <p:stCondLst>
                                    <p:cond delay="0"/>
                                  </p:stCondLst>
                                  <p:childTnLst>
                                    <p:set>
                                      <p:cBhvr>
                                        <p:cTn id="165" dur="1" fill="hold">
                                          <p:stCondLst>
                                            <p:cond delay="0"/>
                                          </p:stCondLst>
                                        </p:cTn>
                                        <p:tgtEl>
                                          <p:spTgt spid="99"/>
                                        </p:tgtEl>
                                        <p:attrNameLst>
                                          <p:attrName>style.visibility</p:attrName>
                                        </p:attrNameLst>
                                      </p:cBhvr>
                                      <p:to>
                                        <p:strVal val="visible"/>
                                      </p:to>
                                    </p:set>
                                    <p:animEffect transition="in" filter="circle(in)">
                                      <p:cBhvr>
                                        <p:cTn id="166" dur="2000"/>
                                        <p:tgtEl>
                                          <p:spTgt spid="99"/>
                                        </p:tgtEl>
                                      </p:cBhvr>
                                    </p:animEffect>
                                  </p:childTnLst>
                                </p:cTn>
                              </p:par>
                            </p:childTnLst>
                          </p:cTn>
                        </p:par>
                      </p:childTnLst>
                    </p:cTn>
                  </p:par>
                  <p:par>
                    <p:cTn id="167" fill="hold">
                      <p:stCondLst>
                        <p:cond delay="indefinite"/>
                      </p:stCondLst>
                      <p:childTnLst>
                        <p:par>
                          <p:cTn id="168" fill="hold">
                            <p:stCondLst>
                              <p:cond delay="0"/>
                            </p:stCondLst>
                            <p:childTnLst>
                              <p:par>
                                <p:cTn id="169" presetID="6" presetClass="entr" presetSubtype="16" fill="hold" grpId="0" nodeType="clickEffect">
                                  <p:stCondLst>
                                    <p:cond delay="0"/>
                                  </p:stCondLst>
                                  <p:childTnLst>
                                    <p:set>
                                      <p:cBhvr>
                                        <p:cTn id="170" dur="1" fill="hold">
                                          <p:stCondLst>
                                            <p:cond delay="0"/>
                                          </p:stCondLst>
                                        </p:cTn>
                                        <p:tgtEl>
                                          <p:spTgt spid="98"/>
                                        </p:tgtEl>
                                        <p:attrNameLst>
                                          <p:attrName>style.visibility</p:attrName>
                                        </p:attrNameLst>
                                      </p:cBhvr>
                                      <p:to>
                                        <p:strVal val="visible"/>
                                      </p:to>
                                    </p:set>
                                    <p:animEffect transition="in" filter="circle(in)">
                                      <p:cBhvr>
                                        <p:cTn id="171" dur="2000"/>
                                        <p:tgtEl>
                                          <p:spTgt spid="98"/>
                                        </p:tgtEl>
                                      </p:cBhvr>
                                    </p:animEffect>
                                  </p:childTnLst>
                                </p:cTn>
                              </p:par>
                            </p:childTnLst>
                          </p:cTn>
                        </p:par>
                      </p:childTnLst>
                    </p:cTn>
                  </p:par>
                  <p:par>
                    <p:cTn id="172" fill="hold">
                      <p:stCondLst>
                        <p:cond delay="indefinite"/>
                      </p:stCondLst>
                      <p:childTnLst>
                        <p:par>
                          <p:cTn id="173" fill="hold">
                            <p:stCondLst>
                              <p:cond delay="0"/>
                            </p:stCondLst>
                            <p:childTnLst>
                              <p:par>
                                <p:cTn id="174" presetID="6" presetClass="entr" presetSubtype="16" fill="hold" grpId="0" nodeType="clickEffect">
                                  <p:stCondLst>
                                    <p:cond delay="0"/>
                                  </p:stCondLst>
                                  <p:childTnLst>
                                    <p:set>
                                      <p:cBhvr>
                                        <p:cTn id="175" dur="1" fill="hold">
                                          <p:stCondLst>
                                            <p:cond delay="0"/>
                                          </p:stCondLst>
                                        </p:cTn>
                                        <p:tgtEl>
                                          <p:spTgt spid="101"/>
                                        </p:tgtEl>
                                        <p:attrNameLst>
                                          <p:attrName>style.visibility</p:attrName>
                                        </p:attrNameLst>
                                      </p:cBhvr>
                                      <p:to>
                                        <p:strVal val="visible"/>
                                      </p:to>
                                    </p:set>
                                    <p:animEffect transition="in" filter="circle(in)">
                                      <p:cBhvr>
                                        <p:cTn id="176" dur="2000"/>
                                        <p:tgtEl>
                                          <p:spTgt spid="101"/>
                                        </p:tgtEl>
                                      </p:cBhvr>
                                    </p:animEffect>
                                  </p:childTnLst>
                                </p:cTn>
                              </p:par>
                            </p:childTnLst>
                          </p:cTn>
                        </p:par>
                      </p:childTnLst>
                    </p:cTn>
                  </p:par>
                  <p:par>
                    <p:cTn id="177" fill="hold">
                      <p:stCondLst>
                        <p:cond delay="indefinite"/>
                      </p:stCondLst>
                      <p:childTnLst>
                        <p:par>
                          <p:cTn id="178" fill="hold">
                            <p:stCondLst>
                              <p:cond delay="0"/>
                            </p:stCondLst>
                            <p:childTnLst>
                              <p:par>
                                <p:cTn id="179" presetID="6" presetClass="entr" presetSubtype="16" fill="hold" grpId="0" nodeType="clickEffect">
                                  <p:stCondLst>
                                    <p:cond delay="0"/>
                                  </p:stCondLst>
                                  <p:childTnLst>
                                    <p:set>
                                      <p:cBhvr>
                                        <p:cTn id="180" dur="1" fill="hold">
                                          <p:stCondLst>
                                            <p:cond delay="0"/>
                                          </p:stCondLst>
                                        </p:cTn>
                                        <p:tgtEl>
                                          <p:spTgt spid="100"/>
                                        </p:tgtEl>
                                        <p:attrNameLst>
                                          <p:attrName>style.visibility</p:attrName>
                                        </p:attrNameLst>
                                      </p:cBhvr>
                                      <p:to>
                                        <p:strVal val="visible"/>
                                      </p:to>
                                    </p:set>
                                    <p:animEffect transition="in" filter="circle(in)">
                                      <p:cBhvr>
                                        <p:cTn id="181" dur="2000"/>
                                        <p:tgtEl>
                                          <p:spTgt spid="100"/>
                                        </p:tgtEl>
                                      </p:cBhvr>
                                    </p:animEffect>
                                  </p:childTnLst>
                                </p:cTn>
                              </p:par>
                            </p:childTnLst>
                          </p:cTn>
                        </p:par>
                      </p:childTnLst>
                    </p:cTn>
                  </p:par>
                  <p:par>
                    <p:cTn id="182" fill="hold">
                      <p:stCondLst>
                        <p:cond delay="indefinite"/>
                      </p:stCondLst>
                      <p:childTnLst>
                        <p:par>
                          <p:cTn id="183" fill="hold">
                            <p:stCondLst>
                              <p:cond delay="0"/>
                            </p:stCondLst>
                            <p:childTnLst>
                              <p:par>
                                <p:cTn id="184" presetID="6" presetClass="entr" presetSubtype="16" fill="hold" grpId="0" nodeType="clickEffect">
                                  <p:stCondLst>
                                    <p:cond delay="0"/>
                                  </p:stCondLst>
                                  <p:childTnLst>
                                    <p:set>
                                      <p:cBhvr>
                                        <p:cTn id="185" dur="1" fill="hold">
                                          <p:stCondLst>
                                            <p:cond delay="0"/>
                                          </p:stCondLst>
                                        </p:cTn>
                                        <p:tgtEl>
                                          <p:spTgt spid="103"/>
                                        </p:tgtEl>
                                        <p:attrNameLst>
                                          <p:attrName>style.visibility</p:attrName>
                                        </p:attrNameLst>
                                      </p:cBhvr>
                                      <p:to>
                                        <p:strVal val="visible"/>
                                      </p:to>
                                    </p:set>
                                    <p:animEffect transition="in" filter="circle(in)">
                                      <p:cBhvr>
                                        <p:cTn id="186" dur="2000"/>
                                        <p:tgtEl>
                                          <p:spTgt spid="103"/>
                                        </p:tgtEl>
                                      </p:cBhvr>
                                    </p:animEffect>
                                  </p:childTnLst>
                                </p:cTn>
                              </p:par>
                            </p:childTnLst>
                          </p:cTn>
                        </p:par>
                      </p:childTnLst>
                    </p:cTn>
                  </p:par>
                  <p:par>
                    <p:cTn id="187" fill="hold">
                      <p:stCondLst>
                        <p:cond delay="indefinite"/>
                      </p:stCondLst>
                      <p:childTnLst>
                        <p:par>
                          <p:cTn id="188" fill="hold">
                            <p:stCondLst>
                              <p:cond delay="0"/>
                            </p:stCondLst>
                            <p:childTnLst>
                              <p:par>
                                <p:cTn id="189" presetID="6" presetClass="entr" presetSubtype="16" fill="hold" grpId="0" nodeType="clickEffect">
                                  <p:stCondLst>
                                    <p:cond delay="0"/>
                                  </p:stCondLst>
                                  <p:childTnLst>
                                    <p:set>
                                      <p:cBhvr>
                                        <p:cTn id="190" dur="1" fill="hold">
                                          <p:stCondLst>
                                            <p:cond delay="0"/>
                                          </p:stCondLst>
                                        </p:cTn>
                                        <p:tgtEl>
                                          <p:spTgt spid="105"/>
                                        </p:tgtEl>
                                        <p:attrNameLst>
                                          <p:attrName>style.visibility</p:attrName>
                                        </p:attrNameLst>
                                      </p:cBhvr>
                                      <p:to>
                                        <p:strVal val="visible"/>
                                      </p:to>
                                    </p:set>
                                    <p:animEffect transition="in" filter="circle(in)">
                                      <p:cBhvr>
                                        <p:cTn id="191" dur="2000"/>
                                        <p:tgtEl>
                                          <p:spTgt spid="105"/>
                                        </p:tgtEl>
                                      </p:cBhvr>
                                    </p:animEffect>
                                  </p:childTnLst>
                                </p:cTn>
                              </p:par>
                            </p:childTnLst>
                          </p:cTn>
                        </p:par>
                      </p:childTnLst>
                    </p:cTn>
                  </p:par>
                  <p:par>
                    <p:cTn id="192" fill="hold">
                      <p:stCondLst>
                        <p:cond delay="indefinite"/>
                      </p:stCondLst>
                      <p:childTnLst>
                        <p:par>
                          <p:cTn id="193" fill="hold">
                            <p:stCondLst>
                              <p:cond delay="0"/>
                            </p:stCondLst>
                            <p:childTnLst>
                              <p:par>
                                <p:cTn id="194" presetID="6" presetClass="entr" presetSubtype="16" fill="hold" grpId="0" nodeType="clickEffect">
                                  <p:stCondLst>
                                    <p:cond delay="0"/>
                                  </p:stCondLst>
                                  <p:childTnLst>
                                    <p:set>
                                      <p:cBhvr>
                                        <p:cTn id="195" dur="1" fill="hold">
                                          <p:stCondLst>
                                            <p:cond delay="0"/>
                                          </p:stCondLst>
                                        </p:cTn>
                                        <p:tgtEl>
                                          <p:spTgt spid="104"/>
                                        </p:tgtEl>
                                        <p:attrNameLst>
                                          <p:attrName>style.visibility</p:attrName>
                                        </p:attrNameLst>
                                      </p:cBhvr>
                                      <p:to>
                                        <p:strVal val="visible"/>
                                      </p:to>
                                    </p:set>
                                    <p:animEffect transition="in" filter="circle(in)">
                                      <p:cBhvr>
                                        <p:cTn id="196" dur="2000"/>
                                        <p:tgtEl>
                                          <p:spTgt spid="104"/>
                                        </p:tgtEl>
                                      </p:cBhvr>
                                    </p:animEffect>
                                  </p:childTnLst>
                                </p:cTn>
                              </p:par>
                            </p:childTnLst>
                          </p:cTn>
                        </p:par>
                      </p:childTnLst>
                    </p:cTn>
                  </p:par>
                  <p:par>
                    <p:cTn id="197" fill="hold">
                      <p:stCondLst>
                        <p:cond delay="indefinite"/>
                      </p:stCondLst>
                      <p:childTnLst>
                        <p:par>
                          <p:cTn id="198" fill="hold">
                            <p:stCondLst>
                              <p:cond delay="0"/>
                            </p:stCondLst>
                            <p:childTnLst>
                              <p:par>
                                <p:cTn id="199" presetID="6" presetClass="entr" presetSubtype="16" fill="hold" grpId="0" nodeType="clickEffect">
                                  <p:stCondLst>
                                    <p:cond delay="0"/>
                                  </p:stCondLst>
                                  <p:childTnLst>
                                    <p:set>
                                      <p:cBhvr>
                                        <p:cTn id="200" dur="1" fill="hold">
                                          <p:stCondLst>
                                            <p:cond delay="0"/>
                                          </p:stCondLst>
                                        </p:cTn>
                                        <p:tgtEl>
                                          <p:spTgt spid="107"/>
                                        </p:tgtEl>
                                        <p:attrNameLst>
                                          <p:attrName>style.visibility</p:attrName>
                                        </p:attrNameLst>
                                      </p:cBhvr>
                                      <p:to>
                                        <p:strVal val="visible"/>
                                      </p:to>
                                    </p:set>
                                    <p:animEffect transition="in" filter="circle(in)">
                                      <p:cBhvr>
                                        <p:cTn id="201" dur="2000"/>
                                        <p:tgtEl>
                                          <p:spTgt spid="107"/>
                                        </p:tgtEl>
                                      </p:cBhvr>
                                    </p:animEffect>
                                  </p:childTnLst>
                                </p:cTn>
                              </p:par>
                            </p:childTnLst>
                          </p:cTn>
                        </p:par>
                      </p:childTnLst>
                    </p:cTn>
                  </p:par>
                  <p:par>
                    <p:cTn id="202" fill="hold">
                      <p:stCondLst>
                        <p:cond delay="indefinite"/>
                      </p:stCondLst>
                      <p:childTnLst>
                        <p:par>
                          <p:cTn id="203" fill="hold">
                            <p:stCondLst>
                              <p:cond delay="0"/>
                            </p:stCondLst>
                            <p:childTnLst>
                              <p:par>
                                <p:cTn id="204" presetID="6" presetClass="entr" presetSubtype="16" fill="hold" grpId="0" nodeType="clickEffect">
                                  <p:stCondLst>
                                    <p:cond delay="0"/>
                                  </p:stCondLst>
                                  <p:childTnLst>
                                    <p:set>
                                      <p:cBhvr>
                                        <p:cTn id="205" dur="1" fill="hold">
                                          <p:stCondLst>
                                            <p:cond delay="0"/>
                                          </p:stCondLst>
                                        </p:cTn>
                                        <p:tgtEl>
                                          <p:spTgt spid="106"/>
                                        </p:tgtEl>
                                        <p:attrNameLst>
                                          <p:attrName>style.visibility</p:attrName>
                                        </p:attrNameLst>
                                      </p:cBhvr>
                                      <p:to>
                                        <p:strVal val="visible"/>
                                      </p:to>
                                    </p:set>
                                    <p:animEffect transition="in" filter="circle(in)">
                                      <p:cBhvr>
                                        <p:cTn id="206" dur="2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2" grpId="0" animBg="1"/>
      <p:bldP spid="96" grpId="0"/>
      <p:bldP spid="97" grpId="0"/>
      <p:bldP spid="98" grpId="0"/>
      <p:bldP spid="99" grpId="0"/>
      <p:bldP spid="100" grpId="0"/>
      <p:bldP spid="101" grpId="0"/>
      <p:bldP spid="103" grpId="0"/>
      <p:bldP spid="104" grpId="0"/>
      <p:bldP spid="105" grpId="0"/>
      <p:bldP spid="106" grpId="0"/>
      <p:bldP spid="10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286248" y="214290"/>
            <a:ext cx="3857652" cy="1077218"/>
          </a:xfrm>
          <a:prstGeom prst="rect">
            <a:avLst/>
          </a:prstGeom>
          <a:noFill/>
        </p:spPr>
        <p:txBody>
          <a:bodyPr wrap="square" rtlCol="1">
            <a:spAutoFit/>
          </a:bodyPr>
          <a:lstStyle/>
          <a:p>
            <a:pPr algn="ctr"/>
            <a:r>
              <a:rPr lang="ar-SA" sz="3200" b="1" dirty="0" smtClean="0">
                <a:cs typeface="DecoType Naskh" pitchFamily="2" charset="-78"/>
              </a:rPr>
              <a:t>ب/ أيُّ من العناصر السابقة توافرت في (رسالة أم)؟الإجابة شفهياً</a:t>
            </a:r>
          </a:p>
        </p:txBody>
      </p:sp>
      <p:sp>
        <p:nvSpPr>
          <p:cNvPr id="4" name="مستطيل مستدير الزوايا 3"/>
          <p:cNvSpPr/>
          <p:nvPr/>
        </p:nvSpPr>
        <p:spPr>
          <a:xfrm>
            <a:off x="500034" y="214290"/>
            <a:ext cx="3643338" cy="2143140"/>
          </a:xfrm>
          <a:prstGeom prst="roundRect">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1">
            <a:schemeClr val="accent3"/>
          </a:lnRef>
          <a:fillRef idx="3">
            <a:schemeClr val="accent3"/>
          </a:fillRef>
          <a:effectRef idx="2">
            <a:schemeClr val="accent3"/>
          </a:effectRef>
          <a:fontRef idx="minor">
            <a:schemeClr val="lt1"/>
          </a:fontRef>
        </p:style>
        <p:txBody>
          <a:bodyPr rtlCol="1" anchor="ctr"/>
          <a:lstStyle/>
          <a:p>
            <a:pPr algn="ctr"/>
            <a:endParaRPr lang="ar-SA" sz="2800" b="1" dirty="0">
              <a:solidFill>
                <a:schemeClr val="tx1"/>
              </a:solidFill>
            </a:endParaRPr>
          </a:p>
        </p:txBody>
      </p:sp>
      <p:sp>
        <p:nvSpPr>
          <p:cNvPr id="5" name="مربع نص 4"/>
          <p:cNvSpPr txBox="1"/>
          <p:nvPr/>
        </p:nvSpPr>
        <p:spPr>
          <a:xfrm>
            <a:off x="500034" y="327234"/>
            <a:ext cx="3571900" cy="1815882"/>
          </a:xfrm>
          <a:prstGeom prst="rect">
            <a:avLst/>
          </a:prstGeom>
          <a:noFill/>
        </p:spPr>
        <p:txBody>
          <a:bodyPr wrap="square" rtlCol="1">
            <a:spAutoFit/>
          </a:bodyPr>
          <a:lstStyle/>
          <a:p>
            <a:pPr algn="ctr"/>
            <a:r>
              <a:rPr lang="ar-SA" sz="2800" b="1" dirty="0" smtClean="0"/>
              <a:t>البسملة/صفة المرسل إليه واسمه/تحية افتتاحية/غرض الرسالة وذكر المطلوب/دعاء/صفة المرسل</a:t>
            </a:r>
            <a:endParaRPr lang="ar-SA" sz="2800" b="1" dirty="0"/>
          </a:p>
        </p:txBody>
      </p:sp>
      <p:sp>
        <p:nvSpPr>
          <p:cNvPr id="6" name="مربع نص 5"/>
          <p:cNvSpPr txBox="1"/>
          <p:nvPr/>
        </p:nvSpPr>
        <p:spPr>
          <a:xfrm>
            <a:off x="6858016" y="1285860"/>
            <a:ext cx="1857388" cy="2062103"/>
          </a:xfrm>
          <a:prstGeom prst="rect">
            <a:avLst/>
          </a:prstGeom>
          <a:noFill/>
        </p:spPr>
        <p:txBody>
          <a:bodyPr wrap="square" rtlCol="1">
            <a:spAutoFit/>
          </a:bodyPr>
          <a:lstStyle/>
          <a:p>
            <a:pPr algn="ctr"/>
            <a:r>
              <a:rPr lang="ar-SA" sz="3200" b="1" dirty="0" smtClean="0">
                <a:cs typeface="DecoType Naskh" pitchFamily="2" charset="-78"/>
              </a:rPr>
              <a:t>ج/أملأ الجدول التالي بالمطلوب من نص</a:t>
            </a:r>
          </a:p>
          <a:p>
            <a:pPr algn="ctr"/>
            <a:r>
              <a:rPr lang="ar-SA" sz="3200" b="1" dirty="0" smtClean="0">
                <a:cs typeface="DecoType Naskh" pitchFamily="2" charset="-78"/>
              </a:rPr>
              <a:t>(رسالة أم):</a:t>
            </a:r>
          </a:p>
        </p:txBody>
      </p:sp>
      <p:cxnSp>
        <p:nvCxnSpPr>
          <p:cNvPr id="8" name="رابط كسهم مستقيم 7"/>
          <p:cNvCxnSpPr>
            <a:endCxn id="4" idx="3"/>
          </p:cNvCxnSpPr>
          <p:nvPr/>
        </p:nvCxnSpPr>
        <p:spPr>
          <a:xfrm rot="5400000">
            <a:off x="4143372" y="714356"/>
            <a:ext cx="571504" cy="57150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6" name="مستطيل 15"/>
          <p:cNvSpPr/>
          <p:nvPr/>
        </p:nvSpPr>
        <p:spPr>
          <a:xfrm rot="20534807">
            <a:off x="504395" y="2622291"/>
            <a:ext cx="6097495" cy="1938992"/>
          </a:xfrm>
          <a:prstGeom prst="rect">
            <a:avLst/>
          </a:prstGeom>
          <a:solidFill>
            <a:schemeClr val="accent1">
              <a:lumMod val="20000"/>
              <a:lumOff val="80000"/>
            </a:schemeClr>
          </a:solidFill>
          <a:ln w="57150">
            <a:solidFill>
              <a:schemeClr val="accent1">
                <a:lumMod val="5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ar-SA" b="1" dirty="0" smtClean="0">
                <a:latin typeface="Arabic Typesetting" pitchFamily="66" charset="-78"/>
                <a:cs typeface="Simplified Arabic" pitchFamily="2" charset="-78"/>
              </a:rPr>
              <a:t>ا</a:t>
            </a:r>
            <a:r>
              <a:rPr lang="ar-SA" sz="2400" b="1" dirty="0" smtClean="0">
                <a:latin typeface="Arabic Typesetting" pitchFamily="66" charset="-78"/>
                <a:cs typeface="Simplified Arabic" pitchFamily="2" charset="-78"/>
              </a:rPr>
              <a:t>لمطلوب</a:t>
            </a:r>
          </a:p>
          <a:p>
            <a:r>
              <a:rPr lang="ar-SA" sz="2400" b="1" dirty="0" smtClean="0">
                <a:latin typeface="Arabic Typesetting" pitchFamily="66" charset="-78"/>
                <a:cs typeface="Simplified Arabic" pitchFamily="2" charset="-78"/>
              </a:rPr>
              <a:t>1/ العبارة الافتتاحية</a:t>
            </a:r>
          </a:p>
          <a:p>
            <a:r>
              <a:rPr lang="ar-SA" sz="2400" b="1" dirty="0" smtClean="0">
                <a:latin typeface="Arabic Typesetting" pitchFamily="66" charset="-78"/>
                <a:cs typeface="Simplified Arabic" pitchFamily="2" charset="-78"/>
              </a:rPr>
              <a:t>2/ العبارة التي تربط المقدمة بما بعدها </a:t>
            </a:r>
          </a:p>
          <a:p>
            <a:r>
              <a:rPr lang="ar-SA" sz="2400" b="1" dirty="0" smtClean="0">
                <a:latin typeface="Arabic Typesetting" pitchFamily="66" charset="-78"/>
                <a:cs typeface="Simplified Arabic" pitchFamily="2" charset="-78"/>
              </a:rPr>
              <a:t>3/ العبارة التي تربط بين عرض الموضوع وجملة الخاتمة</a:t>
            </a:r>
          </a:p>
          <a:p>
            <a:r>
              <a:rPr lang="ar-SA" sz="2400" b="1" dirty="0" smtClean="0">
                <a:latin typeface="Arabic Typesetting" pitchFamily="66" charset="-78"/>
                <a:cs typeface="Simplified Arabic" pitchFamily="2" charset="-78"/>
              </a:rPr>
              <a:t>4/ العبارة التي تختم الرسالة</a:t>
            </a:r>
            <a:endParaRPr lang="ar-SA" sz="2400" dirty="0"/>
          </a:p>
        </p:txBody>
      </p:sp>
      <p:sp>
        <p:nvSpPr>
          <p:cNvPr id="18" name="مستطيل 17"/>
          <p:cNvSpPr/>
          <p:nvPr/>
        </p:nvSpPr>
        <p:spPr>
          <a:xfrm rot="20516501">
            <a:off x="2661831" y="4163515"/>
            <a:ext cx="5643570" cy="1938992"/>
          </a:xfrm>
          <a:prstGeom prst="rect">
            <a:avLst/>
          </a:prstGeom>
          <a:solidFill>
            <a:schemeClr val="accent2">
              <a:lumMod val="40000"/>
              <a:lumOff val="60000"/>
            </a:schemeClr>
          </a:solidFill>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endParaRPr lang="ar-SA" sz="2400" b="1" dirty="0" smtClean="0">
              <a:latin typeface="Arabic Typesetting" pitchFamily="66" charset="-78"/>
              <a:cs typeface="Simplified Arabic" pitchFamily="2" charset="-78"/>
            </a:endParaRPr>
          </a:p>
          <a:p>
            <a:pPr algn="ctr"/>
            <a:endParaRPr lang="ar-SA" sz="2400" b="1" dirty="0" smtClean="0">
              <a:latin typeface="Arabic Typesetting" pitchFamily="66" charset="-78"/>
              <a:cs typeface="Simplified Arabic" pitchFamily="2" charset="-78"/>
            </a:endParaRPr>
          </a:p>
          <a:p>
            <a:pPr algn="ctr"/>
            <a:endParaRPr lang="ar-SA" sz="2400" b="1" dirty="0" smtClean="0">
              <a:latin typeface="Arabic Typesetting" pitchFamily="66" charset="-78"/>
              <a:cs typeface="Simplified Arabic" pitchFamily="2" charset="-78"/>
            </a:endParaRPr>
          </a:p>
          <a:p>
            <a:pPr algn="ctr"/>
            <a:endParaRPr lang="ar-SA" sz="2400" b="1" dirty="0" smtClean="0">
              <a:latin typeface="Arabic Typesetting" pitchFamily="66" charset="-78"/>
              <a:cs typeface="Simplified Arabic" pitchFamily="2" charset="-78"/>
            </a:endParaRPr>
          </a:p>
          <a:p>
            <a:pPr algn="ctr"/>
            <a:endParaRPr lang="ar-SA" sz="2400" b="1" dirty="0" smtClean="0">
              <a:latin typeface="Arabic Typesetting" pitchFamily="66" charset="-78"/>
              <a:cs typeface="Simplified Arabic" pitchFamily="2" charset="-78"/>
            </a:endParaRPr>
          </a:p>
        </p:txBody>
      </p:sp>
      <p:sp>
        <p:nvSpPr>
          <p:cNvPr id="19" name="مربع نص 18"/>
          <p:cNvSpPr txBox="1"/>
          <p:nvPr/>
        </p:nvSpPr>
        <p:spPr>
          <a:xfrm rot="20455475">
            <a:off x="2352131" y="4182668"/>
            <a:ext cx="6143668" cy="1938992"/>
          </a:xfrm>
          <a:prstGeom prst="rect">
            <a:avLst/>
          </a:prstGeom>
          <a:noFill/>
        </p:spPr>
        <p:txBody>
          <a:bodyPr wrap="square" rtlCol="1">
            <a:spAutoFit/>
          </a:bodyPr>
          <a:lstStyle/>
          <a:p>
            <a:pPr algn="ctr"/>
            <a:r>
              <a:rPr lang="ar-SA" sz="2400" b="1" dirty="0" smtClean="0">
                <a:solidFill>
                  <a:schemeClr val="dk1"/>
                </a:solidFill>
                <a:latin typeface="Arabic Typesetting" pitchFamily="66" charset="-78"/>
                <a:cs typeface="Simplified Arabic" pitchFamily="2" charset="-78"/>
              </a:rPr>
              <a:t>العبارات</a:t>
            </a:r>
          </a:p>
          <a:p>
            <a:pPr algn="ctr"/>
            <a:r>
              <a:rPr lang="ar-SA" sz="2400" b="1" dirty="0" smtClean="0">
                <a:solidFill>
                  <a:schemeClr val="dk1"/>
                </a:solidFill>
                <a:latin typeface="Arabic Typesetting" pitchFamily="66" charset="-78"/>
                <a:cs typeface="Simplified Arabic" pitchFamily="2" charset="-78"/>
              </a:rPr>
              <a:t>1/ ابنتي الحبيبة فاطمة</a:t>
            </a:r>
          </a:p>
          <a:p>
            <a:pPr algn="ctr"/>
            <a:r>
              <a:rPr lang="ar-SA" sz="2400" b="1" dirty="0" smtClean="0">
                <a:solidFill>
                  <a:schemeClr val="dk1"/>
                </a:solidFill>
                <a:latin typeface="Arabic Typesetting" pitchFamily="66" charset="-78"/>
                <a:cs typeface="Simplified Arabic" pitchFamily="2" charset="-78"/>
              </a:rPr>
              <a:t>2/ ابنتي الغالية</a:t>
            </a:r>
          </a:p>
          <a:p>
            <a:pPr algn="ctr"/>
            <a:r>
              <a:rPr lang="ar-SA" sz="2400" b="1" dirty="0" smtClean="0">
                <a:solidFill>
                  <a:schemeClr val="dk1"/>
                </a:solidFill>
                <a:latin typeface="Arabic Typesetting" pitchFamily="66" charset="-78"/>
                <a:cs typeface="Simplified Arabic" pitchFamily="2" charset="-78"/>
              </a:rPr>
              <a:t>3/ هنا لم أستطع الصمت..هذا الشبك</a:t>
            </a:r>
          </a:p>
          <a:p>
            <a:pPr algn="ctr"/>
            <a:r>
              <a:rPr lang="ar-SA" sz="2400" b="1" dirty="0" smtClean="0">
                <a:solidFill>
                  <a:schemeClr val="dk1"/>
                </a:solidFill>
                <a:latin typeface="Arabic Typesetting" pitchFamily="66" charset="-78"/>
                <a:cs typeface="Simplified Arabic" pitchFamily="2" charset="-78"/>
              </a:rPr>
              <a:t>4/سآخذ بيدك لتنجي منه،فأنت ابنتي حفظك الله ورعاك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2000"/>
                                        <p:tgtEl>
                                          <p:spTgt spid="4"/>
                                        </p:tgtEl>
                                      </p:cBhvr>
                                    </p:animEffect>
                                  </p:childTnLst>
                                </p:cTn>
                              </p:par>
                              <p:par>
                                <p:cTn id="11" presetID="4"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2000"/>
                                        <p:tgtEl>
                                          <p:spTgt spid="6"/>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ox(in)">
                                      <p:cBhvr>
                                        <p:cTn id="25" dur="2000"/>
                                        <p:tgtEl>
                                          <p:spTgt spid="16"/>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ox(in)">
                                      <p:cBhvr>
                                        <p:cTn id="28" dur="20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to="" calcmode="lin" valueType="num">
                                      <p:cBhvr>
                                        <p:cTn id="33" dur="1" fill="hold"/>
                                        <p:tgtEl>
                                          <p:spTgt spid="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16" grpId="0" animBg="1"/>
      <p:bldP spid="18" grpId="0" animBg="1"/>
      <p:bldP spid="1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500958" y="28572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ستطيل ذو زوايا قطرية مستديرة 3"/>
          <p:cNvSpPr/>
          <p:nvPr/>
        </p:nvSpPr>
        <p:spPr>
          <a:xfrm>
            <a:off x="1071538" y="214290"/>
            <a:ext cx="6286544" cy="1000132"/>
          </a:xfrm>
          <a:prstGeom prst="round2DiagRect">
            <a:avLst/>
          </a:prstGeom>
          <a:gradFill flip="none" rotWithShape="1">
            <a:gsLst>
              <a:gs pos="0">
                <a:schemeClr val="accent4">
                  <a:tint val="50000"/>
                  <a:satMod val="300000"/>
                </a:schemeClr>
              </a:gs>
              <a:gs pos="35000">
                <a:schemeClr val="accent4">
                  <a:tint val="37000"/>
                  <a:satMod val="300000"/>
                </a:schemeClr>
              </a:gs>
              <a:gs pos="100000">
                <a:schemeClr val="accent4">
                  <a:tint val="15000"/>
                  <a:satMod val="350000"/>
                </a:schemeClr>
              </a:gs>
            </a:gsLst>
            <a:path path="circle">
              <a:fillToRect l="50000" t="50000" r="50000" b="50000"/>
            </a:path>
            <a:tileRect/>
          </a:gradFill>
          <a:ln w="57150"/>
        </p:spPr>
        <p:style>
          <a:lnRef idx="1">
            <a:schemeClr val="accent4"/>
          </a:lnRef>
          <a:fillRef idx="2">
            <a:schemeClr val="accent4"/>
          </a:fillRef>
          <a:effectRef idx="1">
            <a:schemeClr val="accent4"/>
          </a:effectRef>
          <a:fontRef idx="minor">
            <a:schemeClr val="dk1"/>
          </a:fontRef>
        </p:style>
        <p:txBody>
          <a:bodyPr rtlCol="1" anchor="ctr"/>
          <a:lstStyle/>
          <a:p>
            <a:pPr algn="ctr"/>
            <a:r>
              <a:rPr lang="ar-SA" sz="2400" b="1" dirty="0" smtClean="0">
                <a:solidFill>
                  <a:schemeClr val="tx2">
                    <a:lumMod val="75000"/>
                  </a:schemeClr>
                </a:solidFill>
              </a:rPr>
              <a:t>أُصيب أخٌ لي بحادثة جعلته مقعداً.أُكمل كتابة رسالة المواساة التالية،أذكر فيها قيمة وأبين له مزاياه.</a:t>
            </a:r>
            <a:endParaRPr lang="ar-SA" sz="2400" b="1" dirty="0">
              <a:solidFill>
                <a:schemeClr val="tx2">
                  <a:lumMod val="75000"/>
                </a:schemeClr>
              </a:solidFill>
            </a:endParaRPr>
          </a:p>
        </p:txBody>
      </p:sp>
      <p:sp>
        <p:nvSpPr>
          <p:cNvPr id="5" name="تمرير أفقي 4"/>
          <p:cNvSpPr/>
          <p:nvPr/>
        </p:nvSpPr>
        <p:spPr>
          <a:xfrm>
            <a:off x="142844" y="928670"/>
            <a:ext cx="8786874" cy="5786454"/>
          </a:xfrm>
          <a:prstGeom prst="horizontalScroll">
            <a:avLst>
              <a:gd name="adj" fmla="val 12500"/>
            </a:avLst>
          </a:prstGeom>
          <a:gradFill flip="none" rotWithShape="1">
            <a:gsLst>
              <a:gs pos="0">
                <a:schemeClr val="accent4">
                  <a:lumMod val="40000"/>
                  <a:lumOff val="60000"/>
                  <a:shade val="30000"/>
                  <a:satMod val="115000"/>
                </a:schemeClr>
              </a:gs>
              <a:gs pos="50000">
                <a:schemeClr val="accent4">
                  <a:lumMod val="40000"/>
                  <a:lumOff val="60000"/>
                  <a:shade val="67500"/>
                  <a:satMod val="115000"/>
                </a:schemeClr>
              </a:gs>
              <a:gs pos="100000">
                <a:schemeClr val="accent4">
                  <a:lumMod val="40000"/>
                  <a:lumOff val="60000"/>
                  <a:shade val="100000"/>
                  <a:satMod val="115000"/>
                </a:schemeClr>
              </a:gs>
            </a:gsLst>
            <a:lin ang="16200000" scaled="1"/>
            <a:tileRect/>
          </a:gradFill>
          <a:ln w="38100">
            <a:solidFill>
              <a:srgbClr val="00B050"/>
            </a:solidFill>
            <a:prstDash val="sysDot"/>
          </a:ln>
        </p:spPr>
        <p:style>
          <a:lnRef idx="2">
            <a:schemeClr val="accent4"/>
          </a:lnRef>
          <a:fillRef idx="1">
            <a:schemeClr val="lt1"/>
          </a:fillRef>
          <a:effectRef idx="0">
            <a:schemeClr val="accent4"/>
          </a:effectRef>
          <a:fontRef idx="minor">
            <a:schemeClr val="dk1"/>
          </a:fontRef>
        </p:style>
        <p:txBody>
          <a:bodyPr rtlCol="1" anchor="ctr"/>
          <a:lstStyle/>
          <a:p>
            <a:pPr algn="ctr"/>
            <a:r>
              <a:rPr lang="ar-SA" sz="2000" b="1" dirty="0" smtClean="0">
                <a:solidFill>
                  <a:schemeClr val="tx1"/>
                </a:solidFill>
              </a:rPr>
              <a:t>بسم الله الرحمن الرحيم</a:t>
            </a:r>
          </a:p>
          <a:p>
            <a:r>
              <a:rPr lang="ar-SA" sz="2000" b="1" dirty="0" smtClean="0">
                <a:solidFill>
                  <a:schemeClr val="tx1"/>
                </a:solidFill>
              </a:rPr>
              <a:t>أخي العزيز  .............................</a:t>
            </a:r>
          </a:p>
          <a:p>
            <a:r>
              <a:rPr lang="ar-SA" sz="2000" b="1" dirty="0" smtClean="0">
                <a:solidFill>
                  <a:schemeClr val="tx1"/>
                </a:solidFill>
              </a:rPr>
              <a:t>السلام عليكم ورحمة الله وبركاته   تحية طيبة  وبعد:</a:t>
            </a:r>
          </a:p>
          <a:p>
            <a:pPr algn="ctr"/>
            <a:r>
              <a:rPr lang="ar-SA" sz="2000" b="1" dirty="0" smtClean="0">
                <a:solidFill>
                  <a:schemeClr val="tx1"/>
                </a:solidFill>
              </a:rPr>
              <a:t>    فهذه الدنيا لا تبقى على حال،من سره زمن ساءته أزمان،لكن المؤمن أمره كله خير كما بشرنا نبينا الكريم“إن أصابته سراء شكر فكان خيراً له،وإن أصابته ضراء صبر فكان خيراً له“</a:t>
            </a:r>
          </a:p>
          <a:p>
            <a:pPr algn="ctr"/>
            <a:r>
              <a:rPr lang="ar-SA" sz="2000" b="1" dirty="0" smtClean="0">
                <a:solidFill>
                  <a:schemeClr val="tx1"/>
                </a:solidFill>
              </a:rPr>
              <a:t>....................................................................................................</a:t>
            </a:r>
          </a:p>
          <a:p>
            <a:pPr algn="ctr"/>
            <a:r>
              <a:rPr lang="ar-SA" sz="2000" b="1" dirty="0" smtClean="0">
                <a:solidFill>
                  <a:schemeClr val="tx1"/>
                </a:solidFill>
              </a:rPr>
              <a:t>....................................................................................................</a:t>
            </a:r>
          </a:p>
          <a:p>
            <a:pPr algn="ctr"/>
            <a:r>
              <a:rPr lang="ar-SA" sz="2000" b="1" dirty="0" smtClean="0">
                <a:solidFill>
                  <a:schemeClr val="tx1"/>
                </a:solidFill>
              </a:rPr>
              <a:t>......................................................................................................</a:t>
            </a:r>
          </a:p>
          <a:p>
            <a:r>
              <a:rPr lang="ar-SA" sz="2000" b="1" dirty="0" smtClean="0">
                <a:solidFill>
                  <a:schemeClr val="tx1"/>
                </a:solidFill>
              </a:rPr>
              <a:t>أخي:</a:t>
            </a:r>
          </a:p>
          <a:p>
            <a:pPr algn="ctr"/>
            <a:r>
              <a:rPr lang="ar-SA" sz="2000" b="1" dirty="0" smtClean="0">
                <a:solidFill>
                  <a:schemeClr val="tx1"/>
                </a:solidFill>
              </a:rPr>
              <a:t>فلتكن قصص الأنبياء نور صدك بالأمل،فبعد المحنة رخاء،وبعد البلاء فرج ونصر،والدعاء سلاح المؤمن فأكثر من التضرع إلى الله،إنه على كل شيء قدير .</a:t>
            </a:r>
          </a:p>
          <a:p>
            <a:pPr algn="ctr"/>
            <a:r>
              <a:rPr lang="ar-SA" sz="2000" b="1" dirty="0" smtClean="0">
                <a:solidFill>
                  <a:schemeClr val="tx1"/>
                </a:solidFill>
              </a:rPr>
              <a:t>                                                  المحب:...................</a:t>
            </a:r>
          </a:p>
          <a:p>
            <a:pPr algn="ctr"/>
            <a:r>
              <a:rPr lang="ar-SA" sz="2000" b="1" dirty="0" smtClean="0">
                <a:solidFill>
                  <a:schemeClr val="tx1"/>
                </a:solidFill>
              </a:rPr>
              <a:t>                                                     2  / 9 /1428هـ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2000"/>
                                        <p:tgtEl>
                                          <p:spTgt spid="4"/>
                                        </p:tgtEl>
                                      </p:cBhvr>
                                    </p:animEffect>
                                  </p:childTnLst>
                                </p:cTn>
                              </p:par>
                              <p:par>
                                <p:cTn id="11" presetID="21"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8)">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609889" y="111678"/>
            <a:ext cx="1464519" cy="1273008"/>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نص الاستماع</a:t>
            </a:r>
            <a:endParaRPr lang="ar-SA" sz="2000" b="1" dirty="0">
              <a:solidFill>
                <a:schemeClr val="tx1"/>
              </a:solidFill>
            </a:endParaRPr>
          </a:p>
        </p:txBody>
      </p:sp>
      <p:sp>
        <p:nvSpPr>
          <p:cNvPr id="4" name="مربع نص 3"/>
          <p:cNvSpPr txBox="1"/>
          <p:nvPr/>
        </p:nvSpPr>
        <p:spPr>
          <a:xfrm>
            <a:off x="1285852" y="642918"/>
            <a:ext cx="5857916" cy="584775"/>
          </a:xfrm>
          <a:prstGeom prst="rect">
            <a:avLst/>
          </a:prstGeom>
          <a:noFill/>
        </p:spPr>
        <p:txBody>
          <a:bodyPr wrap="square" rtlCol="1">
            <a:spAutoFit/>
          </a:bodyPr>
          <a:lstStyle/>
          <a:p>
            <a:pPr algn="ctr"/>
            <a:r>
              <a:rPr lang="ar-SA" sz="3200" b="1" dirty="0" smtClean="0">
                <a:solidFill>
                  <a:schemeClr val="accent1">
                    <a:lumMod val="50000"/>
                  </a:schemeClr>
                </a:solidFill>
                <a:effectLst>
                  <a:glow rad="101600">
                    <a:schemeClr val="accent6">
                      <a:satMod val="175000"/>
                      <a:alpha val="40000"/>
                    </a:schemeClr>
                  </a:glow>
                </a:effectLst>
                <a:cs typeface="DecoType Naskh" pitchFamily="2" charset="-78"/>
              </a:rPr>
              <a:t>أملأ الفراغ بضد السلوك الاجتماعي الوارد في الجدول:</a:t>
            </a:r>
            <a:endParaRPr lang="ar-SA" sz="3200" b="1" dirty="0">
              <a:solidFill>
                <a:schemeClr val="accent1">
                  <a:lumMod val="50000"/>
                </a:schemeClr>
              </a:solidFill>
              <a:effectLst>
                <a:glow rad="101600">
                  <a:schemeClr val="accent6">
                    <a:satMod val="175000"/>
                    <a:alpha val="40000"/>
                  </a:schemeClr>
                </a:glow>
              </a:effectLst>
              <a:cs typeface="DecoType Naskh" pitchFamily="2" charset="-78"/>
            </a:endParaRPr>
          </a:p>
        </p:txBody>
      </p:sp>
      <p:sp>
        <p:nvSpPr>
          <p:cNvPr id="5" name="وسيلة شرح بيضاوية 4"/>
          <p:cNvSpPr/>
          <p:nvPr/>
        </p:nvSpPr>
        <p:spPr>
          <a:xfrm>
            <a:off x="3000364" y="71438"/>
            <a:ext cx="3929090" cy="571480"/>
          </a:xfrm>
          <a:prstGeom prst="wedgeEllipseCallout">
            <a:avLst/>
          </a:prstGeom>
        </p:spPr>
        <p:style>
          <a:lnRef idx="2">
            <a:schemeClr val="accent2"/>
          </a:lnRef>
          <a:fillRef idx="1">
            <a:schemeClr val="lt1"/>
          </a:fillRef>
          <a:effectRef idx="0">
            <a:schemeClr val="accent2"/>
          </a:effectRef>
          <a:fontRef idx="minor">
            <a:schemeClr val="dk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الـــبساطـــــة</a:t>
            </a:r>
            <a:endParaRPr lang="ar-SA"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مخطط انسيابي: محطة طرفية 5"/>
          <p:cNvSpPr/>
          <p:nvPr/>
        </p:nvSpPr>
        <p:spPr>
          <a:xfrm>
            <a:off x="928662" y="1857364"/>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قطيعة الرحم</a:t>
            </a:r>
          </a:p>
        </p:txBody>
      </p:sp>
      <p:sp>
        <p:nvSpPr>
          <p:cNvPr id="7" name="مخطط انسيابي: محطة طرفية 6"/>
          <p:cNvSpPr/>
          <p:nvPr/>
        </p:nvSpPr>
        <p:spPr>
          <a:xfrm>
            <a:off x="928662" y="5857892"/>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8" name="مخطط انسيابي: محطة طرفية 7"/>
          <p:cNvSpPr/>
          <p:nvPr/>
        </p:nvSpPr>
        <p:spPr>
          <a:xfrm>
            <a:off x="928662" y="5286388"/>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200" b="1" dirty="0" smtClean="0">
                <a:solidFill>
                  <a:schemeClr val="tx1"/>
                </a:solidFill>
              </a:rPr>
              <a:t>الإسراف في استخدام الماء</a:t>
            </a:r>
          </a:p>
        </p:txBody>
      </p:sp>
      <p:sp>
        <p:nvSpPr>
          <p:cNvPr id="9" name="مخطط انسيابي: محطة طرفية 8"/>
          <p:cNvSpPr/>
          <p:nvPr/>
        </p:nvSpPr>
        <p:spPr>
          <a:xfrm>
            <a:off x="928662" y="4714884"/>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0" name="مخطط انسيابي: محطة طرفية 9"/>
          <p:cNvSpPr/>
          <p:nvPr/>
        </p:nvSpPr>
        <p:spPr>
          <a:xfrm>
            <a:off x="928662" y="4143380"/>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1" name="مخطط انسيابي: محطة طرفية 10"/>
          <p:cNvSpPr/>
          <p:nvPr/>
        </p:nvSpPr>
        <p:spPr>
          <a:xfrm>
            <a:off x="928662" y="3571876"/>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العبث بالممتلكات العامة</a:t>
            </a:r>
          </a:p>
        </p:txBody>
      </p:sp>
      <p:sp>
        <p:nvSpPr>
          <p:cNvPr id="12" name="مخطط انسيابي: محطة طرفية 11"/>
          <p:cNvSpPr/>
          <p:nvPr/>
        </p:nvSpPr>
        <p:spPr>
          <a:xfrm>
            <a:off x="928662" y="3000372"/>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إهدار الوقت </a:t>
            </a:r>
          </a:p>
        </p:txBody>
      </p:sp>
      <p:sp>
        <p:nvSpPr>
          <p:cNvPr id="13" name="مخطط انسيابي: محطة طرفية 12"/>
          <p:cNvSpPr/>
          <p:nvPr/>
        </p:nvSpPr>
        <p:spPr>
          <a:xfrm>
            <a:off x="928662" y="2428868"/>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4" name="مخطط انسيابي: محطة طرفية 13"/>
          <p:cNvSpPr/>
          <p:nvPr/>
        </p:nvSpPr>
        <p:spPr>
          <a:xfrm>
            <a:off x="928662" y="1285860"/>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rgbClr val="C00000"/>
                </a:solidFill>
              </a:rPr>
              <a:t>سلوك اجتماعي سلبي</a:t>
            </a:r>
          </a:p>
        </p:txBody>
      </p:sp>
      <p:sp>
        <p:nvSpPr>
          <p:cNvPr id="15" name="مخطط انسيابي: محطة طرفية 14"/>
          <p:cNvSpPr/>
          <p:nvPr/>
        </p:nvSpPr>
        <p:spPr>
          <a:xfrm>
            <a:off x="5214942" y="1857364"/>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6" name="مخطط انسيابي: محطة طرفية 15"/>
          <p:cNvSpPr/>
          <p:nvPr/>
        </p:nvSpPr>
        <p:spPr>
          <a:xfrm>
            <a:off x="5214942" y="5857892"/>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الامتناع عن التدخين</a:t>
            </a:r>
          </a:p>
        </p:txBody>
      </p:sp>
      <p:sp>
        <p:nvSpPr>
          <p:cNvPr id="17" name="مخطط انسيابي: محطة طرفية 16"/>
          <p:cNvSpPr/>
          <p:nvPr/>
        </p:nvSpPr>
        <p:spPr>
          <a:xfrm>
            <a:off x="5214942" y="5286388"/>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8" name="مخطط انسيابي: محطة طرفية 17"/>
          <p:cNvSpPr/>
          <p:nvPr/>
        </p:nvSpPr>
        <p:spPr>
          <a:xfrm>
            <a:off x="5214942" y="4714884"/>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تيسير المهور</a:t>
            </a:r>
          </a:p>
        </p:txBody>
      </p:sp>
      <p:sp>
        <p:nvSpPr>
          <p:cNvPr id="19" name="مخطط انسيابي: محطة طرفية 18"/>
          <p:cNvSpPr/>
          <p:nvPr/>
        </p:nvSpPr>
        <p:spPr>
          <a:xfrm>
            <a:off x="5214942" y="4143380"/>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الاجتماع</a:t>
            </a:r>
          </a:p>
        </p:txBody>
      </p:sp>
      <p:sp>
        <p:nvSpPr>
          <p:cNvPr id="20" name="مخطط انسيابي: محطة طرفية 19"/>
          <p:cNvSpPr/>
          <p:nvPr/>
        </p:nvSpPr>
        <p:spPr>
          <a:xfrm>
            <a:off x="5214942" y="3571876"/>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1" name="مخطط انسيابي: محطة طرفية 20"/>
          <p:cNvSpPr/>
          <p:nvPr/>
        </p:nvSpPr>
        <p:spPr>
          <a:xfrm>
            <a:off x="5214942" y="3000372"/>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2" name="مخطط انسيابي: محطة طرفية 21"/>
          <p:cNvSpPr/>
          <p:nvPr/>
        </p:nvSpPr>
        <p:spPr>
          <a:xfrm>
            <a:off x="5214942" y="2428868"/>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البساطة في المعيشة</a:t>
            </a:r>
          </a:p>
        </p:txBody>
      </p:sp>
      <p:sp>
        <p:nvSpPr>
          <p:cNvPr id="23" name="مخطط انسيابي: محطة طرفية 22"/>
          <p:cNvSpPr/>
          <p:nvPr/>
        </p:nvSpPr>
        <p:spPr>
          <a:xfrm>
            <a:off x="5214942" y="1285860"/>
            <a:ext cx="3000396" cy="571504"/>
          </a:xfrm>
          <a:prstGeom prst="flowChartTerminator">
            <a:avLst/>
          </a:prstGeom>
          <a:solidFill>
            <a:schemeClr val="accent6">
              <a:lumMod val="60000"/>
              <a:lumOff val="40000"/>
            </a:schemeClr>
          </a:solidFill>
          <a:ln w="38100">
            <a:solidFill>
              <a:schemeClr val="accent3">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500" b="1" dirty="0" smtClean="0">
                <a:solidFill>
                  <a:schemeClr val="tx1"/>
                </a:solidFill>
              </a:rPr>
              <a:t>سلوك اجتماعي إيجابي</a:t>
            </a:r>
            <a:endParaRPr lang="ar-SA" sz="2500" b="1" dirty="0">
              <a:solidFill>
                <a:schemeClr val="tx1"/>
              </a:solidFill>
            </a:endParaRPr>
          </a:p>
        </p:txBody>
      </p:sp>
      <p:sp>
        <p:nvSpPr>
          <p:cNvPr id="47" name="مربع نص 46"/>
          <p:cNvSpPr txBox="1"/>
          <p:nvPr/>
        </p:nvSpPr>
        <p:spPr>
          <a:xfrm>
            <a:off x="5929322" y="1928802"/>
            <a:ext cx="1500198" cy="477054"/>
          </a:xfrm>
          <a:prstGeom prst="rect">
            <a:avLst/>
          </a:prstGeom>
          <a:noFill/>
        </p:spPr>
        <p:txBody>
          <a:bodyPr wrap="square" rtlCol="1">
            <a:spAutoFit/>
          </a:bodyPr>
          <a:lstStyle/>
          <a:p>
            <a:r>
              <a:rPr lang="ar-SA" sz="2500" b="1" dirty="0" smtClean="0"/>
              <a:t>صلة الرحم</a:t>
            </a:r>
          </a:p>
        </p:txBody>
      </p:sp>
      <p:sp>
        <p:nvSpPr>
          <p:cNvPr id="48" name="مربع نص 47"/>
          <p:cNvSpPr txBox="1"/>
          <p:nvPr/>
        </p:nvSpPr>
        <p:spPr>
          <a:xfrm>
            <a:off x="1000100" y="2451880"/>
            <a:ext cx="2571768" cy="477054"/>
          </a:xfrm>
          <a:prstGeom prst="rect">
            <a:avLst/>
          </a:prstGeom>
          <a:noFill/>
        </p:spPr>
        <p:txBody>
          <a:bodyPr wrap="square" rtlCol="1">
            <a:spAutoFit/>
          </a:bodyPr>
          <a:lstStyle/>
          <a:p>
            <a:r>
              <a:rPr lang="ar-SA" sz="2500" b="1" dirty="0" smtClean="0"/>
              <a:t>الإسراف في المعيشة</a:t>
            </a:r>
          </a:p>
        </p:txBody>
      </p:sp>
      <p:sp>
        <p:nvSpPr>
          <p:cNvPr id="49" name="مربع نص 48"/>
          <p:cNvSpPr txBox="1"/>
          <p:nvPr/>
        </p:nvSpPr>
        <p:spPr>
          <a:xfrm>
            <a:off x="5786446" y="3071810"/>
            <a:ext cx="1500198" cy="477054"/>
          </a:xfrm>
          <a:prstGeom prst="rect">
            <a:avLst/>
          </a:prstGeom>
          <a:noFill/>
        </p:spPr>
        <p:txBody>
          <a:bodyPr wrap="square" rtlCol="1">
            <a:spAutoFit/>
          </a:bodyPr>
          <a:lstStyle/>
          <a:p>
            <a:r>
              <a:rPr lang="ar-SA" sz="2500" b="1" dirty="0" smtClean="0"/>
              <a:t>حفظ الوقت</a:t>
            </a:r>
          </a:p>
        </p:txBody>
      </p:sp>
      <p:sp>
        <p:nvSpPr>
          <p:cNvPr id="50" name="مربع نص 49"/>
          <p:cNvSpPr txBox="1"/>
          <p:nvPr/>
        </p:nvSpPr>
        <p:spPr>
          <a:xfrm>
            <a:off x="5286380" y="3594888"/>
            <a:ext cx="2786082" cy="477054"/>
          </a:xfrm>
          <a:prstGeom prst="rect">
            <a:avLst/>
          </a:prstGeom>
          <a:noFill/>
        </p:spPr>
        <p:txBody>
          <a:bodyPr wrap="square" rtlCol="1">
            <a:spAutoFit/>
          </a:bodyPr>
          <a:lstStyle/>
          <a:p>
            <a:r>
              <a:rPr lang="ar-SA" sz="2500" b="1" dirty="0" smtClean="0"/>
              <a:t>المحافظة على الممتلكات</a:t>
            </a:r>
          </a:p>
        </p:txBody>
      </p:sp>
      <p:sp>
        <p:nvSpPr>
          <p:cNvPr id="51" name="مربع نص 50"/>
          <p:cNvSpPr txBox="1"/>
          <p:nvPr/>
        </p:nvSpPr>
        <p:spPr>
          <a:xfrm>
            <a:off x="2000232" y="4214818"/>
            <a:ext cx="857256" cy="477054"/>
          </a:xfrm>
          <a:prstGeom prst="rect">
            <a:avLst/>
          </a:prstGeom>
          <a:noFill/>
        </p:spPr>
        <p:txBody>
          <a:bodyPr wrap="square" rtlCol="1">
            <a:spAutoFit/>
          </a:bodyPr>
          <a:lstStyle/>
          <a:p>
            <a:r>
              <a:rPr lang="ar-SA" sz="2500" b="1" dirty="0" smtClean="0"/>
              <a:t>الفرقة</a:t>
            </a:r>
          </a:p>
        </p:txBody>
      </p:sp>
      <p:sp>
        <p:nvSpPr>
          <p:cNvPr id="52" name="مربع نص 51"/>
          <p:cNvSpPr txBox="1"/>
          <p:nvPr/>
        </p:nvSpPr>
        <p:spPr>
          <a:xfrm>
            <a:off x="1643042" y="4737896"/>
            <a:ext cx="1500198" cy="477054"/>
          </a:xfrm>
          <a:prstGeom prst="rect">
            <a:avLst/>
          </a:prstGeom>
          <a:noFill/>
        </p:spPr>
        <p:txBody>
          <a:bodyPr wrap="square" rtlCol="1">
            <a:spAutoFit/>
          </a:bodyPr>
          <a:lstStyle/>
          <a:p>
            <a:r>
              <a:rPr lang="ar-SA" sz="2500" b="1" dirty="0" smtClean="0"/>
              <a:t>غلاء المهور</a:t>
            </a:r>
          </a:p>
        </p:txBody>
      </p:sp>
      <p:sp>
        <p:nvSpPr>
          <p:cNvPr id="53" name="مربع نص 52"/>
          <p:cNvSpPr txBox="1"/>
          <p:nvPr/>
        </p:nvSpPr>
        <p:spPr>
          <a:xfrm>
            <a:off x="5286380" y="5357826"/>
            <a:ext cx="2714644" cy="430887"/>
          </a:xfrm>
          <a:prstGeom prst="rect">
            <a:avLst/>
          </a:prstGeom>
          <a:noFill/>
        </p:spPr>
        <p:txBody>
          <a:bodyPr wrap="square" rtlCol="1">
            <a:spAutoFit/>
          </a:bodyPr>
          <a:lstStyle/>
          <a:p>
            <a:r>
              <a:rPr lang="ar-SA" sz="2200" b="1" dirty="0" smtClean="0"/>
              <a:t>الاقتصاد في استخدام الماء</a:t>
            </a:r>
          </a:p>
        </p:txBody>
      </p:sp>
      <p:sp>
        <p:nvSpPr>
          <p:cNvPr id="54" name="مربع نص 53"/>
          <p:cNvSpPr txBox="1"/>
          <p:nvPr/>
        </p:nvSpPr>
        <p:spPr>
          <a:xfrm>
            <a:off x="1857356" y="5880904"/>
            <a:ext cx="1143008" cy="477054"/>
          </a:xfrm>
          <a:prstGeom prst="rect">
            <a:avLst/>
          </a:prstGeom>
          <a:noFill/>
        </p:spPr>
        <p:txBody>
          <a:bodyPr wrap="square" rtlCol="1">
            <a:spAutoFit/>
          </a:bodyPr>
          <a:lstStyle/>
          <a:p>
            <a:r>
              <a:rPr lang="ar-SA" sz="2500" b="1" dirty="0" smtClean="0"/>
              <a:t>التدخين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24"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to="" calcmode="lin" valueType="num">
                                      <p:cBhvr>
                                        <p:cTn id="10" dur="1" fill="hold"/>
                                        <p:tgtEl>
                                          <p:spTgt spid="14"/>
                                        </p:tgtEl>
                                        <p:attrNameLst>
                                          <p:attrName/>
                                        </p:attrNameLst>
                                      </p:cBhvr>
                                    </p:anim>
                                  </p:childTnLst>
                                </p:cTn>
                              </p:par>
                              <p:par>
                                <p:cTn id="11" presetID="24"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to="" calcmode="lin" valueType="num">
                                      <p:cBhvr>
                                        <p:cTn id="13" dur="1" fill="hold"/>
                                        <p:tgtEl>
                                          <p:spTgt spid="6"/>
                                        </p:tgtEl>
                                        <p:attrNameLst>
                                          <p:attrName/>
                                        </p:attrNameLst>
                                      </p:cBhvr>
                                    </p:anim>
                                  </p:childTnLst>
                                </p:cTn>
                              </p:par>
                              <p:par>
                                <p:cTn id="14" presetID="24"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to="" calcmode="lin" valueType="num">
                                      <p:cBhvr>
                                        <p:cTn id="16" dur="1" fill="hold"/>
                                        <p:tgtEl>
                                          <p:spTgt spid="13"/>
                                        </p:tgtEl>
                                        <p:attrNameLst>
                                          <p:attrName/>
                                        </p:attrNameLst>
                                      </p:cBhvr>
                                    </p:anim>
                                  </p:childTnLst>
                                </p:cTn>
                              </p:par>
                              <p:par>
                                <p:cTn id="17" presetID="24"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1" fill="hold"/>
                                        <p:tgtEl>
                                          <p:spTgt spid="12"/>
                                        </p:tgtEl>
                                        <p:attrNameLst>
                                          <p:attrName/>
                                        </p:attrNameLst>
                                      </p:cBhvr>
                                    </p:anim>
                                  </p:childTnLst>
                                </p:cTn>
                              </p:par>
                              <p:par>
                                <p:cTn id="20" presetID="24"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to="" calcmode="lin" valueType="num">
                                      <p:cBhvr>
                                        <p:cTn id="22" dur="1" fill="hold"/>
                                        <p:tgtEl>
                                          <p:spTgt spid="11"/>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to="" calcmode="lin" valueType="num">
                                      <p:cBhvr>
                                        <p:cTn id="25" dur="1" fill="hold"/>
                                        <p:tgtEl>
                                          <p:spTgt spid="10"/>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to="" calcmode="lin" valueType="num">
                                      <p:cBhvr>
                                        <p:cTn id="28" dur="1" fill="hold"/>
                                        <p:tgtEl>
                                          <p:spTgt spid="9"/>
                                        </p:tgtEl>
                                        <p:attrNameLst>
                                          <p:attrName/>
                                        </p:attrNameLst>
                                      </p:cBhvr>
                                    </p:anim>
                                  </p:childTnLst>
                                </p:cTn>
                              </p:par>
                              <p:par>
                                <p:cTn id="29" presetID="24"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to="" calcmode="lin" valueType="num">
                                      <p:cBhvr>
                                        <p:cTn id="31" dur="1" fill="hold"/>
                                        <p:tgtEl>
                                          <p:spTgt spid="8"/>
                                        </p:tgtEl>
                                        <p:attrNameLst>
                                          <p:attrName/>
                                        </p:attrNameLst>
                                      </p:cBhvr>
                                    </p:anim>
                                  </p:childTnLst>
                                </p:cTn>
                              </p:par>
                              <p:par>
                                <p:cTn id="32" presetID="24"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to="" calcmode="lin" valueType="num">
                                      <p:cBhvr>
                                        <p:cTn id="34" dur="1" fill="hold"/>
                                        <p:tgtEl>
                                          <p:spTgt spid="7"/>
                                        </p:tgtEl>
                                        <p:attrNameLst>
                                          <p:attrName/>
                                        </p:attrNameLst>
                                      </p:cBhvr>
                                    </p:anim>
                                  </p:childTnLst>
                                </p:cTn>
                              </p:par>
                              <p:par>
                                <p:cTn id="35" presetID="24"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to="" calcmode="lin" valueType="num">
                                      <p:cBhvr>
                                        <p:cTn id="37" dur="1" fill="hold"/>
                                        <p:tgtEl>
                                          <p:spTgt spid="23"/>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to="" calcmode="lin" valueType="num">
                                      <p:cBhvr>
                                        <p:cTn id="40" dur="1" fill="hold"/>
                                        <p:tgtEl>
                                          <p:spTgt spid="15"/>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to="" calcmode="lin" valueType="num">
                                      <p:cBhvr>
                                        <p:cTn id="43" dur="1" fill="hold"/>
                                        <p:tgtEl>
                                          <p:spTgt spid="22"/>
                                        </p:tgtEl>
                                        <p:attrNameLst>
                                          <p:attrName/>
                                        </p:attrNameLst>
                                      </p:cBhvr>
                                    </p:anim>
                                  </p:childTnLst>
                                </p:cTn>
                              </p:par>
                              <p:par>
                                <p:cTn id="44" presetID="24"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to="" calcmode="lin" valueType="num">
                                      <p:cBhvr>
                                        <p:cTn id="46" dur="1" fill="hold"/>
                                        <p:tgtEl>
                                          <p:spTgt spid="21"/>
                                        </p:tgtEl>
                                        <p:attrNameLst>
                                          <p:attrName/>
                                        </p:attrNameLst>
                                      </p:cBhvr>
                                    </p:anim>
                                  </p:childTnLst>
                                </p:cTn>
                              </p:par>
                              <p:par>
                                <p:cTn id="47" presetID="24"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to="" calcmode="lin" valueType="num">
                                      <p:cBhvr>
                                        <p:cTn id="49" dur="1" fill="hold"/>
                                        <p:tgtEl>
                                          <p:spTgt spid="20"/>
                                        </p:tgtEl>
                                        <p:attrNameLst>
                                          <p:attrName/>
                                        </p:attrNameLst>
                                      </p:cBhvr>
                                    </p:anim>
                                  </p:childTnLst>
                                </p:cTn>
                              </p:par>
                              <p:par>
                                <p:cTn id="50" presetID="24"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to="" calcmode="lin" valueType="num">
                                      <p:cBhvr>
                                        <p:cTn id="52" dur="1" fill="hold"/>
                                        <p:tgtEl>
                                          <p:spTgt spid="19"/>
                                        </p:tgtEl>
                                        <p:attrNameLst>
                                          <p:attrName/>
                                        </p:attrNameLst>
                                      </p:cBhvr>
                                    </p:anim>
                                  </p:childTnLst>
                                </p:cTn>
                              </p:par>
                              <p:par>
                                <p:cTn id="53" presetID="24"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to="" calcmode="lin" valueType="num">
                                      <p:cBhvr>
                                        <p:cTn id="55" dur="1" fill="hold"/>
                                        <p:tgtEl>
                                          <p:spTgt spid="18"/>
                                        </p:tgtEl>
                                        <p:attrNameLst>
                                          <p:attrName/>
                                        </p:attrNameLst>
                                      </p:cBhvr>
                                    </p:anim>
                                  </p:childTnLst>
                                </p:cTn>
                              </p:par>
                              <p:par>
                                <p:cTn id="56" presetID="24"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to="" calcmode="lin" valueType="num">
                                      <p:cBhvr>
                                        <p:cTn id="58" dur="1" fill="hold"/>
                                        <p:tgtEl>
                                          <p:spTgt spid="17"/>
                                        </p:tgtEl>
                                        <p:attrNameLst>
                                          <p:attrName/>
                                        </p:attrNameLst>
                                      </p:cBhvr>
                                    </p:anim>
                                  </p:childTnLst>
                                </p:cTn>
                              </p:par>
                              <p:par>
                                <p:cTn id="59" presetID="24"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to="" calcmode="lin" valueType="num">
                                      <p:cBhvr>
                                        <p:cTn id="61" dur="1" fill="hold"/>
                                        <p:tgtEl>
                                          <p:spTgt spid="16"/>
                                        </p:tgtEl>
                                        <p:attrNameLst>
                                          <p:attrName/>
                                        </p:attrNameLst>
                                      </p:cBhvr>
                                    </p:anim>
                                  </p:childTnLst>
                                </p:cTn>
                              </p:par>
                            </p:childTnLst>
                          </p:cTn>
                        </p:par>
                      </p:childTnLst>
                    </p:cTn>
                  </p:par>
                  <p:par>
                    <p:cTn id="62" fill="hold">
                      <p:stCondLst>
                        <p:cond delay="indefinite"/>
                      </p:stCondLst>
                      <p:childTnLst>
                        <p:par>
                          <p:cTn id="63" fill="hold">
                            <p:stCondLst>
                              <p:cond delay="0"/>
                            </p:stCondLst>
                            <p:childTnLst>
                              <p:par>
                                <p:cTn id="64" presetID="21" presetClass="entr" presetSubtype="4" fill="hold" nodeType="clickEffect">
                                  <p:stCondLst>
                                    <p:cond delay="0"/>
                                  </p:stCondLst>
                                  <p:childTnLst>
                                    <p:set>
                                      <p:cBhvr>
                                        <p:cTn id="65" dur="1" fill="hold">
                                          <p:stCondLst>
                                            <p:cond delay="0"/>
                                          </p:stCondLst>
                                        </p:cTn>
                                        <p:tgtEl>
                                          <p:spTgt spid="47">
                                            <p:txEl>
                                              <p:pRg st="0" end="0"/>
                                            </p:txEl>
                                          </p:spTgt>
                                        </p:tgtEl>
                                        <p:attrNameLst>
                                          <p:attrName>style.visibility</p:attrName>
                                        </p:attrNameLst>
                                      </p:cBhvr>
                                      <p:to>
                                        <p:strVal val="visible"/>
                                      </p:to>
                                    </p:set>
                                    <p:animEffect transition="in" filter="wheel(4)">
                                      <p:cBhvr>
                                        <p:cTn id="66" dur="1000"/>
                                        <p:tgtEl>
                                          <p:spTgt spid="47">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4" fill="hold" nodeType="clickEffect">
                                  <p:stCondLst>
                                    <p:cond delay="0"/>
                                  </p:stCondLst>
                                  <p:childTnLst>
                                    <p:set>
                                      <p:cBhvr>
                                        <p:cTn id="70" dur="1" fill="hold">
                                          <p:stCondLst>
                                            <p:cond delay="0"/>
                                          </p:stCondLst>
                                        </p:cTn>
                                        <p:tgtEl>
                                          <p:spTgt spid="48">
                                            <p:txEl>
                                              <p:pRg st="0" end="0"/>
                                            </p:txEl>
                                          </p:spTgt>
                                        </p:tgtEl>
                                        <p:attrNameLst>
                                          <p:attrName>style.visibility</p:attrName>
                                        </p:attrNameLst>
                                      </p:cBhvr>
                                      <p:to>
                                        <p:strVal val="visible"/>
                                      </p:to>
                                    </p:set>
                                    <p:animEffect transition="in" filter="wheel(4)">
                                      <p:cBhvr>
                                        <p:cTn id="71" dur="1000"/>
                                        <p:tgtEl>
                                          <p:spTgt spid="48">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4" fill="hold" nodeType="clickEffect">
                                  <p:stCondLst>
                                    <p:cond delay="0"/>
                                  </p:stCondLst>
                                  <p:childTnLst>
                                    <p:set>
                                      <p:cBhvr>
                                        <p:cTn id="75" dur="1" fill="hold">
                                          <p:stCondLst>
                                            <p:cond delay="0"/>
                                          </p:stCondLst>
                                        </p:cTn>
                                        <p:tgtEl>
                                          <p:spTgt spid="49">
                                            <p:txEl>
                                              <p:pRg st="0" end="0"/>
                                            </p:txEl>
                                          </p:spTgt>
                                        </p:tgtEl>
                                        <p:attrNameLst>
                                          <p:attrName>style.visibility</p:attrName>
                                        </p:attrNameLst>
                                      </p:cBhvr>
                                      <p:to>
                                        <p:strVal val="visible"/>
                                      </p:to>
                                    </p:set>
                                    <p:animEffect transition="in" filter="wheel(4)">
                                      <p:cBhvr>
                                        <p:cTn id="76" dur="1000"/>
                                        <p:tgtEl>
                                          <p:spTgt spid="49">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1" presetClass="entr" presetSubtype="4" fill="hold" nodeType="clickEffect">
                                  <p:stCondLst>
                                    <p:cond delay="0"/>
                                  </p:stCondLst>
                                  <p:childTnLst>
                                    <p:set>
                                      <p:cBhvr>
                                        <p:cTn id="80" dur="1" fill="hold">
                                          <p:stCondLst>
                                            <p:cond delay="0"/>
                                          </p:stCondLst>
                                        </p:cTn>
                                        <p:tgtEl>
                                          <p:spTgt spid="50">
                                            <p:txEl>
                                              <p:pRg st="0" end="0"/>
                                            </p:txEl>
                                          </p:spTgt>
                                        </p:tgtEl>
                                        <p:attrNameLst>
                                          <p:attrName>style.visibility</p:attrName>
                                        </p:attrNameLst>
                                      </p:cBhvr>
                                      <p:to>
                                        <p:strVal val="visible"/>
                                      </p:to>
                                    </p:set>
                                    <p:animEffect transition="in" filter="wheel(4)">
                                      <p:cBhvr>
                                        <p:cTn id="81" dur="1000"/>
                                        <p:tgtEl>
                                          <p:spTgt spid="50">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1" presetClass="entr" presetSubtype="4" fill="hold" nodeType="clickEffect">
                                  <p:stCondLst>
                                    <p:cond delay="0"/>
                                  </p:stCondLst>
                                  <p:childTnLst>
                                    <p:set>
                                      <p:cBhvr>
                                        <p:cTn id="85" dur="1" fill="hold">
                                          <p:stCondLst>
                                            <p:cond delay="0"/>
                                          </p:stCondLst>
                                        </p:cTn>
                                        <p:tgtEl>
                                          <p:spTgt spid="51">
                                            <p:txEl>
                                              <p:pRg st="0" end="0"/>
                                            </p:txEl>
                                          </p:spTgt>
                                        </p:tgtEl>
                                        <p:attrNameLst>
                                          <p:attrName>style.visibility</p:attrName>
                                        </p:attrNameLst>
                                      </p:cBhvr>
                                      <p:to>
                                        <p:strVal val="visible"/>
                                      </p:to>
                                    </p:set>
                                    <p:animEffect transition="in" filter="wheel(4)">
                                      <p:cBhvr>
                                        <p:cTn id="86" dur="1000"/>
                                        <p:tgtEl>
                                          <p:spTgt spid="51">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1" presetClass="entr" presetSubtype="4" fill="hold" nodeType="clickEffect">
                                  <p:stCondLst>
                                    <p:cond delay="0"/>
                                  </p:stCondLst>
                                  <p:childTnLst>
                                    <p:set>
                                      <p:cBhvr>
                                        <p:cTn id="90" dur="1" fill="hold">
                                          <p:stCondLst>
                                            <p:cond delay="0"/>
                                          </p:stCondLst>
                                        </p:cTn>
                                        <p:tgtEl>
                                          <p:spTgt spid="52">
                                            <p:txEl>
                                              <p:pRg st="0" end="0"/>
                                            </p:txEl>
                                          </p:spTgt>
                                        </p:tgtEl>
                                        <p:attrNameLst>
                                          <p:attrName>style.visibility</p:attrName>
                                        </p:attrNameLst>
                                      </p:cBhvr>
                                      <p:to>
                                        <p:strVal val="visible"/>
                                      </p:to>
                                    </p:set>
                                    <p:animEffect transition="in" filter="wheel(4)">
                                      <p:cBhvr>
                                        <p:cTn id="91" dur="1000"/>
                                        <p:tgtEl>
                                          <p:spTgt spid="52">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1" presetClass="entr" presetSubtype="4" fill="hold" nodeType="clickEffect">
                                  <p:stCondLst>
                                    <p:cond delay="0"/>
                                  </p:stCondLst>
                                  <p:childTnLst>
                                    <p:set>
                                      <p:cBhvr>
                                        <p:cTn id="95" dur="1" fill="hold">
                                          <p:stCondLst>
                                            <p:cond delay="0"/>
                                          </p:stCondLst>
                                        </p:cTn>
                                        <p:tgtEl>
                                          <p:spTgt spid="53">
                                            <p:txEl>
                                              <p:pRg st="0" end="0"/>
                                            </p:txEl>
                                          </p:spTgt>
                                        </p:tgtEl>
                                        <p:attrNameLst>
                                          <p:attrName>style.visibility</p:attrName>
                                        </p:attrNameLst>
                                      </p:cBhvr>
                                      <p:to>
                                        <p:strVal val="visible"/>
                                      </p:to>
                                    </p:set>
                                    <p:animEffect transition="in" filter="wheel(4)">
                                      <p:cBhvr>
                                        <p:cTn id="96" dur="1000"/>
                                        <p:tgtEl>
                                          <p:spTgt spid="53">
                                            <p:txEl>
                                              <p:pRg st="0" end="0"/>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21" presetClass="entr" presetSubtype="4" fill="hold" nodeType="clickEffect">
                                  <p:stCondLst>
                                    <p:cond delay="0"/>
                                  </p:stCondLst>
                                  <p:childTnLst>
                                    <p:set>
                                      <p:cBhvr>
                                        <p:cTn id="100" dur="1" fill="hold">
                                          <p:stCondLst>
                                            <p:cond delay="0"/>
                                          </p:stCondLst>
                                        </p:cTn>
                                        <p:tgtEl>
                                          <p:spTgt spid="54">
                                            <p:txEl>
                                              <p:pRg st="0" end="0"/>
                                            </p:txEl>
                                          </p:spTgt>
                                        </p:tgtEl>
                                        <p:attrNameLst>
                                          <p:attrName>style.visibility</p:attrName>
                                        </p:attrNameLst>
                                      </p:cBhvr>
                                      <p:to>
                                        <p:strVal val="visible"/>
                                      </p:to>
                                    </p:set>
                                    <p:animEffect transition="in" filter="wheel(4)">
                                      <p:cBhvr>
                                        <p:cTn id="101" dur="1000"/>
                                        <p:tgtEl>
                                          <p:spTgt spid="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3071802" y="642918"/>
            <a:ext cx="3429024" cy="584775"/>
          </a:xfrm>
          <a:prstGeom prst="rect">
            <a:avLst/>
          </a:prstGeom>
          <a:noFill/>
        </p:spPr>
        <p:txBody>
          <a:bodyPr wrap="square" rtlCol="1">
            <a:spAutoFit/>
          </a:bodyPr>
          <a:lstStyle/>
          <a:p>
            <a:pPr algn="ctr"/>
            <a:r>
              <a:rPr lang="ar-SA" sz="3200" b="1" dirty="0" smtClean="0">
                <a:cs typeface="DecoType Naskh" pitchFamily="2" charset="-78"/>
              </a:rPr>
              <a:t>أكمل الفراغات التالية:</a:t>
            </a:r>
            <a:endParaRPr lang="ar-SA" sz="3200" b="1" dirty="0">
              <a:cs typeface="DecoType Naskh" pitchFamily="2" charset="-78"/>
            </a:endParaRPr>
          </a:p>
        </p:txBody>
      </p:sp>
      <p:sp>
        <p:nvSpPr>
          <p:cNvPr id="4" name="وسيلة شرح بيضاوية 3"/>
          <p:cNvSpPr/>
          <p:nvPr/>
        </p:nvSpPr>
        <p:spPr>
          <a:xfrm>
            <a:off x="3000364" y="71438"/>
            <a:ext cx="3929090" cy="571480"/>
          </a:xfrm>
          <a:prstGeom prst="wedgeEllipseCallout">
            <a:avLst/>
          </a:prstGeom>
        </p:spPr>
        <p:style>
          <a:lnRef idx="2">
            <a:schemeClr val="accent2"/>
          </a:lnRef>
          <a:fillRef idx="1">
            <a:schemeClr val="lt1"/>
          </a:fillRef>
          <a:effectRef idx="0">
            <a:schemeClr val="accent2"/>
          </a:effectRef>
          <a:fontRef idx="minor">
            <a:schemeClr val="dk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أستمع وأجيب</a:t>
            </a:r>
            <a:endParaRPr lang="ar-SA"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وسيلة شرح على شكل سحابة 4"/>
          <p:cNvSpPr/>
          <p:nvPr/>
        </p:nvSpPr>
        <p:spPr>
          <a:xfrm>
            <a:off x="6215074" y="57148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6" name="مربع نص 5"/>
          <p:cNvSpPr txBox="1"/>
          <p:nvPr/>
        </p:nvSpPr>
        <p:spPr>
          <a:xfrm>
            <a:off x="1714480" y="1214422"/>
            <a:ext cx="5715040" cy="830997"/>
          </a:xfrm>
          <a:prstGeom prst="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13500000" scaled="1"/>
            <a:tileRect/>
          </a:gradFill>
          <a:ln w="38100">
            <a:solidFill>
              <a:schemeClr val="accent6">
                <a:lumMod val="50000"/>
              </a:schemeClr>
            </a:solidFill>
          </a:ln>
        </p:spPr>
        <p:txBody>
          <a:bodyPr wrap="square" rtlCol="1">
            <a:spAutoFit/>
          </a:bodyPr>
          <a:lstStyle/>
          <a:p>
            <a:r>
              <a:rPr lang="ar-SA" sz="2400" b="1" i="1" dirty="0" smtClean="0">
                <a:solidFill>
                  <a:srgbClr val="C00000"/>
                </a:solidFill>
              </a:rPr>
              <a:t>كاتب النص:</a:t>
            </a:r>
          </a:p>
          <a:p>
            <a:r>
              <a:rPr lang="ar-SA" sz="2400" b="1" i="1" dirty="0" smtClean="0">
                <a:solidFill>
                  <a:srgbClr val="C00000"/>
                </a:solidFill>
              </a:rPr>
              <a:t>مِن كتابه:</a:t>
            </a:r>
            <a:endParaRPr lang="ar-SA" sz="2400" b="1" i="1" dirty="0">
              <a:solidFill>
                <a:srgbClr val="C00000"/>
              </a:solidFill>
            </a:endParaRPr>
          </a:p>
        </p:txBody>
      </p:sp>
      <p:sp>
        <p:nvSpPr>
          <p:cNvPr id="7" name="مربع نص 6"/>
          <p:cNvSpPr txBox="1"/>
          <p:nvPr/>
        </p:nvSpPr>
        <p:spPr>
          <a:xfrm>
            <a:off x="2714612" y="1169243"/>
            <a:ext cx="3714776" cy="830997"/>
          </a:xfrm>
          <a:prstGeom prst="rect">
            <a:avLst/>
          </a:prstGeom>
          <a:noFill/>
        </p:spPr>
        <p:txBody>
          <a:bodyPr wrap="square" rtlCol="1">
            <a:spAutoFit/>
          </a:bodyPr>
          <a:lstStyle/>
          <a:p>
            <a:pPr algn="ctr"/>
            <a:r>
              <a:rPr lang="ar-SA" sz="2400" b="1" i="1" dirty="0" smtClean="0"/>
              <a:t>حسن بن  عبد الله القرشي</a:t>
            </a:r>
          </a:p>
          <a:p>
            <a:pPr algn="ctr"/>
            <a:r>
              <a:rPr lang="ar-SA" sz="2400" b="1" i="1" dirty="0" smtClean="0"/>
              <a:t>أنا والناس</a:t>
            </a:r>
            <a:endParaRPr lang="ar-SA" sz="2400" b="1" i="1" dirty="0"/>
          </a:p>
        </p:txBody>
      </p:sp>
      <p:sp>
        <p:nvSpPr>
          <p:cNvPr id="8" name="مربع نص 7"/>
          <p:cNvSpPr txBox="1"/>
          <p:nvPr/>
        </p:nvSpPr>
        <p:spPr>
          <a:xfrm>
            <a:off x="214282" y="2071678"/>
            <a:ext cx="7643866" cy="1077218"/>
          </a:xfrm>
          <a:prstGeom prst="rect">
            <a:avLst/>
          </a:prstGeom>
          <a:noFill/>
        </p:spPr>
        <p:txBody>
          <a:bodyPr wrap="square" rtlCol="1">
            <a:spAutoFit/>
          </a:bodyPr>
          <a:lstStyle/>
          <a:p>
            <a:pPr algn="ctr"/>
            <a:r>
              <a:rPr lang="ar-SA" sz="3200" b="1" dirty="0" smtClean="0">
                <a:cs typeface="DecoType Naskh" pitchFamily="2" charset="-78"/>
              </a:rPr>
              <a:t>صنف الكاتب الناس صنفين،صنف متبسط في حياته،وآخر متكلف فيها.أتعاون مع من يجاورني للمقارنة بين الصنفين فيما يلي:</a:t>
            </a:r>
            <a:endParaRPr lang="ar-SA" sz="3200" b="1" dirty="0">
              <a:cs typeface="DecoType Naskh" pitchFamily="2" charset="-78"/>
            </a:endParaRPr>
          </a:p>
        </p:txBody>
      </p:sp>
      <p:sp>
        <p:nvSpPr>
          <p:cNvPr id="9" name="وسيلة شرح على شكل سحابة 8"/>
          <p:cNvSpPr/>
          <p:nvPr/>
        </p:nvSpPr>
        <p:spPr>
          <a:xfrm>
            <a:off x="7715272" y="207167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0" name="وسيلة شرح مع سهم إلى الأعلى 9"/>
          <p:cNvSpPr/>
          <p:nvPr/>
        </p:nvSpPr>
        <p:spPr>
          <a:xfrm>
            <a:off x="3428992" y="3357562"/>
            <a:ext cx="3214710" cy="2500330"/>
          </a:xfrm>
          <a:prstGeom prst="upArrowCallout">
            <a:avLst>
              <a:gd name="adj1" fmla="val 44667"/>
              <a:gd name="adj2" fmla="val 40334"/>
              <a:gd name="adj3" fmla="val 23000"/>
              <a:gd name="adj4" fmla="val 70333"/>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solidFill>
                  <a:srgbClr val="C00000"/>
                </a:solidFill>
              </a:rPr>
              <a:t>المتبسط</a:t>
            </a:r>
          </a:p>
          <a:p>
            <a:pPr algn="ctr"/>
            <a:endParaRPr lang="ar-SA" dirty="0" smtClean="0"/>
          </a:p>
          <a:p>
            <a:pPr algn="ctr"/>
            <a:endParaRPr lang="ar-SA" dirty="0" smtClean="0"/>
          </a:p>
          <a:p>
            <a:pPr algn="ctr"/>
            <a:endParaRPr lang="ar-SA" dirty="0" smtClean="0"/>
          </a:p>
          <a:p>
            <a:pPr algn="ctr"/>
            <a:endParaRPr lang="ar-SA" dirty="0" smtClean="0"/>
          </a:p>
          <a:p>
            <a:pPr algn="ctr"/>
            <a:r>
              <a:rPr lang="ar-SA" dirty="0" smtClean="0"/>
              <a:t> </a:t>
            </a:r>
          </a:p>
          <a:p>
            <a:pPr algn="ctr"/>
            <a:endParaRPr lang="ar-SA" dirty="0"/>
          </a:p>
        </p:txBody>
      </p:sp>
      <p:sp>
        <p:nvSpPr>
          <p:cNvPr id="11" name="وسيلة شرح مع سهم إلى الأعلى 10"/>
          <p:cNvSpPr/>
          <p:nvPr/>
        </p:nvSpPr>
        <p:spPr>
          <a:xfrm>
            <a:off x="142844" y="3357562"/>
            <a:ext cx="3143272" cy="2500330"/>
          </a:xfrm>
          <a:prstGeom prst="upArrowCallout">
            <a:avLst>
              <a:gd name="adj1" fmla="val 44667"/>
              <a:gd name="adj2" fmla="val 40334"/>
              <a:gd name="adj3" fmla="val 23000"/>
              <a:gd name="adj4" fmla="val 70333"/>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400" b="1" dirty="0" smtClean="0">
                <a:solidFill>
                  <a:srgbClr val="C00000"/>
                </a:solidFill>
              </a:rPr>
              <a:t>المتكلف</a:t>
            </a:r>
          </a:p>
          <a:p>
            <a:pPr algn="ctr"/>
            <a:endParaRPr lang="ar-SA" dirty="0" smtClean="0"/>
          </a:p>
          <a:p>
            <a:pPr algn="ctr"/>
            <a:endParaRPr lang="ar-SA" dirty="0" smtClean="0"/>
          </a:p>
          <a:p>
            <a:pPr algn="ctr"/>
            <a:endParaRPr lang="ar-SA" dirty="0" smtClean="0"/>
          </a:p>
          <a:p>
            <a:pPr algn="ctr"/>
            <a:endParaRPr lang="ar-SA" dirty="0" smtClean="0"/>
          </a:p>
          <a:p>
            <a:pPr algn="ctr"/>
            <a:r>
              <a:rPr lang="ar-SA" dirty="0" smtClean="0"/>
              <a:t> </a:t>
            </a:r>
          </a:p>
          <a:p>
            <a:pPr algn="ctr"/>
            <a:endParaRPr lang="ar-SA" dirty="0"/>
          </a:p>
        </p:txBody>
      </p:sp>
      <p:sp>
        <p:nvSpPr>
          <p:cNvPr id="12" name="مربع نص 11"/>
          <p:cNvSpPr txBox="1"/>
          <p:nvPr/>
        </p:nvSpPr>
        <p:spPr>
          <a:xfrm>
            <a:off x="6929454" y="3643314"/>
            <a:ext cx="1714512" cy="830997"/>
          </a:xfrm>
          <a:prstGeom prst="rect">
            <a:avLst/>
          </a:prstGeom>
          <a:noFill/>
        </p:spPr>
        <p:txBody>
          <a:bodyPr wrap="square" rtlCol="1">
            <a:spAutoFit/>
          </a:bodyPr>
          <a:lstStyle/>
          <a:p>
            <a:pPr algn="ctr"/>
            <a:r>
              <a:rPr lang="ar-SA" sz="2400" b="1" dirty="0" smtClean="0">
                <a:solidFill>
                  <a:srgbClr val="C00000"/>
                </a:solidFill>
              </a:rPr>
              <a:t>&lt;الصنف&gt;</a:t>
            </a:r>
          </a:p>
          <a:p>
            <a:pPr algn="ctr"/>
            <a:r>
              <a:rPr lang="ar-SA" sz="2400" b="1" dirty="0" smtClean="0">
                <a:solidFill>
                  <a:srgbClr val="C00000"/>
                </a:solidFill>
              </a:rPr>
              <a:t>أوجه المقارنة</a:t>
            </a:r>
          </a:p>
        </p:txBody>
      </p:sp>
      <p:sp>
        <p:nvSpPr>
          <p:cNvPr id="13" name="مربع نص 12"/>
          <p:cNvSpPr txBox="1"/>
          <p:nvPr/>
        </p:nvSpPr>
        <p:spPr>
          <a:xfrm>
            <a:off x="6643702" y="4429132"/>
            <a:ext cx="2428860" cy="1077218"/>
          </a:xfrm>
          <a:prstGeom prst="rect">
            <a:avLst/>
          </a:prstGeom>
          <a:noFill/>
        </p:spPr>
        <p:txBody>
          <a:bodyPr wrap="square" rtlCol="1">
            <a:spAutoFit/>
          </a:bodyPr>
          <a:lstStyle/>
          <a:p>
            <a:r>
              <a:rPr lang="ar-SA" sz="2000" b="1" dirty="0" smtClean="0"/>
              <a:t>      منزلته في القلوب</a:t>
            </a:r>
          </a:p>
          <a:p>
            <a:r>
              <a:rPr lang="ar-SA" sz="2400" b="1" dirty="0" smtClean="0"/>
              <a:t>          إنفاقه</a:t>
            </a:r>
          </a:p>
          <a:p>
            <a:r>
              <a:rPr lang="ar-SA" sz="2000" b="1" dirty="0" smtClean="0"/>
              <a:t>رغبة الآخرين في مصادقته</a:t>
            </a:r>
            <a:endParaRPr lang="ar-SA" sz="2000" b="1" dirty="0"/>
          </a:p>
        </p:txBody>
      </p:sp>
      <p:sp>
        <p:nvSpPr>
          <p:cNvPr id="14" name="مربع نص 13"/>
          <p:cNvSpPr txBox="1"/>
          <p:nvPr/>
        </p:nvSpPr>
        <p:spPr>
          <a:xfrm>
            <a:off x="3500430" y="4286256"/>
            <a:ext cx="2928958" cy="461665"/>
          </a:xfrm>
          <a:prstGeom prst="rect">
            <a:avLst/>
          </a:prstGeom>
          <a:noFill/>
        </p:spPr>
        <p:txBody>
          <a:bodyPr wrap="square" rtlCol="1">
            <a:spAutoFit/>
          </a:bodyPr>
          <a:lstStyle/>
          <a:p>
            <a:pPr algn="ctr"/>
            <a:r>
              <a:rPr lang="ar-SA" sz="2400" b="1" dirty="0" smtClean="0"/>
              <a:t>تقربه من القلوب</a:t>
            </a:r>
            <a:endParaRPr lang="ar-SA" sz="2400" b="1" dirty="0"/>
          </a:p>
        </p:txBody>
      </p:sp>
      <p:sp>
        <p:nvSpPr>
          <p:cNvPr id="15" name="مربع نص 14"/>
          <p:cNvSpPr txBox="1"/>
          <p:nvPr/>
        </p:nvSpPr>
        <p:spPr>
          <a:xfrm>
            <a:off x="3500430" y="4610409"/>
            <a:ext cx="2928958" cy="461665"/>
          </a:xfrm>
          <a:prstGeom prst="rect">
            <a:avLst/>
          </a:prstGeom>
          <a:noFill/>
        </p:spPr>
        <p:txBody>
          <a:bodyPr wrap="square" rtlCol="1">
            <a:spAutoFit/>
          </a:bodyPr>
          <a:lstStyle/>
          <a:p>
            <a:pPr algn="ctr"/>
            <a:r>
              <a:rPr lang="ar-SA" sz="2400" b="1" dirty="0" smtClean="0"/>
              <a:t>يسير في إنفاقه</a:t>
            </a:r>
            <a:endParaRPr lang="ar-SA" sz="2400" b="1" dirty="0"/>
          </a:p>
        </p:txBody>
      </p:sp>
      <p:sp>
        <p:nvSpPr>
          <p:cNvPr id="16" name="مربع نص 15"/>
          <p:cNvSpPr txBox="1"/>
          <p:nvPr/>
        </p:nvSpPr>
        <p:spPr>
          <a:xfrm>
            <a:off x="3571868" y="4967599"/>
            <a:ext cx="2928958" cy="461665"/>
          </a:xfrm>
          <a:prstGeom prst="rect">
            <a:avLst/>
          </a:prstGeom>
          <a:noFill/>
        </p:spPr>
        <p:txBody>
          <a:bodyPr wrap="square" rtlCol="1">
            <a:spAutoFit/>
          </a:bodyPr>
          <a:lstStyle/>
          <a:p>
            <a:pPr algn="ctr"/>
            <a:r>
              <a:rPr lang="ar-SA" sz="2400" b="1" dirty="0" smtClean="0"/>
              <a:t> الناس مقبلون عليه</a:t>
            </a:r>
            <a:endParaRPr lang="ar-SA" sz="2400" b="1" dirty="0"/>
          </a:p>
        </p:txBody>
      </p:sp>
      <p:sp>
        <p:nvSpPr>
          <p:cNvPr id="17" name="مربع نص 16"/>
          <p:cNvSpPr txBox="1"/>
          <p:nvPr/>
        </p:nvSpPr>
        <p:spPr>
          <a:xfrm>
            <a:off x="214282" y="4286256"/>
            <a:ext cx="2928958" cy="461665"/>
          </a:xfrm>
          <a:prstGeom prst="rect">
            <a:avLst/>
          </a:prstGeom>
          <a:noFill/>
        </p:spPr>
        <p:txBody>
          <a:bodyPr wrap="square" rtlCol="1">
            <a:spAutoFit/>
          </a:bodyPr>
          <a:lstStyle/>
          <a:p>
            <a:pPr algn="ctr"/>
            <a:r>
              <a:rPr lang="ar-SA" sz="2400" b="1" dirty="0" smtClean="0"/>
              <a:t>تنفر منه القلوب</a:t>
            </a:r>
            <a:endParaRPr lang="ar-SA" sz="2400" b="1" dirty="0"/>
          </a:p>
        </p:txBody>
      </p:sp>
      <p:sp>
        <p:nvSpPr>
          <p:cNvPr id="18" name="مربع نص 17"/>
          <p:cNvSpPr txBox="1"/>
          <p:nvPr/>
        </p:nvSpPr>
        <p:spPr>
          <a:xfrm>
            <a:off x="214282" y="4610409"/>
            <a:ext cx="2928958" cy="461665"/>
          </a:xfrm>
          <a:prstGeom prst="rect">
            <a:avLst/>
          </a:prstGeom>
          <a:noFill/>
        </p:spPr>
        <p:txBody>
          <a:bodyPr wrap="square" rtlCol="1">
            <a:spAutoFit/>
          </a:bodyPr>
          <a:lstStyle/>
          <a:p>
            <a:pPr algn="ctr"/>
            <a:r>
              <a:rPr lang="ar-SA" sz="2400" b="1" dirty="0" smtClean="0"/>
              <a:t>متكلف في إنفاقه</a:t>
            </a:r>
            <a:endParaRPr lang="ar-SA" sz="2400" b="1" dirty="0"/>
          </a:p>
        </p:txBody>
      </p:sp>
      <p:sp>
        <p:nvSpPr>
          <p:cNvPr id="19" name="مربع نص 18"/>
          <p:cNvSpPr txBox="1"/>
          <p:nvPr/>
        </p:nvSpPr>
        <p:spPr>
          <a:xfrm>
            <a:off x="214282" y="4967599"/>
            <a:ext cx="2928958" cy="461665"/>
          </a:xfrm>
          <a:prstGeom prst="rect">
            <a:avLst/>
          </a:prstGeom>
          <a:noFill/>
        </p:spPr>
        <p:txBody>
          <a:bodyPr wrap="square" rtlCol="1">
            <a:spAutoFit/>
          </a:bodyPr>
          <a:lstStyle/>
          <a:p>
            <a:pPr algn="ctr"/>
            <a:r>
              <a:rPr lang="ar-SA" sz="2400" b="1" dirty="0" smtClean="0"/>
              <a:t>الناس يتحاشونه</a:t>
            </a:r>
            <a:endParaRPr lang="ar-SA"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250" autoRev="1" fill="hold">
                                          <p:stCondLst>
                                            <p:cond delay="0"/>
                                          </p:stCondLst>
                                        </p:cTn>
                                        <p:tgtEl>
                                          <p:spTgt spid="4"/>
                                        </p:tgtEl>
                                        <p:attrNameLst>
                                          <p:attrName>ppt_w</p:attrName>
                                        </p:attrNameLst>
                                      </p:cBhvr>
                                    </p:anim>
                                    <p:anim by="(#ppt_w*0.50)" calcmode="lin" valueType="num">
                                      <p:cBhvr>
                                        <p:cTn id="8" dur="250" decel="50000" autoRev="1" fill="hold">
                                          <p:stCondLst>
                                            <p:cond delay="0"/>
                                          </p:stCondLst>
                                        </p:cTn>
                                        <p:tgtEl>
                                          <p:spTgt spid="4"/>
                                        </p:tgtEl>
                                        <p:attrNameLst>
                                          <p:attrName>ppt_x</p:attrName>
                                        </p:attrNameLst>
                                      </p:cBhvr>
                                    </p:anim>
                                    <p:anim from="(-#ppt_h/2)" to="(#ppt_y)" calcmode="lin" valueType="num">
                                      <p:cBhvr>
                                        <p:cTn id="9" dur="500" fill="hold">
                                          <p:stCondLst>
                                            <p:cond delay="0"/>
                                          </p:stCondLst>
                                        </p:cTn>
                                        <p:tgtEl>
                                          <p:spTgt spid="4"/>
                                        </p:tgtEl>
                                        <p:attrNameLst>
                                          <p:attrName>ppt_y</p:attrName>
                                        </p:attrNameLst>
                                      </p:cBhvr>
                                    </p:anim>
                                    <p:animRot by="21600000">
                                      <p:cBhvr>
                                        <p:cTn id="10" dur="500" fill="hold">
                                          <p:stCondLst>
                                            <p:cond delay="0"/>
                                          </p:stCondLst>
                                        </p:cTn>
                                        <p:tgtEl>
                                          <p:spTgt spid="4"/>
                                        </p:tgtEl>
                                        <p:attrNameLst>
                                          <p:attrName>r</p:attrName>
                                        </p:attrNameLst>
                                      </p:cBhvr>
                                    </p:animRot>
                                  </p:childTnLst>
                                </p:cTn>
                              </p:par>
                              <p:par>
                                <p:cTn id="11" presetID="16" presetClass="entr" presetSubtype="21"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2000"/>
                                        <p:tgtEl>
                                          <p:spTgt spid="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2000"/>
                                        <p:tgtEl>
                                          <p:spTgt spid="5"/>
                                        </p:tgtEl>
                                      </p:cBhvr>
                                    </p:animEffect>
                                  </p:childTnLst>
                                </p:cTn>
                              </p:par>
                              <p:par>
                                <p:cTn id="17" presetID="8" presetClass="entr" presetSubtype="3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out)">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amond(in)">
                                      <p:cBhvr>
                                        <p:cTn id="24" dur="2000"/>
                                        <p:tgtEl>
                                          <p:spTgt spid="7"/>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inVertical)">
                                      <p:cBhvr>
                                        <p:cTn id="28" dur="2000"/>
                                        <p:tgtEl>
                                          <p:spTgt spid="8"/>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2000"/>
                                        <p:tgtEl>
                                          <p:spTgt spid="9"/>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out)">
                                      <p:cBhvr>
                                        <p:cTn id="34" dur="2000"/>
                                        <p:tgtEl>
                                          <p:spTgt spid="12"/>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ircle(out)">
                                      <p:cBhvr>
                                        <p:cTn id="37" dur="2000"/>
                                        <p:tgtEl>
                                          <p:spTgt spid="13"/>
                                        </p:tgtEl>
                                      </p:cBhvr>
                                    </p:animEffect>
                                  </p:childTnLst>
                                </p:cTn>
                              </p:par>
                              <p:par>
                                <p:cTn id="38" presetID="6" presetClass="entr" presetSubtype="32"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ircle(out)">
                                      <p:cBhvr>
                                        <p:cTn id="40" dur="2000"/>
                                        <p:tgtEl>
                                          <p:spTgt spid="10"/>
                                        </p:tgtEl>
                                      </p:cBhvr>
                                    </p:animEffect>
                                  </p:childTnLst>
                                </p:cTn>
                              </p:par>
                              <p:par>
                                <p:cTn id="41" presetID="6" presetClass="entr" presetSubtype="32"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out)">
                                      <p:cBhvr>
                                        <p:cTn id="43" dur="2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37"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900" decel="100000" fill="hold"/>
                                        <p:tgtEl>
                                          <p:spTgt spid="1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7"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000"/>
                                        <p:tgtEl>
                                          <p:spTgt spid="17"/>
                                        </p:tgtEl>
                                      </p:cBhvr>
                                    </p:animEffect>
                                    <p:anim calcmode="lin" valueType="num">
                                      <p:cBhvr>
                                        <p:cTn id="57" dur="1000" fill="hold"/>
                                        <p:tgtEl>
                                          <p:spTgt spid="17"/>
                                        </p:tgtEl>
                                        <p:attrNameLst>
                                          <p:attrName>ppt_x</p:attrName>
                                        </p:attrNameLst>
                                      </p:cBhvr>
                                      <p:tavLst>
                                        <p:tav tm="0">
                                          <p:val>
                                            <p:strVal val="#ppt_x"/>
                                          </p:val>
                                        </p:tav>
                                        <p:tav tm="100000">
                                          <p:val>
                                            <p:strVal val="#ppt_x"/>
                                          </p:val>
                                        </p:tav>
                                      </p:tavLst>
                                    </p:anim>
                                    <p:anim calcmode="lin" valueType="num">
                                      <p:cBhvr>
                                        <p:cTn id="58" dur="900" decel="100000" fill="hold"/>
                                        <p:tgtEl>
                                          <p:spTgt spid="17"/>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7" presetClass="entr" presetSubtype="0"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900" decel="100000" fill="hold"/>
                                        <p:tgtEl>
                                          <p:spTgt spid="15"/>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7" presetClass="entr" presetSubtype="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900" decel="100000" fill="hold"/>
                                        <p:tgtEl>
                                          <p:spTgt spid="18"/>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7" presetClass="entr" presetSubtype="0"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1000"/>
                                        <p:tgtEl>
                                          <p:spTgt spid="16"/>
                                        </p:tgtEl>
                                      </p:cBhvr>
                                    </p:animEffect>
                                    <p:anim calcmode="lin" valueType="num">
                                      <p:cBhvr>
                                        <p:cTn id="81" dur="1000" fill="hold"/>
                                        <p:tgtEl>
                                          <p:spTgt spid="16"/>
                                        </p:tgtEl>
                                        <p:attrNameLst>
                                          <p:attrName>ppt_x</p:attrName>
                                        </p:attrNameLst>
                                      </p:cBhvr>
                                      <p:tavLst>
                                        <p:tav tm="0">
                                          <p:val>
                                            <p:strVal val="#ppt_x"/>
                                          </p:val>
                                        </p:tav>
                                        <p:tav tm="100000">
                                          <p:val>
                                            <p:strVal val="#ppt_x"/>
                                          </p:val>
                                        </p:tav>
                                      </p:tavLst>
                                    </p:anim>
                                    <p:anim calcmode="lin" valueType="num">
                                      <p:cBhvr>
                                        <p:cTn id="82" dur="900" decel="100000" fill="hold"/>
                                        <p:tgtEl>
                                          <p:spTgt spid="16"/>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37" presetClass="entr" presetSubtype="0" fill="hold" grpId="0" nodeType="click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900" decel="100000" fill="hold"/>
                                        <p:tgtEl>
                                          <p:spTgt spid="19"/>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785786" y="214290"/>
            <a:ext cx="7286676" cy="584775"/>
          </a:xfrm>
          <a:prstGeom prst="rect">
            <a:avLst/>
          </a:prstGeom>
          <a:noFill/>
        </p:spPr>
        <p:txBody>
          <a:bodyPr wrap="square" rtlCol="1">
            <a:spAutoFit/>
          </a:bodyPr>
          <a:lstStyle/>
          <a:p>
            <a:pPr algn="ctr"/>
            <a:r>
              <a:rPr lang="ar-SA" sz="3200" b="1" dirty="0" smtClean="0">
                <a:cs typeface="DecoType Naskh" pitchFamily="2" charset="-78"/>
              </a:rPr>
              <a:t>1)  أتعاون مع مجموعتي لتحديد هدف الكاتب ووجهة نظره:</a:t>
            </a:r>
            <a:endParaRPr lang="ar-SA" sz="3200" b="1" dirty="0">
              <a:cs typeface="DecoType Naskh" pitchFamily="2" charset="-78"/>
            </a:endParaRPr>
          </a:p>
        </p:txBody>
      </p:sp>
      <p:sp>
        <p:nvSpPr>
          <p:cNvPr id="4" name="وسيلة شرح على شكل سحابة 3"/>
          <p:cNvSpPr/>
          <p:nvPr/>
        </p:nvSpPr>
        <p:spPr>
          <a:xfrm>
            <a:off x="7715272" y="214290"/>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5" name="تمرير عمودي 4"/>
          <p:cNvSpPr/>
          <p:nvPr/>
        </p:nvSpPr>
        <p:spPr>
          <a:xfrm>
            <a:off x="1000100" y="857232"/>
            <a:ext cx="7215238" cy="1643074"/>
          </a:xfrm>
          <a:prstGeom prst="verticalScroll">
            <a:avLst>
              <a:gd name="adj" fmla="val 2500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ربع نص 5"/>
          <p:cNvSpPr txBox="1"/>
          <p:nvPr/>
        </p:nvSpPr>
        <p:spPr>
          <a:xfrm>
            <a:off x="5715008" y="824195"/>
            <a:ext cx="2214578" cy="461665"/>
          </a:xfrm>
          <a:prstGeom prst="rect">
            <a:avLst/>
          </a:prstGeom>
          <a:noFill/>
        </p:spPr>
        <p:txBody>
          <a:bodyPr wrap="square" rtlCol="1">
            <a:spAutoFit/>
          </a:bodyPr>
          <a:lstStyle/>
          <a:p>
            <a:pPr algn="ctr"/>
            <a:r>
              <a:rPr lang="ar-SA" sz="2400" b="1" dirty="0" smtClean="0">
                <a:solidFill>
                  <a:srgbClr val="C00000"/>
                </a:solidFill>
              </a:rPr>
              <a:t>الكاتب هدف إلى:</a:t>
            </a:r>
            <a:endParaRPr lang="ar-SA" sz="2400" b="1" dirty="0">
              <a:solidFill>
                <a:srgbClr val="C00000"/>
              </a:solidFill>
            </a:endParaRPr>
          </a:p>
        </p:txBody>
      </p:sp>
      <p:sp>
        <p:nvSpPr>
          <p:cNvPr id="7" name="مربع نص 6"/>
          <p:cNvSpPr txBox="1"/>
          <p:nvPr/>
        </p:nvSpPr>
        <p:spPr>
          <a:xfrm>
            <a:off x="1285852" y="1357298"/>
            <a:ext cx="6500858" cy="954107"/>
          </a:xfrm>
          <a:prstGeom prst="rect">
            <a:avLst/>
          </a:prstGeom>
          <a:noFill/>
        </p:spPr>
        <p:txBody>
          <a:bodyPr wrap="square" rtlCol="1">
            <a:spAutoFit/>
          </a:bodyPr>
          <a:lstStyle/>
          <a:p>
            <a:pPr algn="ctr"/>
            <a:r>
              <a:rPr lang="ar-SA" sz="2800" b="1" dirty="0" smtClean="0">
                <a:solidFill>
                  <a:schemeClr val="tx2">
                    <a:lumMod val="50000"/>
                  </a:schemeClr>
                </a:solidFill>
              </a:rPr>
              <a:t>دعوة الناس إلى التبسط وترك التكلف لأن ذلك حسب رأيه يؤدي إلى التبذير والإسراف وهذا ما نُهينا عنه.</a:t>
            </a:r>
            <a:endParaRPr lang="ar-SA" sz="2800" b="1" dirty="0">
              <a:solidFill>
                <a:schemeClr val="tx2">
                  <a:lumMod val="50000"/>
                </a:schemeClr>
              </a:solidFill>
            </a:endParaRPr>
          </a:p>
        </p:txBody>
      </p:sp>
      <p:sp>
        <p:nvSpPr>
          <p:cNvPr id="8" name="مربع نص 7"/>
          <p:cNvSpPr txBox="1"/>
          <p:nvPr/>
        </p:nvSpPr>
        <p:spPr>
          <a:xfrm>
            <a:off x="428596" y="2487035"/>
            <a:ext cx="8143932" cy="3046988"/>
          </a:xfrm>
          <a:prstGeom prst="rect">
            <a:avLst/>
          </a:prstGeom>
          <a:noFill/>
        </p:spPr>
        <p:txBody>
          <a:bodyPr wrap="square" rtlCol="1">
            <a:spAutoFit/>
          </a:bodyPr>
          <a:lstStyle/>
          <a:p>
            <a:pPr algn="ctr"/>
            <a:r>
              <a:rPr lang="ar-SA" sz="3200" b="1" dirty="0" smtClean="0">
                <a:cs typeface="DecoType Naskh" pitchFamily="2" charset="-78"/>
              </a:rPr>
              <a:t>    2) أضع خطاً تحت موضع الشاهد على هدف الكاتب،في الآيتين اللتين وردتا في النص:</a:t>
            </a:r>
          </a:p>
          <a:p>
            <a:pPr algn="ctr"/>
            <a:r>
              <a:rPr lang="ar-SA" sz="3200" b="1" i="1" dirty="0" smtClean="0">
                <a:solidFill>
                  <a:srgbClr val="C00000"/>
                </a:solidFill>
                <a:cs typeface="DecoType Naskh" pitchFamily="2" charset="-78"/>
              </a:rPr>
              <a:t>* يبني ءادم خذوا زينتكم عند كل مسجد وكلوا واشربوا ولا تسرفوا إنه لا يحب المسرفين*قل من حرّم زينة الله التي أخرج لعباده والطيبات من الرزق قل هي للذين امنوا في الحياة  الدنيا خالصة يوم القيمة كذلك نفصل الآيات لقوم يعلمون*   </a:t>
            </a:r>
            <a:endParaRPr lang="ar-SA" sz="3200" b="1" i="1" dirty="0">
              <a:solidFill>
                <a:srgbClr val="C00000"/>
              </a:solidFill>
              <a:cs typeface="DecoType Naskh" pitchFamily="2" charset="-78"/>
            </a:endParaRPr>
          </a:p>
        </p:txBody>
      </p:sp>
      <p:cxnSp>
        <p:nvCxnSpPr>
          <p:cNvPr id="10" name="رابط مستقيم 9"/>
          <p:cNvCxnSpPr/>
          <p:nvPr/>
        </p:nvCxnSpPr>
        <p:spPr>
          <a:xfrm rot="10800000">
            <a:off x="1357292" y="3927478"/>
            <a:ext cx="2428891" cy="1589"/>
          </a:xfrm>
          <a:prstGeom prst="line">
            <a:avLst/>
          </a:prstGeom>
        </p:spPr>
        <p:style>
          <a:lnRef idx="3">
            <a:schemeClr val="dk1"/>
          </a:lnRef>
          <a:fillRef idx="0">
            <a:schemeClr val="dk1"/>
          </a:fillRef>
          <a:effectRef idx="2">
            <a:schemeClr val="dk1"/>
          </a:effectRef>
          <a:fontRef idx="minor">
            <a:schemeClr val="tx1"/>
          </a:fontRef>
        </p:style>
      </p:cxnSp>
      <p:sp>
        <p:nvSpPr>
          <p:cNvPr id="11" name="مربع نص 10"/>
          <p:cNvSpPr txBox="1"/>
          <p:nvPr/>
        </p:nvSpPr>
        <p:spPr>
          <a:xfrm>
            <a:off x="3071802" y="5415993"/>
            <a:ext cx="5572164" cy="584775"/>
          </a:xfrm>
          <a:prstGeom prst="rect">
            <a:avLst/>
          </a:prstGeom>
          <a:noFill/>
        </p:spPr>
        <p:txBody>
          <a:bodyPr wrap="square" rtlCol="1">
            <a:spAutoFit/>
          </a:bodyPr>
          <a:lstStyle/>
          <a:p>
            <a:pPr algn="ctr"/>
            <a:r>
              <a:rPr lang="ar-SA" sz="3200" b="1" dirty="0" smtClean="0">
                <a:cs typeface="DecoType Naskh" pitchFamily="2" charset="-78"/>
              </a:rPr>
              <a:t>3) أحدد أسلوب النهي الوارد في الآيتين:</a:t>
            </a:r>
            <a:endParaRPr lang="ar-SA" sz="3200" b="1" dirty="0">
              <a:cs typeface="DecoType Naskh" pitchFamily="2" charset="-78"/>
            </a:endParaRPr>
          </a:p>
        </p:txBody>
      </p:sp>
      <p:sp>
        <p:nvSpPr>
          <p:cNvPr id="12" name="مربع نص 11"/>
          <p:cNvSpPr txBox="1"/>
          <p:nvPr/>
        </p:nvSpPr>
        <p:spPr>
          <a:xfrm>
            <a:off x="2000232" y="5429264"/>
            <a:ext cx="1785950" cy="523220"/>
          </a:xfrm>
          <a:prstGeom prst="rect">
            <a:avLst/>
          </a:prstGeom>
          <a:noFill/>
        </p:spPr>
        <p:txBody>
          <a:bodyPr wrap="square" rtlCol="1">
            <a:spAutoFit/>
          </a:bodyPr>
          <a:lstStyle/>
          <a:p>
            <a:pPr algn="ctr"/>
            <a:r>
              <a:rPr lang="ar-SA" sz="2800" b="1" i="1" dirty="0" smtClean="0">
                <a:solidFill>
                  <a:srgbClr val="C00000"/>
                </a:solidFill>
              </a:rPr>
              <a:t>(ولا تسرفوا)</a:t>
            </a:r>
            <a:endParaRPr lang="ar-SA" sz="2800" b="1" i="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plus(in)">
                                      <p:cBhvr>
                                        <p:cTn id="13" dur="2000"/>
                                        <p:tgtEl>
                                          <p:spTgt spid="6"/>
                                        </p:tgtEl>
                                      </p:cBhvr>
                                    </p:animEffect>
                                  </p:childTnLst>
                                </p:cTn>
                              </p:par>
                              <p:par>
                                <p:cTn id="14" presetID="1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plus(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slide(fromRight)">
                                      <p:cBhvr>
                                        <p:cTn id="21" dur="1000"/>
                                        <p:tgtEl>
                                          <p:spTgt spid="7"/>
                                        </p:tgtEl>
                                      </p:cBhvr>
                                    </p:animEffect>
                                  </p:childTnLst>
                                </p:cTn>
                              </p:par>
                            </p:childTnLst>
                          </p:cTn>
                        </p:par>
                        <p:par>
                          <p:cTn id="22" fill="hold">
                            <p:stCondLst>
                              <p:cond delay="1000"/>
                            </p:stCondLst>
                            <p:childTnLst>
                              <p:par>
                                <p:cTn id="23" presetID="16" presetClass="entr" presetSubtype="21"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2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plus(in)">
                                      <p:cBhvr>
                                        <p:cTn id="30" dur="1000"/>
                                        <p:tgtEl>
                                          <p:spTgt spid="10"/>
                                        </p:tgtEl>
                                      </p:cBhvr>
                                    </p:animEffect>
                                  </p:childTnLst>
                                </p:cTn>
                              </p:par>
                            </p:childTnLst>
                          </p:cTn>
                        </p:par>
                        <p:par>
                          <p:cTn id="31" fill="hold">
                            <p:stCondLst>
                              <p:cond delay="1000"/>
                            </p:stCondLst>
                            <p:childTnLst>
                              <p:par>
                                <p:cTn id="32" presetID="16" presetClass="entr" presetSubtype="2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2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3" presetClass="entr" presetSubtype="16"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plus(in)">
                                      <p:cBhvr>
                                        <p:cTn id="3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3857620" y="334012"/>
            <a:ext cx="3286148" cy="523220"/>
          </a:xfrm>
          <a:prstGeom prst="rect">
            <a:avLst/>
          </a:prstGeom>
          <a:noFill/>
        </p:spPr>
        <p:txBody>
          <a:bodyPr wrap="square" rtlCol="1">
            <a:spAutoFit/>
          </a:bodyPr>
          <a:lstStyle/>
          <a:p>
            <a:r>
              <a:rPr lang="ar-SA" sz="2800" b="1" dirty="0" smtClean="0">
                <a:cs typeface="DecoType Naskh" pitchFamily="2" charset="-78"/>
              </a:rPr>
              <a:t>أصل كل رسمة بالرقم المناسب:</a:t>
            </a:r>
            <a:endParaRPr lang="ar-SA" sz="2800" b="1" dirty="0">
              <a:cs typeface="DecoType Naskh" pitchFamily="2" charset="-78"/>
            </a:endParaRPr>
          </a:p>
        </p:txBody>
      </p:sp>
      <p:sp>
        <p:nvSpPr>
          <p:cNvPr id="4" name="وسيلة شرح على شكل سحابة 3"/>
          <p:cNvSpPr/>
          <p:nvPr/>
        </p:nvSpPr>
        <p:spPr>
          <a:xfrm>
            <a:off x="7143768" y="28572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خامساً</a:t>
            </a:r>
            <a:endParaRPr lang="ar-SA" sz="2000" b="1" dirty="0">
              <a:solidFill>
                <a:schemeClr val="tx1"/>
              </a:solidFill>
            </a:endParaRPr>
          </a:p>
        </p:txBody>
      </p:sp>
      <p:sp>
        <p:nvSpPr>
          <p:cNvPr id="5" name="شكل بيضاوي 4"/>
          <p:cNvSpPr/>
          <p:nvPr/>
        </p:nvSpPr>
        <p:spPr>
          <a:xfrm>
            <a:off x="6643702" y="4357694"/>
            <a:ext cx="1714512" cy="785818"/>
          </a:xfrm>
          <a:prstGeom prst="ellipse">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أنت </a:t>
            </a:r>
          </a:p>
          <a:p>
            <a:pPr algn="ctr"/>
            <a:r>
              <a:rPr lang="ar-SA" sz="2400" b="1" dirty="0" smtClean="0">
                <a:solidFill>
                  <a:schemeClr val="tx1"/>
                </a:solidFill>
              </a:rPr>
              <a:t>إياك</a:t>
            </a:r>
            <a:endParaRPr lang="ar-SA" sz="2400" b="1" dirty="0">
              <a:solidFill>
                <a:schemeClr val="tx1"/>
              </a:solidFill>
            </a:endParaRPr>
          </a:p>
        </p:txBody>
      </p:sp>
      <p:sp>
        <p:nvSpPr>
          <p:cNvPr id="6" name="شكل بيضاوي 5"/>
          <p:cNvSpPr/>
          <p:nvPr/>
        </p:nvSpPr>
        <p:spPr>
          <a:xfrm>
            <a:off x="7858148" y="3929066"/>
            <a:ext cx="857256"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dirty="0" smtClean="0"/>
              <a:t>1</a:t>
            </a:r>
            <a:endParaRPr lang="ar-SA" sz="3200" dirty="0"/>
          </a:p>
        </p:txBody>
      </p:sp>
      <p:sp>
        <p:nvSpPr>
          <p:cNvPr id="7" name="شكل بيضاوي 6"/>
          <p:cNvSpPr/>
          <p:nvPr/>
        </p:nvSpPr>
        <p:spPr>
          <a:xfrm>
            <a:off x="4643438" y="4643446"/>
            <a:ext cx="1714512" cy="785818"/>
          </a:xfrm>
          <a:prstGeom prst="ellipse">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لهم</a:t>
            </a:r>
          </a:p>
          <a:p>
            <a:pPr algn="ctr"/>
            <a:r>
              <a:rPr lang="ar-SA" sz="2400" b="1" dirty="0" smtClean="0">
                <a:solidFill>
                  <a:schemeClr val="tx1"/>
                </a:solidFill>
              </a:rPr>
              <a:t>منا</a:t>
            </a:r>
            <a:endParaRPr lang="ar-SA" sz="2400" b="1" dirty="0">
              <a:solidFill>
                <a:schemeClr val="tx1"/>
              </a:solidFill>
            </a:endParaRPr>
          </a:p>
        </p:txBody>
      </p:sp>
      <p:sp>
        <p:nvSpPr>
          <p:cNvPr id="8" name="شكل بيضاوي 7"/>
          <p:cNvSpPr/>
          <p:nvPr/>
        </p:nvSpPr>
        <p:spPr>
          <a:xfrm>
            <a:off x="5857884" y="4214818"/>
            <a:ext cx="857256"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dirty="0" smtClean="0"/>
              <a:t>2</a:t>
            </a:r>
            <a:endParaRPr lang="ar-SA" sz="3200" dirty="0"/>
          </a:p>
        </p:txBody>
      </p:sp>
      <p:sp>
        <p:nvSpPr>
          <p:cNvPr id="9" name="شكل بيضاوي 8"/>
          <p:cNvSpPr/>
          <p:nvPr/>
        </p:nvSpPr>
        <p:spPr>
          <a:xfrm>
            <a:off x="2500298" y="5091122"/>
            <a:ext cx="1714512" cy="785818"/>
          </a:xfrm>
          <a:prstGeom prst="ellipse">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هو</a:t>
            </a:r>
          </a:p>
          <a:p>
            <a:pPr algn="ctr"/>
            <a:r>
              <a:rPr lang="ar-SA" sz="2400" b="1" dirty="0" smtClean="0">
                <a:solidFill>
                  <a:schemeClr val="tx1"/>
                </a:solidFill>
              </a:rPr>
              <a:t>إياه</a:t>
            </a:r>
            <a:endParaRPr lang="ar-SA" sz="2400" b="1" dirty="0">
              <a:solidFill>
                <a:schemeClr val="tx1"/>
              </a:solidFill>
            </a:endParaRPr>
          </a:p>
        </p:txBody>
      </p:sp>
      <p:sp>
        <p:nvSpPr>
          <p:cNvPr id="10" name="شكل بيضاوي 9"/>
          <p:cNvSpPr/>
          <p:nvPr/>
        </p:nvSpPr>
        <p:spPr>
          <a:xfrm>
            <a:off x="3714744" y="4662494"/>
            <a:ext cx="857256"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dirty="0" smtClean="0"/>
              <a:t>3</a:t>
            </a:r>
            <a:endParaRPr lang="ar-SA" sz="3200" dirty="0"/>
          </a:p>
        </p:txBody>
      </p:sp>
      <p:sp>
        <p:nvSpPr>
          <p:cNvPr id="11" name="شكل بيضاوي 10"/>
          <p:cNvSpPr/>
          <p:nvPr/>
        </p:nvSpPr>
        <p:spPr>
          <a:xfrm>
            <a:off x="357158" y="5429264"/>
            <a:ext cx="1714512" cy="785818"/>
          </a:xfrm>
          <a:prstGeom prst="ellipse">
            <a:avLst/>
          </a:prstGeom>
          <a:ln w="38100"/>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أنا</a:t>
            </a:r>
          </a:p>
          <a:p>
            <a:pPr algn="ctr"/>
            <a:r>
              <a:rPr lang="ar-SA" sz="2400" b="1" dirty="0" smtClean="0">
                <a:solidFill>
                  <a:schemeClr val="tx1"/>
                </a:solidFill>
              </a:rPr>
              <a:t>إياي</a:t>
            </a:r>
            <a:endParaRPr lang="ar-SA" sz="2400" b="1" dirty="0">
              <a:solidFill>
                <a:schemeClr val="tx1"/>
              </a:solidFill>
            </a:endParaRPr>
          </a:p>
        </p:txBody>
      </p:sp>
      <p:sp>
        <p:nvSpPr>
          <p:cNvPr id="12" name="شكل بيضاوي 11"/>
          <p:cNvSpPr/>
          <p:nvPr/>
        </p:nvSpPr>
        <p:spPr>
          <a:xfrm>
            <a:off x="1571604" y="5000636"/>
            <a:ext cx="857256" cy="785818"/>
          </a:xfrm>
          <a:prstGeom prst="ellipse">
            <a:avLst/>
          </a:prstGeom>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3200" dirty="0" smtClean="0"/>
              <a:t>4</a:t>
            </a:r>
            <a:endParaRPr lang="ar-SA" sz="3200" dirty="0"/>
          </a:p>
        </p:txBody>
      </p:sp>
      <p:pic>
        <p:nvPicPr>
          <p:cNvPr id="2" name="Picture 2" descr="C:\Documents and Settings\user\My Documents\20091128.jpg"/>
          <p:cNvPicPr>
            <a:picLocks noChangeAspect="1" noChangeArrowheads="1"/>
          </p:cNvPicPr>
          <p:nvPr/>
        </p:nvPicPr>
        <p:blipFill>
          <a:blip r:embed="rId3" cstate="print"/>
          <a:srcRect t="29687" r="14521" b="25391"/>
          <a:stretch>
            <a:fillRect/>
          </a:stretch>
        </p:blipFill>
        <p:spPr bwMode="auto">
          <a:xfrm rot="5400000">
            <a:off x="6000760" y="1785926"/>
            <a:ext cx="2428892"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Documents and Settings\user\My Documents\20091128(001).jpg"/>
          <p:cNvPicPr>
            <a:picLocks noChangeAspect="1" noChangeArrowheads="1"/>
          </p:cNvPicPr>
          <p:nvPr/>
        </p:nvPicPr>
        <p:blipFill>
          <a:blip r:embed="rId4" cstate="print"/>
          <a:srcRect l="6250" t="2912" r="18750" b="4854"/>
          <a:stretch>
            <a:fillRect/>
          </a:stretch>
        </p:blipFill>
        <p:spPr bwMode="auto">
          <a:xfrm rot="5400000">
            <a:off x="3357554" y="285728"/>
            <a:ext cx="1928826" cy="32147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descr="C:\Documents and Settings\user\My Documents\20091128(002).jpg"/>
          <p:cNvPicPr>
            <a:picLocks noChangeAspect="1" noChangeArrowheads="1"/>
          </p:cNvPicPr>
          <p:nvPr/>
        </p:nvPicPr>
        <p:blipFill>
          <a:blip r:embed="rId5" cstate="print"/>
          <a:srcRect l="9018" t="8202" r="18837" b="11719"/>
          <a:stretch>
            <a:fillRect/>
          </a:stretch>
        </p:blipFill>
        <p:spPr bwMode="auto">
          <a:xfrm rot="5400000">
            <a:off x="1393009" y="2321711"/>
            <a:ext cx="1714512" cy="29289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4"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to="" calcmode="lin" valueType="num">
                                      <p:cBhvr>
                                        <p:cTn id="13" dur="1" fill="hold"/>
                                        <p:tgtEl>
                                          <p:spTgt spid="5"/>
                                        </p:tgtEl>
                                        <p:attrNameLst>
                                          <p:attrName/>
                                        </p:attrNameLst>
                                      </p:cBhvr>
                                    </p:anim>
                                  </p:childTnLst>
                                </p:cTn>
                              </p:par>
                            </p:childTnLst>
                          </p:cTn>
                        </p:par>
                        <p:par>
                          <p:cTn id="14" fill="hold">
                            <p:stCondLst>
                              <p:cond delay="2000"/>
                            </p:stCondLst>
                            <p:childTnLst>
                              <p:par>
                                <p:cTn id="15" presetID="16" presetClass="entr" presetSubtype="2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Horizontal)">
                                      <p:cBhvr>
                                        <p:cTn id="17" dur="1000"/>
                                        <p:tgtEl>
                                          <p:spTgt spid="6"/>
                                        </p:tgtEl>
                                      </p:cBhvr>
                                    </p:animEffect>
                                  </p:childTnLst>
                                </p:cTn>
                              </p:par>
                              <p:par>
                                <p:cTn id="18" presetID="24"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to="" calcmode="lin" valueType="num">
                                      <p:cBhvr>
                                        <p:cTn id="20" dur="1" fill="hold"/>
                                        <p:tgtEl>
                                          <p:spTgt spid="7"/>
                                        </p:tgtEl>
                                        <p:attrNameLst>
                                          <p:attrName/>
                                        </p:attrNameLst>
                                      </p:cBhvr>
                                    </p:anim>
                                  </p:childTnLst>
                                </p:cTn>
                              </p:par>
                            </p:childTnLst>
                          </p:cTn>
                        </p:par>
                        <p:par>
                          <p:cTn id="21" fill="hold">
                            <p:stCondLst>
                              <p:cond delay="3000"/>
                            </p:stCondLst>
                            <p:childTnLst>
                              <p:par>
                                <p:cTn id="22" presetID="16" presetClass="entr" presetSubtype="2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Horizontal)">
                                      <p:cBhvr>
                                        <p:cTn id="24" dur="1000"/>
                                        <p:tgtEl>
                                          <p:spTgt spid="8"/>
                                        </p:tgtEl>
                                      </p:cBhvr>
                                    </p:animEffect>
                                  </p:childTnLst>
                                </p:cTn>
                              </p:par>
                              <p:par>
                                <p:cTn id="25" presetID="24"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attrNameLst>
                                          <p:attrName/>
                                        </p:attrNameLst>
                                      </p:cBhvr>
                                    </p:anim>
                                  </p:childTnLst>
                                </p:cTn>
                              </p:par>
                            </p:childTnLst>
                          </p:cTn>
                        </p:par>
                        <p:par>
                          <p:cTn id="28" fill="hold">
                            <p:stCondLst>
                              <p:cond delay="4000"/>
                            </p:stCondLst>
                            <p:childTnLst>
                              <p:par>
                                <p:cTn id="29" presetID="16" presetClass="entr" presetSubtype="26"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inHorizontal)">
                                      <p:cBhvr>
                                        <p:cTn id="31" dur="1000"/>
                                        <p:tgtEl>
                                          <p:spTgt spid="10"/>
                                        </p:tgtEl>
                                      </p:cBhvr>
                                    </p:animEffect>
                                  </p:childTnLst>
                                </p:cTn>
                              </p:par>
                              <p:par>
                                <p:cTn id="32" presetID="24"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to="" calcmode="lin" valueType="num">
                                      <p:cBhvr>
                                        <p:cTn id="34" dur="1" fill="hold"/>
                                        <p:tgtEl>
                                          <p:spTgt spid="11"/>
                                        </p:tgtEl>
                                        <p:attrNameLst>
                                          <p:attrName/>
                                        </p:attrNameLst>
                                      </p:cBhvr>
                                    </p:anim>
                                  </p:childTnLst>
                                </p:cTn>
                              </p:par>
                            </p:childTnLst>
                          </p:cTn>
                        </p:par>
                        <p:par>
                          <p:cTn id="35" fill="hold">
                            <p:stCondLst>
                              <p:cond delay="5000"/>
                            </p:stCondLst>
                            <p:childTnLst>
                              <p:par>
                                <p:cTn id="36" presetID="16" presetClass="entr" presetSubtype="2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Horizontal)">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285720" y="71414"/>
            <a:ext cx="7286676" cy="584775"/>
          </a:xfrm>
          <a:prstGeom prst="rect">
            <a:avLst/>
          </a:prstGeom>
          <a:noFill/>
        </p:spPr>
        <p:txBody>
          <a:bodyPr wrap="square" rtlCol="1">
            <a:spAutoFit/>
          </a:bodyPr>
          <a:lstStyle/>
          <a:p>
            <a:pPr algn="ctr"/>
            <a:r>
              <a:rPr lang="ar-SA" sz="3200" b="1" dirty="0" smtClean="0">
                <a:cs typeface="DecoType Naskh" pitchFamily="2" charset="-78"/>
              </a:rPr>
              <a:t>أختار مما يلي ما يوافق معنى البساطة بوضع علامة (</a:t>
            </a:r>
            <a:r>
              <a:rPr lang="ar-SA" sz="3200" b="1" dirty="0" smtClean="0">
                <a:cs typeface="DecoType Naskh" pitchFamily="2" charset="-78"/>
                <a:sym typeface="Wingdings"/>
              </a:rPr>
              <a:t></a:t>
            </a:r>
            <a:r>
              <a:rPr lang="ar-SA" sz="3200" b="1" dirty="0" smtClean="0">
                <a:cs typeface="DecoType Naskh" pitchFamily="2" charset="-78"/>
              </a:rPr>
              <a:t>):</a:t>
            </a:r>
          </a:p>
        </p:txBody>
      </p:sp>
      <p:sp>
        <p:nvSpPr>
          <p:cNvPr id="4" name="وسيلة شرح على شكل سحابة 3"/>
          <p:cNvSpPr/>
          <p:nvPr/>
        </p:nvSpPr>
        <p:spPr>
          <a:xfrm>
            <a:off x="7429520" y="7141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5" name="مستطيل مستدير الزوايا 4"/>
          <p:cNvSpPr/>
          <p:nvPr/>
        </p:nvSpPr>
        <p:spPr>
          <a:xfrm>
            <a:off x="571472" y="642918"/>
            <a:ext cx="7786742" cy="114300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500" b="1" dirty="0" smtClean="0">
                <a:solidFill>
                  <a:srgbClr val="C00000"/>
                </a:solidFill>
              </a:rPr>
              <a:t>لا نحتاج ـ أبداً ـ إلى الاهتمام بالمأكل والملبس والمسكن.  (    )</a:t>
            </a:r>
          </a:p>
          <a:p>
            <a:pPr algn="ctr"/>
            <a:r>
              <a:rPr lang="ar-SA" sz="2500" b="1" dirty="0" smtClean="0">
                <a:solidFill>
                  <a:srgbClr val="C00000"/>
                </a:solidFill>
              </a:rPr>
              <a:t>نحتاج ـ كثيراً ـ إلى زيادة الاهتمام بالمأكل والملبس والمسكن.  (    )</a:t>
            </a:r>
          </a:p>
          <a:p>
            <a:pPr algn="ctr"/>
            <a:r>
              <a:rPr lang="ar-SA" sz="2500" b="1" dirty="0" smtClean="0">
                <a:solidFill>
                  <a:srgbClr val="C00000"/>
                </a:solidFill>
              </a:rPr>
              <a:t>نحتاج ـ أحياناً ـ إلى الاهتمام بالمأكل والملبس والمسكن.  (    )</a:t>
            </a:r>
            <a:endParaRPr lang="ar-SA" sz="2500" b="1" dirty="0">
              <a:solidFill>
                <a:srgbClr val="C00000"/>
              </a:solidFill>
            </a:endParaRPr>
          </a:p>
        </p:txBody>
      </p:sp>
      <p:sp>
        <p:nvSpPr>
          <p:cNvPr id="6" name="مربع نص 5"/>
          <p:cNvSpPr txBox="1"/>
          <p:nvPr/>
        </p:nvSpPr>
        <p:spPr>
          <a:xfrm>
            <a:off x="1285852" y="1357298"/>
            <a:ext cx="500066" cy="523220"/>
          </a:xfrm>
          <a:prstGeom prst="rect">
            <a:avLst/>
          </a:prstGeom>
          <a:noFill/>
        </p:spPr>
        <p:txBody>
          <a:bodyPr wrap="square" rtlCol="1">
            <a:spAutoFit/>
          </a:bodyPr>
          <a:lstStyle/>
          <a:p>
            <a:r>
              <a:rPr lang="ar-SA" sz="2800" b="1" dirty="0" smtClean="0">
                <a:sym typeface="Wingdings"/>
              </a:rPr>
              <a:t></a:t>
            </a:r>
            <a:endParaRPr lang="ar-SA" sz="2800" b="1" dirty="0"/>
          </a:p>
        </p:txBody>
      </p:sp>
      <p:sp>
        <p:nvSpPr>
          <p:cNvPr id="7" name="مربع نص 6"/>
          <p:cNvSpPr txBox="1"/>
          <p:nvPr/>
        </p:nvSpPr>
        <p:spPr>
          <a:xfrm>
            <a:off x="357158" y="1785926"/>
            <a:ext cx="7500990" cy="1077218"/>
          </a:xfrm>
          <a:prstGeom prst="rect">
            <a:avLst/>
          </a:prstGeom>
          <a:noFill/>
        </p:spPr>
        <p:txBody>
          <a:bodyPr wrap="square" rtlCol="1">
            <a:spAutoFit/>
          </a:bodyPr>
          <a:lstStyle/>
          <a:p>
            <a:pPr algn="ctr"/>
            <a:r>
              <a:rPr lang="ar-SA" sz="3200" b="1" dirty="0" smtClean="0">
                <a:cs typeface="DecoType Naskh" pitchFamily="2" charset="-78"/>
              </a:rPr>
              <a:t>خالد وحمد طالبان في المرحلة المتوسطة،والجدول التالي يمثل مصروفاتهما،أتأمله ثم أصنفهما حسب الصنفين الواردين في النص:</a:t>
            </a:r>
          </a:p>
        </p:txBody>
      </p:sp>
      <p:sp>
        <p:nvSpPr>
          <p:cNvPr id="8" name="وسيلة شرح على شكل سحابة 7"/>
          <p:cNvSpPr/>
          <p:nvPr/>
        </p:nvSpPr>
        <p:spPr>
          <a:xfrm>
            <a:off x="7429520" y="192880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0" name="مخطط انسيابي: محطة طرفية 9"/>
          <p:cNvSpPr/>
          <p:nvPr/>
        </p:nvSpPr>
        <p:spPr>
          <a:xfrm>
            <a:off x="3714744" y="2786058"/>
            <a:ext cx="2143140" cy="428628"/>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solidFill>
                  <a:schemeClr val="tx1"/>
                </a:solidFill>
              </a:rPr>
              <a:t>خالد</a:t>
            </a:r>
            <a:endParaRPr lang="ar-SA" sz="2800" b="1" dirty="0">
              <a:solidFill>
                <a:schemeClr val="tx1"/>
              </a:solidFill>
            </a:endParaRPr>
          </a:p>
        </p:txBody>
      </p:sp>
      <p:sp>
        <p:nvSpPr>
          <p:cNvPr id="11" name="مخطط انسيابي: محطة طرفية 10"/>
          <p:cNvSpPr/>
          <p:nvPr/>
        </p:nvSpPr>
        <p:spPr>
          <a:xfrm>
            <a:off x="6072198" y="3143248"/>
            <a:ext cx="2786082" cy="500066"/>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solidFill>
                  <a:schemeClr val="tx1"/>
                </a:solidFill>
              </a:rPr>
              <a:t>المصروف اليومي</a:t>
            </a:r>
            <a:endParaRPr lang="ar-SA" sz="2800" b="1" dirty="0">
              <a:solidFill>
                <a:schemeClr val="tx1"/>
              </a:solidFill>
            </a:endParaRPr>
          </a:p>
        </p:txBody>
      </p:sp>
      <p:sp>
        <p:nvSpPr>
          <p:cNvPr id="15" name="مخطط انسيابي: محطة طرفية 14"/>
          <p:cNvSpPr/>
          <p:nvPr/>
        </p:nvSpPr>
        <p:spPr>
          <a:xfrm>
            <a:off x="1214414" y="2786058"/>
            <a:ext cx="2143140" cy="428628"/>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solidFill>
                  <a:schemeClr val="tx1"/>
                </a:solidFill>
              </a:rPr>
              <a:t>حمد</a:t>
            </a:r>
            <a:endParaRPr lang="ar-SA" sz="2800" b="1" dirty="0">
              <a:solidFill>
                <a:schemeClr val="tx1"/>
              </a:solidFill>
            </a:endParaRPr>
          </a:p>
        </p:txBody>
      </p:sp>
      <p:sp>
        <p:nvSpPr>
          <p:cNvPr id="16" name="مخطط انسيابي: محطة طرفية 15"/>
          <p:cNvSpPr/>
          <p:nvPr/>
        </p:nvSpPr>
        <p:spPr>
          <a:xfrm>
            <a:off x="6072198" y="4929198"/>
            <a:ext cx="2786082" cy="500066"/>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solidFill>
                  <a:schemeClr val="tx1"/>
                </a:solidFill>
              </a:rPr>
              <a:t>يضع في حصالته</a:t>
            </a:r>
            <a:endParaRPr lang="ar-SA" sz="2800" b="1" dirty="0">
              <a:solidFill>
                <a:schemeClr val="tx1"/>
              </a:solidFill>
            </a:endParaRPr>
          </a:p>
        </p:txBody>
      </p:sp>
      <p:sp>
        <p:nvSpPr>
          <p:cNvPr id="17" name="مخطط انسيابي: محطة طرفية 16"/>
          <p:cNvSpPr/>
          <p:nvPr/>
        </p:nvSpPr>
        <p:spPr>
          <a:xfrm>
            <a:off x="6072198" y="4357694"/>
            <a:ext cx="2786082" cy="500066"/>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400" b="1" dirty="0" smtClean="0">
                <a:solidFill>
                  <a:schemeClr val="tx1"/>
                </a:solidFill>
              </a:rPr>
              <a:t>يشتري في المساء بـ</a:t>
            </a:r>
          </a:p>
        </p:txBody>
      </p:sp>
      <p:sp>
        <p:nvSpPr>
          <p:cNvPr id="18" name="مخطط انسيابي: محطة طرفية 17"/>
          <p:cNvSpPr/>
          <p:nvPr/>
        </p:nvSpPr>
        <p:spPr>
          <a:xfrm>
            <a:off x="6072198" y="3786190"/>
            <a:ext cx="2786082" cy="500066"/>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400" b="1" dirty="0" smtClean="0">
                <a:solidFill>
                  <a:schemeClr val="tx1"/>
                </a:solidFill>
              </a:rPr>
              <a:t>يشتري في المدرسة بـ</a:t>
            </a:r>
            <a:endParaRPr lang="ar-SA" sz="2400" b="1" dirty="0">
              <a:solidFill>
                <a:schemeClr val="tx1"/>
              </a:solidFill>
            </a:endParaRPr>
          </a:p>
        </p:txBody>
      </p:sp>
      <p:sp>
        <p:nvSpPr>
          <p:cNvPr id="19" name="مخطط انسيابي: محطة طرفية 18"/>
          <p:cNvSpPr/>
          <p:nvPr/>
        </p:nvSpPr>
        <p:spPr>
          <a:xfrm>
            <a:off x="6072198" y="5500702"/>
            <a:ext cx="2786082" cy="500066"/>
          </a:xfrm>
          <a:prstGeom prst="flowChartTerminator">
            <a:avLst/>
          </a:prstGeom>
          <a:ln>
            <a:solidFill>
              <a:schemeClr val="accent1">
                <a:lumMod val="50000"/>
              </a:schemeClr>
            </a:solidFill>
          </a:ln>
        </p:spPr>
        <p:style>
          <a:lnRef idx="3">
            <a:schemeClr val="lt1"/>
          </a:lnRef>
          <a:fillRef idx="1">
            <a:schemeClr val="accent3"/>
          </a:fillRef>
          <a:effectRef idx="1">
            <a:schemeClr val="accent3"/>
          </a:effectRef>
          <a:fontRef idx="minor">
            <a:schemeClr val="lt1"/>
          </a:fontRef>
        </p:style>
        <p:txBody>
          <a:bodyPr rtlCol="1" anchor="ctr"/>
          <a:lstStyle/>
          <a:p>
            <a:pPr algn="ctr"/>
            <a:r>
              <a:rPr lang="ar-SA" sz="2800" b="1" dirty="0" smtClean="0">
                <a:solidFill>
                  <a:schemeClr val="tx1"/>
                </a:solidFill>
              </a:rPr>
              <a:t>مصروفات الملابس</a:t>
            </a:r>
            <a:endParaRPr lang="ar-SA" sz="2800" b="1" dirty="0">
              <a:solidFill>
                <a:schemeClr val="tx1"/>
              </a:solidFill>
            </a:endParaRPr>
          </a:p>
        </p:txBody>
      </p:sp>
      <p:sp>
        <p:nvSpPr>
          <p:cNvPr id="20" name="شكل بيضاوي 19"/>
          <p:cNvSpPr/>
          <p:nvPr/>
        </p:nvSpPr>
        <p:spPr>
          <a:xfrm>
            <a:off x="4000496" y="3286124"/>
            <a:ext cx="1500198"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5</a:t>
            </a:r>
            <a:endParaRPr lang="ar-SA" sz="2800" b="1" dirty="0">
              <a:solidFill>
                <a:schemeClr val="tx1"/>
              </a:solidFill>
            </a:endParaRPr>
          </a:p>
        </p:txBody>
      </p:sp>
      <p:sp>
        <p:nvSpPr>
          <p:cNvPr id="21" name="شكل بيضاوي 20"/>
          <p:cNvSpPr/>
          <p:nvPr/>
        </p:nvSpPr>
        <p:spPr>
          <a:xfrm>
            <a:off x="1500166" y="3286124"/>
            <a:ext cx="1571636"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10</a:t>
            </a:r>
            <a:endParaRPr lang="ar-SA" sz="2800" b="1" dirty="0">
              <a:solidFill>
                <a:schemeClr val="tx1"/>
              </a:solidFill>
            </a:endParaRPr>
          </a:p>
        </p:txBody>
      </p:sp>
      <p:sp>
        <p:nvSpPr>
          <p:cNvPr id="22" name="شكل بيضاوي 21"/>
          <p:cNvSpPr/>
          <p:nvPr/>
        </p:nvSpPr>
        <p:spPr>
          <a:xfrm>
            <a:off x="4000496" y="3786190"/>
            <a:ext cx="1500198"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2</a:t>
            </a:r>
            <a:endParaRPr lang="ar-SA" sz="2800" b="1" dirty="0">
              <a:solidFill>
                <a:schemeClr val="tx1"/>
              </a:solidFill>
            </a:endParaRPr>
          </a:p>
        </p:txBody>
      </p:sp>
      <p:sp>
        <p:nvSpPr>
          <p:cNvPr id="23" name="شكل بيضاوي 22"/>
          <p:cNvSpPr/>
          <p:nvPr/>
        </p:nvSpPr>
        <p:spPr>
          <a:xfrm>
            <a:off x="1500166" y="3786190"/>
            <a:ext cx="1571636"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5</a:t>
            </a:r>
            <a:endParaRPr lang="ar-SA" sz="2800" b="1" dirty="0">
              <a:solidFill>
                <a:schemeClr val="tx1"/>
              </a:solidFill>
            </a:endParaRPr>
          </a:p>
        </p:txBody>
      </p:sp>
      <p:sp>
        <p:nvSpPr>
          <p:cNvPr id="24" name="شكل بيضاوي 23"/>
          <p:cNvSpPr/>
          <p:nvPr/>
        </p:nvSpPr>
        <p:spPr>
          <a:xfrm>
            <a:off x="4000496" y="4286256"/>
            <a:ext cx="1500198"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1</a:t>
            </a:r>
            <a:endParaRPr lang="ar-SA" sz="2800" b="1" dirty="0">
              <a:solidFill>
                <a:schemeClr val="tx1"/>
              </a:solidFill>
            </a:endParaRPr>
          </a:p>
        </p:txBody>
      </p:sp>
      <p:sp>
        <p:nvSpPr>
          <p:cNvPr id="25" name="شكل بيضاوي 24"/>
          <p:cNvSpPr/>
          <p:nvPr/>
        </p:nvSpPr>
        <p:spPr>
          <a:xfrm>
            <a:off x="4000496" y="4786322"/>
            <a:ext cx="1500198"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2</a:t>
            </a:r>
            <a:endParaRPr lang="ar-SA" sz="2800" b="1" dirty="0">
              <a:solidFill>
                <a:schemeClr val="tx1"/>
              </a:solidFill>
            </a:endParaRPr>
          </a:p>
        </p:txBody>
      </p:sp>
      <p:sp>
        <p:nvSpPr>
          <p:cNvPr id="26" name="شكل بيضاوي 25"/>
          <p:cNvSpPr/>
          <p:nvPr/>
        </p:nvSpPr>
        <p:spPr>
          <a:xfrm>
            <a:off x="714348" y="4286256"/>
            <a:ext cx="2643206"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خمسة ريالات أخرى</a:t>
            </a:r>
            <a:endParaRPr lang="ar-SA" sz="2000" b="1" dirty="0">
              <a:solidFill>
                <a:schemeClr val="tx1"/>
              </a:solidFill>
            </a:endParaRPr>
          </a:p>
        </p:txBody>
      </p:sp>
      <p:sp>
        <p:nvSpPr>
          <p:cNvPr id="27" name="شكل بيضاوي 26"/>
          <p:cNvSpPr/>
          <p:nvPr/>
        </p:nvSpPr>
        <p:spPr>
          <a:xfrm>
            <a:off x="1428728" y="4786322"/>
            <a:ext cx="1571636" cy="500066"/>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لا شيء</a:t>
            </a:r>
            <a:endParaRPr lang="ar-SA" sz="2800" b="1" dirty="0">
              <a:solidFill>
                <a:schemeClr val="tx1"/>
              </a:solidFill>
            </a:endParaRPr>
          </a:p>
        </p:txBody>
      </p:sp>
      <p:sp>
        <p:nvSpPr>
          <p:cNvPr id="29" name="شكل بيضاوي 28"/>
          <p:cNvSpPr/>
          <p:nvPr/>
        </p:nvSpPr>
        <p:spPr>
          <a:xfrm>
            <a:off x="3286116" y="5357826"/>
            <a:ext cx="2714644" cy="642942"/>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60 ريالاً مما وفره في الحصالة(2</a:t>
            </a:r>
            <a:r>
              <a:rPr lang="en-US" sz="2000" b="1" dirty="0" smtClean="0">
                <a:solidFill>
                  <a:schemeClr val="tx1"/>
                </a:solidFill>
              </a:rPr>
              <a:t>x</a:t>
            </a:r>
            <a:r>
              <a:rPr lang="ar-SA" sz="2000" b="1" dirty="0" smtClean="0">
                <a:solidFill>
                  <a:schemeClr val="tx1"/>
                </a:solidFill>
              </a:rPr>
              <a:t>3)</a:t>
            </a:r>
            <a:endParaRPr lang="ar-SA" sz="2000" b="1" dirty="0">
              <a:solidFill>
                <a:schemeClr val="tx1"/>
              </a:solidFill>
            </a:endParaRPr>
          </a:p>
        </p:txBody>
      </p:sp>
      <p:sp>
        <p:nvSpPr>
          <p:cNvPr id="30" name="شكل بيضاوي 29"/>
          <p:cNvSpPr/>
          <p:nvPr/>
        </p:nvSpPr>
        <p:spPr>
          <a:xfrm>
            <a:off x="571472" y="5429264"/>
            <a:ext cx="2643206" cy="571504"/>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يطلب من والده مئتي ريال</a:t>
            </a:r>
          </a:p>
        </p:txBody>
      </p:sp>
      <p:sp>
        <p:nvSpPr>
          <p:cNvPr id="31" name="شكل بيضاوي 30"/>
          <p:cNvSpPr/>
          <p:nvPr/>
        </p:nvSpPr>
        <p:spPr>
          <a:xfrm>
            <a:off x="3929058" y="6072206"/>
            <a:ext cx="1571636" cy="500066"/>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solidFill>
                  <a:schemeClr val="tx1"/>
                </a:solidFill>
              </a:rPr>
              <a:t>المتبسط</a:t>
            </a:r>
            <a:endParaRPr lang="ar-SA" sz="2800" b="1" dirty="0">
              <a:solidFill>
                <a:schemeClr val="tx1"/>
              </a:solidFill>
            </a:endParaRPr>
          </a:p>
        </p:txBody>
      </p:sp>
      <p:sp>
        <p:nvSpPr>
          <p:cNvPr id="32" name="شكل بيضاوي 31"/>
          <p:cNvSpPr/>
          <p:nvPr/>
        </p:nvSpPr>
        <p:spPr>
          <a:xfrm>
            <a:off x="1285852" y="6072206"/>
            <a:ext cx="1571636" cy="500066"/>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ar-SA" sz="2800" b="1" dirty="0" smtClean="0">
                <a:solidFill>
                  <a:schemeClr val="tx1"/>
                </a:solidFill>
              </a:rPr>
              <a:t>المتكلف</a:t>
            </a:r>
            <a:endParaRPr lang="ar-SA"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4)">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2000"/>
                                        <p:tgtEl>
                                          <p:spTgt spid="6"/>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4000"/>
                            </p:stCondLst>
                            <p:childTnLst>
                              <p:par>
                                <p:cTn id="24" presetID="16" presetClass="entr" presetSubtype="2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2000"/>
                                        <p:tgtEl>
                                          <p:spTgt spid="8"/>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edge">
                                      <p:cBhvr>
                                        <p:cTn id="29" dur="2000"/>
                                        <p:tgtEl>
                                          <p:spTgt spid="10"/>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edge">
                                      <p:cBhvr>
                                        <p:cTn id="32" dur="2000"/>
                                        <p:tgtEl>
                                          <p:spTgt spid="15"/>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edge">
                                      <p:cBhvr>
                                        <p:cTn id="35" dur="2000"/>
                                        <p:tgtEl>
                                          <p:spTgt spid="11"/>
                                        </p:tgtEl>
                                      </p:cBhvr>
                                    </p:animEffect>
                                  </p:childTnLst>
                                </p:cTn>
                              </p:par>
                              <p:par>
                                <p:cTn id="36" presetID="2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edge">
                                      <p:cBhvr>
                                        <p:cTn id="38" dur="2000"/>
                                        <p:tgtEl>
                                          <p:spTgt spid="20"/>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edge">
                                      <p:cBhvr>
                                        <p:cTn id="41" dur="2000"/>
                                        <p:tgtEl>
                                          <p:spTgt spid="21"/>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edge">
                                      <p:cBhvr>
                                        <p:cTn id="44" dur="2000"/>
                                        <p:tgtEl>
                                          <p:spTgt spid="18"/>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edge">
                                      <p:cBhvr>
                                        <p:cTn id="47" dur="2000"/>
                                        <p:tgtEl>
                                          <p:spTgt spid="22"/>
                                        </p:tgtEl>
                                      </p:cBhvr>
                                    </p:animEffect>
                                  </p:childTnLst>
                                </p:cTn>
                              </p:par>
                              <p:par>
                                <p:cTn id="48" presetID="20" presetClass="entr" presetSubtype="0"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edge">
                                      <p:cBhvr>
                                        <p:cTn id="50" dur="2000"/>
                                        <p:tgtEl>
                                          <p:spTgt spid="23"/>
                                        </p:tgtEl>
                                      </p:cBhvr>
                                    </p:animEffect>
                                  </p:childTnLst>
                                </p:cTn>
                              </p:par>
                              <p:par>
                                <p:cTn id="51" presetID="2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edge">
                                      <p:cBhvr>
                                        <p:cTn id="53" dur="2000"/>
                                        <p:tgtEl>
                                          <p:spTgt spid="17"/>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edge">
                                      <p:cBhvr>
                                        <p:cTn id="56" dur="2000"/>
                                        <p:tgtEl>
                                          <p:spTgt spid="24"/>
                                        </p:tgtEl>
                                      </p:cBhvr>
                                    </p:animEffect>
                                  </p:childTnLst>
                                </p:cTn>
                              </p:par>
                              <p:par>
                                <p:cTn id="57" presetID="20" presetClass="entr" presetSubtype="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edge">
                                      <p:cBhvr>
                                        <p:cTn id="59" dur="2000"/>
                                        <p:tgtEl>
                                          <p:spTgt spid="26"/>
                                        </p:tgtEl>
                                      </p:cBhvr>
                                    </p:animEffect>
                                  </p:childTnLst>
                                </p:cTn>
                              </p:par>
                              <p:par>
                                <p:cTn id="60" presetID="20"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edge">
                                      <p:cBhvr>
                                        <p:cTn id="62" dur="2000"/>
                                        <p:tgtEl>
                                          <p:spTgt spid="16"/>
                                        </p:tgtEl>
                                      </p:cBhvr>
                                    </p:animEffect>
                                  </p:childTnLst>
                                </p:cTn>
                              </p:par>
                              <p:par>
                                <p:cTn id="63" presetID="20"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edge">
                                      <p:cBhvr>
                                        <p:cTn id="65" dur="2000"/>
                                        <p:tgtEl>
                                          <p:spTgt spid="25"/>
                                        </p:tgtEl>
                                      </p:cBhvr>
                                    </p:animEffect>
                                  </p:childTnLst>
                                </p:cTn>
                              </p:par>
                              <p:par>
                                <p:cTn id="66" presetID="20" presetClass="entr" presetSubtype="0"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edge">
                                      <p:cBhvr>
                                        <p:cTn id="68" dur="2000"/>
                                        <p:tgtEl>
                                          <p:spTgt spid="27"/>
                                        </p:tgtEl>
                                      </p:cBhvr>
                                    </p:animEffect>
                                  </p:childTnLst>
                                </p:cTn>
                              </p:par>
                              <p:par>
                                <p:cTn id="69" presetID="20"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edge">
                                      <p:cBhvr>
                                        <p:cTn id="71" dur="2000"/>
                                        <p:tgtEl>
                                          <p:spTgt spid="19"/>
                                        </p:tgtEl>
                                      </p:cBhvr>
                                    </p:animEffect>
                                  </p:childTnLst>
                                </p:cTn>
                              </p:par>
                              <p:par>
                                <p:cTn id="72" presetID="20" presetClass="entr" presetSubtype="0"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edge">
                                      <p:cBhvr>
                                        <p:cTn id="74" dur="2000"/>
                                        <p:tgtEl>
                                          <p:spTgt spid="29"/>
                                        </p:tgtEl>
                                      </p:cBhvr>
                                    </p:animEffect>
                                  </p:childTnLst>
                                </p:cTn>
                              </p:par>
                              <p:par>
                                <p:cTn id="75" presetID="20"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edge">
                                      <p:cBhvr>
                                        <p:cTn id="77" dur="2000"/>
                                        <p:tgtEl>
                                          <p:spTgt spid="30"/>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8" fill="hold" grpId="0"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wheel(8)">
                                      <p:cBhvr>
                                        <p:cTn id="82" dur="20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21" presetClass="entr" presetSubtype="8"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heel(8)">
                                      <p:cBhvr>
                                        <p:cTn id="87"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animBg="1"/>
      <p:bldP spid="10" grpId="0" animBg="1"/>
      <p:bldP spid="11"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animBg="1"/>
      <p:bldP spid="30" grpId="0" animBg="1"/>
      <p:bldP spid="31" grpId="0" animBg="1"/>
      <p:bldP spid="32"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143372" y="71414"/>
            <a:ext cx="3429024" cy="584775"/>
          </a:xfrm>
          <a:prstGeom prst="rect">
            <a:avLst/>
          </a:prstGeom>
          <a:noFill/>
        </p:spPr>
        <p:txBody>
          <a:bodyPr wrap="square" rtlCol="1">
            <a:spAutoFit/>
          </a:bodyPr>
          <a:lstStyle/>
          <a:p>
            <a:pPr algn="ctr"/>
            <a:r>
              <a:rPr lang="ar-SA" sz="3200" b="1" dirty="0" smtClean="0">
                <a:cs typeface="DecoType Naskh" pitchFamily="2" charset="-78"/>
              </a:rPr>
              <a:t>أقرأ الحوار التالي ثم أجيب:</a:t>
            </a:r>
          </a:p>
        </p:txBody>
      </p:sp>
      <p:sp>
        <p:nvSpPr>
          <p:cNvPr id="4" name="وسيلة شرح على شكل سحابة 3"/>
          <p:cNvSpPr/>
          <p:nvPr/>
        </p:nvSpPr>
        <p:spPr>
          <a:xfrm>
            <a:off x="7358082" y="7141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5" name="مستطيل مستدير الزوايا 4"/>
          <p:cNvSpPr/>
          <p:nvPr/>
        </p:nvSpPr>
        <p:spPr>
          <a:xfrm>
            <a:off x="357158" y="642918"/>
            <a:ext cx="8215370" cy="3429024"/>
          </a:xfrm>
          <a:prstGeom prst="roundRect">
            <a:avLst>
              <a:gd name="adj" fmla="val 10834"/>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خالد:أين أنت يا رجل؟!انقطعت أخبارك عني منذ أن أنهينا الدراسة في المرحلة الثانوية.</a:t>
            </a:r>
          </a:p>
          <a:p>
            <a:pPr algn="ctr"/>
            <a:r>
              <a:rPr lang="ar-SA" sz="2000" b="1" dirty="0" smtClean="0">
                <a:solidFill>
                  <a:schemeClr val="tx1"/>
                </a:solidFill>
              </a:rPr>
              <a:t>حمد:المهم أننا التقينا،قل لي أنت،ما أخبارك؟</a:t>
            </a:r>
          </a:p>
          <a:p>
            <a:pPr algn="ctr"/>
            <a:r>
              <a:rPr lang="ar-SA" sz="2000" b="1" dirty="0" smtClean="0">
                <a:solidFill>
                  <a:schemeClr val="tx1"/>
                </a:solidFill>
              </a:rPr>
              <a:t>خالد:بعد أن أنهيت دراستي الجامعية ـ ولله الحمد ـ عملت في مصنع للإلكترونيات،ولي فيه سنتان،وأنوي الزواج هذا العام.</a:t>
            </a:r>
          </a:p>
          <a:p>
            <a:pPr algn="ctr"/>
            <a:r>
              <a:rPr lang="ar-SA" sz="2000" b="1" dirty="0" smtClean="0">
                <a:solidFill>
                  <a:schemeClr val="tx1"/>
                </a:solidFill>
              </a:rPr>
              <a:t>حمد:الزواج؟! ومن أين تأتي بالتكاليف؟</a:t>
            </a:r>
          </a:p>
          <a:p>
            <a:pPr algn="ctr"/>
            <a:r>
              <a:rPr lang="ar-SA" sz="2000" b="1" dirty="0" smtClean="0">
                <a:solidFill>
                  <a:schemeClr val="tx1"/>
                </a:solidFill>
              </a:rPr>
              <a:t>خالد:أتقاضى ما يقارب خمسة الآف ريال،وتكاليف زواجي ستون ألف ريال تقريباً،وقد جمعتها ولله الحمد.</a:t>
            </a:r>
          </a:p>
          <a:p>
            <a:pPr algn="ctr"/>
            <a:r>
              <a:rPr lang="ar-SA" sz="2000" b="1" dirty="0" smtClean="0">
                <a:solidFill>
                  <a:schemeClr val="tx1"/>
                </a:solidFill>
              </a:rPr>
              <a:t>حمد:وكيف جمعتها؟!</a:t>
            </a:r>
          </a:p>
          <a:p>
            <a:pPr algn="ctr"/>
            <a:r>
              <a:rPr lang="ar-SA" sz="2000" b="1" dirty="0" smtClean="0">
                <a:solidFill>
                  <a:schemeClr val="tx1"/>
                </a:solidFill>
              </a:rPr>
              <a:t>خالد:منذ أن بدأت العمل وأنا أدّخر من راتبي لهذا الأمر،وأنت ماذا فعلت؟</a:t>
            </a:r>
          </a:p>
          <a:p>
            <a:pPr algn="ctr"/>
            <a:r>
              <a:rPr lang="ar-SA" sz="2000" b="1" dirty="0" smtClean="0">
                <a:solidFill>
                  <a:schemeClr val="tx1"/>
                </a:solidFill>
              </a:rPr>
              <a:t>حمد:أنا؟ أنا أتقاضى مرتباً مثل راتبك.ولكن لا زلت أسدد ثمن هذه السيارة.</a:t>
            </a:r>
          </a:p>
          <a:p>
            <a:pPr algn="ctr"/>
            <a:r>
              <a:rPr lang="ar-SA" sz="2000" b="1" dirty="0" smtClean="0">
                <a:solidFill>
                  <a:schemeClr val="tx1"/>
                </a:solidFill>
              </a:rPr>
              <a:t>خالد:هذه السيارة الفارهة لك؟!</a:t>
            </a:r>
            <a:endParaRPr lang="ar-SA" sz="2000" b="1" dirty="0">
              <a:solidFill>
                <a:schemeClr val="tx1"/>
              </a:solidFill>
            </a:endParaRPr>
          </a:p>
        </p:txBody>
      </p:sp>
      <p:sp>
        <p:nvSpPr>
          <p:cNvPr id="6" name="مربع نص 5"/>
          <p:cNvSpPr txBox="1"/>
          <p:nvPr/>
        </p:nvSpPr>
        <p:spPr>
          <a:xfrm>
            <a:off x="3929058" y="4130109"/>
            <a:ext cx="3643338" cy="584775"/>
          </a:xfrm>
          <a:prstGeom prst="rect">
            <a:avLst/>
          </a:prstGeom>
          <a:noFill/>
        </p:spPr>
        <p:txBody>
          <a:bodyPr wrap="square" rtlCol="1">
            <a:spAutoFit/>
          </a:bodyPr>
          <a:lstStyle/>
          <a:p>
            <a:pPr algn="ctr"/>
            <a:r>
              <a:rPr lang="ar-SA" sz="3200" b="1" dirty="0" smtClean="0">
                <a:cs typeface="DecoType Naskh" pitchFamily="2" charset="-78"/>
              </a:rPr>
              <a:t>1) أقرأ الحوار التالي ثم أجيب:</a:t>
            </a:r>
          </a:p>
        </p:txBody>
      </p:sp>
      <p:graphicFrame>
        <p:nvGraphicFramePr>
          <p:cNvPr id="7" name="جدول 6"/>
          <p:cNvGraphicFramePr>
            <a:graphicFrameLocks noGrp="1"/>
          </p:cNvGraphicFramePr>
          <p:nvPr/>
        </p:nvGraphicFramePr>
        <p:xfrm>
          <a:off x="571471" y="4643446"/>
          <a:ext cx="8143933" cy="1928828"/>
        </p:xfrm>
        <a:graphic>
          <a:graphicData uri="http://schemas.openxmlformats.org/drawingml/2006/table">
            <a:tbl>
              <a:tblPr rtl="1" firstRow="1" bandRow="1">
                <a:tableStyleId>{5C22544A-7EE6-4342-B048-85BDC9FD1C3A}</a:tableStyleId>
              </a:tblPr>
              <a:tblGrid>
                <a:gridCol w="2971837"/>
                <a:gridCol w="2128824"/>
                <a:gridCol w="3043272"/>
              </a:tblGrid>
              <a:tr h="482207">
                <a:tc>
                  <a:txBody>
                    <a:bodyPr/>
                    <a:lstStyle/>
                    <a:p>
                      <a:pPr algn="ctr" rtl="1"/>
                      <a:endParaRPr lang="ar-SA" sz="2000" b="1" dirty="0">
                        <a:solidFill>
                          <a:schemeClr val="tx1"/>
                        </a:solidFill>
                      </a:endParaRPr>
                    </a:p>
                  </a:txBody>
                  <a:tcPr>
                    <a:solidFill>
                      <a:schemeClr val="accent2">
                        <a:lumMod val="40000"/>
                        <a:lumOff val="60000"/>
                      </a:schemeClr>
                    </a:solidFill>
                  </a:tcPr>
                </a:tc>
                <a:tc>
                  <a:txBody>
                    <a:bodyPr/>
                    <a:lstStyle/>
                    <a:p>
                      <a:pPr algn="ctr" rtl="1"/>
                      <a:r>
                        <a:rPr lang="ar-SA" sz="2000" b="1" dirty="0" smtClean="0">
                          <a:solidFill>
                            <a:schemeClr val="tx1"/>
                          </a:solidFill>
                        </a:rPr>
                        <a:t>خالد</a:t>
                      </a:r>
                      <a:endParaRPr lang="ar-SA" sz="2000" b="1" dirty="0">
                        <a:solidFill>
                          <a:schemeClr val="tx1"/>
                        </a:solidFill>
                      </a:endParaRPr>
                    </a:p>
                  </a:txBody>
                  <a:tcPr>
                    <a:solidFill>
                      <a:schemeClr val="accent2">
                        <a:lumMod val="40000"/>
                        <a:lumOff val="60000"/>
                      </a:schemeClr>
                    </a:solidFill>
                  </a:tcPr>
                </a:tc>
                <a:tc>
                  <a:txBody>
                    <a:bodyPr/>
                    <a:lstStyle/>
                    <a:p>
                      <a:pPr algn="ctr" rtl="1"/>
                      <a:r>
                        <a:rPr lang="ar-SA" sz="2000" b="1" dirty="0" smtClean="0">
                          <a:solidFill>
                            <a:schemeClr val="tx1"/>
                          </a:solidFill>
                        </a:rPr>
                        <a:t>حمد</a:t>
                      </a:r>
                      <a:endParaRPr lang="ar-SA" sz="2000" b="1" dirty="0">
                        <a:solidFill>
                          <a:schemeClr val="tx1"/>
                        </a:solidFill>
                      </a:endParaRPr>
                    </a:p>
                  </a:txBody>
                  <a:tcPr>
                    <a:solidFill>
                      <a:schemeClr val="accent2">
                        <a:lumMod val="40000"/>
                        <a:lumOff val="60000"/>
                      </a:schemeClr>
                    </a:solidFill>
                  </a:tcPr>
                </a:tc>
              </a:tr>
              <a:tr h="482207">
                <a:tc>
                  <a:txBody>
                    <a:bodyPr/>
                    <a:lstStyle/>
                    <a:p>
                      <a:pPr algn="ctr" rtl="1"/>
                      <a:r>
                        <a:rPr lang="ar-SA" sz="2000" b="1" dirty="0" smtClean="0">
                          <a:solidFill>
                            <a:schemeClr val="tx1"/>
                          </a:solidFill>
                        </a:rPr>
                        <a:t>تكاليف الزواج</a:t>
                      </a:r>
                      <a:endParaRPr lang="ar-SA" sz="2000" b="1" dirty="0">
                        <a:solidFill>
                          <a:schemeClr val="tx1"/>
                        </a:solidFill>
                      </a:endParaRPr>
                    </a:p>
                  </a:txBody>
                  <a:tcPr>
                    <a:solidFill>
                      <a:schemeClr val="accent2">
                        <a:lumMod val="40000"/>
                        <a:lumOff val="60000"/>
                      </a:schemeClr>
                    </a:solidFill>
                  </a:tcPr>
                </a:tc>
                <a:tc>
                  <a:txBody>
                    <a:bodyPr/>
                    <a:lstStyle/>
                    <a:p>
                      <a:pPr algn="ctr" rtl="1"/>
                      <a:r>
                        <a:rPr lang="ar-SA" sz="2000" b="1" dirty="0" smtClean="0">
                          <a:solidFill>
                            <a:schemeClr val="tx1"/>
                          </a:solidFill>
                        </a:rPr>
                        <a:t>60،000</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r h="482207">
                <a:tc>
                  <a:txBody>
                    <a:bodyPr/>
                    <a:lstStyle/>
                    <a:p>
                      <a:pPr algn="ctr" rtl="1"/>
                      <a:r>
                        <a:rPr lang="ar-SA" sz="2000" b="1" dirty="0" smtClean="0">
                          <a:solidFill>
                            <a:schemeClr val="tx1"/>
                          </a:solidFill>
                        </a:rPr>
                        <a:t>البدء في جمع تكاليف الزواج</a:t>
                      </a:r>
                      <a:endParaRPr lang="ar-SA" sz="2000" b="1" dirty="0">
                        <a:solidFill>
                          <a:schemeClr val="tx1"/>
                        </a:solidFill>
                      </a:endParaRPr>
                    </a:p>
                  </a:txBody>
                  <a:tcPr>
                    <a:solidFill>
                      <a:schemeClr val="accent2">
                        <a:lumMod val="40000"/>
                        <a:lumOff val="60000"/>
                      </a:schemeClr>
                    </a:solidFill>
                  </a:tcPr>
                </a:tc>
                <a:tc>
                  <a:txBody>
                    <a:bodyPr/>
                    <a:lstStyle/>
                    <a:p>
                      <a:pPr algn="ctr" rtl="1"/>
                      <a:endParaRPr lang="ar-SA" sz="2000" b="1" dirty="0">
                        <a:solidFill>
                          <a:schemeClr val="tx1"/>
                        </a:solidFill>
                      </a:endParaRPr>
                    </a:p>
                  </a:txBody>
                  <a:tcPr/>
                </a:tc>
                <a:tc>
                  <a:txBody>
                    <a:bodyPr/>
                    <a:lstStyle/>
                    <a:p>
                      <a:pPr algn="ctr" rtl="1"/>
                      <a:r>
                        <a:rPr lang="ar-SA" sz="2000" b="1" dirty="0" smtClean="0">
                          <a:solidFill>
                            <a:schemeClr val="tx1"/>
                          </a:solidFill>
                        </a:rPr>
                        <a:t>بعد سداد قيمة السيارة الفارهة</a:t>
                      </a:r>
                      <a:endParaRPr lang="ar-SA" sz="2000" b="1" dirty="0">
                        <a:solidFill>
                          <a:schemeClr val="tx1"/>
                        </a:solidFill>
                      </a:endParaRPr>
                    </a:p>
                  </a:txBody>
                  <a:tcPr/>
                </a:tc>
              </a:tr>
              <a:tr h="482207">
                <a:tc>
                  <a:txBody>
                    <a:bodyPr/>
                    <a:lstStyle/>
                    <a:p>
                      <a:pPr algn="ctr" rtl="1"/>
                      <a:r>
                        <a:rPr lang="ar-SA" sz="2000" b="1" dirty="0" smtClean="0">
                          <a:solidFill>
                            <a:schemeClr val="tx1"/>
                          </a:solidFill>
                        </a:rPr>
                        <a:t>المدة التي احتاجها للجمع</a:t>
                      </a:r>
                      <a:endParaRPr lang="ar-SA" sz="2000" b="1" dirty="0">
                        <a:solidFill>
                          <a:schemeClr val="tx1"/>
                        </a:solidFill>
                      </a:endParaRPr>
                    </a:p>
                  </a:txBody>
                  <a:tcPr>
                    <a:solidFill>
                      <a:schemeClr val="accent2">
                        <a:lumMod val="40000"/>
                        <a:lumOff val="60000"/>
                      </a:schemeClr>
                    </a:solidFill>
                  </a:tcPr>
                </a:tc>
                <a:tc>
                  <a:txBody>
                    <a:bodyPr/>
                    <a:lstStyle/>
                    <a:p>
                      <a:pPr algn="ctr" rtl="1"/>
                      <a:r>
                        <a:rPr lang="ar-SA" sz="2000" b="1" dirty="0" smtClean="0">
                          <a:solidFill>
                            <a:schemeClr val="tx1"/>
                          </a:solidFill>
                        </a:rPr>
                        <a:t>2</a:t>
                      </a:r>
                      <a:endParaRPr lang="ar-SA" sz="2000" b="1" dirty="0">
                        <a:solidFill>
                          <a:schemeClr val="tx1"/>
                        </a:solidFill>
                      </a:endParaRPr>
                    </a:p>
                  </a:txBody>
                  <a:tcPr/>
                </a:tc>
                <a:tc>
                  <a:txBody>
                    <a:bodyPr/>
                    <a:lstStyle/>
                    <a:p>
                      <a:pPr algn="ctr" rtl="1"/>
                      <a:endParaRPr lang="ar-SA" sz="2000" b="1" dirty="0">
                        <a:solidFill>
                          <a:schemeClr val="tx1"/>
                        </a:solidFill>
                      </a:endParaRPr>
                    </a:p>
                  </a:txBody>
                  <a:tcPr/>
                </a:tc>
              </a:tr>
            </a:tbl>
          </a:graphicData>
        </a:graphic>
      </p:graphicFrame>
      <p:sp>
        <p:nvSpPr>
          <p:cNvPr id="8" name="مربع نص 7"/>
          <p:cNvSpPr txBox="1"/>
          <p:nvPr/>
        </p:nvSpPr>
        <p:spPr>
          <a:xfrm>
            <a:off x="3643306" y="5643578"/>
            <a:ext cx="1928826" cy="461665"/>
          </a:xfrm>
          <a:prstGeom prst="rect">
            <a:avLst/>
          </a:prstGeom>
          <a:noFill/>
        </p:spPr>
        <p:txBody>
          <a:bodyPr wrap="square" rtlCol="1">
            <a:spAutoFit/>
          </a:bodyPr>
          <a:lstStyle/>
          <a:p>
            <a:pPr algn="ctr"/>
            <a:r>
              <a:rPr lang="ar-SA" sz="2400" b="1" dirty="0" smtClean="0">
                <a:solidFill>
                  <a:schemeClr val="accent2">
                    <a:lumMod val="75000"/>
                  </a:schemeClr>
                </a:solidFill>
              </a:rPr>
              <a:t>منذ أن بدأ العمل</a:t>
            </a:r>
            <a:endParaRPr lang="ar-SA" sz="2400" b="1" dirty="0">
              <a:solidFill>
                <a:schemeClr val="accent2">
                  <a:lumMod val="75000"/>
                </a:schemeClr>
              </a:solidFill>
            </a:endParaRPr>
          </a:p>
        </p:txBody>
      </p:sp>
      <p:sp>
        <p:nvSpPr>
          <p:cNvPr id="9" name="مربع نص 8"/>
          <p:cNvSpPr txBox="1"/>
          <p:nvPr/>
        </p:nvSpPr>
        <p:spPr>
          <a:xfrm>
            <a:off x="1214414" y="5143512"/>
            <a:ext cx="1928826" cy="461665"/>
          </a:xfrm>
          <a:prstGeom prst="rect">
            <a:avLst/>
          </a:prstGeom>
          <a:noFill/>
        </p:spPr>
        <p:txBody>
          <a:bodyPr wrap="square" rtlCol="1">
            <a:spAutoFit/>
          </a:bodyPr>
          <a:lstStyle/>
          <a:p>
            <a:pPr algn="ctr"/>
            <a:r>
              <a:rPr lang="ar-SA" sz="2400" b="1" dirty="0" smtClean="0">
                <a:solidFill>
                  <a:schemeClr val="accent2">
                    <a:lumMod val="75000"/>
                  </a:schemeClr>
                </a:solidFill>
              </a:rPr>
              <a:t>120،000</a:t>
            </a:r>
            <a:endParaRPr lang="ar-SA" sz="2400" b="1" dirty="0">
              <a:solidFill>
                <a:schemeClr val="accent2">
                  <a:lumMod val="75000"/>
                </a:schemeClr>
              </a:solidFill>
            </a:endParaRPr>
          </a:p>
        </p:txBody>
      </p:sp>
      <p:sp>
        <p:nvSpPr>
          <p:cNvPr id="10" name="مربع نص 9"/>
          <p:cNvSpPr txBox="1"/>
          <p:nvPr/>
        </p:nvSpPr>
        <p:spPr>
          <a:xfrm>
            <a:off x="1142976" y="6072206"/>
            <a:ext cx="1928826" cy="461665"/>
          </a:xfrm>
          <a:prstGeom prst="rect">
            <a:avLst/>
          </a:prstGeom>
          <a:noFill/>
        </p:spPr>
        <p:txBody>
          <a:bodyPr wrap="square" rtlCol="1">
            <a:spAutoFit/>
          </a:bodyPr>
          <a:lstStyle/>
          <a:p>
            <a:pPr algn="ctr"/>
            <a:r>
              <a:rPr lang="ar-SA" sz="2400" b="1" dirty="0" smtClean="0">
                <a:solidFill>
                  <a:schemeClr val="accent2">
                    <a:lumMod val="75000"/>
                  </a:schemeClr>
                </a:solidFill>
              </a:rPr>
              <a:t>7</a:t>
            </a:r>
            <a:endParaRPr lang="ar-SA" sz="2400" b="1"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ppt_x</p:attrName>
                                        </p:attrNameLst>
                                      </p:cBhvr>
                                      <p:tavLst>
                                        <p:tav tm="0">
                                          <p:val>
                                            <p:strVal val="#ppt_x-.2"/>
                                          </p:val>
                                        </p:tav>
                                        <p:tav tm="100000">
                                          <p:val>
                                            <p:strVal val="#ppt_x"/>
                                          </p:val>
                                        </p:tav>
                                      </p:tavLst>
                                    </p:anim>
                                    <p:anim calcmode="lin" valueType="num">
                                      <p:cBhvr>
                                        <p:cTn id="14" dur="2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20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2000"/>
                                        <p:tgtEl>
                                          <p:spTgt spid="6"/>
                                        </p:tgtEl>
                                      </p:cBhvr>
                                    </p:animEffect>
                                  </p:childTnLst>
                                </p:cTn>
                              </p:par>
                              <p:par>
                                <p:cTn id="19" presetID="13" presetClass="entr" presetSubtype="16"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plus(in)">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amond(in)">
                                      <p:cBhvr>
                                        <p:cTn id="26" dur="2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amond(in)">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8" grpId="0"/>
      <p:bldP spid="9" grpId="0"/>
      <p:bldP spid="10"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285720" y="565832"/>
            <a:ext cx="8429684" cy="1077218"/>
          </a:xfrm>
          <a:prstGeom prst="rect">
            <a:avLst/>
          </a:prstGeom>
          <a:noFill/>
        </p:spPr>
        <p:txBody>
          <a:bodyPr wrap="square" rtlCol="1">
            <a:spAutoFit/>
          </a:bodyPr>
          <a:lstStyle/>
          <a:p>
            <a:pPr algn="ctr"/>
            <a:r>
              <a:rPr lang="ar-SA" sz="3200" b="1" dirty="0" smtClean="0">
                <a:cs typeface="DecoType Naskh" pitchFamily="2" charset="-78"/>
              </a:rPr>
              <a:t>2) أقرأ العبارتين الأولى والأخيرة لخالد في الحوار السابق،متقمصاً،ومعبراً عن المعنى.</a:t>
            </a:r>
          </a:p>
        </p:txBody>
      </p:sp>
      <p:sp>
        <p:nvSpPr>
          <p:cNvPr id="4" name="مربع نص 3"/>
          <p:cNvSpPr txBox="1"/>
          <p:nvPr/>
        </p:nvSpPr>
        <p:spPr>
          <a:xfrm>
            <a:off x="-32" y="1714488"/>
            <a:ext cx="8858280" cy="1077218"/>
          </a:xfrm>
          <a:prstGeom prst="rect">
            <a:avLst/>
          </a:prstGeom>
          <a:noFill/>
        </p:spPr>
        <p:txBody>
          <a:bodyPr wrap="square" rtlCol="1">
            <a:spAutoFit/>
          </a:bodyPr>
          <a:lstStyle/>
          <a:p>
            <a:pPr algn="ctr"/>
            <a:r>
              <a:rPr lang="ar-SA" sz="3200" b="1" dirty="0" smtClean="0">
                <a:cs typeface="DecoType Naskh" pitchFamily="2" charset="-78"/>
              </a:rPr>
              <a:t>3) أبين رأيي شفهياًـ مستخدماً ألفاظاً انطباعية ـ في تصرفات كل من خالد وحمد أثناء مرحلة الدراسة المتوسطة وأثرها في حياتيهما المستقبلية.  </a:t>
            </a:r>
          </a:p>
        </p:txBody>
      </p:sp>
      <p:sp>
        <p:nvSpPr>
          <p:cNvPr id="5" name="مربع نص 4"/>
          <p:cNvSpPr txBox="1"/>
          <p:nvPr/>
        </p:nvSpPr>
        <p:spPr>
          <a:xfrm>
            <a:off x="642910" y="2888557"/>
            <a:ext cx="7072362" cy="1077218"/>
          </a:xfrm>
          <a:prstGeom prst="rect">
            <a:avLst/>
          </a:prstGeom>
          <a:noFill/>
        </p:spPr>
        <p:txBody>
          <a:bodyPr wrap="square" rtlCol="1">
            <a:spAutoFit/>
          </a:bodyPr>
          <a:lstStyle/>
          <a:p>
            <a:pPr algn="ctr"/>
            <a:r>
              <a:rPr lang="ar-SA" sz="3200" b="1" dirty="0" smtClean="0">
                <a:cs typeface="DecoType Naskh" pitchFamily="2" charset="-78"/>
              </a:rPr>
              <a:t>أناقش من بجواري ونعلل اختيار الكاتب(يتعشّق)في قوله</a:t>
            </a:r>
            <a:r>
              <a:rPr lang="ar-SA" sz="3200" b="1" dirty="0" smtClean="0">
                <a:cs typeface="DecoType Naskh" pitchFamily="2" charset="-78"/>
                <a:sym typeface="Wingdings" pitchFamily="2" charset="2"/>
              </a:rPr>
              <a:t>:</a:t>
            </a:r>
          </a:p>
          <a:p>
            <a:pPr algn="ctr"/>
            <a:r>
              <a:rPr lang="ar-SA" sz="3200" b="1" dirty="0" smtClean="0">
                <a:cs typeface="DecoType Naskh" pitchFamily="2" charset="-78"/>
                <a:sym typeface="Wingdings" pitchFamily="2" charset="2"/>
              </a:rPr>
              <a:t>(وصنف يتعشق الترف في المسكن)وتركه كلمة (يعشق).</a:t>
            </a:r>
            <a:endParaRPr lang="ar-SA" sz="3200" b="1" dirty="0" smtClean="0">
              <a:cs typeface="DecoType Naskh" pitchFamily="2" charset="-78"/>
            </a:endParaRPr>
          </a:p>
        </p:txBody>
      </p:sp>
      <p:sp>
        <p:nvSpPr>
          <p:cNvPr id="6" name="وسيلة شرح على شكل سحابة 5"/>
          <p:cNvSpPr/>
          <p:nvPr/>
        </p:nvSpPr>
        <p:spPr>
          <a:xfrm>
            <a:off x="7358082" y="2857496"/>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8" name="مربع نص 7"/>
          <p:cNvSpPr txBox="1"/>
          <p:nvPr/>
        </p:nvSpPr>
        <p:spPr>
          <a:xfrm>
            <a:off x="571472" y="3929066"/>
            <a:ext cx="7715304" cy="954107"/>
          </a:xfrm>
          <a:prstGeom prst="rect">
            <a:avLst/>
          </a:prstGeom>
          <a:noFill/>
        </p:spPr>
        <p:txBody>
          <a:bodyPr wrap="square" rtlCol="1">
            <a:spAutoFit/>
          </a:bodyPr>
          <a:lstStyle/>
          <a:p>
            <a:pPr algn="ctr"/>
            <a:r>
              <a:rPr lang="ar-SA" sz="2800" b="1" u="sng" dirty="0" smtClean="0">
                <a:solidFill>
                  <a:schemeClr val="accent2">
                    <a:lumMod val="75000"/>
                  </a:schemeClr>
                </a:solidFill>
              </a:rPr>
              <a:t>(يتعشق)فيها دلالة على زيادة العشق للتكلف وهي الصورة التي أراد إيصالها الكاتب من اختبار كلمة(يتعشق)بدلاً من (يعشق).</a:t>
            </a:r>
            <a:endParaRPr lang="ar-SA" sz="2800" b="1" u="sng"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20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16"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plus(in)">
                                      <p:cBhvr>
                                        <p:cTn id="2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433539" y="1753871"/>
            <a:ext cx="8121134" cy="221599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13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التنمية القرائية</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873040" y="-36333"/>
            <a:ext cx="772155" cy="1273008"/>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أقرأ</a:t>
            </a:r>
            <a:endParaRPr lang="ar-SA" sz="2000" b="1" dirty="0">
              <a:solidFill>
                <a:schemeClr val="tx1"/>
              </a:solidFill>
            </a:endParaRPr>
          </a:p>
        </p:txBody>
      </p:sp>
      <p:sp>
        <p:nvSpPr>
          <p:cNvPr id="4" name="مربع نص 3"/>
          <p:cNvSpPr txBox="1"/>
          <p:nvPr/>
        </p:nvSpPr>
        <p:spPr>
          <a:xfrm>
            <a:off x="1071538" y="214290"/>
            <a:ext cx="6715172" cy="584775"/>
          </a:xfrm>
          <a:prstGeom prst="rect">
            <a:avLst/>
          </a:prstGeom>
          <a:noFill/>
        </p:spPr>
        <p:txBody>
          <a:bodyPr wrap="square" rtlCol="1">
            <a:spAutoFit/>
          </a:bodyPr>
          <a:lstStyle/>
          <a:p>
            <a:pPr algn="ctr"/>
            <a:r>
              <a:rPr lang="ar-SA" sz="3200" b="1" dirty="0" smtClean="0">
                <a:solidFill>
                  <a:schemeClr val="accent1">
                    <a:lumMod val="50000"/>
                  </a:schemeClr>
                </a:solidFill>
                <a:effectLst>
                  <a:glow rad="101600">
                    <a:schemeClr val="accent6">
                      <a:satMod val="175000"/>
                      <a:alpha val="40000"/>
                    </a:schemeClr>
                  </a:glow>
                </a:effectLst>
                <a:cs typeface="DecoType Naskh" pitchFamily="2" charset="-78"/>
              </a:rPr>
              <a:t>أقرأ النص قراءة صامتة مع مراعاة مهاراتها لمدة ثلاث دقائق.</a:t>
            </a:r>
            <a:endParaRPr lang="ar-SA" sz="3200" b="1" dirty="0">
              <a:solidFill>
                <a:schemeClr val="accent1">
                  <a:lumMod val="50000"/>
                </a:schemeClr>
              </a:solidFill>
              <a:effectLst>
                <a:glow rad="101600">
                  <a:schemeClr val="accent6">
                    <a:satMod val="175000"/>
                    <a:alpha val="40000"/>
                  </a:schemeClr>
                </a:glow>
              </a:effectLst>
              <a:cs typeface="DecoType Naskh" pitchFamily="2" charset="-78"/>
            </a:endParaRPr>
          </a:p>
        </p:txBody>
      </p:sp>
      <p:sp>
        <p:nvSpPr>
          <p:cNvPr id="5" name="مربع نص 4"/>
          <p:cNvSpPr txBox="1"/>
          <p:nvPr/>
        </p:nvSpPr>
        <p:spPr>
          <a:xfrm>
            <a:off x="714348" y="843961"/>
            <a:ext cx="6000792" cy="584775"/>
          </a:xfrm>
          <a:prstGeom prst="rect">
            <a:avLst/>
          </a:prstGeom>
          <a:noFill/>
        </p:spPr>
        <p:txBody>
          <a:bodyPr wrap="square" rtlCol="1">
            <a:spAutoFit/>
          </a:bodyPr>
          <a:lstStyle/>
          <a:p>
            <a:pPr algn="ctr"/>
            <a:r>
              <a:rPr lang="ar-SA" sz="3200" b="1" dirty="0" smtClean="0">
                <a:cs typeface="DecoType Naskh" pitchFamily="2" charset="-78"/>
              </a:rPr>
              <a:t>أشارك من بجواري؛لأكمل الفراغات في الشكل التالي:</a:t>
            </a:r>
            <a:endParaRPr lang="ar-SA" sz="3200" b="1" dirty="0">
              <a:cs typeface="DecoType Naskh" pitchFamily="2" charset="-78"/>
            </a:endParaRPr>
          </a:p>
        </p:txBody>
      </p:sp>
      <p:sp>
        <p:nvSpPr>
          <p:cNvPr id="6" name="وسيلة شرح على شكل سحابة 5"/>
          <p:cNvSpPr/>
          <p:nvPr/>
        </p:nvSpPr>
        <p:spPr>
          <a:xfrm>
            <a:off x="6429388" y="772523"/>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7" name="مستطيل 6"/>
          <p:cNvSpPr/>
          <p:nvPr/>
        </p:nvSpPr>
        <p:spPr>
          <a:xfrm>
            <a:off x="5214942" y="142873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م</a:t>
            </a:r>
            <a:endParaRPr lang="ar-SA" sz="3200" b="1" dirty="0">
              <a:solidFill>
                <a:schemeClr val="tx1"/>
              </a:solidFill>
            </a:endParaRPr>
          </a:p>
        </p:txBody>
      </p:sp>
      <p:sp>
        <p:nvSpPr>
          <p:cNvPr id="8" name="مستطيل 7"/>
          <p:cNvSpPr/>
          <p:nvPr/>
        </p:nvSpPr>
        <p:spPr>
          <a:xfrm>
            <a:off x="4572000" y="3429000"/>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9" name="مستطيل 8"/>
          <p:cNvSpPr/>
          <p:nvPr/>
        </p:nvSpPr>
        <p:spPr>
          <a:xfrm>
            <a:off x="2643174" y="442913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0" name="مستطيل 9"/>
          <p:cNvSpPr/>
          <p:nvPr/>
        </p:nvSpPr>
        <p:spPr>
          <a:xfrm>
            <a:off x="2000232" y="242886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ع</a:t>
            </a:r>
            <a:endParaRPr lang="ar-SA" sz="3200" b="1" dirty="0">
              <a:solidFill>
                <a:schemeClr val="tx1"/>
              </a:solidFill>
            </a:endParaRPr>
          </a:p>
        </p:txBody>
      </p:sp>
      <p:sp>
        <p:nvSpPr>
          <p:cNvPr id="11" name="مستطيل 10"/>
          <p:cNvSpPr/>
          <p:nvPr/>
        </p:nvSpPr>
        <p:spPr>
          <a:xfrm>
            <a:off x="3286116" y="142873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2" name="مستطيل 11"/>
          <p:cNvSpPr/>
          <p:nvPr/>
        </p:nvSpPr>
        <p:spPr>
          <a:xfrm>
            <a:off x="3929058" y="142873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3" name="مستطيل 12"/>
          <p:cNvSpPr/>
          <p:nvPr/>
        </p:nvSpPr>
        <p:spPr>
          <a:xfrm>
            <a:off x="4572000" y="142873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4" name="مستطيل 13"/>
          <p:cNvSpPr/>
          <p:nvPr/>
        </p:nvSpPr>
        <p:spPr>
          <a:xfrm>
            <a:off x="4572000" y="242886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5" name="مستطيل 14"/>
          <p:cNvSpPr/>
          <p:nvPr/>
        </p:nvSpPr>
        <p:spPr>
          <a:xfrm>
            <a:off x="4572000" y="192880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6" name="مستطيل 15"/>
          <p:cNvSpPr/>
          <p:nvPr/>
        </p:nvSpPr>
        <p:spPr>
          <a:xfrm>
            <a:off x="3929058" y="242886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7" name="مستطيل 16"/>
          <p:cNvSpPr/>
          <p:nvPr/>
        </p:nvSpPr>
        <p:spPr>
          <a:xfrm>
            <a:off x="3286116" y="242886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8" name="مستطيل 17"/>
          <p:cNvSpPr/>
          <p:nvPr/>
        </p:nvSpPr>
        <p:spPr>
          <a:xfrm>
            <a:off x="2643174" y="242886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19" name="مستطيل 18"/>
          <p:cNvSpPr/>
          <p:nvPr/>
        </p:nvSpPr>
        <p:spPr>
          <a:xfrm>
            <a:off x="3286116" y="442913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0" name="مستطيل 19"/>
          <p:cNvSpPr/>
          <p:nvPr/>
        </p:nvSpPr>
        <p:spPr>
          <a:xfrm>
            <a:off x="5214942" y="3429000"/>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1" name="مستطيل 20"/>
          <p:cNvSpPr/>
          <p:nvPr/>
        </p:nvSpPr>
        <p:spPr>
          <a:xfrm>
            <a:off x="4572000" y="2928934"/>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2" name="مستطيل 21"/>
          <p:cNvSpPr/>
          <p:nvPr/>
        </p:nvSpPr>
        <p:spPr>
          <a:xfrm>
            <a:off x="4572000" y="442913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3" name="مستطيل 22"/>
          <p:cNvSpPr/>
          <p:nvPr/>
        </p:nvSpPr>
        <p:spPr>
          <a:xfrm>
            <a:off x="5214942" y="242886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a:t>
            </a:r>
            <a:endParaRPr lang="ar-SA" sz="3200" b="1" dirty="0">
              <a:solidFill>
                <a:schemeClr val="tx1"/>
              </a:solidFill>
            </a:endParaRPr>
          </a:p>
        </p:txBody>
      </p:sp>
      <p:sp>
        <p:nvSpPr>
          <p:cNvPr id="24" name="مستطيل 23"/>
          <p:cNvSpPr/>
          <p:nvPr/>
        </p:nvSpPr>
        <p:spPr>
          <a:xfrm>
            <a:off x="3929058" y="4429132"/>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ر</a:t>
            </a:r>
            <a:endParaRPr lang="ar-SA" sz="3200" b="1" dirty="0">
              <a:solidFill>
                <a:schemeClr val="tx1"/>
              </a:solidFill>
            </a:endParaRPr>
          </a:p>
        </p:txBody>
      </p:sp>
      <p:sp>
        <p:nvSpPr>
          <p:cNvPr id="25" name="مستطيل 24"/>
          <p:cNvSpPr/>
          <p:nvPr/>
        </p:nvSpPr>
        <p:spPr>
          <a:xfrm>
            <a:off x="3929058" y="3429000"/>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ب</a:t>
            </a:r>
            <a:endParaRPr lang="ar-SA" sz="3200" b="1" dirty="0">
              <a:solidFill>
                <a:schemeClr val="tx1"/>
              </a:solidFill>
            </a:endParaRPr>
          </a:p>
        </p:txBody>
      </p:sp>
      <p:sp>
        <p:nvSpPr>
          <p:cNvPr id="26" name="مستطيل 25"/>
          <p:cNvSpPr/>
          <p:nvPr/>
        </p:nvSpPr>
        <p:spPr>
          <a:xfrm>
            <a:off x="3929058" y="3929066"/>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7" name="مستطيل 26"/>
          <p:cNvSpPr/>
          <p:nvPr/>
        </p:nvSpPr>
        <p:spPr>
          <a:xfrm>
            <a:off x="3286116" y="3429000"/>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28" name="مستطيل 27"/>
          <p:cNvSpPr/>
          <p:nvPr/>
        </p:nvSpPr>
        <p:spPr>
          <a:xfrm>
            <a:off x="3929058" y="4929198"/>
            <a:ext cx="642942" cy="500066"/>
          </a:xfrm>
          <a:prstGeom prst="rect">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200" b="1" dirty="0">
              <a:solidFill>
                <a:schemeClr val="tx1"/>
              </a:solidFill>
            </a:endParaRPr>
          </a:p>
        </p:txBody>
      </p:sp>
      <p:sp>
        <p:nvSpPr>
          <p:cNvPr id="30" name="مربع نص 29"/>
          <p:cNvSpPr txBox="1"/>
          <p:nvPr/>
        </p:nvSpPr>
        <p:spPr>
          <a:xfrm>
            <a:off x="4643438" y="1344027"/>
            <a:ext cx="500066" cy="584775"/>
          </a:xfrm>
          <a:prstGeom prst="rect">
            <a:avLst/>
          </a:prstGeom>
          <a:noFill/>
        </p:spPr>
        <p:txBody>
          <a:bodyPr wrap="square" rtlCol="1">
            <a:spAutoFit/>
          </a:bodyPr>
          <a:lstStyle/>
          <a:p>
            <a:pPr algn="ctr"/>
            <a:r>
              <a:rPr lang="ar-SA" sz="3200" b="1" dirty="0" smtClean="0">
                <a:solidFill>
                  <a:srgbClr val="993300"/>
                </a:solidFill>
              </a:rPr>
              <a:t>ا</a:t>
            </a:r>
          </a:p>
        </p:txBody>
      </p:sp>
      <p:sp>
        <p:nvSpPr>
          <p:cNvPr id="31" name="مربع نص 30"/>
          <p:cNvSpPr txBox="1"/>
          <p:nvPr/>
        </p:nvSpPr>
        <p:spPr>
          <a:xfrm>
            <a:off x="4000496" y="1357298"/>
            <a:ext cx="500066" cy="584775"/>
          </a:xfrm>
          <a:prstGeom prst="rect">
            <a:avLst/>
          </a:prstGeom>
          <a:noFill/>
        </p:spPr>
        <p:txBody>
          <a:bodyPr wrap="square" rtlCol="1">
            <a:spAutoFit/>
          </a:bodyPr>
          <a:lstStyle/>
          <a:p>
            <a:pPr algn="ctr"/>
            <a:r>
              <a:rPr lang="ar-SA" sz="3200" b="1" dirty="0" smtClean="0">
                <a:solidFill>
                  <a:srgbClr val="993300"/>
                </a:solidFill>
              </a:rPr>
              <a:t>م</a:t>
            </a:r>
          </a:p>
        </p:txBody>
      </p:sp>
      <p:sp>
        <p:nvSpPr>
          <p:cNvPr id="32" name="مربع نص 31"/>
          <p:cNvSpPr txBox="1"/>
          <p:nvPr/>
        </p:nvSpPr>
        <p:spPr>
          <a:xfrm>
            <a:off x="3357554" y="1415465"/>
            <a:ext cx="500066" cy="584775"/>
          </a:xfrm>
          <a:prstGeom prst="rect">
            <a:avLst/>
          </a:prstGeom>
          <a:noFill/>
        </p:spPr>
        <p:txBody>
          <a:bodyPr wrap="square" rtlCol="1">
            <a:spAutoFit/>
          </a:bodyPr>
          <a:lstStyle/>
          <a:p>
            <a:pPr algn="ctr"/>
            <a:r>
              <a:rPr lang="ar-SA" sz="3200" b="1" dirty="0" smtClean="0">
                <a:solidFill>
                  <a:srgbClr val="993300"/>
                </a:solidFill>
              </a:rPr>
              <a:t>أ</a:t>
            </a:r>
          </a:p>
        </p:txBody>
      </p:sp>
      <p:sp>
        <p:nvSpPr>
          <p:cNvPr id="33" name="مربع نص 32"/>
          <p:cNvSpPr txBox="1"/>
          <p:nvPr/>
        </p:nvSpPr>
        <p:spPr>
          <a:xfrm>
            <a:off x="4643438" y="2357430"/>
            <a:ext cx="500066" cy="584775"/>
          </a:xfrm>
          <a:prstGeom prst="rect">
            <a:avLst/>
          </a:prstGeom>
          <a:noFill/>
        </p:spPr>
        <p:txBody>
          <a:bodyPr wrap="square" rtlCol="1">
            <a:spAutoFit/>
          </a:bodyPr>
          <a:lstStyle/>
          <a:p>
            <a:pPr algn="ctr"/>
            <a:r>
              <a:rPr lang="ar-SA" sz="3200" b="1" dirty="0" smtClean="0">
                <a:solidFill>
                  <a:srgbClr val="993300"/>
                </a:solidFill>
              </a:rPr>
              <a:t>ل</a:t>
            </a:r>
          </a:p>
        </p:txBody>
      </p:sp>
      <p:sp>
        <p:nvSpPr>
          <p:cNvPr id="34" name="مربع نص 33"/>
          <p:cNvSpPr txBox="1"/>
          <p:nvPr/>
        </p:nvSpPr>
        <p:spPr>
          <a:xfrm>
            <a:off x="4000496" y="2357430"/>
            <a:ext cx="500066" cy="584775"/>
          </a:xfrm>
          <a:prstGeom prst="rect">
            <a:avLst/>
          </a:prstGeom>
          <a:noFill/>
        </p:spPr>
        <p:txBody>
          <a:bodyPr wrap="square" rtlCol="1">
            <a:spAutoFit/>
          </a:bodyPr>
          <a:lstStyle/>
          <a:p>
            <a:pPr algn="ctr"/>
            <a:r>
              <a:rPr lang="ar-SA" sz="3200" b="1" dirty="0" smtClean="0">
                <a:solidFill>
                  <a:srgbClr val="993300"/>
                </a:solidFill>
              </a:rPr>
              <a:t>خ</a:t>
            </a:r>
          </a:p>
        </p:txBody>
      </p:sp>
      <p:sp>
        <p:nvSpPr>
          <p:cNvPr id="35" name="مربع نص 34"/>
          <p:cNvSpPr txBox="1"/>
          <p:nvPr/>
        </p:nvSpPr>
        <p:spPr>
          <a:xfrm>
            <a:off x="3357554" y="2357430"/>
            <a:ext cx="500066" cy="584775"/>
          </a:xfrm>
          <a:prstGeom prst="rect">
            <a:avLst/>
          </a:prstGeom>
          <a:noFill/>
        </p:spPr>
        <p:txBody>
          <a:bodyPr wrap="square" rtlCol="1">
            <a:spAutoFit/>
          </a:bodyPr>
          <a:lstStyle/>
          <a:p>
            <a:pPr algn="ctr"/>
            <a:r>
              <a:rPr lang="ar-SA" sz="3200" b="1" dirty="0" smtClean="0">
                <a:solidFill>
                  <a:srgbClr val="993300"/>
                </a:solidFill>
              </a:rPr>
              <a:t>د</a:t>
            </a:r>
          </a:p>
        </p:txBody>
      </p:sp>
      <p:sp>
        <p:nvSpPr>
          <p:cNvPr id="36" name="مربع نص 35"/>
          <p:cNvSpPr txBox="1"/>
          <p:nvPr/>
        </p:nvSpPr>
        <p:spPr>
          <a:xfrm>
            <a:off x="2714612" y="2357430"/>
            <a:ext cx="500066" cy="584775"/>
          </a:xfrm>
          <a:prstGeom prst="rect">
            <a:avLst/>
          </a:prstGeom>
          <a:noFill/>
        </p:spPr>
        <p:txBody>
          <a:bodyPr wrap="square" rtlCol="1">
            <a:spAutoFit/>
          </a:bodyPr>
          <a:lstStyle/>
          <a:p>
            <a:pPr algn="ctr"/>
            <a:r>
              <a:rPr lang="ar-SA" sz="3200" b="1" dirty="0" smtClean="0">
                <a:solidFill>
                  <a:srgbClr val="993300"/>
                </a:solidFill>
              </a:rPr>
              <a:t>ا</a:t>
            </a:r>
          </a:p>
        </p:txBody>
      </p:sp>
      <p:sp>
        <p:nvSpPr>
          <p:cNvPr id="37" name="مربع نص 36"/>
          <p:cNvSpPr txBox="1"/>
          <p:nvPr/>
        </p:nvSpPr>
        <p:spPr>
          <a:xfrm>
            <a:off x="5286380" y="3344291"/>
            <a:ext cx="500066" cy="584775"/>
          </a:xfrm>
          <a:prstGeom prst="rect">
            <a:avLst/>
          </a:prstGeom>
          <a:noFill/>
        </p:spPr>
        <p:txBody>
          <a:bodyPr wrap="square" rtlCol="1">
            <a:spAutoFit/>
          </a:bodyPr>
          <a:lstStyle/>
          <a:p>
            <a:pPr algn="ctr"/>
            <a:r>
              <a:rPr lang="ar-SA" sz="3200" b="1" dirty="0" smtClean="0">
                <a:solidFill>
                  <a:srgbClr val="993300"/>
                </a:solidFill>
              </a:rPr>
              <a:t>ت</a:t>
            </a:r>
          </a:p>
        </p:txBody>
      </p:sp>
      <p:sp>
        <p:nvSpPr>
          <p:cNvPr id="38" name="مربع نص 37"/>
          <p:cNvSpPr txBox="1"/>
          <p:nvPr/>
        </p:nvSpPr>
        <p:spPr>
          <a:xfrm>
            <a:off x="4643438" y="3344291"/>
            <a:ext cx="500066" cy="584775"/>
          </a:xfrm>
          <a:prstGeom prst="rect">
            <a:avLst/>
          </a:prstGeom>
          <a:noFill/>
        </p:spPr>
        <p:txBody>
          <a:bodyPr wrap="square" rtlCol="1">
            <a:spAutoFit/>
          </a:bodyPr>
          <a:lstStyle/>
          <a:p>
            <a:pPr algn="ctr"/>
            <a:r>
              <a:rPr lang="ar-SA" sz="3200" b="1" dirty="0" smtClean="0">
                <a:solidFill>
                  <a:srgbClr val="993300"/>
                </a:solidFill>
              </a:rPr>
              <a:t>ع</a:t>
            </a:r>
          </a:p>
        </p:txBody>
      </p:sp>
      <p:sp>
        <p:nvSpPr>
          <p:cNvPr id="39" name="مربع نص 38"/>
          <p:cNvSpPr txBox="1"/>
          <p:nvPr/>
        </p:nvSpPr>
        <p:spPr>
          <a:xfrm>
            <a:off x="3357554" y="3344291"/>
            <a:ext cx="500066" cy="584775"/>
          </a:xfrm>
          <a:prstGeom prst="rect">
            <a:avLst/>
          </a:prstGeom>
          <a:noFill/>
        </p:spPr>
        <p:txBody>
          <a:bodyPr wrap="square" rtlCol="1">
            <a:spAutoFit/>
          </a:bodyPr>
          <a:lstStyle/>
          <a:p>
            <a:pPr algn="ctr"/>
            <a:r>
              <a:rPr lang="ar-SA" sz="3200" b="1" dirty="0" smtClean="0">
                <a:solidFill>
                  <a:srgbClr val="993300"/>
                </a:solidFill>
              </a:rPr>
              <a:t>س</a:t>
            </a:r>
          </a:p>
        </p:txBody>
      </p:sp>
      <p:sp>
        <p:nvSpPr>
          <p:cNvPr id="40" name="مربع نص 39"/>
          <p:cNvSpPr txBox="1"/>
          <p:nvPr/>
        </p:nvSpPr>
        <p:spPr>
          <a:xfrm>
            <a:off x="4000496" y="3844357"/>
            <a:ext cx="500066" cy="584775"/>
          </a:xfrm>
          <a:prstGeom prst="rect">
            <a:avLst/>
          </a:prstGeom>
          <a:noFill/>
        </p:spPr>
        <p:txBody>
          <a:bodyPr wrap="square" rtlCol="1">
            <a:spAutoFit/>
          </a:bodyPr>
          <a:lstStyle/>
          <a:p>
            <a:pPr algn="ctr"/>
            <a:r>
              <a:rPr lang="ar-SA" sz="3200" b="1" dirty="0" smtClean="0">
                <a:solidFill>
                  <a:srgbClr val="993300"/>
                </a:solidFill>
              </a:rPr>
              <a:t>ا</a:t>
            </a:r>
          </a:p>
        </p:txBody>
      </p:sp>
      <p:sp>
        <p:nvSpPr>
          <p:cNvPr id="41" name="مربع نص 40"/>
          <p:cNvSpPr txBox="1"/>
          <p:nvPr/>
        </p:nvSpPr>
        <p:spPr>
          <a:xfrm>
            <a:off x="4643438" y="4415861"/>
            <a:ext cx="500066" cy="584775"/>
          </a:xfrm>
          <a:prstGeom prst="rect">
            <a:avLst/>
          </a:prstGeom>
          <a:noFill/>
        </p:spPr>
        <p:txBody>
          <a:bodyPr wrap="square" rtlCol="1">
            <a:spAutoFit/>
          </a:bodyPr>
          <a:lstStyle/>
          <a:p>
            <a:pPr algn="ctr"/>
            <a:r>
              <a:rPr lang="ar-SA" sz="3200" b="1" dirty="0" smtClean="0">
                <a:solidFill>
                  <a:srgbClr val="993300"/>
                </a:solidFill>
              </a:rPr>
              <a:t>ت</a:t>
            </a:r>
          </a:p>
        </p:txBody>
      </p:sp>
      <p:sp>
        <p:nvSpPr>
          <p:cNvPr id="42" name="مربع نص 41"/>
          <p:cNvSpPr txBox="1"/>
          <p:nvPr/>
        </p:nvSpPr>
        <p:spPr>
          <a:xfrm>
            <a:off x="3428992" y="4344423"/>
            <a:ext cx="500066" cy="584775"/>
          </a:xfrm>
          <a:prstGeom prst="rect">
            <a:avLst/>
          </a:prstGeom>
          <a:noFill/>
        </p:spPr>
        <p:txBody>
          <a:bodyPr wrap="square" rtlCol="1">
            <a:spAutoFit/>
          </a:bodyPr>
          <a:lstStyle/>
          <a:p>
            <a:pPr algn="ctr"/>
            <a:r>
              <a:rPr lang="ar-SA" sz="3200" b="1" dirty="0" smtClean="0">
                <a:solidFill>
                  <a:srgbClr val="993300"/>
                </a:solidFill>
              </a:rPr>
              <a:t>ج</a:t>
            </a:r>
          </a:p>
        </p:txBody>
      </p:sp>
      <p:sp>
        <p:nvSpPr>
          <p:cNvPr id="43" name="مربع نص 42"/>
          <p:cNvSpPr txBox="1"/>
          <p:nvPr/>
        </p:nvSpPr>
        <p:spPr>
          <a:xfrm>
            <a:off x="2714612" y="4344423"/>
            <a:ext cx="500066" cy="584775"/>
          </a:xfrm>
          <a:prstGeom prst="rect">
            <a:avLst/>
          </a:prstGeom>
          <a:noFill/>
        </p:spPr>
        <p:txBody>
          <a:bodyPr wrap="square" rtlCol="1">
            <a:spAutoFit/>
          </a:bodyPr>
          <a:lstStyle/>
          <a:p>
            <a:pPr algn="ctr"/>
            <a:r>
              <a:rPr lang="ar-SA" sz="3200" b="1" dirty="0" smtClean="0">
                <a:solidFill>
                  <a:srgbClr val="993300"/>
                </a:solidFill>
              </a:rPr>
              <a:t>و</a:t>
            </a:r>
          </a:p>
        </p:txBody>
      </p:sp>
      <p:sp>
        <p:nvSpPr>
          <p:cNvPr id="44" name="مربع نص 43"/>
          <p:cNvSpPr txBox="1"/>
          <p:nvPr/>
        </p:nvSpPr>
        <p:spPr>
          <a:xfrm>
            <a:off x="4000496" y="4844489"/>
            <a:ext cx="500066" cy="584775"/>
          </a:xfrm>
          <a:prstGeom prst="rect">
            <a:avLst/>
          </a:prstGeom>
          <a:noFill/>
        </p:spPr>
        <p:txBody>
          <a:bodyPr wrap="square" rtlCol="1">
            <a:spAutoFit/>
          </a:bodyPr>
          <a:lstStyle/>
          <a:p>
            <a:pPr algn="ctr"/>
            <a:r>
              <a:rPr lang="ar-SA" sz="3200" b="1" dirty="0" smtClean="0">
                <a:solidFill>
                  <a:srgbClr val="993300"/>
                </a:solidFill>
              </a:rPr>
              <a:t>ع</a:t>
            </a:r>
          </a:p>
        </p:txBody>
      </p:sp>
      <p:cxnSp>
        <p:nvCxnSpPr>
          <p:cNvPr id="46" name="رابط كسهم مستقيم 45"/>
          <p:cNvCxnSpPr/>
          <p:nvPr/>
        </p:nvCxnSpPr>
        <p:spPr>
          <a:xfrm rot="10800000">
            <a:off x="6286512" y="2643182"/>
            <a:ext cx="150019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9" name="رابط كسهم مستقيم 48"/>
          <p:cNvCxnSpPr/>
          <p:nvPr/>
        </p:nvCxnSpPr>
        <p:spPr>
          <a:xfrm rot="10800000">
            <a:off x="6286512" y="3643314"/>
            <a:ext cx="150019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0" name="رابط كسهم مستقيم 49"/>
          <p:cNvCxnSpPr/>
          <p:nvPr/>
        </p:nvCxnSpPr>
        <p:spPr>
          <a:xfrm rot="10800000">
            <a:off x="5572133" y="4641857"/>
            <a:ext cx="150019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1" name="رابط كسهم مستقيم 50"/>
          <p:cNvCxnSpPr/>
          <p:nvPr/>
        </p:nvCxnSpPr>
        <p:spPr>
          <a:xfrm>
            <a:off x="928662" y="1500174"/>
            <a:ext cx="178595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5" name="رابط كسهم مستقيم 54"/>
          <p:cNvCxnSpPr/>
          <p:nvPr/>
        </p:nvCxnSpPr>
        <p:spPr>
          <a:xfrm>
            <a:off x="1214414" y="3000372"/>
            <a:ext cx="2786082"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1" name="مربع نص 60"/>
          <p:cNvSpPr txBox="1"/>
          <p:nvPr/>
        </p:nvSpPr>
        <p:spPr>
          <a:xfrm>
            <a:off x="7143768" y="2214554"/>
            <a:ext cx="1571636" cy="461665"/>
          </a:xfrm>
          <a:prstGeom prst="rect">
            <a:avLst/>
          </a:prstGeom>
          <a:noFill/>
        </p:spPr>
        <p:txBody>
          <a:bodyPr wrap="square" rtlCol="1">
            <a:spAutoFit/>
          </a:bodyPr>
          <a:lstStyle/>
          <a:p>
            <a:r>
              <a:rPr lang="ar-SA" sz="2400" b="1" dirty="0" smtClean="0">
                <a:solidFill>
                  <a:srgbClr val="993300"/>
                </a:solidFill>
              </a:rPr>
              <a:t>مرادف المكر</a:t>
            </a:r>
            <a:endParaRPr lang="ar-SA" sz="2400" b="1" dirty="0">
              <a:solidFill>
                <a:srgbClr val="993300"/>
              </a:solidFill>
            </a:endParaRPr>
          </a:p>
        </p:txBody>
      </p:sp>
      <p:sp>
        <p:nvSpPr>
          <p:cNvPr id="62" name="مربع نص 61"/>
          <p:cNvSpPr txBox="1"/>
          <p:nvPr/>
        </p:nvSpPr>
        <p:spPr>
          <a:xfrm>
            <a:off x="7072330" y="3214686"/>
            <a:ext cx="1571636" cy="461665"/>
          </a:xfrm>
          <a:prstGeom prst="rect">
            <a:avLst/>
          </a:prstGeom>
          <a:noFill/>
        </p:spPr>
        <p:txBody>
          <a:bodyPr wrap="square" rtlCol="1">
            <a:spAutoFit/>
          </a:bodyPr>
          <a:lstStyle/>
          <a:p>
            <a:r>
              <a:rPr lang="ar-SA" sz="2400" b="1" dirty="0" smtClean="0">
                <a:solidFill>
                  <a:srgbClr val="993300"/>
                </a:solidFill>
              </a:rPr>
              <a:t>مردف تقطب</a:t>
            </a:r>
            <a:endParaRPr lang="ar-SA" sz="2400" b="1" dirty="0">
              <a:solidFill>
                <a:srgbClr val="993300"/>
              </a:solidFill>
            </a:endParaRPr>
          </a:p>
        </p:txBody>
      </p:sp>
      <p:sp>
        <p:nvSpPr>
          <p:cNvPr id="63" name="مربع نص 62"/>
          <p:cNvSpPr txBox="1"/>
          <p:nvPr/>
        </p:nvSpPr>
        <p:spPr>
          <a:xfrm>
            <a:off x="6572264" y="4714884"/>
            <a:ext cx="1571636" cy="461665"/>
          </a:xfrm>
          <a:prstGeom prst="rect">
            <a:avLst/>
          </a:prstGeom>
          <a:noFill/>
        </p:spPr>
        <p:txBody>
          <a:bodyPr wrap="square" rtlCol="1">
            <a:spAutoFit/>
          </a:bodyPr>
          <a:lstStyle/>
          <a:p>
            <a:r>
              <a:rPr lang="ar-SA" sz="2400" b="1" dirty="0" smtClean="0">
                <a:solidFill>
                  <a:srgbClr val="993300"/>
                </a:solidFill>
              </a:rPr>
              <a:t>ضد تيأس</a:t>
            </a:r>
            <a:endParaRPr lang="ar-SA" sz="2400" b="1" dirty="0">
              <a:solidFill>
                <a:srgbClr val="993300"/>
              </a:solidFill>
            </a:endParaRPr>
          </a:p>
        </p:txBody>
      </p:sp>
      <p:sp>
        <p:nvSpPr>
          <p:cNvPr id="64" name="مربع نص 63"/>
          <p:cNvSpPr txBox="1"/>
          <p:nvPr/>
        </p:nvSpPr>
        <p:spPr>
          <a:xfrm>
            <a:off x="428596" y="1500174"/>
            <a:ext cx="2500330" cy="461665"/>
          </a:xfrm>
          <a:prstGeom prst="rect">
            <a:avLst/>
          </a:prstGeom>
          <a:noFill/>
        </p:spPr>
        <p:txBody>
          <a:bodyPr wrap="square" rtlCol="1">
            <a:spAutoFit/>
          </a:bodyPr>
          <a:lstStyle/>
          <a:p>
            <a:r>
              <a:rPr lang="ar-SA" sz="2400" b="1" dirty="0" smtClean="0">
                <a:solidFill>
                  <a:srgbClr val="993300"/>
                </a:solidFill>
              </a:rPr>
              <a:t>مرادف نصب معكوسة</a:t>
            </a:r>
            <a:endParaRPr lang="ar-SA" sz="2400" b="1" dirty="0">
              <a:solidFill>
                <a:srgbClr val="993300"/>
              </a:solidFill>
            </a:endParaRPr>
          </a:p>
        </p:txBody>
      </p:sp>
      <p:sp>
        <p:nvSpPr>
          <p:cNvPr id="65" name="مربع نص 64"/>
          <p:cNvSpPr txBox="1"/>
          <p:nvPr/>
        </p:nvSpPr>
        <p:spPr>
          <a:xfrm>
            <a:off x="214282" y="3000372"/>
            <a:ext cx="1571636" cy="461665"/>
          </a:xfrm>
          <a:prstGeom prst="rect">
            <a:avLst/>
          </a:prstGeom>
          <a:noFill/>
        </p:spPr>
        <p:txBody>
          <a:bodyPr wrap="square" rtlCol="1">
            <a:spAutoFit/>
          </a:bodyPr>
          <a:lstStyle/>
          <a:p>
            <a:r>
              <a:rPr lang="ar-SA" sz="2400" b="1" dirty="0" smtClean="0">
                <a:solidFill>
                  <a:srgbClr val="993300"/>
                </a:solidFill>
              </a:rPr>
              <a:t>مرادف متفوق</a:t>
            </a:r>
            <a:endParaRPr lang="ar-SA" sz="2400" b="1" dirty="0">
              <a:solidFill>
                <a:srgbClr val="99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2000"/>
                                        <p:tgtEl>
                                          <p:spTgt spid="6"/>
                                        </p:tgtEl>
                                      </p:cBhvr>
                                    </p:animEffect>
                                  </p:childTnLst>
                                </p:cTn>
                              </p:par>
                              <p:par>
                                <p:cTn id="14" presetID="8" presetClass="entr" presetSubtype="3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amond(out)">
                                      <p:cBhvr>
                                        <p:cTn id="16" dur="2000"/>
                                        <p:tgtEl>
                                          <p:spTgt spid="7"/>
                                        </p:tgtEl>
                                      </p:cBhvr>
                                    </p:animEffect>
                                  </p:childTnLst>
                                </p:cTn>
                              </p:par>
                              <p:par>
                                <p:cTn id="17" presetID="8" presetClass="entr" presetSubtype="3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amond(out)">
                                      <p:cBhvr>
                                        <p:cTn id="19" dur="2000"/>
                                        <p:tgtEl>
                                          <p:spTgt spid="8"/>
                                        </p:tgtEl>
                                      </p:cBhvr>
                                    </p:animEffect>
                                  </p:childTnLst>
                                </p:cTn>
                              </p:par>
                              <p:par>
                                <p:cTn id="20" presetID="8" presetClass="entr" presetSubtype="32"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out)">
                                      <p:cBhvr>
                                        <p:cTn id="22" dur="2000"/>
                                        <p:tgtEl>
                                          <p:spTgt spid="9"/>
                                        </p:tgtEl>
                                      </p:cBhvr>
                                    </p:animEffect>
                                  </p:childTnLst>
                                </p:cTn>
                              </p:par>
                              <p:par>
                                <p:cTn id="23" presetID="8" presetClass="entr" presetSubtype="3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out)">
                                      <p:cBhvr>
                                        <p:cTn id="25" dur="2000"/>
                                        <p:tgtEl>
                                          <p:spTgt spid="10"/>
                                        </p:tgtEl>
                                      </p:cBhvr>
                                    </p:animEffect>
                                  </p:childTnLst>
                                </p:cTn>
                              </p:par>
                              <p:par>
                                <p:cTn id="26" presetID="8" presetClass="entr" presetSubtype="32"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amond(out)">
                                      <p:cBhvr>
                                        <p:cTn id="28" dur="2000"/>
                                        <p:tgtEl>
                                          <p:spTgt spid="11"/>
                                        </p:tgtEl>
                                      </p:cBhvr>
                                    </p:animEffect>
                                  </p:childTnLst>
                                </p:cTn>
                              </p:par>
                              <p:par>
                                <p:cTn id="29" presetID="8" presetClass="entr" presetSubtype="3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amond(out)">
                                      <p:cBhvr>
                                        <p:cTn id="31" dur="2000"/>
                                        <p:tgtEl>
                                          <p:spTgt spid="12"/>
                                        </p:tgtEl>
                                      </p:cBhvr>
                                    </p:animEffect>
                                  </p:childTnLst>
                                </p:cTn>
                              </p:par>
                              <p:par>
                                <p:cTn id="32" presetID="8" presetClass="entr" presetSubtype="32"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amond(out)">
                                      <p:cBhvr>
                                        <p:cTn id="34" dur="2000"/>
                                        <p:tgtEl>
                                          <p:spTgt spid="13"/>
                                        </p:tgtEl>
                                      </p:cBhvr>
                                    </p:animEffect>
                                  </p:childTnLst>
                                </p:cTn>
                              </p:par>
                              <p:par>
                                <p:cTn id="35" presetID="8" presetClass="entr" presetSubtype="32"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out)">
                                      <p:cBhvr>
                                        <p:cTn id="37" dur="2000"/>
                                        <p:tgtEl>
                                          <p:spTgt spid="14"/>
                                        </p:tgtEl>
                                      </p:cBhvr>
                                    </p:animEffect>
                                  </p:childTnLst>
                                </p:cTn>
                              </p:par>
                              <p:par>
                                <p:cTn id="38" presetID="8" presetClass="entr" presetSubtype="3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amond(out)">
                                      <p:cBhvr>
                                        <p:cTn id="40" dur="2000"/>
                                        <p:tgtEl>
                                          <p:spTgt spid="15"/>
                                        </p:tgtEl>
                                      </p:cBhvr>
                                    </p:animEffect>
                                  </p:childTnLst>
                                </p:cTn>
                              </p:par>
                              <p:par>
                                <p:cTn id="41" presetID="8" presetClass="entr" presetSubtype="3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diamond(out)">
                                      <p:cBhvr>
                                        <p:cTn id="43" dur="2000"/>
                                        <p:tgtEl>
                                          <p:spTgt spid="16"/>
                                        </p:tgtEl>
                                      </p:cBhvr>
                                    </p:animEffect>
                                  </p:childTnLst>
                                </p:cTn>
                              </p:par>
                              <p:par>
                                <p:cTn id="44" presetID="8" presetClass="entr" presetSubtype="32"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amond(out)">
                                      <p:cBhvr>
                                        <p:cTn id="46" dur="2000"/>
                                        <p:tgtEl>
                                          <p:spTgt spid="17"/>
                                        </p:tgtEl>
                                      </p:cBhvr>
                                    </p:animEffect>
                                  </p:childTnLst>
                                </p:cTn>
                              </p:par>
                              <p:par>
                                <p:cTn id="47" presetID="8" presetClass="entr" presetSubtype="32"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amond(out)">
                                      <p:cBhvr>
                                        <p:cTn id="49" dur="2000"/>
                                        <p:tgtEl>
                                          <p:spTgt spid="18"/>
                                        </p:tgtEl>
                                      </p:cBhvr>
                                    </p:animEffect>
                                  </p:childTnLst>
                                </p:cTn>
                              </p:par>
                              <p:par>
                                <p:cTn id="50" presetID="8" presetClass="entr" presetSubtype="3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diamond(out)">
                                      <p:cBhvr>
                                        <p:cTn id="52" dur="2000"/>
                                        <p:tgtEl>
                                          <p:spTgt spid="19"/>
                                        </p:tgtEl>
                                      </p:cBhvr>
                                    </p:animEffect>
                                  </p:childTnLst>
                                </p:cTn>
                              </p:par>
                              <p:par>
                                <p:cTn id="53" presetID="8" presetClass="entr" presetSubtype="32"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diamond(out)">
                                      <p:cBhvr>
                                        <p:cTn id="55" dur="2000"/>
                                        <p:tgtEl>
                                          <p:spTgt spid="20"/>
                                        </p:tgtEl>
                                      </p:cBhvr>
                                    </p:animEffect>
                                  </p:childTnLst>
                                </p:cTn>
                              </p:par>
                              <p:par>
                                <p:cTn id="56" presetID="8" presetClass="entr" presetSubtype="32"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diamond(out)">
                                      <p:cBhvr>
                                        <p:cTn id="58" dur="2000"/>
                                        <p:tgtEl>
                                          <p:spTgt spid="21"/>
                                        </p:tgtEl>
                                      </p:cBhvr>
                                    </p:animEffect>
                                  </p:childTnLst>
                                </p:cTn>
                              </p:par>
                              <p:par>
                                <p:cTn id="59" presetID="8" presetClass="entr" presetSubtype="32"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diamond(out)">
                                      <p:cBhvr>
                                        <p:cTn id="61" dur="2000"/>
                                        <p:tgtEl>
                                          <p:spTgt spid="22"/>
                                        </p:tgtEl>
                                      </p:cBhvr>
                                    </p:animEffect>
                                  </p:childTnLst>
                                </p:cTn>
                              </p:par>
                              <p:par>
                                <p:cTn id="62" presetID="8" presetClass="entr" presetSubtype="32"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diamond(out)">
                                      <p:cBhvr>
                                        <p:cTn id="64" dur="2000"/>
                                        <p:tgtEl>
                                          <p:spTgt spid="23"/>
                                        </p:tgtEl>
                                      </p:cBhvr>
                                    </p:animEffect>
                                  </p:childTnLst>
                                </p:cTn>
                              </p:par>
                              <p:par>
                                <p:cTn id="65" presetID="8" presetClass="entr" presetSubtype="32"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diamond(out)">
                                      <p:cBhvr>
                                        <p:cTn id="67" dur="2000"/>
                                        <p:tgtEl>
                                          <p:spTgt spid="24"/>
                                        </p:tgtEl>
                                      </p:cBhvr>
                                    </p:animEffect>
                                  </p:childTnLst>
                                </p:cTn>
                              </p:par>
                              <p:par>
                                <p:cTn id="68" presetID="8" presetClass="entr" presetSubtype="32"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diamond(out)">
                                      <p:cBhvr>
                                        <p:cTn id="70" dur="2000"/>
                                        <p:tgtEl>
                                          <p:spTgt spid="25"/>
                                        </p:tgtEl>
                                      </p:cBhvr>
                                    </p:animEffect>
                                  </p:childTnLst>
                                </p:cTn>
                              </p:par>
                              <p:par>
                                <p:cTn id="71" presetID="8" presetClass="entr" presetSubtype="32"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diamond(out)">
                                      <p:cBhvr>
                                        <p:cTn id="73" dur="2000"/>
                                        <p:tgtEl>
                                          <p:spTgt spid="26"/>
                                        </p:tgtEl>
                                      </p:cBhvr>
                                    </p:animEffect>
                                  </p:childTnLst>
                                </p:cTn>
                              </p:par>
                              <p:par>
                                <p:cTn id="74" presetID="8" presetClass="entr" presetSubtype="32"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diamond(out)">
                                      <p:cBhvr>
                                        <p:cTn id="76" dur="2000"/>
                                        <p:tgtEl>
                                          <p:spTgt spid="27"/>
                                        </p:tgtEl>
                                      </p:cBhvr>
                                    </p:animEffect>
                                  </p:childTnLst>
                                </p:cTn>
                              </p:par>
                              <p:par>
                                <p:cTn id="77" presetID="8" presetClass="entr" presetSubtype="32"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diamond(out)">
                                      <p:cBhvr>
                                        <p:cTn id="79" dur="2000"/>
                                        <p:tgtEl>
                                          <p:spTgt spid="28"/>
                                        </p:tgtEl>
                                      </p:cBhvr>
                                    </p:animEffect>
                                  </p:childTnLst>
                                </p:cTn>
                              </p:par>
                              <p:par>
                                <p:cTn id="80" presetID="21" presetClass="entr" presetSubtype="4"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heel(4)">
                                      <p:cBhvr>
                                        <p:cTn id="82" dur="2000"/>
                                        <p:tgtEl>
                                          <p:spTgt spid="46"/>
                                        </p:tgtEl>
                                      </p:cBhvr>
                                    </p:animEffect>
                                  </p:childTnLst>
                                </p:cTn>
                              </p:par>
                              <p:par>
                                <p:cTn id="83" presetID="21" presetClass="entr" presetSubtype="4"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heel(4)">
                                      <p:cBhvr>
                                        <p:cTn id="85" dur="2000"/>
                                        <p:tgtEl>
                                          <p:spTgt spid="49"/>
                                        </p:tgtEl>
                                      </p:cBhvr>
                                    </p:animEffect>
                                  </p:childTnLst>
                                </p:cTn>
                              </p:par>
                              <p:par>
                                <p:cTn id="86" presetID="21" presetClass="entr" presetSubtype="4" fill="hold"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heel(4)">
                                      <p:cBhvr>
                                        <p:cTn id="88" dur="2000"/>
                                        <p:tgtEl>
                                          <p:spTgt spid="50"/>
                                        </p:tgtEl>
                                      </p:cBhvr>
                                    </p:animEffect>
                                  </p:childTnLst>
                                </p:cTn>
                              </p:par>
                              <p:par>
                                <p:cTn id="89" presetID="21" presetClass="entr" presetSubtype="4" fill="hold"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heel(4)">
                                      <p:cBhvr>
                                        <p:cTn id="91" dur="2000"/>
                                        <p:tgtEl>
                                          <p:spTgt spid="55"/>
                                        </p:tgtEl>
                                      </p:cBhvr>
                                    </p:animEffect>
                                  </p:childTnLst>
                                </p:cTn>
                              </p:par>
                              <p:par>
                                <p:cTn id="92" presetID="21" presetClass="entr" presetSubtype="4" fill="hold" nodeType="with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wheel(4)">
                                      <p:cBhvr>
                                        <p:cTn id="94" dur="2000"/>
                                        <p:tgtEl>
                                          <p:spTgt spid="51"/>
                                        </p:tgtEl>
                                      </p:cBhvr>
                                    </p:animEffect>
                                  </p:childTnLst>
                                </p:cTn>
                              </p:par>
                              <p:par>
                                <p:cTn id="95" presetID="13" presetClass="entr" presetSubtype="16" fill="hold" grpId="0" nodeType="withEffect">
                                  <p:stCondLst>
                                    <p:cond delay="0"/>
                                  </p:stCondLst>
                                  <p:childTnLst>
                                    <p:set>
                                      <p:cBhvr>
                                        <p:cTn id="96" dur="1" fill="hold">
                                          <p:stCondLst>
                                            <p:cond delay="0"/>
                                          </p:stCondLst>
                                        </p:cTn>
                                        <p:tgtEl>
                                          <p:spTgt spid="61"/>
                                        </p:tgtEl>
                                        <p:attrNameLst>
                                          <p:attrName>style.visibility</p:attrName>
                                        </p:attrNameLst>
                                      </p:cBhvr>
                                      <p:to>
                                        <p:strVal val="visible"/>
                                      </p:to>
                                    </p:set>
                                    <p:animEffect transition="in" filter="plus(in)">
                                      <p:cBhvr>
                                        <p:cTn id="97" dur="2000"/>
                                        <p:tgtEl>
                                          <p:spTgt spid="61"/>
                                        </p:tgtEl>
                                      </p:cBhvr>
                                    </p:animEffect>
                                  </p:childTnLst>
                                </p:cTn>
                              </p:par>
                              <p:par>
                                <p:cTn id="98" presetID="13" presetClass="entr" presetSubtype="16" fill="hold" grpId="0"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plus(in)">
                                      <p:cBhvr>
                                        <p:cTn id="100" dur="2000"/>
                                        <p:tgtEl>
                                          <p:spTgt spid="62"/>
                                        </p:tgtEl>
                                      </p:cBhvr>
                                    </p:animEffect>
                                  </p:childTnLst>
                                </p:cTn>
                              </p:par>
                              <p:par>
                                <p:cTn id="101" presetID="13" presetClass="entr" presetSubtype="16" fill="hold" grpId="0" nodeType="withEffect">
                                  <p:stCondLst>
                                    <p:cond delay="0"/>
                                  </p:stCondLst>
                                  <p:childTnLst>
                                    <p:set>
                                      <p:cBhvr>
                                        <p:cTn id="102" dur="1" fill="hold">
                                          <p:stCondLst>
                                            <p:cond delay="0"/>
                                          </p:stCondLst>
                                        </p:cTn>
                                        <p:tgtEl>
                                          <p:spTgt spid="63"/>
                                        </p:tgtEl>
                                        <p:attrNameLst>
                                          <p:attrName>style.visibility</p:attrName>
                                        </p:attrNameLst>
                                      </p:cBhvr>
                                      <p:to>
                                        <p:strVal val="visible"/>
                                      </p:to>
                                    </p:set>
                                    <p:animEffect transition="in" filter="plus(in)">
                                      <p:cBhvr>
                                        <p:cTn id="103" dur="2000"/>
                                        <p:tgtEl>
                                          <p:spTgt spid="63"/>
                                        </p:tgtEl>
                                      </p:cBhvr>
                                    </p:animEffect>
                                  </p:childTnLst>
                                </p:cTn>
                              </p:par>
                              <p:par>
                                <p:cTn id="104" presetID="13" presetClass="entr" presetSubtype="16" fill="hold" grpId="0" nodeType="withEffect">
                                  <p:stCondLst>
                                    <p:cond delay="0"/>
                                  </p:stCondLst>
                                  <p:childTnLst>
                                    <p:set>
                                      <p:cBhvr>
                                        <p:cTn id="105" dur="1" fill="hold">
                                          <p:stCondLst>
                                            <p:cond delay="0"/>
                                          </p:stCondLst>
                                        </p:cTn>
                                        <p:tgtEl>
                                          <p:spTgt spid="64"/>
                                        </p:tgtEl>
                                        <p:attrNameLst>
                                          <p:attrName>style.visibility</p:attrName>
                                        </p:attrNameLst>
                                      </p:cBhvr>
                                      <p:to>
                                        <p:strVal val="visible"/>
                                      </p:to>
                                    </p:set>
                                    <p:animEffect transition="in" filter="plus(in)">
                                      <p:cBhvr>
                                        <p:cTn id="106" dur="2000"/>
                                        <p:tgtEl>
                                          <p:spTgt spid="64"/>
                                        </p:tgtEl>
                                      </p:cBhvr>
                                    </p:animEffect>
                                  </p:childTnLst>
                                </p:cTn>
                              </p:par>
                              <p:par>
                                <p:cTn id="107" presetID="13" presetClass="entr" presetSubtype="16" fill="hold" grpId="0" nodeType="withEffect">
                                  <p:stCondLst>
                                    <p:cond delay="0"/>
                                  </p:stCondLst>
                                  <p:childTnLst>
                                    <p:set>
                                      <p:cBhvr>
                                        <p:cTn id="108" dur="1" fill="hold">
                                          <p:stCondLst>
                                            <p:cond delay="0"/>
                                          </p:stCondLst>
                                        </p:cTn>
                                        <p:tgtEl>
                                          <p:spTgt spid="65"/>
                                        </p:tgtEl>
                                        <p:attrNameLst>
                                          <p:attrName>style.visibility</p:attrName>
                                        </p:attrNameLst>
                                      </p:cBhvr>
                                      <p:to>
                                        <p:strVal val="visible"/>
                                      </p:to>
                                    </p:set>
                                    <p:animEffect transition="in" filter="plus(in)">
                                      <p:cBhvr>
                                        <p:cTn id="109" dur="2000"/>
                                        <p:tgtEl>
                                          <p:spTgt spid="65"/>
                                        </p:tgtEl>
                                      </p:cBhvr>
                                    </p:animEffect>
                                  </p:childTnLst>
                                </p:cTn>
                              </p:par>
                            </p:childTnLst>
                          </p:cTn>
                        </p:par>
                      </p:childTnLst>
                    </p:cTn>
                  </p:par>
                  <p:par>
                    <p:cTn id="110" fill="hold">
                      <p:stCondLst>
                        <p:cond delay="indefinite"/>
                      </p:stCondLst>
                      <p:childTnLst>
                        <p:par>
                          <p:cTn id="111" fill="hold">
                            <p:stCondLst>
                              <p:cond delay="0"/>
                            </p:stCondLst>
                            <p:childTnLst>
                              <p:par>
                                <p:cTn id="112" presetID="6" presetClass="entr" presetSubtype="16" fill="hold" grpId="0" nodeType="click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circle(in)">
                                      <p:cBhvr>
                                        <p:cTn id="114" dur="1000"/>
                                        <p:tgtEl>
                                          <p:spTgt spid="30"/>
                                        </p:tgtEl>
                                      </p:cBhvr>
                                    </p:animEffect>
                                  </p:childTnLst>
                                </p:cTn>
                              </p:par>
                            </p:childTnLst>
                          </p:cTn>
                        </p:par>
                      </p:childTnLst>
                    </p:cTn>
                  </p:par>
                  <p:par>
                    <p:cTn id="115" fill="hold">
                      <p:stCondLst>
                        <p:cond delay="indefinite"/>
                      </p:stCondLst>
                      <p:childTnLst>
                        <p:par>
                          <p:cTn id="116" fill="hold">
                            <p:stCondLst>
                              <p:cond delay="0"/>
                            </p:stCondLst>
                            <p:childTnLst>
                              <p:par>
                                <p:cTn id="117" presetID="6" presetClass="entr" presetSubtype="16"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circle(in)">
                                      <p:cBhvr>
                                        <p:cTn id="119" dur="1000"/>
                                        <p:tgtEl>
                                          <p:spTgt spid="31"/>
                                        </p:tgtEl>
                                      </p:cBhvr>
                                    </p:animEffect>
                                  </p:childTnLst>
                                </p:cTn>
                              </p:par>
                            </p:childTnLst>
                          </p:cTn>
                        </p:par>
                      </p:childTnLst>
                    </p:cTn>
                  </p:par>
                  <p:par>
                    <p:cTn id="120" fill="hold">
                      <p:stCondLst>
                        <p:cond delay="indefinite"/>
                      </p:stCondLst>
                      <p:childTnLst>
                        <p:par>
                          <p:cTn id="121" fill="hold">
                            <p:stCondLst>
                              <p:cond delay="0"/>
                            </p:stCondLst>
                            <p:childTnLst>
                              <p:par>
                                <p:cTn id="122" presetID="6" presetClass="entr" presetSubtype="16" fill="hold" grpId="0" nodeType="click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circle(in)">
                                      <p:cBhvr>
                                        <p:cTn id="124" dur="1000"/>
                                        <p:tgtEl>
                                          <p:spTgt spid="32"/>
                                        </p:tgtEl>
                                      </p:cBhvr>
                                    </p:animEffect>
                                  </p:childTnLst>
                                </p:cTn>
                              </p:par>
                            </p:childTnLst>
                          </p:cTn>
                        </p:par>
                      </p:childTnLst>
                    </p:cTn>
                  </p:par>
                  <p:par>
                    <p:cTn id="125" fill="hold">
                      <p:stCondLst>
                        <p:cond delay="indefinite"/>
                      </p:stCondLst>
                      <p:childTnLst>
                        <p:par>
                          <p:cTn id="126" fill="hold">
                            <p:stCondLst>
                              <p:cond delay="0"/>
                            </p:stCondLst>
                            <p:childTnLst>
                              <p:par>
                                <p:cTn id="127" presetID="6" presetClass="entr" presetSubtype="16" fill="hold" grpId="0" nodeType="click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circle(in)">
                                      <p:cBhvr>
                                        <p:cTn id="129" dur="1000"/>
                                        <p:tgtEl>
                                          <p:spTgt spid="33"/>
                                        </p:tgtEl>
                                      </p:cBhvr>
                                    </p:animEffect>
                                  </p:childTnLst>
                                </p:cTn>
                              </p:par>
                            </p:childTnLst>
                          </p:cTn>
                        </p:par>
                      </p:childTnLst>
                    </p:cTn>
                  </p:par>
                  <p:par>
                    <p:cTn id="130" fill="hold">
                      <p:stCondLst>
                        <p:cond delay="indefinite"/>
                      </p:stCondLst>
                      <p:childTnLst>
                        <p:par>
                          <p:cTn id="131" fill="hold">
                            <p:stCondLst>
                              <p:cond delay="0"/>
                            </p:stCondLst>
                            <p:childTnLst>
                              <p:par>
                                <p:cTn id="132" presetID="6" presetClass="entr" presetSubtype="16" fill="hold" grpId="0" nodeType="click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circle(in)">
                                      <p:cBhvr>
                                        <p:cTn id="134" dur="1000"/>
                                        <p:tgtEl>
                                          <p:spTgt spid="34"/>
                                        </p:tgtEl>
                                      </p:cBhvr>
                                    </p:animEffect>
                                  </p:childTnLst>
                                </p:cTn>
                              </p:par>
                            </p:childTnLst>
                          </p:cTn>
                        </p:par>
                      </p:childTnLst>
                    </p:cTn>
                  </p:par>
                  <p:par>
                    <p:cTn id="135" fill="hold">
                      <p:stCondLst>
                        <p:cond delay="indefinite"/>
                      </p:stCondLst>
                      <p:childTnLst>
                        <p:par>
                          <p:cTn id="136" fill="hold">
                            <p:stCondLst>
                              <p:cond delay="0"/>
                            </p:stCondLst>
                            <p:childTnLst>
                              <p:par>
                                <p:cTn id="137" presetID="6" presetClass="entr" presetSubtype="16" fill="hold" grpId="0" nodeType="clickEffect">
                                  <p:stCondLst>
                                    <p:cond delay="0"/>
                                  </p:stCondLst>
                                  <p:childTnLst>
                                    <p:set>
                                      <p:cBhvr>
                                        <p:cTn id="138" dur="1" fill="hold">
                                          <p:stCondLst>
                                            <p:cond delay="0"/>
                                          </p:stCondLst>
                                        </p:cTn>
                                        <p:tgtEl>
                                          <p:spTgt spid="35"/>
                                        </p:tgtEl>
                                        <p:attrNameLst>
                                          <p:attrName>style.visibility</p:attrName>
                                        </p:attrNameLst>
                                      </p:cBhvr>
                                      <p:to>
                                        <p:strVal val="visible"/>
                                      </p:to>
                                    </p:set>
                                    <p:animEffect transition="in" filter="circle(in)">
                                      <p:cBhvr>
                                        <p:cTn id="139" dur="1000"/>
                                        <p:tgtEl>
                                          <p:spTgt spid="35"/>
                                        </p:tgtEl>
                                      </p:cBhvr>
                                    </p:animEffect>
                                  </p:childTnLst>
                                </p:cTn>
                              </p:par>
                            </p:childTnLst>
                          </p:cTn>
                        </p:par>
                      </p:childTnLst>
                    </p:cTn>
                  </p:par>
                  <p:par>
                    <p:cTn id="140" fill="hold">
                      <p:stCondLst>
                        <p:cond delay="indefinite"/>
                      </p:stCondLst>
                      <p:childTnLst>
                        <p:par>
                          <p:cTn id="141" fill="hold">
                            <p:stCondLst>
                              <p:cond delay="0"/>
                            </p:stCondLst>
                            <p:childTnLst>
                              <p:par>
                                <p:cTn id="142" presetID="6" presetClass="entr" presetSubtype="16" fill="hold" grpId="0" nodeType="clickEffect">
                                  <p:stCondLst>
                                    <p:cond delay="0"/>
                                  </p:stCondLst>
                                  <p:childTnLst>
                                    <p:set>
                                      <p:cBhvr>
                                        <p:cTn id="143" dur="1" fill="hold">
                                          <p:stCondLst>
                                            <p:cond delay="0"/>
                                          </p:stCondLst>
                                        </p:cTn>
                                        <p:tgtEl>
                                          <p:spTgt spid="36"/>
                                        </p:tgtEl>
                                        <p:attrNameLst>
                                          <p:attrName>style.visibility</p:attrName>
                                        </p:attrNameLst>
                                      </p:cBhvr>
                                      <p:to>
                                        <p:strVal val="visible"/>
                                      </p:to>
                                    </p:set>
                                    <p:animEffect transition="in" filter="circle(in)">
                                      <p:cBhvr>
                                        <p:cTn id="144" dur="1000"/>
                                        <p:tgtEl>
                                          <p:spTgt spid="36"/>
                                        </p:tgtEl>
                                      </p:cBhvr>
                                    </p:animEffect>
                                  </p:childTnLst>
                                </p:cTn>
                              </p:par>
                            </p:childTnLst>
                          </p:cTn>
                        </p:par>
                      </p:childTnLst>
                    </p:cTn>
                  </p:par>
                  <p:par>
                    <p:cTn id="145" fill="hold">
                      <p:stCondLst>
                        <p:cond delay="indefinite"/>
                      </p:stCondLst>
                      <p:childTnLst>
                        <p:par>
                          <p:cTn id="146" fill="hold">
                            <p:stCondLst>
                              <p:cond delay="0"/>
                            </p:stCondLst>
                            <p:childTnLst>
                              <p:par>
                                <p:cTn id="147" presetID="6" presetClass="entr" presetSubtype="16" fill="hold" grpId="0" nodeType="clickEffect">
                                  <p:stCondLst>
                                    <p:cond delay="0"/>
                                  </p:stCondLst>
                                  <p:childTnLst>
                                    <p:set>
                                      <p:cBhvr>
                                        <p:cTn id="148" dur="1" fill="hold">
                                          <p:stCondLst>
                                            <p:cond delay="0"/>
                                          </p:stCondLst>
                                        </p:cTn>
                                        <p:tgtEl>
                                          <p:spTgt spid="37"/>
                                        </p:tgtEl>
                                        <p:attrNameLst>
                                          <p:attrName>style.visibility</p:attrName>
                                        </p:attrNameLst>
                                      </p:cBhvr>
                                      <p:to>
                                        <p:strVal val="visible"/>
                                      </p:to>
                                    </p:set>
                                    <p:animEffect transition="in" filter="circle(in)">
                                      <p:cBhvr>
                                        <p:cTn id="149" dur="1000"/>
                                        <p:tgtEl>
                                          <p:spTgt spid="37"/>
                                        </p:tgtEl>
                                      </p:cBhvr>
                                    </p:animEffect>
                                  </p:childTnLst>
                                </p:cTn>
                              </p:par>
                            </p:childTnLst>
                          </p:cTn>
                        </p:par>
                      </p:childTnLst>
                    </p:cTn>
                  </p:par>
                  <p:par>
                    <p:cTn id="150" fill="hold">
                      <p:stCondLst>
                        <p:cond delay="indefinite"/>
                      </p:stCondLst>
                      <p:childTnLst>
                        <p:par>
                          <p:cTn id="151" fill="hold">
                            <p:stCondLst>
                              <p:cond delay="0"/>
                            </p:stCondLst>
                            <p:childTnLst>
                              <p:par>
                                <p:cTn id="152" presetID="6" presetClass="entr" presetSubtype="16" fill="hold" grpId="0" nodeType="clickEffect">
                                  <p:stCondLst>
                                    <p:cond delay="0"/>
                                  </p:stCondLst>
                                  <p:childTnLst>
                                    <p:set>
                                      <p:cBhvr>
                                        <p:cTn id="153" dur="1" fill="hold">
                                          <p:stCondLst>
                                            <p:cond delay="0"/>
                                          </p:stCondLst>
                                        </p:cTn>
                                        <p:tgtEl>
                                          <p:spTgt spid="38"/>
                                        </p:tgtEl>
                                        <p:attrNameLst>
                                          <p:attrName>style.visibility</p:attrName>
                                        </p:attrNameLst>
                                      </p:cBhvr>
                                      <p:to>
                                        <p:strVal val="visible"/>
                                      </p:to>
                                    </p:set>
                                    <p:animEffect transition="in" filter="circle(in)">
                                      <p:cBhvr>
                                        <p:cTn id="154" dur="1000"/>
                                        <p:tgtEl>
                                          <p:spTgt spid="38"/>
                                        </p:tgtEl>
                                      </p:cBhvr>
                                    </p:animEffect>
                                  </p:childTnLst>
                                </p:cTn>
                              </p:par>
                            </p:childTnLst>
                          </p:cTn>
                        </p:par>
                      </p:childTnLst>
                    </p:cTn>
                  </p:par>
                  <p:par>
                    <p:cTn id="155" fill="hold">
                      <p:stCondLst>
                        <p:cond delay="indefinite"/>
                      </p:stCondLst>
                      <p:childTnLst>
                        <p:par>
                          <p:cTn id="156" fill="hold">
                            <p:stCondLst>
                              <p:cond delay="0"/>
                            </p:stCondLst>
                            <p:childTnLst>
                              <p:par>
                                <p:cTn id="157" presetID="6" presetClass="entr" presetSubtype="16" fill="hold" grpId="0" nodeType="click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circle(in)">
                                      <p:cBhvr>
                                        <p:cTn id="159" dur="1000"/>
                                        <p:tgtEl>
                                          <p:spTgt spid="39"/>
                                        </p:tgtEl>
                                      </p:cBhvr>
                                    </p:animEffect>
                                  </p:childTnLst>
                                </p:cTn>
                              </p:par>
                            </p:childTnLst>
                          </p:cTn>
                        </p:par>
                      </p:childTnLst>
                    </p:cTn>
                  </p:par>
                  <p:par>
                    <p:cTn id="160" fill="hold">
                      <p:stCondLst>
                        <p:cond delay="indefinite"/>
                      </p:stCondLst>
                      <p:childTnLst>
                        <p:par>
                          <p:cTn id="161" fill="hold">
                            <p:stCondLst>
                              <p:cond delay="0"/>
                            </p:stCondLst>
                            <p:childTnLst>
                              <p:par>
                                <p:cTn id="162" presetID="6" presetClass="entr" presetSubtype="16" fill="hold" grpId="0" nodeType="clickEffect">
                                  <p:stCondLst>
                                    <p:cond delay="0"/>
                                  </p:stCondLst>
                                  <p:childTnLst>
                                    <p:set>
                                      <p:cBhvr>
                                        <p:cTn id="163" dur="1" fill="hold">
                                          <p:stCondLst>
                                            <p:cond delay="0"/>
                                          </p:stCondLst>
                                        </p:cTn>
                                        <p:tgtEl>
                                          <p:spTgt spid="40"/>
                                        </p:tgtEl>
                                        <p:attrNameLst>
                                          <p:attrName>style.visibility</p:attrName>
                                        </p:attrNameLst>
                                      </p:cBhvr>
                                      <p:to>
                                        <p:strVal val="visible"/>
                                      </p:to>
                                    </p:set>
                                    <p:animEffect transition="in" filter="circle(in)">
                                      <p:cBhvr>
                                        <p:cTn id="164" dur="1000"/>
                                        <p:tgtEl>
                                          <p:spTgt spid="40"/>
                                        </p:tgtEl>
                                      </p:cBhvr>
                                    </p:animEffect>
                                  </p:childTnLst>
                                </p:cTn>
                              </p:par>
                            </p:childTnLst>
                          </p:cTn>
                        </p:par>
                      </p:childTnLst>
                    </p:cTn>
                  </p:par>
                  <p:par>
                    <p:cTn id="165" fill="hold">
                      <p:stCondLst>
                        <p:cond delay="indefinite"/>
                      </p:stCondLst>
                      <p:childTnLst>
                        <p:par>
                          <p:cTn id="166" fill="hold">
                            <p:stCondLst>
                              <p:cond delay="0"/>
                            </p:stCondLst>
                            <p:childTnLst>
                              <p:par>
                                <p:cTn id="167" presetID="6" presetClass="entr" presetSubtype="16" fill="hold" grpId="0" nodeType="clickEffect">
                                  <p:stCondLst>
                                    <p:cond delay="0"/>
                                  </p:stCondLst>
                                  <p:childTnLst>
                                    <p:set>
                                      <p:cBhvr>
                                        <p:cTn id="168" dur="1" fill="hold">
                                          <p:stCondLst>
                                            <p:cond delay="0"/>
                                          </p:stCondLst>
                                        </p:cTn>
                                        <p:tgtEl>
                                          <p:spTgt spid="41"/>
                                        </p:tgtEl>
                                        <p:attrNameLst>
                                          <p:attrName>style.visibility</p:attrName>
                                        </p:attrNameLst>
                                      </p:cBhvr>
                                      <p:to>
                                        <p:strVal val="visible"/>
                                      </p:to>
                                    </p:set>
                                    <p:animEffect transition="in" filter="circle(in)">
                                      <p:cBhvr>
                                        <p:cTn id="169" dur="1000"/>
                                        <p:tgtEl>
                                          <p:spTgt spid="41"/>
                                        </p:tgtEl>
                                      </p:cBhvr>
                                    </p:animEffect>
                                  </p:childTnLst>
                                </p:cTn>
                              </p:par>
                            </p:childTnLst>
                          </p:cTn>
                        </p:par>
                      </p:childTnLst>
                    </p:cTn>
                  </p:par>
                  <p:par>
                    <p:cTn id="170" fill="hold">
                      <p:stCondLst>
                        <p:cond delay="indefinite"/>
                      </p:stCondLst>
                      <p:childTnLst>
                        <p:par>
                          <p:cTn id="171" fill="hold">
                            <p:stCondLst>
                              <p:cond delay="0"/>
                            </p:stCondLst>
                            <p:childTnLst>
                              <p:par>
                                <p:cTn id="172" presetID="6" presetClass="entr" presetSubtype="16" fill="hold" grpId="0" nodeType="click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in)">
                                      <p:cBhvr>
                                        <p:cTn id="174" dur="1000"/>
                                        <p:tgtEl>
                                          <p:spTgt spid="42"/>
                                        </p:tgtEl>
                                      </p:cBhvr>
                                    </p:animEffect>
                                  </p:childTnLst>
                                </p:cTn>
                              </p:par>
                            </p:childTnLst>
                          </p:cTn>
                        </p:par>
                      </p:childTnLst>
                    </p:cTn>
                  </p:par>
                  <p:par>
                    <p:cTn id="175" fill="hold">
                      <p:stCondLst>
                        <p:cond delay="indefinite"/>
                      </p:stCondLst>
                      <p:childTnLst>
                        <p:par>
                          <p:cTn id="176" fill="hold">
                            <p:stCondLst>
                              <p:cond delay="0"/>
                            </p:stCondLst>
                            <p:childTnLst>
                              <p:par>
                                <p:cTn id="177" presetID="6" presetClass="entr" presetSubtype="16" fill="hold" grpId="0" nodeType="clickEffect">
                                  <p:stCondLst>
                                    <p:cond delay="0"/>
                                  </p:stCondLst>
                                  <p:childTnLst>
                                    <p:set>
                                      <p:cBhvr>
                                        <p:cTn id="178" dur="1" fill="hold">
                                          <p:stCondLst>
                                            <p:cond delay="0"/>
                                          </p:stCondLst>
                                        </p:cTn>
                                        <p:tgtEl>
                                          <p:spTgt spid="43"/>
                                        </p:tgtEl>
                                        <p:attrNameLst>
                                          <p:attrName>style.visibility</p:attrName>
                                        </p:attrNameLst>
                                      </p:cBhvr>
                                      <p:to>
                                        <p:strVal val="visible"/>
                                      </p:to>
                                    </p:set>
                                    <p:animEffect transition="in" filter="circle(in)">
                                      <p:cBhvr>
                                        <p:cTn id="179" dur="1000"/>
                                        <p:tgtEl>
                                          <p:spTgt spid="43"/>
                                        </p:tgtEl>
                                      </p:cBhvr>
                                    </p:animEffect>
                                  </p:childTnLst>
                                </p:cTn>
                              </p:par>
                            </p:childTnLst>
                          </p:cTn>
                        </p:par>
                      </p:childTnLst>
                    </p:cTn>
                  </p:par>
                  <p:par>
                    <p:cTn id="180" fill="hold">
                      <p:stCondLst>
                        <p:cond delay="indefinite"/>
                      </p:stCondLst>
                      <p:childTnLst>
                        <p:par>
                          <p:cTn id="181" fill="hold">
                            <p:stCondLst>
                              <p:cond delay="0"/>
                            </p:stCondLst>
                            <p:childTnLst>
                              <p:par>
                                <p:cTn id="182" presetID="6" presetClass="entr" presetSubtype="16" fill="hold" grpId="0" nodeType="clickEffect">
                                  <p:stCondLst>
                                    <p:cond delay="0"/>
                                  </p:stCondLst>
                                  <p:childTnLst>
                                    <p:set>
                                      <p:cBhvr>
                                        <p:cTn id="183" dur="1" fill="hold">
                                          <p:stCondLst>
                                            <p:cond delay="0"/>
                                          </p:stCondLst>
                                        </p:cTn>
                                        <p:tgtEl>
                                          <p:spTgt spid="44"/>
                                        </p:tgtEl>
                                        <p:attrNameLst>
                                          <p:attrName>style.visibility</p:attrName>
                                        </p:attrNameLst>
                                      </p:cBhvr>
                                      <p:to>
                                        <p:strVal val="visible"/>
                                      </p:to>
                                    </p:set>
                                    <p:animEffect transition="in" filter="circle(in)">
                                      <p:cBhvr>
                                        <p:cTn id="18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61" grpId="0"/>
      <p:bldP spid="62" grpId="0"/>
      <p:bldP spid="63" grpId="0"/>
      <p:bldP spid="64" grpId="0"/>
      <p:bldP spid="6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571472" y="214290"/>
            <a:ext cx="6715172" cy="584775"/>
          </a:xfrm>
          <a:prstGeom prst="rect">
            <a:avLst/>
          </a:prstGeom>
          <a:noFill/>
        </p:spPr>
        <p:txBody>
          <a:bodyPr wrap="square" rtlCol="1">
            <a:spAutoFit/>
          </a:bodyPr>
          <a:lstStyle/>
          <a:p>
            <a:pPr algn="ctr"/>
            <a:r>
              <a:rPr lang="ar-SA" sz="3200" b="1" dirty="0" smtClean="0">
                <a:cs typeface="DecoType Naskh" pitchFamily="2" charset="-78"/>
              </a:rPr>
              <a:t>أصل الكلمات في مجموعة(أ)بما يناسب معناها في مجموعة(ب):</a:t>
            </a:r>
            <a:endParaRPr lang="ar-SA" sz="3200" b="1" dirty="0">
              <a:cs typeface="DecoType Naskh" pitchFamily="2" charset="-78"/>
            </a:endParaRPr>
          </a:p>
        </p:txBody>
      </p:sp>
      <p:sp>
        <p:nvSpPr>
          <p:cNvPr id="4" name="وسيلة شرح على شكل سحابة 3"/>
          <p:cNvSpPr/>
          <p:nvPr/>
        </p:nvSpPr>
        <p:spPr>
          <a:xfrm>
            <a:off x="721520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5" name="شكل بيضاوي 4"/>
          <p:cNvSpPr/>
          <p:nvPr/>
        </p:nvSpPr>
        <p:spPr>
          <a:xfrm>
            <a:off x="6072198" y="714356"/>
            <a:ext cx="714380" cy="642942"/>
          </a:xfrm>
          <a:prstGeom prst="ellips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993300"/>
                </a:solidFill>
              </a:rPr>
              <a:t>أ</a:t>
            </a:r>
            <a:endParaRPr lang="ar-SA" b="1" dirty="0">
              <a:solidFill>
                <a:srgbClr val="993300"/>
              </a:solidFill>
            </a:endParaRPr>
          </a:p>
        </p:txBody>
      </p:sp>
      <p:sp>
        <p:nvSpPr>
          <p:cNvPr id="6" name="شكل بيضاوي 5"/>
          <p:cNvSpPr/>
          <p:nvPr/>
        </p:nvSpPr>
        <p:spPr>
          <a:xfrm>
            <a:off x="2571736" y="714356"/>
            <a:ext cx="714380" cy="642942"/>
          </a:xfrm>
          <a:prstGeom prst="ellips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rgbClr val="993300"/>
                </a:solidFill>
              </a:rPr>
              <a:t>ب</a:t>
            </a:r>
            <a:endParaRPr lang="ar-SA" b="1" dirty="0">
              <a:solidFill>
                <a:srgbClr val="993300"/>
              </a:solidFill>
            </a:endParaRPr>
          </a:p>
        </p:txBody>
      </p:sp>
      <p:sp>
        <p:nvSpPr>
          <p:cNvPr id="7" name="مخطط انسيابي: محطة طرفية 6"/>
          <p:cNvSpPr/>
          <p:nvPr/>
        </p:nvSpPr>
        <p:spPr>
          <a:xfrm>
            <a:off x="5072066" y="1428736"/>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الحقير</a:t>
            </a:r>
            <a:endParaRPr lang="ar-SA" sz="2400" b="1" dirty="0">
              <a:solidFill>
                <a:schemeClr val="tx1"/>
              </a:solidFill>
            </a:endParaRPr>
          </a:p>
        </p:txBody>
      </p:sp>
      <p:sp>
        <p:nvSpPr>
          <p:cNvPr id="8" name="مخطط انسيابي: محطة طرفية 7"/>
          <p:cNvSpPr/>
          <p:nvPr/>
        </p:nvSpPr>
        <p:spPr>
          <a:xfrm>
            <a:off x="5072066" y="2071678"/>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معتمة</a:t>
            </a:r>
            <a:endParaRPr lang="ar-SA" sz="2400" b="1" dirty="0">
              <a:solidFill>
                <a:schemeClr val="tx1"/>
              </a:solidFill>
            </a:endParaRPr>
          </a:p>
        </p:txBody>
      </p:sp>
      <p:sp>
        <p:nvSpPr>
          <p:cNvPr id="9" name="مخطط انسيابي: محطة طرفية 8"/>
          <p:cNvSpPr/>
          <p:nvPr/>
        </p:nvSpPr>
        <p:spPr>
          <a:xfrm>
            <a:off x="5143504" y="2714620"/>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المثل</a:t>
            </a:r>
            <a:endParaRPr lang="ar-SA" sz="2400" b="1" dirty="0">
              <a:solidFill>
                <a:schemeClr val="tx1"/>
              </a:solidFill>
            </a:endParaRPr>
          </a:p>
        </p:txBody>
      </p:sp>
      <p:sp>
        <p:nvSpPr>
          <p:cNvPr id="10" name="مخطط انسيابي: محطة طرفية 9"/>
          <p:cNvSpPr/>
          <p:nvPr/>
        </p:nvSpPr>
        <p:spPr>
          <a:xfrm>
            <a:off x="1428728" y="3357562"/>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القدوة</a:t>
            </a:r>
            <a:endParaRPr lang="ar-SA" sz="2400" b="1" dirty="0">
              <a:solidFill>
                <a:schemeClr val="tx1"/>
              </a:solidFill>
            </a:endParaRPr>
          </a:p>
        </p:txBody>
      </p:sp>
      <p:sp>
        <p:nvSpPr>
          <p:cNvPr id="11" name="مخطط انسيابي: محطة طرفية 10"/>
          <p:cNvSpPr/>
          <p:nvPr/>
        </p:nvSpPr>
        <p:spPr>
          <a:xfrm>
            <a:off x="1428728" y="2714620"/>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مشرقة</a:t>
            </a:r>
            <a:endParaRPr lang="ar-SA" sz="2400" b="1" dirty="0">
              <a:solidFill>
                <a:schemeClr val="tx1"/>
              </a:solidFill>
            </a:endParaRPr>
          </a:p>
        </p:txBody>
      </p:sp>
      <p:sp>
        <p:nvSpPr>
          <p:cNvPr id="12" name="مخطط انسيابي: محطة طرفية 11"/>
          <p:cNvSpPr/>
          <p:nvPr/>
        </p:nvSpPr>
        <p:spPr>
          <a:xfrm>
            <a:off x="1428728" y="2071678"/>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الذليل</a:t>
            </a:r>
            <a:endParaRPr lang="ar-SA" sz="2400" b="1" dirty="0">
              <a:solidFill>
                <a:schemeClr val="tx1"/>
              </a:solidFill>
            </a:endParaRPr>
          </a:p>
        </p:txBody>
      </p:sp>
      <p:sp>
        <p:nvSpPr>
          <p:cNvPr id="13" name="مخطط انسيابي: محطة طرفية 12"/>
          <p:cNvSpPr/>
          <p:nvPr/>
        </p:nvSpPr>
        <p:spPr>
          <a:xfrm>
            <a:off x="1428728" y="1428736"/>
            <a:ext cx="2928958" cy="571504"/>
          </a:xfrm>
          <a:prstGeom prst="flowChartTerminator">
            <a:avLst/>
          </a:prstGeom>
          <a:gradFill flip="none" rotWithShape="1">
            <a:gsLst>
              <a:gs pos="0">
                <a:schemeClr val="accent6">
                  <a:lumMod val="60000"/>
                  <a:lumOff val="40000"/>
                  <a:shade val="30000"/>
                  <a:satMod val="115000"/>
                </a:schemeClr>
              </a:gs>
              <a:gs pos="50000">
                <a:schemeClr val="accent6">
                  <a:lumMod val="60000"/>
                  <a:lumOff val="40000"/>
                  <a:shade val="67500"/>
                  <a:satMod val="115000"/>
                </a:schemeClr>
              </a:gs>
              <a:gs pos="100000">
                <a:schemeClr val="accent6">
                  <a:lumMod val="60000"/>
                  <a:lumOff val="40000"/>
                  <a:shade val="100000"/>
                  <a:satMod val="115000"/>
                </a:schemeClr>
              </a:gs>
            </a:gsLst>
            <a:lin ang="16200000" scaled="1"/>
            <a:tileRect/>
          </a:gra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مظلمة</a:t>
            </a:r>
            <a:endParaRPr lang="ar-SA" sz="2400" b="1" dirty="0">
              <a:solidFill>
                <a:schemeClr val="tx1"/>
              </a:solidFill>
            </a:endParaRPr>
          </a:p>
        </p:txBody>
      </p:sp>
      <p:cxnSp>
        <p:nvCxnSpPr>
          <p:cNvPr id="15" name="رابط مستقيم 14"/>
          <p:cNvCxnSpPr>
            <a:endCxn id="8" idx="1"/>
          </p:cNvCxnSpPr>
          <p:nvPr/>
        </p:nvCxnSpPr>
        <p:spPr>
          <a:xfrm>
            <a:off x="4357686" y="1714488"/>
            <a:ext cx="714380" cy="642942"/>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رابط مستقيم 17"/>
          <p:cNvCxnSpPr/>
          <p:nvPr/>
        </p:nvCxnSpPr>
        <p:spPr>
          <a:xfrm flipV="1">
            <a:off x="4286248" y="3071810"/>
            <a:ext cx="857256" cy="428628"/>
          </a:xfrm>
          <a:prstGeom prst="line">
            <a:avLst/>
          </a:prstGeom>
        </p:spPr>
        <p:style>
          <a:lnRef idx="3">
            <a:schemeClr val="accent2"/>
          </a:lnRef>
          <a:fillRef idx="0">
            <a:schemeClr val="accent2"/>
          </a:fillRef>
          <a:effectRef idx="2">
            <a:schemeClr val="accent2"/>
          </a:effectRef>
          <a:fontRef idx="minor">
            <a:schemeClr val="tx1"/>
          </a:fontRef>
        </p:style>
      </p:cxnSp>
      <p:cxnSp>
        <p:nvCxnSpPr>
          <p:cNvPr id="20" name="رابط مستقيم 19"/>
          <p:cNvCxnSpPr>
            <a:stCxn id="12" idx="3"/>
            <a:endCxn id="7" idx="1"/>
          </p:cNvCxnSpPr>
          <p:nvPr/>
        </p:nvCxnSpPr>
        <p:spPr>
          <a:xfrm flipV="1">
            <a:off x="4357686" y="1714488"/>
            <a:ext cx="714380" cy="642942"/>
          </a:xfrm>
          <a:prstGeom prst="line">
            <a:avLst/>
          </a:prstGeom>
        </p:spPr>
        <p:style>
          <a:lnRef idx="3">
            <a:schemeClr val="accent3"/>
          </a:lnRef>
          <a:fillRef idx="0">
            <a:schemeClr val="accent3"/>
          </a:fillRef>
          <a:effectRef idx="2">
            <a:schemeClr val="accent3"/>
          </a:effectRef>
          <a:fontRef idx="minor">
            <a:schemeClr val="tx1"/>
          </a:fontRef>
        </p:style>
      </p:cxnSp>
      <p:sp>
        <p:nvSpPr>
          <p:cNvPr id="23" name="مربع نص 22"/>
          <p:cNvSpPr txBox="1"/>
          <p:nvPr/>
        </p:nvSpPr>
        <p:spPr>
          <a:xfrm>
            <a:off x="214282" y="3938665"/>
            <a:ext cx="7429552" cy="2185214"/>
          </a:xfrm>
          <a:prstGeom prst="rect">
            <a:avLst/>
          </a:prstGeom>
          <a:noFill/>
        </p:spPr>
        <p:txBody>
          <a:bodyPr wrap="square" rtlCol="1">
            <a:spAutoFit/>
          </a:bodyPr>
          <a:lstStyle/>
          <a:p>
            <a:pPr algn="ctr"/>
            <a:r>
              <a:rPr lang="ar-SA" sz="3200" b="1" dirty="0" smtClean="0">
                <a:cs typeface="DecoType Naskh" pitchFamily="2" charset="-78"/>
              </a:rPr>
              <a:t>قال الكاتب:فاعتقادك أن لا مستقبل لك ولا أمل في حياتك هما سُمٌّ قاتل يُضني الإنسان حتى يُميته.</a:t>
            </a:r>
          </a:p>
          <a:p>
            <a:pPr algn="ctr"/>
            <a:r>
              <a:rPr lang="ar-SA" sz="3200" b="1" dirty="0" smtClean="0">
                <a:cs typeface="DecoType Naskh" pitchFamily="2" charset="-78"/>
              </a:rPr>
              <a:t>ويقول:الحسد يضني قلب الحسود حتى يميته كمداً وحسرة.</a:t>
            </a:r>
          </a:p>
          <a:p>
            <a:r>
              <a:rPr lang="ar-SA" sz="4000" b="1" u="sng" dirty="0" smtClean="0">
                <a:cs typeface="DecoType Naskh" pitchFamily="2" charset="-78"/>
              </a:rPr>
              <a:t>فما معنى:يضني؟ </a:t>
            </a:r>
            <a:endParaRPr lang="ar-SA" sz="4000" b="1" u="sng" dirty="0">
              <a:cs typeface="DecoType Naskh" pitchFamily="2" charset="-78"/>
            </a:endParaRPr>
          </a:p>
        </p:txBody>
      </p:sp>
      <p:sp>
        <p:nvSpPr>
          <p:cNvPr id="24" name="وسيلة شرح على شكل سحابة 23"/>
          <p:cNvSpPr/>
          <p:nvPr/>
        </p:nvSpPr>
        <p:spPr>
          <a:xfrm>
            <a:off x="7572396" y="3844357"/>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25" name="مربع نص 24"/>
          <p:cNvSpPr txBox="1"/>
          <p:nvPr/>
        </p:nvSpPr>
        <p:spPr>
          <a:xfrm>
            <a:off x="2143108" y="5497313"/>
            <a:ext cx="3571900" cy="707886"/>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4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يمرض،يتعب</a:t>
            </a:r>
            <a:endParaRPr lang="ar-SA"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out)">
                                      <p:cBhvr>
                                        <p:cTn id="13" dur="1000"/>
                                        <p:tgtEl>
                                          <p:spTgt spid="5"/>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out)">
                                      <p:cBhvr>
                                        <p:cTn id="16" dur="1000"/>
                                        <p:tgtEl>
                                          <p:spTgt spid="6"/>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1000"/>
                                        <p:tgtEl>
                                          <p:spTgt spid="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1000"/>
                                        <p:tgtEl>
                                          <p:spTgt spid="8"/>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1000"/>
                                        <p:tgtEl>
                                          <p:spTgt spid="9"/>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amond(in)">
                                      <p:cBhvr>
                                        <p:cTn id="28" dur="1000"/>
                                        <p:tgtEl>
                                          <p:spTgt spid="10"/>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amond(in)">
                                      <p:cBhvr>
                                        <p:cTn id="31" dur="1000"/>
                                        <p:tgtEl>
                                          <p:spTgt spid="11"/>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amond(in)">
                                      <p:cBhvr>
                                        <p:cTn id="34" dur="1000"/>
                                        <p:tgtEl>
                                          <p:spTgt spid="12"/>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amond(in)">
                                      <p:cBhvr>
                                        <p:cTn id="37" dur="10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right)">
                                      <p:cBhvr>
                                        <p:cTn id="42" dur="10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right)">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right)">
                                      <p:cBhvr>
                                        <p:cTn id="52" dur="1000"/>
                                        <p:tgtEl>
                                          <p:spTgt spid="18"/>
                                        </p:tgtEl>
                                      </p:cBhvr>
                                    </p:animEffect>
                                  </p:childTnLst>
                                </p:cTn>
                              </p:par>
                            </p:childTnLst>
                          </p:cTn>
                        </p:par>
                        <p:par>
                          <p:cTn id="53" fill="hold">
                            <p:stCondLst>
                              <p:cond delay="1000"/>
                            </p:stCondLst>
                            <p:childTnLst>
                              <p:par>
                                <p:cTn id="54" presetID="16" presetClass="entr" presetSubtype="2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arn(inVertical)">
                                      <p:cBhvr>
                                        <p:cTn id="56" dur="2000"/>
                                        <p:tgtEl>
                                          <p:spTgt spid="23"/>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arn(inVertical)">
                                      <p:cBhvr>
                                        <p:cTn id="59" dur="20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13" presetClass="entr" presetSubtype="16" fill="hold" grpId="0" nodeType="click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plus(in)">
                                      <p:cBhvr>
                                        <p:cTn id="6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23" grpId="0"/>
      <p:bldP spid="24" grpId="0" animBg="1"/>
      <p:bldP spid="2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571472" y="857232"/>
            <a:ext cx="7000924" cy="584775"/>
          </a:xfrm>
          <a:prstGeom prst="rect">
            <a:avLst/>
          </a:prstGeom>
          <a:noFill/>
        </p:spPr>
        <p:txBody>
          <a:bodyPr wrap="square" rtlCol="1">
            <a:spAutoFit/>
          </a:bodyPr>
          <a:lstStyle/>
          <a:p>
            <a:pPr algn="ctr"/>
            <a:r>
              <a:rPr lang="ar-SA" sz="3200" b="1" dirty="0" smtClean="0">
                <a:cs typeface="DecoType Naskh" pitchFamily="2" charset="-78"/>
              </a:rPr>
              <a:t>أقرأ وألاحظ المواضع التي استخدم فيها التركيب الملون فيما يأتي:</a:t>
            </a:r>
            <a:endParaRPr lang="ar-SA" sz="3200" b="1" dirty="0">
              <a:cs typeface="DecoType Naskh" pitchFamily="2" charset="-78"/>
            </a:endParaRPr>
          </a:p>
        </p:txBody>
      </p:sp>
      <p:sp>
        <p:nvSpPr>
          <p:cNvPr id="4" name="وسيلة شرح على شكل سحابة 3"/>
          <p:cNvSpPr/>
          <p:nvPr/>
        </p:nvSpPr>
        <p:spPr>
          <a:xfrm>
            <a:off x="7500958" y="78579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5" name="مربع نص 4"/>
          <p:cNvSpPr txBox="1"/>
          <p:nvPr/>
        </p:nvSpPr>
        <p:spPr>
          <a:xfrm>
            <a:off x="1357290" y="1500174"/>
            <a:ext cx="6143668" cy="954107"/>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2800" b="1" dirty="0" smtClean="0"/>
              <a:t>يكون للشاب مثل أعلى </a:t>
            </a:r>
            <a:r>
              <a:rPr lang="ar-SA" sz="2800" b="1" dirty="0" smtClean="0">
                <a:solidFill>
                  <a:srgbClr val="C00000"/>
                </a:solidFill>
              </a:rPr>
              <a:t>يضعه دائماً نصب عينيه</a:t>
            </a:r>
            <a:r>
              <a:rPr lang="ar-SA" sz="2800" b="1" dirty="0" smtClean="0">
                <a:solidFill>
                  <a:schemeClr val="accent3">
                    <a:lumMod val="50000"/>
                  </a:schemeClr>
                </a:solidFill>
              </a:rPr>
              <a:t>.</a:t>
            </a:r>
          </a:p>
          <a:p>
            <a:pPr algn="ctr"/>
            <a:r>
              <a:rPr lang="ar-SA" sz="2800" b="1" dirty="0" smtClean="0"/>
              <a:t>الطالبة المجدة </a:t>
            </a:r>
            <a:r>
              <a:rPr lang="ar-SA" sz="2800" b="1" dirty="0" smtClean="0">
                <a:solidFill>
                  <a:srgbClr val="C00000"/>
                </a:solidFill>
              </a:rPr>
              <a:t>تضع النجاح دائماًُ نصب عينيها</a:t>
            </a:r>
            <a:r>
              <a:rPr lang="ar-SA" sz="2800" b="1" dirty="0" smtClean="0">
                <a:solidFill>
                  <a:schemeClr val="accent3">
                    <a:lumMod val="50000"/>
                  </a:schemeClr>
                </a:solidFill>
              </a:rPr>
              <a:t>.</a:t>
            </a:r>
          </a:p>
        </p:txBody>
      </p:sp>
      <p:sp>
        <p:nvSpPr>
          <p:cNvPr id="6" name="مربع نص 5"/>
          <p:cNvSpPr txBox="1"/>
          <p:nvPr/>
        </p:nvSpPr>
        <p:spPr>
          <a:xfrm>
            <a:off x="2643174" y="2629911"/>
            <a:ext cx="4857784" cy="584775"/>
          </a:xfrm>
          <a:prstGeom prst="rect">
            <a:avLst/>
          </a:prstGeom>
          <a:noFill/>
        </p:spPr>
        <p:txBody>
          <a:bodyPr wrap="square" rtlCol="1">
            <a:spAutoFit/>
          </a:bodyPr>
          <a:lstStyle/>
          <a:p>
            <a:r>
              <a:rPr lang="ar-SA" sz="3200" b="1" dirty="0" smtClean="0">
                <a:cs typeface="DecoType Naskh" pitchFamily="2" charset="-78"/>
              </a:rPr>
              <a:t>أملأ الفراغ التالي على غرار ما سبق:</a:t>
            </a:r>
            <a:endParaRPr lang="ar-SA" sz="3200" b="1" dirty="0">
              <a:cs typeface="DecoType Naskh" pitchFamily="2" charset="-78"/>
            </a:endParaRPr>
          </a:p>
        </p:txBody>
      </p:sp>
      <p:sp>
        <p:nvSpPr>
          <p:cNvPr id="7" name="وسيلة شرح على شكل سحابة 6"/>
          <p:cNvSpPr/>
          <p:nvPr/>
        </p:nvSpPr>
        <p:spPr>
          <a:xfrm>
            <a:off x="7500958" y="257174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b="1" dirty="0" smtClean="0">
                <a:solidFill>
                  <a:schemeClr val="tx1"/>
                </a:solidFill>
              </a:rPr>
              <a:t>خامساً</a:t>
            </a:r>
            <a:endParaRPr lang="ar-SA" sz="2000" b="1" dirty="0">
              <a:solidFill>
                <a:schemeClr val="tx1"/>
              </a:solidFill>
            </a:endParaRPr>
          </a:p>
        </p:txBody>
      </p:sp>
      <p:sp>
        <p:nvSpPr>
          <p:cNvPr id="8" name="مربع نص 7"/>
          <p:cNvSpPr txBox="1"/>
          <p:nvPr/>
        </p:nvSpPr>
        <p:spPr>
          <a:xfrm>
            <a:off x="857224" y="3098069"/>
            <a:ext cx="6643734" cy="954107"/>
          </a:xfrm>
          <a:prstGeom prst="rect">
            <a:avLst/>
          </a:prstGeom>
          <a:noFill/>
        </p:spPr>
        <p:txBody>
          <a:bodyPr wrap="square" rtlCol="1">
            <a:spAutoFit/>
          </a:bodyPr>
          <a:lstStyle/>
          <a:p>
            <a:r>
              <a:rPr lang="ar-SA" sz="2800" b="1" dirty="0" smtClean="0"/>
              <a:t>الجندي المناضل            حماية           دائماً          </a:t>
            </a:r>
            <a:endParaRPr lang="ar-SA" sz="2800" b="1" dirty="0" smtClean="0">
              <a:solidFill>
                <a:schemeClr val="accent3">
                  <a:lumMod val="50000"/>
                </a:schemeClr>
              </a:solidFill>
            </a:endParaRPr>
          </a:p>
          <a:p>
            <a:r>
              <a:rPr lang="ar-SA" sz="2800" b="1" dirty="0" smtClean="0"/>
              <a:t>الطبيبة الحاذقة </a:t>
            </a:r>
            <a:endParaRPr lang="ar-SA" sz="2800" b="1" dirty="0" smtClean="0">
              <a:solidFill>
                <a:schemeClr val="accent3">
                  <a:lumMod val="50000"/>
                </a:schemeClr>
              </a:solidFill>
            </a:endParaRPr>
          </a:p>
        </p:txBody>
      </p:sp>
      <p:sp>
        <p:nvSpPr>
          <p:cNvPr id="9" name="مربع نص 8"/>
          <p:cNvSpPr txBox="1"/>
          <p:nvPr/>
        </p:nvSpPr>
        <p:spPr>
          <a:xfrm>
            <a:off x="4714876" y="3110211"/>
            <a:ext cx="928694" cy="523220"/>
          </a:xfrm>
          <a:prstGeom prst="rect">
            <a:avLst/>
          </a:prstGeom>
          <a:noFill/>
        </p:spPr>
        <p:txBody>
          <a:bodyPr wrap="square" rtlCol="1">
            <a:spAutoFit/>
          </a:bodyPr>
          <a:lstStyle/>
          <a:p>
            <a:pPr algn="ctr"/>
            <a:r>
              <a:rPr lang="ar-SA" sz="2800" b="1" dirty="0" smtClean="0">
                <a:solidFill>
                  <a:srgbClr val="C00000"/>
                </a:solidFill>
              </a:rPr>
              <a:t>يضع</a:t>
            </a:r>
          </a:p>
        </p:txBody>
      </p:sp>
      <p:sp>
        <p:nvSpPr>
          <p:cNvPr id="10" name="مربع نص 9"/>
          <p:cNvSpPr txBox="1"/>
          <p:nvPr/>
        </p:nvSpPr>
        <p:spPr>
          <a:xfrm>
            <a:off x="2857488" y="3071810"/>
            <a:ext cx="928694" cy="523220"/>
          </a:xfrm>
          <a:prstGeom prst="rect">
            <a:avLst/>
          </a:prstGeom>
          <a:noFill/>
        </p:spPr>
        <p:txBody>
          <a:bodyPr wrap="square" rtlCol="1">
            <a:spAutoFit/>
          </a:bodyPr>
          <a:lstStyle/>
          <a:p>
            <a:pPr algn="ctr"/>
            <a:r>
              <a:rPr lang="ar-SA" sz="2800" b="1" dirty="0" smtClean="0">
                <a:solidFill>
                  <a:srgbClr val="C00000"/>
                </a:solidFill>
              </a:rPr>
              <a:t>الوطن</a:t>
            </a:r>
          </a:p>
        </p:txBody>
      </p:sp>
      <p:sp>
        <p:nvSpPr>
          <p:cNvPr id="11" name="مربع نص 10"/>
          <p:cNvSpPr txBox="1"/>
          <p:nvPr/>
        </p:nvSpPr>
        <p:spPr>
          <a:xfrm>
            <a:off x="571472" y="3071810"/>
            <a:ext cx="1643074" cy="523220"/>
          </a:xfrm>
          <a:prstGeom prst="rect">
            <a:avLst/>
          </a:prstGeom>
          <a:noFill/>
        </p:spPr>
        <p:txBody>
          <a:bodyPr wrap="square" rtlCol="1">
            <a:spAutoFit/>
          </a:bodyPr>
          <a:lstStyle/>
          <a:p>
            <a:pPr algn="ctr"/>
            <a:r>
              <a:rPr lang="ar-SA" sz="2800" b="1" dirty="0" smtClean="0">
                <a:solidFill>
                  <a:srgbClr val="C00000"/>
                </a:solidFill>
              </a:rPr>
              <a:t>نصب عينيه</a:t>
            </a:r>
          </a:p>
        </p:txBody>
      </p:sp>
      <p:sp>
        <p:nvSpPr>
          <p:cNvPr id="12" name="مربع نص 11"/>
          <p:cNvSpPr txBox="1"/>
          <p:nvPr/>
        </p:nvSpPr>
        <p:spPr>
          <a:xfrm>
            <a:off x="1500166" y="3500438"/>
            <a:ext cx="4429156" cy="523220"/>
          </a:xfrm>
          <a:prstGeom prst="rect">
            <a:avLst/>
          </a:prstGeom>
          <a:noFill/>
        </p:spPr>
        <p:txBody>
          <a:bodyPr wrap="square" rtlCol="1">
            <a:spAutoFit/>
          </a:bodyPr>
          <a:lstStyle/>
          <a:p>
            <a:pPr algn="ctr"/>
            <a:r>
              <a:rPr lang="ar-SA" sz="2800" b="1" dirty="0" smtClean="0">
                <a:solidFill>
                  <a:srgbClr val="C00000"/>
                </a:solidFill>
              </a:rPr>
              <a:t>تضع شفاء المريض نصب عينيها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Top)">
                                      <p:cBhvr>
                                        <p:cTn id="13" dur="500"/>
                                        <p:tgtEl>
                                          <p:spTgt spid="5"/>
                                        </p:tgtEl>
                                      </p:cBhvr>
                                    </p:animEffect>
                                  </p:childTnLst>
                                </p:cTn>
                              </p:par>
                            </p:childTnLst>
                          </p:cTn>
                        </p:par>
                        <p:par>
                          <p:cTn id="14" fill="hold">
                            <p:stCondLst>
                              <p:cond delay="2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2000"/>
                                        <p:tgtEl>
                                          <p:spTgt spid="6"/>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2000"/>
                                        <p:tgtEl>
                                          <p:spTgt spid="7"/>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Top)">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4)">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heel(4)">
                                      <p:cBhvr>
                                        <p:cTn id="33" dur="1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4)">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4)">
                                      <p:cBhvr>
                                        <p:cTn id="4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animBg="1"/>
      <p:bldP spid="8" grpId="0"/>
      <p:bldP spid="9" grpId="0"/>
      <p:bldP spid="10" grpId="0"/>
      <p:bldP spid="11" grpId="0"/>
      <p:bldP spid="1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دمعة 2"/>
          <p:cNvSpPr/>
          <p:nvPr/>
        </p:nvSpPr>
        <p:spPr>
          <a:xfrm>
            <a:off x="7572396" y="214290"/>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1</a:t>
            </a:r>
            <a:endParaRPr lang="ar-SA" sz="2000" b="1" dirty="0">
              <a:solidFill>
                <a:schemeClr val="tx1"/>
              </a:solidFill>
            </a:endParaRPr>
          </a:p>
        </p:txBody>
      </p:sp>
      <p:sp>
        <p:nvSpPr>
          <p:cNvPr id="4" name="مربع نص 3"/>
          <p:cNvSpPr txBox="1"/>
          <p:nvPr/>
        </p:nvSpPr>
        <p:spPr>
          <a:xfrm>
            <a:off x="1857356" y="214290"/>
            <a:ext cx="5786478" cy="584775"/>
          </a:xfrm>
          <a:prstGeom prst="rect">
            <a:avLst/>
          </a:prstGeom>
          <a:noFill/>
        </p:spPr>
        <p:txBody>
          <a:bodyPr wrap="square" rtlCol="1">
            <a:spAutoFit/>
          </a:bodyPr>
          <a:lstStyle/>
          <a:p>
            <a:pPr algn="ctr"/>
            <a:r>
              <a:rPr lang="ar-SA" sz="3200" b="1" dirty="0" smtClean="0">
                <a:cs typeface="DecoType Naskh" pitchFamily="2" charset="-78"/>
              </a:rPr>
              <a:t>أبحث في المعجم الوسيط عن معاني الكلمات التالية:</a:t>
            </a:r>
          </a:p>
        </p:txBody>
      </p:sp>
      <p:graphicFrame>
        <p:nvGraphicFramePr>
          <p:cNvPr id="5" name="جدول 4"/>
          <p:cNvGraphicFramePr>
            <a:graphicFrameLocks noGrp="1"/>
          </p:cNvGraphicFramePr>
          <p:nvPr/>
        </p:nvGraphicFramePr>
        <p:xfrm>
          <a:off x="1357290" y="1000108"/>
          <a:ext cx="6096001" cy="1828800"/>
        </p:xfrm>
        <a:graphic>
          <a:graphicData uri="http://schemas.openxmlformats.org/drawingml/2006/table">
            <a:tbl>
              <a:tblPr rtl="1" firstRow="1" bandRow="1">
                <a:tableStyleId>{5C22544A-7EE6-4342-B048-85BDC9FD1C3A}</a:tableStyleId>
              </a:tblPr>
              <a:tblGrid>
                <a:gridCol w="1019189"/>
                <a:gridCol w="5076812"/>
              </a:tblGrid>
              <a:tr h="370840">
                <a:tc>
                  <a:txBody>
                    <a:bodyPr/>
                    <a:lstStyle/>
                    <a:p>
                      <a:pPr algn="ctr" rtl="1"/>
                      <a:r>
                        <a:rPr lang="ar-SA" sz="2400" b="1" dirty="0" smtClean="0">
                          <a:solidFill>
                            <a:schemeClr val="tx1"/>
                          </a:solidFill>
                        </a:rPr>
                        <a:t>الكلمة</a:t>
                      </a:r>
                      <a:endParaRPr lang="ar-SA" sz="2400" b="1" dirty="0">
                        <a:solidFill>
                          <a:schemeClr val="tx1"/>
                        </a:solidFill>
                      </a:endParaRPr>
                    </a:p>
                  </a:txBody>
                  <a:tcPr>
                    <a:solidFill>
                      <a:schemeClr val="accent2"/>
                    </a:solidFill>
                  </a:tcPr>
                </a:tc>
                <a:tc>
                  <a:txBody>
                    <a:bodyPr/>
                    <a:lstStyle/>
                    <a:p>
                      <a:pPr algn="ctr" rtl="1"/>
                      <a:r>
                        <a:rPr lang="ar-SA" sz="2400" b="1" dirty="0" smtClean="0">
                          <a:solidFill>
                            <a:schemeClr val="tx1"/>
                          </a:solidFill>
                        </a:rPr>
                        <a:t>معناها في المعجم الوسيط</a:t>
                      </a:r>
                      <a:endParaRPr lang="ar-SA" sz="2400" b="1" dirty="0">
                        <a:solidFill>
                          <a:schemeClr val="tx1"/>
                        </a:solidFill>
                      </a:endParaRPr>
                    </a:p>
                  </a:txBody>
                  <a:tcPr>
                    <a:solidFill>
                      <a:schemeClr val="accent2"/>
                    </a:solidFill>
                  </a:tcPr>
                </a:tc>
              </a:tr>
              <a:tr h="370840">
                <a:tc>
                  <a:txBody>
                    <a:bodyPr/>
                    <a:lstStyle/>
                    <a:p>
                      <a:pPr algn="ctr" rtl="1"/>
                      <a:r>
                        <a:rPr lang="ar-SA" sz="2400" b="1" dirty="0" smtClean="0">
                          <a:solidFill>
                            <a:schemeClr val="tx1"/>
                          </a:solidFill>
                        </a:rPr>
                        <a:t>يطمح</a:t>
                      </a:r>
                      <a:endParaRPr lang="ar-SA" sz="2400" b="1" dirty="0">
                        <a:solidFill>
                          <a:schemeClr val="tx1"/>
                        </a:solidFill>
                      </a:endParaRPr>
                    </a:p>
                  </a:txBody>
                  <a:tcPr>
                    <a:solidFill>
                      <a:srgbClr val="993300"/>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r>
              <a:tr h="370840">
                <a:tc>
                  <a:txBody>
                    <a:bodyPr/>
                    <a:lstStyle/>
                    <a:p>
                      <a:pPr algn="ctr" rtl="1"/>
                      <a:r>
                        <a:rPr lang="ar-SA" sz="2400" b="1" dirty="0" smtClean="0">
                          <a:solidFill>
                            <a:schemeClr val="tx1"/>
                          </a:solidFill>
                        </a:rPr>
                        <a:t>تعوقان</a:t>
                      </a:r>
                      <a:endParaRPr lang="ar-SA" sz="2400" b="1" dirty="0">
                        <a:solidFill>
                          <a:schemeClr val="tx1"/>
                        </a:solidFill>
                      </a:endParaRPr>
                    </a:p>
                  </a:txBody>
                  <a:tcPr>
                    <a:solidFill>
                      <a:srgbClr val="993300"/>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r>
              <a:tr h="370840">
                <a:tc>
                  <a:txBody>
                    <a:bodyPr/>
                    <a:lstStyle/>
                    <a:p>
                      <a:pPr algn="ctr" rtl="1"/>
                      <a:r>
                        <a:rPr lang="ar-SA" sz="2400" b="1" dirty="0" smtClean="0">
                          <a:solidFill>
                            <a:schemeClr val="tx1"/>
                          </a:solidFill>
                        </a:rPr>
                        <a:t>التفاؤل</a:t>
                      </a:r>
                      <a:endParaRPr lang="ar-SA" sz="2400" b="1" dirty="0">
                        <a:solidFill>
                          <a:schemeClr val="tx1"/>
                        </a:solidFill>
                      </a:endParaRPr>
                    </a:p>
                  </a:txBody>
                  <a:tcPr>
                    <a:solidFill>
                      <a:srgbClr val="993300"/>
                    </a:solidFill>
                  </a:tcPr>
                </a:tc>
                <a:tc>
                  <a:txBody>
                    <a:bodyPr/>
                    <a:lstStyle/>
                    <a:p>
                      <a:pPr algn="ctr" rtl="1"/>
                      <a:endParaRPr lang="ar-SA" sz="2400" b="1" dirty="0">
                        <a:solidFill>
                          <a:schemeClr val="tx1"/>
                        </a:solidFill>
                      </a:endParaRPr>
                    </a:p>
                  </a:txBody>
                  <a:tcPr>
                    <a:solidFill>
                      <a:schemeClr val="accent2">
                        <a:lumMod val="40000"/>
                        <a:lumOff val="60000"/>
                      </a:schemeClr>
                    </a:solidFill>
                  </a:tcPr>
                </a:tc>
              </a:tr>
            </a:tbl>
          </a:graphicData>
        </a:graphic>
      </p:graphicFrame>
      <p:sp>
        <p:nvSpPr>
          <p:cNvPr id="6" name="مربع نص 5"/>
          <p:cNvSpPr txBox="1"/>
          <p:nvPr/>
        </p:nvSpPr>
        <p:spPr>
          <a:xfrm>
            <a:off x="1714480" y="1500174"/>
            <a:ext cx="4572032" cy="400110"/>
          </a:xfrm>
          <a:prstGeom prst="rect">
            <a:avLst/>
          </a:prstGeom>
          <a:noFill/>
        </p:spPr>
        <p:txBody>
          <a:bodyPr wrap="square" rtlCol="1">
            <a:spAutoFit/>
          </a:bodyPr>
          <a:lstStyle/>
          <a:p>
            <a:r>
              <a:rPr lang="ar-SA" sz="2000" b="1" dirty="0" smtClean="0"/>
              <a:t>يرتفع،يتكبر،يتطلع،والمعنى الثالث هو المقصود</a:t>
            </a:r>
            <a:endParaRPr lang="ar-SA" sz="2000" b="1" dirty="0"/>
          </a:p>
        </p:txBody>
      </p:sp>
      <p:sp>
        <p:nvSpPr>
          <p:cNvPr id="7" name="مربع نص 6"/>
          <p:cNvSpPr txBox="1"/>
          <p:nvPr/>
        </p:nvSpPr>
        <p:spPr>
          <a:xfrm>
            <a:off x="3643306" y="1957320"/>
            <a:ext cx="2571768" cy="400110"/>
          </a:xfrm>
          <a:prstGeom prst="rect">
            <a:avLst/>
          </a:prstGeom>
          <a:noFill/>
        </p:spPr>
        <p:txBody>
          <a:bodyPr wrap="square" rtlCol="1">
            <a:spAutoFit/>
          </a:bodyPr>
          <a:lstStyle/>
          <a:p>
            <a:r>
              <a:rPr lang="ar-SA" sz="2000" b="1" dirty="0" smtClean="0"/>
              <a:t>تمنعان</a:t>
            </a:r>
            <a:endParaRPr lang="ar-SA" sz="2000" b="1" dirty="0"/>
          </a:p>
        </p:txBody>
      </p:sp>
      <p:sp>
        <p:nvSpPr>
          <p:cNvPr id="8" name="مربع نص 7"/>
          <p:cNvSpPr txBox="1"/>
          <p:nvPr/>
        </p:nvSpPr>
        <p:spPr>
          <a:xfrm>
            <a:off x="3428992" y="2385948"/>
            <a:ext cx="2857520" cy="400110"/>
          </a:xfrm>
          <a:prstGeom prst="rect">
            <a:avLst/>
          </a:prstGeom>
          <a:noFill/>
        </p:spPr>
        <p:txBody>
          <a:bodyPr wrap="square" rtlCol="1">
            <a:spAutoFit/>
          </a:bodyPr>
          <a:lstStyle/>
          <a:p>
            <a:r>
              <a:rPr lang="ar-SA" sz="2000" b="1" dirty="0" smtClean="0"/>
              <a:t>الاستبشار</a:t>
            </a:r>
            <a:endParaRPr lang="ar-SA" sz="2000" b="1" dirty="0"/>
          </a:p>
        </p:txBody>
      </p:sp>
      <p:sp>
        <p:nvSpPr>
          <p:cNvPr id="9" name="دمعة 8"/>
          <p:cNvSpPr/>
          <p:nvPr/>
        </p:nvSpPr>
        <p:spPr>
          <a:xfrm>
            <a:off x="7643834" y="2786058"/>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2</a:t>
            </a:r>
            <a:endParaRPr lang="ar-SA" sz="2000" b="1" dirty="0">
              <a:solidFill>
                <a:schemeClr val="tx1"/>
              </a:solidFill>
            </a:endParaRPr>
          </a:p>
        </p:txBody>
      </p:sp>
      <p:sp>
        <p:nvSpPr>
          <p:cNvPr id="10" name="مربع نص 9"/>
          <p:cNvSpPr txBox="1"/>
          <p:nvPr/>
        </p:nvSpPr>
        <p:spPr>
          <a:xfrm>
            <a:off x="285720" y="2928934"/>
            <a:ext cx="7429552" cy="584775"/>
          </a:xfrm>
          <a:prstGeom prst="rect">
            <a:avLst/>
          </a:prstGeom>
          <a:noFill/>
        </p:spPr>
        <p:txBody>
          <a:bodyPr wrap="square" rtlCol="1">
            <a:spAutoFit/>
          </a:bodyPr>
          <a:lstStyle/>
          <a:p>
            <a:pPr algn="ctr"/>
            <a:r>
              <a:rPr lang="ar-SA" sz="3200" b="1" dirty="0" smtClean="0">
                <a:cs typeface="DecoType Naskh" pitchFamily="2" charset="-78"/>
              </a:rPr>
              <a:t>أبحث عن استخدامات للكلمات التالية</a:t>
            </a:r>
            <a:r>
              <a:rPr lang="ar-SA" sz="3200" b="1" dirty="0" smtClean="0">
                <a:cs typeface="DecoType Naskh" pitchFamily="2" charset="-78"/>
                <a:sym typeface="Wingdings" pitchFamily="2" charset="2"/>
              </a:rPr>
              <a:t>:(</a:t>
            </a:r>
            <a:r>
              <a:rPr lang="ar-SA" sz="3200" b="1" u="sng" dirty="0" smtClean="0">
                <a:solidFill>
                  <a:srgbClr val="993300"/>
                </a:solidFill>
                <a:cs typeface="DecoType Naskh" pitchFamily="2" charset="-78"/>
                <a:sym typeface="Wingdings" pitchFamily="2" charset="2"/>
              </a:rPr>
              <a:t>غنية/باسمة/التحايل/الاحترام</a:t>
            </a:r>
            <a:r>
              <a:rPr lang="ar-SA" sz="3200" b="1" dirty="0" smtClean="0">
                <a:cs typeface="DecoType Naskh" pitchFamily="2" charset="-78"/>
                <a:sym typeface="Wingdings" pitchFamily="2" charset="2"/>
              </a:rPr>
              <a:t>)</a:t>
            </a:r>
            <a:endParaRPr lang="ar-SA" sz="3200" b="1" dirty="0" smtClean="0">
              <a:cs typeface="DecoType Naskh" pitchFamily="2" charset="-78"/>
            </a:endParaRPr>
          </a:p>
        </p:txBody>
      </p:sp>
      <p:sp>
        <p:nvSpPr>
          <p:cNvPr id="11" name="دمعة 10"/>
          <p:cNvSpPr/>
          <p:nvPr/>
        </p:nvSpPr>
        <p:spPr>
          <a:xfrm>
            <a:off x="7643834" y="3571876"/>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ثانياً</a:t>
            </a:r>
            <a:endParaRPr lang="ar-SA" sz="2000" b="1" dirty="0">
              <a:solidFill>
                <a:schemeClr val="tx1"/>
              </a:solidFill>
            </a:endParaRPr>
          </a:p>
        </p:txBody>
      </p:sp>
      <p:sp>
        <p:nvSpPr>
          <p:cNvPr id="12" name="مربع نص 11"/>
          <p:cNvSpPr txBox="1"/>
          <p:nvPr/>
        </p:nvSpPr>
        <p:spPr>
          <a:xfrm>
            <a:off x="642910" y="3566228"/>
            <a:ext cx="7072362" cy="1077218"/>
          </a:xfrm>
          <a:prstGeom prst="rect">
            <a:avLst/>
          </a:prstGeom>
          <a:noFill/>
        </p:spPr>
        <p:txBody>
          <a:bodyPr wrap="square" rtlCol="1">
            <a:spAutoFit/>
          </a:bodyPr>
          <a:lstStyle/>
          <a:p>
            <a:pPr algn="ctr"/>
            <a:r>
              <a:rPr lang="ar-SA" sz="3200" b="1" dirty="0" smtClean="0">
                <a:cs typeface="DecoType Naskh" pitchFamily="2" charset="-78"/>
              </a:rPr>
              <a:t>أوظف الكلمات السابقة في جمل وعبارات تصلح أن تكون في موضوع بعنوان(</a:t>
            </a:r>
            <a:r>
              <a:rPr lang="ar-SA" sz="3200" b="1" u="sng" dirty="0" smtClean="0">
                <a:solidFill>
                  <a:srgbClr val="993300"/>
                </a:solidFill>
                <a:cs typeface="DecoType Naskh" pitchFamily="2" charset="-78"/>
              </a:rPr>
              <a:t>كن سعيداً</a:t>
            </a:r>
            <a:r>
              <a:rPr lang="ar-SA" sz="3200" b="1" dirty="0" smtClean="0">
                <a:cs typeface="DecoType Naskh" pitchFamily="2" charset="-78"/>
              </a:rPr>
              <a:t>)</a:t>
            </a:r>
          </a:p>
        </p:txBody>
      </p:sp>
      <p:sp>
        <p:nvSpPr>
          <p:cNvPr id="13" name="دمعة 12"/>
          <p:cNvSpPr/>
          <p:nvPr/>
        </p:nvSpPr>
        <p:spPr>
          <a:xfrm>
            <a:off x="7643834" y="4357694"/>
            <a:ext cx="928694" cy="714380"/>
          </a:xfrm>
          <a:prstGeom prst="teardrop">
            <a:avLst/>
          </a:prstGeom>
        </p:spPr>
        <p:style>
          <a:lnRef idx="0">
            <a:schemeClr val="accent2"/>
          </a:lnRef>
          <a:fillRef idx="3">
            <a:schemeClr val="accent2"/>
          </a:fillRef>
          <a:effectRef idx="3">
            <a:schemeClr val="accent2"/>
          </a:effectRef>
          <a:fontRef idx="minor">
            <a:schemeClr val="lt1"/>
          </a:fontRef>
        </p:style>
        <p:txBody>
          <a:bodyPr rtlCol="1" anchor="ctr"/>
          <a:lstStyle/>
          <a:p>
            <a:pPr algn="ctr"/>
            <a:r>
              <a:rPr lang="ar-SA" sz="2000" b="1" dirty="0" smtClean="0">
                <a:solidFill>
                  <a:schemeClr val="tx1"/>
                </a:solidFill>
              </a:rPr>
              <a:t>نشاط</a:t>
            </a:r>
          </a:p>
          <a:p>
            <a:pPr algn="ctr"/>
            <a:r>
              <a:rPr lang="ar-SA" sz="2000" b="1" dirty="0" smtClean="0">
                <a:solidFill>
                  <a:schemeClr val="tx1"/>
                </a:solidFill>
              </a:rPr>
              <a:t>3</a:t>
            </a:r>
            <a:endParaRPr lang="ar-SA" sz="2000" b="1" dirty="0">
              <a:solidFill>
                <a:schemeClr val="tx1"/>
              </a:solidFill>
            </a:endParaRPr>
          </a:p>
        </p:txBody>
      </p:sp>
      <p:sp>
        <p:nvSpPr>
          <p:cNvPr id="14" name="مربع نص 13"/>
          <p:cNvSpPr txBox="1"/>
          <p:nvPr/>
        </p:nvSpPr>
        <p:spPr>
          <a:xfrm>
            <a:off x="500034" y="4487299"/>
            <a:ext cx="7072362" cy="584775"/>
          </a:xfrm>
          <a:prstGeom prst="rect">
            <a:avLst/>
          </a:prstGeom>
          <a:noFill/>
        </p:spPr>
        <p:txBody>
          <a:bodyPr wrap="square" rtlCol="1">
            <a:spAutoFit/>
          </a:bodyPr>
          <a:lstStyle/>
          <a:p>
            <a:pPr algn="ctr"/>
            <a:r>
              <a:rPr lang="ar-SA" sz="3200" b="1" dirty="0" smtClean="0">
                <a:cs typeface="DecoType Naskh" pitchFamily="2" charset="-78"/>
              </a:rPr>
              <a:t>أستخدم تركيب(يضعه دائماً نصب عينيه)في ثلاث جمل من إنشائي:</a:t>
            </a:r>
          </a:p>
        </p:txBody>
      </p:sp>
      <p:sp>
        <p:nvSpPr>
          <p:cNvPr id="15" name="مربع نص 14"/>
          <p:cNvSpPr txBox="1"/>
          <p:nvPr/>
        </p:nvSpPr>
        <p:spPr>
          <a:xfrm>
            <a:off x="1214414" y="5143512"/>
            <a:ext cx="6215106" cy="954107"/>
          </a:xfrm>
          <a:prstGeom prst="rect">
            <a:avLst/>
          </a:prstGeom>
          <a:noFill/>
        </p:spPr>
        <p:txBody>
          <a:bodyPr wrap="square" rtlCol="1">
            <a:spAutoFit/>
          </a:bodyPr>
          <a:lstStyle/>
          <a:p>
            <a:pPr algn="ctr">
              <a:buFont typeface="Arial" pitchFamily="34" charset="0"/>
              <a:buChar char="•"/>
            </a:pPr>
            <a:r>
              <a:rPr lang="ar-SA" sz="2800" b="1" dirty="0" smtClean="0">
                <a:solidFill>
                  <a:srgbClr val="993300"/>
                </a:solidFill>
              </a:rPr>
              <a:t>الأب </a:t>
            </a:r>
            <a:r>
              <a:rPr lang="ar-SA" sz="2800" b="1" u="sng" dirty="0" smtClean="0">
                <a:solidFill>
                  <a:srgbClr val="993300"/>
                </a:solidFill>
              </a:rPr>
              <a:t>يضع</a:t>
            </a:r>
            <a:r>
              <a:rPr lang="ar-SA" sz="2800" b="1" dirty="0" smtClean="0">
                <a:solidFill>
                  <a:srgbClr val="993300"/>
                </a:solidFill>
              </a:rPr>
              <a:t> رعاية أبنائه </a:t>
            </a:r>
            <a:r>
              <a:rPr lang="ar-SA" sz="2800" b="1" u="sng" dirty="0" smtClean="0">
                <a:solidFill>
                  <a:srgbClr val="993300"/>
                </a:solidFill>
              </a:rPr>
              <a:t>دائماً نصب عينيه</a:t>
            </a:r>
            <a:r>
              <a:rPr lang="ar-SA" sz="2800" b="1" dirty="0" smtClean="0">
                <a:solidFill>
                  <a:srgbClr val="993300"/>
                </a:solidFill>
              </a:rPr>
              <a:t>.</a:t>
            </a:r>
          </a:p>
          <a:p>
            <a:pPr algn="ctr">
              <a:buFont typeface="Arial" pitchFamily="34" charset="0"/>
              <a:buChar char="•"/>
            </a:pPr>
            <a:r>
              <a:rPr lang="ar-SA" sz="2800" b="1" dirty="0" smtClean="0">
                <a:solidFill>
                  <a:srgbClr val="993300"/>
                </a:solidFill>
              </a:rPr>
              <a:t>المعلم </a:t>
            </a:r>
            <a:r>
              <a:rPr lang="ar-SA" sz="2800" b="1" u="sng" dirty="0" smtClean="0">
                <a:solidFill>
                  <a:srgbClr val="993300"/>
                </a:solidFill>
              </a:rPr>
              <a:t>يضع</a:t>
            </a:r>
            <a:r>
              <a:rPr lang="ar-SA" sz="2800" b="1" dirty="0" smtClean="0">
                <a:solidFill>
                  <a:srgbClr val="993300"/>
                </a:solidFill>
              </a:rPr>
              <a:t> نصح طلابه </a:t>
            </a:r>
            <a:r>
              <a:rPr lang="ar-SA" sz="2800" b="1" u="sng" dirty="0" smtClean="0">
                <a:solidFill>
                  <a:srgbClr val="993300"/>
                </a:solidFill>
              </a:rPr>
              <a:t>دائماً نصب عينيه</a:t>
            </a:r>
            <a:r>
              <a:rPr lang="ar-SA" sz="2800" b="1" dirty="0" smtClean="0">
                <a:solidFill>
                  <a:srgbClr val="993300"/>
                </a:solidFill>
              </a:rPr>
              <a:t>.</a:t>
            </a:r>
          </a:p>
        </p:txBody>
      </p:sp>
      <p:sp>
        <p:nvSpPr>
          <p:cNvPr id="16" name="سهم للأسفل 15"/>
          <p:cNvSpPr/>
          <p:nvPr/>
        </p:nvSpPr>
        <p:spPr>
          <a:xfrm rot="5400000">
            <a:off x="7268784" y="4625589"/>
            <a:ext cx="1107290" cy="1928826"/>
          </a:xfrm>
          <a:prstGeom prst="downArrow">
            <a:avLst/>
          </a:prstGeom>
        </p:spPr>
        <p:style>
          <a:lnRef idx="2">
            <a:schemeClr val="accent6"/>
          </a:lnRef>
          <a:fillRef idx="1">
            <a:schemeClr val="lt1"/>
          </a:fillRef>
          <a:effectRef idx="0">
            <a:schemeClr val="accent6"/>
          </a:effectRef>
          <a:fontRef idx="minor">
            <a:schemeClr val="dk1"/>
          </a:fontRef>
        </p:style>
        <p:txBody>
          <a:bodyPr vert="vert270" rtlCol="1" anchor="ctr"/>
          <a:lstStyle/>
          <a:p>
            <a:pPr algn="ctr"/>
            <a:r>
              <a:rPr lang="ar-SA" sz="3200" b="1" dirty="0" smtClean="0">
                <a:solidFill>
                  <a:srgbClr val="993300"/>
                </a:solidFill>
              </a:rPr>
              <a:t>مثل</a:t>
            </a:r>
            <a:endParaRPr lang="ar-SA" b="1" dirty="0">
              <a:solidFill>
                <a:srgbClr val="99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1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37"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900" decel="100000" fill="hold"/>
                                        <p:tgtEl>
                                          <p:spTgt spid="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amond(in)">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amond(in)">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amond(in)">
                                      <p:cBhvr>
                                        <p:cTn id="31" dur="1000"/>
                                        <p:tgtEl>
                                          <p:spTgt spid="8"/>
                                        </p:tgtEl>
                                      </p:cBhvr>
                                    </p:animEffect>
                                  </p:childTnLst>
                                </p:cTn>
                              </p:par>
                            </p:childTnLst>
                          </p:cTn>
                        </p:par>
                        <p:par>
                          <p:cTn id="32" fill="hold">
                            <p:stCondLst>
                              <p:cond delay="1000"/>
                            </p:stCondLst>
                            <p:childTnLst>
                              <p:par>
                                <p:cTn id="33" presetID="4" presetClass="entr" presetSubtype="16"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ox(in)">
                                      <p:cBhvr>
                                        <p:cTn id="35" dur="1000"/>
                                        <p:tgtEl>
                                          <p:spTgt spid="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2000"/>
                                        <p:tgtEl>
                                          <p:spTgt spid="10"/>
                                        </p:tgtEl>
                                      </p:cBhvr>
                                    </p:animEffect>
                                  </p:childTnLst>
                                </p:cTn>
                              </p:par>
                              <p:par>
                                <p:cTn id="39" presetID="4"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ox(in)">
                                      <p:cBhvr>
                                        <p:cTn id="41" dur="1000"/>
                                        <p:tgtEl>
                                          <p:spTgt spid="11"/>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arn(inVertical)">
                                      <p:cBhvr>
                                        <p:cTn id="44" dur="2000"/>
                                        <p:tgtEl>
                                          <p:spTgt spid="12"/>
                                        </p:tgtEl>
                                      </p:cBhvr>
                                    </p:animEffect>
                                  </p:childTnLst>
                                </p:cTn>
                              </p:par>
                              <p:par>
                                <p:cTn id="45" presetID="4"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ox(in)">
                                      <p:cBhvr>
                                        <p:cTn id="47" dur="1000"/>
                                        <p:tgtEl>
                                          <p:spTgt spid="13"/>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barn(inVertical)">
                                      <p:cBhvr>
                                        <p:cTn id="50" dur="2000"/>
                                        <p:tgtEl>
                                          <p:spTgt spid="14"/>
                                        </p:tgtEl>
                                      </p:cBhvr>
                                    </p:animEffect>
                                  </p:childTnLst>
                                </p:cTn>
                              </p:par>
                              <p:par>
                                <p:cTn id="51" presetID="29"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1000" fill="hold"/>
                                        <p:tgtEl>
                                          <p:spTgt spid="16"/>
                                        </p:tgtEl>
                                        <p:attrNameLst>
                                          <p:attrName>ppt_x</p:attrName>
                                        </p:attrNameLst>
                                      </p:cBhvr>
                                      <p:tavLst>
                                        <p:tav tm="0">
                                          <p:val>
                                            <p:strVal val="#ppt_x-.2"/>
                                          </p:val>
                                        </p:tav>
                                        <p:tav tm="100000">
                                          <p:val>
                                            <p:strVal val="#ppt_x"/>
                                          </p:val>
                                        </p:tav>
                                      </p:tavLst>
                                    </p:anim>
                                    <p:anim calcmode="lin" valueType="num">
                                      <p:cBhvr>
                                        <p:cTn id="54" dur="1000" fill="hold"/>
                                        <p:tgtEl>
                                          <p:spTgt spid="16"/>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4"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heel(4)">
                                      <p:cBhvr>
                                        <p:cTn id="6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7" grpId="0"/>
      <p:bldP spid="8" grpId="0"/>
      <p:bldP spid="9" grpId="0" animBg="1"/>
      <p:bldP spid="10" grpId="0"/>
      <p:bldP spid="11" grpId="0" animBg="1"/>
      <p:bldP spid="12" grpId="0"/>
      <p:bldP spid="13" grpId="0" animBg="1"/>
      <p:bldP spid="14" grpId="0"/>
      <p:bldP spid="15" grpId="0"/>
      <p:bldP spid="1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428596" y="754896"/>
            <a:ext cx="7072362" cy="584775"/>
          </a:xfrm>
          <a:prstGeom prst="rect">
            <a:avLst/>
          </a:prstGeom>
          <a:noFill/>
        </p:spPr>
        <p:txBody>
          <a:bodyPr wrap="square" rtlCol="1">
            <a:spAutoFit/>
          </a:bodyPr>
          <a:lstStyle/>
          <a:p>
            <a:pPr algn="ctr"/>
            <a:r>
              <a:rPr lang="ar-SA" sz="3200" b="1" dirty="0" smtClean="0">
                <a:cs typeface="DecoType Naskh" pitchFamily="2" charset="-78"/>
              </a:rPr>
              <a:t>متى يكون الإنسان قادراً على التغلب على معوقات الوراثة والبيئة؟</a:t>
            </a:r>
            <a:endParaRPr lang="ar-SA" sz="3200" b="1" dirty="0">
              <a:cs typeface="DecoType Naskh" pitchFamily="2" charset="-78"/>
            </a:endParaRPr>
          </a:p>
        </p:txBody>
      </p:sp>
      <p:sp>
        <p:nvSpPr>
          <p:cNvPr id="5" name="مربع نص 4"/>
          <p:cNvSpPr txBox="1"/>
          <p:nvPr/>
        </p:nvSpPr>
        <p:spPr>
          <a:xfrm rot="21281317">
            <a:off x="714348" y="1627949"/>
            <a:ext cx="6786610"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3200" b="1" dirty="0" smtClean="0">
                <a:solidFill>
                  <a:srgbClr val="993300"/>
                </a:solidFill>
              </a:rPr>
              <a:t>إذا استعان بالله وكان ذا عزيمة قوية وهمة عالية.</a:t>
            </a:r>
            <a:endParaRPr lang="ar-SA" sz="3200" b="1" dirty="0">
              <a:solidFill>
                <a:srgbClr val="993300"/>
              </a:solidFill>
            </a:endParaRPr>
          </a:p>
        </p:txBody>
      </p:sp>
      <p:sp>
        <p:nvSpPr>
          <p:cNvPr id="4" name="وسيلة شرح على شكل سحابة 3"/>
          <p:cNvSpPr/>
          <p:nvPr/>
        </p:nvSpPr>
        <p:spPr>
          <a:xfrm>
            <a:off x="7500958" y="78579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6" name="مربع نص 5"/>
          <p:cNvSpPr txBox="1"/>
          <p:nvPr/>
        </p:nvSpPr>
        <p:spPr>
          <a:xfrm>
            <a:off x="428596" y="2635234"/>
            <a:ext cx="7072362" cy="1077218"/>
          </a:xfrm>
          <a:prstGeom prst="rect">
            <a:avLst/>
          </a:prstGeom>
          <a:noFill/>
        </p:spPr>
        <p:txBody>
          <a:bodyPr wrap="square" rtlCol="1">
            <a:spAutoFit/>
          </a:bodyPr>
          <a:lstStyle/>
          <a:p>
            <a:pPr algn="ctr"/>
            <a:r>
              <a:rPr lang="ar-SA" sz="3200" b="1" dirty="0" smtClean="0">
                <a:cs typeface="DecoType Naskh" pitchFamily="2" charset="-78"/>
              </a:rPr>
              <a:t>أشارك من بجواري؛لأحدد الأفكار العائقة عن العمل،والنجاح،كما يراها الكاتب.</a:t>
            </a:r>
            <a:endParaRPr lang="ar-SA" sz="3200" b="1" dirty="0">
              <a:cs typeface="DecoType Naskh" pitchFamily="2" charset="-78"/>
            </a:endParaRPr>
          </a:p>
        </p:txBody>
      </p:sp>
      <p:sp>
        <p:nvSpPr>
          <p:cNvPr id="7" name="وسيلة شرح على شكل سحابة 6"/>
          <p:cNvSpPr/>
          <p:nvPr/>
        </p:nvSpPr>
        <p:spPr>
          <a:xfrm>
            <a:off x="7500958" y="2635234"/>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8" name="مربع نص 7"/>
          <p:cNvSpPr txBox="1"/>
          <p:nvPr/>
        </p:nvSpPr>
        <p:spPr>
          <a:xfrm rot="20945547">
            <a:off x="1214414" y="4071942"/>
            <a:ext cx="6072230" cy="1569660"/>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3200" b="1" dirty="0" smtClean="0">
                <a:solidFill>
                  <a:srgbClr val="993300"/>
                </a:solidFill>
              </a:rPr>
              <a:t>اليأس،تقطيب الوجه،عدم الاطلاع،والتعلل بالأعذار،الاعتقاد أن هناك من منحوا التفوق من غير جهد. </a:t>
            </a:r>
            <a:endParaRPr lang="ar-SA" sz="3200" b="1" dirty="0">
              <a:solidFill>
                <a:srgbClr val="993300"/>
              </a:solidFill>
            </a:endParaRPr>
          </a:p>
        </p:txBody>
      </p:sp>
      <p:sp>
        <p:nvSpPr>
          <p:cNvPr id="17" name="سهم للأسفل 16"/>
          <p:cNvSpPr/>
          <p:nvPr/>
        </p:nvSpPr>
        <p:spPr>
          <a:xfrm rot="3249311">
            <a:off x="8049580" y="36677"/>
            <a:ext cx="772155" cy="87191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أجيب</a:t>
            </a:r>
            <a:endParaRPr lang="ar-SA" sz="20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20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900" decel="100000" fill="hold"/>
                                        <p:tgtEl>
                                          <p:spTgt spid="8"/>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4" grpId="0" animBg="1"/>
      <p:bldP spid="6" grpId="0"/>
      <p:bldP spid="7" grpId="0" animBg="1"/>
      <p:bldP spid="8"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2471722" y="4388188"/>
            <a:ext cx="5072098" cy="584775"/>
          </a:xfrm>
          <a:prstGeom prst="rect">
            <a:avLst/>
          </a:prstGeom>
          <a:noFill/>
        </p:spPr>
        <p:txBody>
          <a:bodyPr wrap="square" rtlCol="1">
            <a:spAutoFit/>
          </a:bodyPr>
          <a:lstStyle/>
          <a:p>
            <a:pPr algn="ctr"/>
            <a:r>
              <a:rPr lang="ar-SA" sz="3200" b="1" dirty="0" smtClean="0">
                <a:cs typeface="DecoType Naskh" pitchFamily="2" charset="-78"/>
              </a:rPr>
              <a:t>ما فائدة الابتسام في الحياة كما يراها الكاتب؟</a:t>
            </a:r>
            <a:endParaRPr lang="ar-SA" sz="3200" b="1" dirty="0">
              <a:cs typeface="DecoType Naskh" pitchFamily="2" charset="-78"/>
            </a:endParaRPr>
          </a:p>
        </p:txBody>
      </p:sp>
      <p:sp>
        <p:nvSpPr>
          <p:cNvPr id="4" name="وسيلة شرح على شكل سحابة 3"/>
          <p:cNvSpPr/>
          <p:nvPr/>
        </p:nvSpPr>
        <p:spPr>
          <a:xfrm>
            <a:off x="7472382" y="4374917"/>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رابعاً</a:t>
            </a:r>
            <a:endParaRPr lang="ar-SA" sz="2400" b="1" dirty="0">
              <a:solidFill>
                <a:schemeClr val="tx1"/>
              </a:solidFill>
            </a:endParaRPr>
          </a:p>
        </p:txBody>
      </p:sp>
      <p:sp>
        <p:nvSpPr>
          <p:cNvPr id="5" name="مربع نص 4"/>
          <p:cNvSpPr txBox="1"/>
          <p:nvPr/>
        </p:nvSpPr>
        <p:spPr>
          <a:xfrm>
            <a:off x="500034" y="4972963"/>
            <a:ext cx="7643866" cy="1384995"/>
          </a:xfrm>
          <a:prstGeom prst="rect">
            <a:avLst/>
          </a:prstGeom>
          <a:noFill/>
        </p:spPr>
        <p:txBody>
          <a:bodyPr wrap="square" rtlCol="1">
            <a:spAutoFit/>
          </a:bodyPr>
          <a:lstStyle/>
          <a:p>
            <a:pPr algn="ctr"/>
            <a:r>
              <a:rPr lang="ar-SA" sz="2800" b="1" dirty="0" smtClean="0">
                <a:solidFill>
                  <a:schemeClr val="accent1">
                    <a:lumMod val="50000"/>
                  </a:schemeClr>
                </a:solidFill>
                <a:effectLst>
                  <a:glow rad="63500">
                    <a:schemeClr val="accent6">
                      <a:satMod val="175000"/>
                      <a:alpha val="40000"/>
                    </a:schemeClr>
                  </a:glow>
                </a:effectLst>
              </a:rPr>
              <a:t>الابتسام خير دواء للعقل.وقد أرتنا التجربة أن الفرحين المستبشرين الباسمين للحياة خير الناس صحة وأقدرهم على الجد في العمل وأقربهم إلى النجاح.</a:t>
            </a:r>
            <a:endParaRPr lang="ar-SA" sz="2800" b="1" dirty="0">
              <a:solidFill>
                <a:schemeClr val="accent1">
                  <a:lumMod val="50000"/>
                </a:schemeClr>
              </a:solidFill>
              <a:effectLst>
                <a:glow rad="63500">
                  <a:schemeClr val="accent6">
                    <a:satMod val="175000"/>
                    <a:alpha val="40000"/>
                  </a:schemeClr>
                </a:glow>
              </a:effectLst>
            </a:endParaRPr>
          </a:p>
        </p:txBody>
      </p:sp>
      <p:sp>
        <p:nvSpPr>
          <p:cNvPr id="6" name="مربع نص 5"/>
          <p:cNvSpPr txBox="1"/>
          <p:nvPr/>
        </p:nvSpPr>
        <p:spPr>
          <a:xfrm>
            <a:off x="357158" y="214290"/>
            <a:ext cx="7429552" cy="3785652"/>
          </a:xfrm>
          <a:prstGeom prst="rect">
            <a:avLst/>
          </a:prstGeom>
          <a:noFill/>
        </p:spPr>
        <p:txBody>
          <a:bodyPr wrap="square" rtlCol="1">
            <a:spAutoFit/>
          </a:bodyPr>
          <a:lstStyle/>
          <a:p>
            <a:pPr algn="ctr"/>
            <a:r>
              <a:rPr lang="ar-SA" sz="3200" b="1" dirty="0" smtClean="0">
                <a:solidFill>
                  <a:schemeClr val="accent2">
                    <a:lumMod val="75000"/>
                  </a:schemeClr>
                </a:solidFill>
                <a:effectLst>
                  <a:glow rad="63500">
                    <a:schemeClr val="accent5">
                      <a:satMod val="175000"/>
                      <a:alpha val="40000"/>
                    </a:schemeClr>
                  </a:glow>
                </a:effectLst>
                <a:cs typeface="DecoType Naskh" pitchFamily="2" charset="-78"/>
              </a:rPr>
              <a:t>”لا أن يكون المال وحده مثله الذي ينشده ولو من طريق التحايل والمكر،فتلك وسيلة حقيرة للذين يبحثون عن النجاح،والنجاح المؤسس عليها حقير أيضاً،فما النجاح الحق إلا بالنبل والصدق في العمل والأمانة في النفس“</a:t>
            </a:r>
          </a:p>
          <a:p>
            <a:pPr marL="514350" indent="-514350">
              <a:buAutoNum type="arabicParenR"/>
            </a:pPr>
            <a:r>
              <a:rPr lang="ar-SA" sz="2800" b="1" u="sng" dirty="0" smtClean="0">
                <a:solidFill>
                  <a:schemeClr val="accent4">
                    <a:lumMod val="50000"/>
                  </a:schemeClr>
                </a:solidFill>
                <a:cs typeface="DecoType Naskh" pitchFamily="2" charset="-78"/>
              </a:rPr>
              <a:t>أحدد قسمي النجاح في نظر الكاتب،وأعرِّف أحدهما.</a:t>
            </a:r>
          </a:p>
          <a:p>
            <a:pPr marL="514350" indent="-514350"/>
            <a:endParaRPr lang="ar-SA" sz="2800" b="1" dirty="0" smtClean="0">
              <a:cs typeface="DecoType Naskh" pitchFamily="2" charset="-78"/>
            </a:endParaRPr>
          </a:p>
          <a:p>
            <a:pPr marL="514350" indent="-514350" algn="ctr">
              <a:buAutoNum type="arabicParenR"/>
            </a:pPr>
            <a:endParaRPr lang="ar-SA" sz="2800" b="1" dirty="0" smtClean="0">
              <a:cs typeface="DecoType Naskh" pitchFamily="2" charset="-78"/>
            </a:endParaRPr>
          </a:p>
          <a:p>
            <a:pPr marL="514350" indent="-514350">
              <a:buAutoNum type="arabicParenR" startAt="2"/>
            </a:pPr>
            <a:r>
              <a:rPr lang="ar-SA" sz="2800" b="1" u="sng" dirty="0" smtClean="0">
                <a:solidFill>
                  <a:schemeClr val="accent4">
                    <a:lumMod val="50000"/>
                  </a:schemeClr>
                </a:solidFill>
                <a:cs typeface="DecoType Naskh" pitchFamily="2" charset="-78"/>
              </a:rPr>
              <a:t>ما خير وسيلة للنجاح في الحياة في نظر الكاتب؟</a:t>
            </a:r>
          </a:p>
        </p:txBody>
      </p:sp>
      <p:sp>
        <p:nvSpPr>
          <p:cNvPr id="7" name="وسيلة شرح على شكل سحابة 6"/>
          <p:cNvSpPr/>
          <p:nvPr/>
        </p:nvSpPr>
        <p:spPr>
          <a:xfrm>
            <a:off x="7715272" y="285728"/>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a:t>
            </a:r>
            <a:endParaRPr lang="ar-SA" sz="2400" b="1" dirty="0">
              <a:solidFill>
                <a:schemeClr val="tx1"/>
              </a:solidFill>
            </a:endParaRPr>
          </a:p>
        </p:txBody>
      </p:sp>
      <p:sp>
        <p:nvSpPr>
          <p:cNvPr id="8" name="مربع نص 7"/>
          <p:cNvSpPr txBox="1"/>
          <p:nvPr/>
        </p:nvSpPr>
        <p:spPr>
          <a:xfrm>
            <a:off x="1000100" y="2546331"/>
            <a:ext cx="6572296" cy="954107"/>
          </a:xfrm>
          <a:prstGeom prst="rect">
            <a:avLst/>
          </a:prstGeom>
          <a:noFill/>
        </p:spPr>
        <p:txBody>
          <a:bodyPr wrap="square" rtlCol="1">
            <a:spAutoFit/>
          </a:bodyPr>
          <a:lstStyle/>
          <a:p>
            <a:pPr algn="ctr"/>
            <a:r>
              <a:rPr lang="ar-SA" sz="2800" b="1" dirty="0" smtClean="0">
                <a:solidFill>
                  <a:srgbClr val="993300"/>
                </a:solidFill>
              </a:rPr>
              <a:t>1) النجاح الحق      2) النجاح الحقير</a:t>
            </a:r>
          </a:p>
          <a:p>
            <a:pPr algn="ctr"/>
            <a:r>
              <a:rPr lang="ar-SA" sz="2800" b="1" dirty="0" smtClean="0">
                <a:solidFill>
                  <a:srgbClr val="993300"/>
                </a:solidFill>
              </a:rPr>
              <a:t>وهو الذي نشده صاحبه عن طريق المكر والتحايل.</a:t>
            </a:r>
            <a:endParaRPr lang="ar-SA" sz="2800" b="1" dirty="0">
              <a:solidFill>
                <a:srgbClr val="993300"/>
              </a:solidFill>
            </a:endParaRPr>
          </a:p>
        </p:txBody>
      </p:sp>
      <p:sp>
        <p:nvSpPr>
          <p:cNvPr id="9" name="مربع نص 8"/>
          <p:cNvSpPr txBox="1"/>
          <p:nvPr/>
        </p:nvSpPr>
        <p:spPr>
          <a:xfrm>
            <a:off x="142876" y="3834474"/>
            <a:ext cx="8572528" cy="523220"/>
          </a:xfrm>
          <a:prstGeom prst="rect">
            <a:avLst/>
          </a:prstGeom>
          <a:noFill/>
        </p:spPr>
        <p:txBody>
          <a:bodyPr wrap="square" rtlCol="1">
            <a:spAutoFit/>
          </a:bodyPr>
          <a:lstStyle/>
          <a:p>
            <a:pPr algn="ctr"/>
            <a:r>
              <a:rPr lang="ar-SA" sz="2800" b="1" dirty="0" smtClean="0">
                <a:solidFill>
                  <a:srgbClr val="993300"/>
                </a:solidFill>
              </a:rPr>
              <a:t>أن يكون للشباب مثل أعلى يطمح إليه،ويضعه دائماً نصب عينيه.</a:t>
            </a:r>
            <a:endParaRPr lang="ar-SA" sz="2800" b="1" dirty="0">
              <a:solidFill>
                <a:srgbClr val="993300"/>
              </a:solidFill>
            </a:endParaRPr>
          </a:p>
        </p:txBody>
      </p:sp>
      <p:cxnSp>
        <p:nvCxnSpPr>
          <p:cNvPr id="10" name="رابط كسهم مستقيم 9"/>
          <p:cNvCxnSpPr/>
          <p:nvPr/>
        </p:nvCxnSpPr>
        <p:spPr>
          <a:xfrm>
            <a:off x="4000496" y="2832083"/>
            <a:ext cx="571504" cy="2143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0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2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anim calcmode="lin" valueType="num">
                                      <p:cBhvr>
                                        <p:cTn id="16" dur="2000" fill="hold"/>
                                        <p:tgtEl>
                                          <p:spTgt spid="8"/>
                                        </p:tgtEl>
                                        <p:attrNameLst>
                                          <p:attrName>ppt_x</p:attrName>
                                        </p:attrNameLst>
                                      </p:cBhvr>
                                      <p:tavLst>
                                        <p:tav tm="0">
                                          <p:val>
                                            <p:strVal val="#ppt_x"/>
                                          </p:val>
                                        </p:tav>
                                        <p:tav tm="100000">
                                          <p:val>
                                            <p:strVal val="#ppt_x"/>
                                          </p:val>
                                        </p:tav>
                                      </p:tavLst>
                                    </p:anim>
                                    <p:anim calcmode="lin" valueType="num">
                                      <p:cBhvr>
                                        <p:cTn id="17" dur="1800" decel="100000" fill="hold"/>
                                        <p:tgtEl>
                                          <p:spTgt spid="8"/>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8"/>
                                        </p:tgtEl>
                                        <p:attrNameLst>
                                          <p:attrName>ppt_y</p:attrName>
                                        </p:attrNameLst>
                                      </p:cBhvr>
                                      <p:tavLst>
                                        <p:tav tm="0">
                                          <p:val>
                                            <p:strVal val="#ppt_y-.03"/>
                                          </p:val>
                                        </p:tav>
                                        <p:tav tm="100000">
                                          <p:val>
                                            <p:strVal val="#ppt_y"/>
                                          </p:val>
                                        </p:tav>
                                      </p:tavLst>
                                    </p:anim>
                                  </p:childTnLst>
                                </p:cTn>
                              </p:par>
                              <p:par>
                                <p:cTn id="19" presetID="21" presetClass="entr" presetSubtype="4"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4)">
                                      <p:cBhvr>
                                        <p:cTn id="21" dur="2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anim calcmode="lin" valueType="num">
                                      <p:cBhvr>
                                        <p:cTn id="27" dur="2000" fill="hold"/>
                                        <p:tgtEl>
                                          <p:spTgt spid="9"/>
                                        </p:tgtEl>
                                        <p:attrNameLst>
                                          <p:attrName>ppt_x</p:attrName>
                                        </p:attrNameLst>
                                      </p:cBhvr>
                                      <p:tavLst>
                                        <p:tav tm="0">
                                          <p:val>
                                            <p:strVal val="#ppt_x"/>
                                          </p:val>
                                        </p:tav>
                                        <p:tav tm="100000">
                                          <p:val>
                                            <p:strVal val="#ppt_x"/>
                                          </p:val>
                                        </p:tav>
                                      </p:tavLst>
                                    </p:anim>
                                    <p:anim calcmode="lin" valueType="num">
                                      <p:cBhvr>
                                        <p:cTn id="28" dur="1800" decel="100000" fill="hold"/>
                                        <p:tgtEl>
                                          <p:spTgt spid="9"/>
                                        </p:tgtEl>
                                        <p:attrNameLst>
                                          <p:attrName>ppt_y</p:attrName>
                                        </p:attrNameLst>
                                      </p:cBhvr>
                                      <p:tavLst>
                                        <p:tav tm="0">
                                          <p:val>
                                            <p:strVal val="#ppt_y+1"/>
                                          </p:val>
                                        </p:tav>
                                        <p:tav tm="100000">
                                          <p:val>
                                            <p:strVal val="#ppt_y-.03"/>
                                          </p:val>
                                        </p:tav>
                                      </p:tavLst>
                                    </p:anim>
                                    <p:anim calcmode="lin" valueType="num">
                                      <p:cBhvr>
                                        <p:cTn id="29" dur="200" accel="100000" fill="hold">
                                          <p:stCondLst>
                                            <p:cond delay="1800"/>
                                          </p:stCondLst>
                                        </p:cTn>
                                        <p:tgtEl>
                                          <p:spTgt spid="9"/>
                                        </p:tgtEl>
                                        <p:attrNameLst>
                                          <p:attrName>ppt_y</p:attrName>
                                        </p:attrNameLst>
                                      </p:cBhvr>
                                      <p:tavLst>
                                        <p:tav tm="0">
                                          <p:val>
                                            <p:strVal val="#ppt_y-.03"/>
                                          </p:val>
                                        </p:tav>
                                        <p:tav tm="100000">
                                          <p:val>
                                            <p:strVal val="#ppt_y"/>
                                          </p:val>
                                        </p:tav>
                                      </p:tavLst>
                                    </p:anim>
                                  </p:childTnLst>
                                </p:cTn>
                              </p:par>
                            </p:childTnLst>
                          </p:cTn>
                        </p:par>
                        <p:par>
                          <p:cTn id="30" fill="hold">
                            <p:stCondLst>
                              <p:cond delay="2000"/>
                            </p:stCondLst>
                            <p:childTnLst>
                              <p:par>
                                <p:cTn id="31" presetID="16" presetClass="entr" presetSubtype="2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2000"/>
                                        <p:tgtEl>
                                          <p:spTgt spid="3"/>
                                        </p:tgtEl>
                                      </p:cBhvr>
                                    </p:animEffect>
                                  </p:childTnLst>
                                </p:cTn>
                              </p:par>
                            </p:childTnLst>
                          </p:cTn>
                        </p:par>
                        <p:par>
                          <p:cTn id="34" fill="hold">
                            <p:stCondLst>
                              <p:cond delay="4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20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heel(4)">
                                      <p:cBhvr>
                                        <p:cTn id="4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user\My Documents\My Pictures\4.jpg"/>
          <p:cNvPicPr>
            <a:picLocks noChangeAspect="1" noChangeArrowheads="1"/>
          </p:cNvPicPr>
          <p:nvPr/>
        </p:nvPicPr>
        <p:blipFill>
          <a:blip r:embed="rId2"/>
          <a:srcRect/>
          <a:stretch>
            <a:fillRect/>
          </a:stretch>
        </p:blipFill>
        <p:spPr bwMode="auto">
          <a:xfrm>
            <a:off x="0" y="-24"/>
            <a:ext cx="9144000" cy="6858024"/>
          </a:xfrm>
          <a:prstGeom prst="rect">
            <a:avLst/>
          </a:prstGeom>
          <a:noFill/>
        </p:spPr>
      </p:pic>
      <p:sp>
        <p:nvSpPr>
          <p:cNvPr id="5" name="مستطيل 4"/>
          <p:cNvSpPr/>
          <p:nvPr/>
        </p:nvSpPr>
        <p:spPr>
          <a:xfrm rot="21321350">
            <a:off x="790729" y="2068360"/>
            <a:ext cx="7361311" cy="186204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 </a:t>
            </a:r>
            <a:r>
              <a:rPr lang="ar-SA" sz="115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5">
                      <a:satMod val="175000"/>
                      <a:alpha val="40000"/>
                    </a:schemeClr>
                  </a:glow>
                  <a:outerShdw blurRad="76200" dist="50800" dir="5400000" algn="tl" rotWithShape="0">
                    <a:srgbClr val="000000">
                      <a:alpha val="65000"/>
                    </a:srgbClr>
                  </a:outerShdw>
                </a:effectLst>
                <a:cs typeface="DecoType Naskh Variants" pitchFamily="2" charset="-78"/>
              </a:rPr>
              <a:t>التنمية القرائية </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8019122" y="38349"/>
            <a:ext cx="772155" cy="912582"/>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أفكر</a:t>
            </a:r>
            <a:endParaRPr lang="ar-SA" sz="2000" b="1" dirty="0">
              <a:solidFill>
                <a:schemeClr val="tx1"/>
              </a:solidFill>
            </a:endParaRPr>
          </a:p>
        </p:txBody>
      </p:sp>
      <p:sp>
        <p:nvSpPr>
          <p:cNvPr id="4" name="مربع نص 3"/>
          <p:cNvSpPr txBox="1"/>
          <p:nvPr/>
        </p:nvSpPr>
        <p:spPr>
          <a:xfrm>
            <a:off x="71438" y="142852"/>
            <a:ext cx="7000892" cy="584775"/>
          </a:xfrm>
          <a:prstGeom prst="rect">
            <a:avLst/>
          </a:prstGeom>
          <a:noFill/>
        </p:spPr>
        <p:txBody>
          <a:bodyPr wrap="square" rtlCol="1">
            <a:spAutoFit/>
          </a:bodyPr>
          <a:lstStyle/>
          <a:p>
            <a:pPr algn="ctr"/>
            <a:r>
              <a:rPr lang="ar-SA" sz="3200" b="1" dirty="0" smtClean="0">
                <a:cs typeface="DecoType Naskh" pitchFamily="2" charset="-78"/>
              </a:rPr>
              <a:t>للوصول إلى عنوان مناسب للنص غير ما ذكر أتبع الخطوات التالية:</a:t>
            </a:r>
            <a:endParaRPr lang="ar-SA" sz="3200" b="1" dirty="0">
              <a:cs typeface="DecoType Naskh" pitchFamily="2" charset="-78"/>
            </a:endParaRPr>
          </a:p>
        </p:txBody>
      </p:sp>
      <p:sp>
        <p:nvSpPr>
          <p:cNvPr id="5" name="وسيلة شرح على شكل سحابة 4"/>
          <p:cNvSpPr/>
          <p:nvPr/>
        </p:nvSpPr>
        <p:spPr>
          <a:xfrm>
            <a:off x="7000892"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sp>
        <p:nvSpPr>
          <p:cNvPr id="6" name="مخطط انسيابي: محطة طرفية 5"/>
          <p:cNvSpPr/>
          <p:nvPr/>
        </p:nvSpPr>
        <p:spPr>
          <a:xfrm>
            <a:off x="214282" y="785794"/>
            <a:ext cx="8143932" cy="571504"/>
          </a:xfrm>
          <a:prstGeom prst="flowChartTerminator">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ar-SA" sz="2000" b="1" dirty="0" smtClean="0">
                <a:solidFill>
                  <a:schemeClr val="tx1"/>
                </a:solidFill>
              </a:rPr>
              <a:t>الخطوة الأولى : أقترح أكبر عدد من العناوين للنص السابق،وأدونه في المستطيل التالي:</a:t>
            </a:r>
            <a:endParaRPr lang="ar-SA" sz="2000" b="1" dirty="0">
              <a:solidFill>
                <a:schemeClr val="tx1"/>
              </a:solidFill>
            </a:endParaRPr>
          </a:p>
        </p:txBody>
      </p:sp>
      <p:sp>
        <p:nvSpPr>
          <p:cNvPr id="7" name="مربع نص 6"/>
          <p:cNvSpPr txBox="1"/>
          <p:nvPr/>
        </p:nvSpPr>
        <p:spPr>
          <a:xfrm>
            <a:off x="3286116" y="1385816"/>
            <a:ext cx="2071702" cy="461665"/>
          </a:xfrm>
          <a:prstGeom prst="rect">
            <a:avLst/>
          </a:prstGeom>
          <a:noFill/>
        </p:spPr>
        <p:txBody>
          <a:bodyPr wrap="square" rtlCol="1">
            <a:spAutoFit/>
          </a:bodyPr>
          <a:lstStyle/>
          <a:p>
            <a:pPr algn="ctr"/>
            <a:r>
              <a:rPr lang="ar-SA" sz="2400" b="1" u="sng" dirty="0" smtClean="0">
                <a:solidFill>
                  <a:schemeClr val="tx2">
                    <a:lumMod val="50000"/>
                  </a:schemeClr>
                </a:solidFill>
              </a:rPr>
              <a:t>العناوين المقترحة</a:t>
            </a:r>
            <a:endParaRPr lang="ar-SA" sz="2400" b="1" u="sng" dirty="0">
              <a:solidFill>
                <a:schemeClr val="tx2">
                  <a:lumMod val="50000"/>
                </a:schemeClr>
              </a:solidFill>
            </a:endParaRPr>
          </a:p>
        </p:txBody>
      </p:sp>
      <p:sp>
        <p:nvSpPr>
          <p:cNvPr id="8" name="مستطيل 7"/>
          <p:cNvSpPr/>
          <p:nvPr/>
        </p:nvSpPr>
        <p:spPr>
          <a:xfrm>
            <a:off x="642910" y="1857364"/>
            <a:ext cx="7715304" cy="1214446"/>
          </a:xfrm>
          <a:prstGeom prst="rect">
            <a:avLst/>
          </a:prstGeom>
          <a:ln>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sz="2800" b="1" dirty="0"/>
          </a:p>
        </p:txBody>
      </p:sp>
      <p:sp>
        <p:nvSpPr>
          <p:cNvPr id="9" name="مخطط انسيابي: محطة طرفية 8"/>
          <p:cNvSpPr/>
          <p:nvPr/>
        </p:nvSpPr>
        <p:spPr>
          <a:xfrm>
            <a:off x="214282" y="3214686"/>
            <a:ext cx="8143932" cy="571504"/>
          </a:xfrm>
          <a:prstGeom prst="flowChartTerminator">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ar-SA" sz="2000" b="1" dirty="0" smtClean="0">
                <a:solidFill>
                  <a:schemeClr val="tx1"/>
                </a:solidFill>
              </a:rPr>
              <a:t>الخطوة الأولى : أقترح أكبر عدد من العناوين للنص السابق،وأدونه في المستطيل التالي:</a:t>
            </a:r>
            <a:endParaRPr lang="ar-SA" sz="2000" b="1" dirty="0">
              <a:solidFill>
                <a:schemeClr val="tx1"/>
              </a:solidFill>
            </a:endParaRPr>
          </a:p>
        </p:txBody>
      </p:sp>
      <p:sp>
        <p:nvSpPr>
          <p:cNvPr id="10" name="مربع نص 9"/>
          <p:cNvSpPr txBox="1"/>
          <p:nvPr/>
        </p:nvSpPr>
        <p:spPr>
          <a:xfrm>
            <a:off x="3286116" y="3814708"/>
            <a:ext cx="2071702" cy="461665"/>
          </a:xfrm>
          <a:prstGeom prst="rect">
            <a:avLst/>
          </a:prstGeom>
          <a:noFill/>
        </p:spPr>
        <p:txBody>
          <a:bodyPr wrap="square" rtlCol="1">
            <a:spAutoFit/>
          </a:bodyPr>
          <a:lstStyle/>
          <a:p>
            <a:pPr algn="ctr"/>
            <a:r>
              <a:rPr lang="ar-SA" sz="2400" b="1" u="sng" dirty="0" smtClean="0">
                <a:solidFill>
                  <a:schemeClr val="tx2">
                    <a:lumMod val="50000"/>
                  </a:schemeClr>
                </a:solidFill>
              </a:rPr>
              <a:t>العناوين المقترحة</a:t>
            </a:r>
            <a:endParaRPr lang="ar-SA" sz="2400" b="1" u="sng" dirty="0">
              <a:solidFill>
                <a:schemeClr val="tx2">
                  <a:lumMod val="50000"/>
                </a:schemeClr>
              </a:solidFill>
            </a:endParaRPr>
          </a:p>
        </p:txBody>
      </p:sp>
      <p:sp>
        <p:nvSpPr>
          <p:cNvPr id="11" name="مستطيل 10"/>
          <p:cNvSpPr/>
          <p:nvPr/>
        </p:nvSpPr>
        <p:spPr>
          <a:xfrm>
            <a:off x="2000232" y="4286256"/>
            <a:ext cx="4786346" cy="500066"/>
          </a:xfrm>
          <a:prstGeom prst="rect">
            <a:avLst/>
          </a:prstGeom>
          <a:ln>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2" name="شكل بيضاوي 11"/>
          <p:cNvSpPr/>
          <p:nvPr/>
        </p:nvSpPr>
        <p:spPr>
          <a:xfrm>
            <a:off x="7929586" y="857232"/>
            <a:ext cx="428628" cy="500066"/>
          </a:xfrm>
          <a:prstGeom prst="ellipse">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ar-SA" sz="2800" b="1" dirty="0" smtClean="0">
                <a:solidFill>
                  <a:schemeClr val="tx2">
                    <a:lumMod val="50000"/>
                  </a:schemeClr>
                </a:solidFill>
              </a:rPr>
              <a:t>1</a:t>
            </a:r>
            <a:endParaRPr lang="ar-SA" sz="2800" b="1" dirty="0">
              <a:solidFill>
                <a:schemeClr val="tx2">
                  <a:lumMod val="50000"/>
                </a:schemeClr>
              </a:solidFill>
            </a:endParaRPr>
          </a:p>
        </p:txBody>
      </p:sp>
      <p:sp>
        <p:nvSpPr>
          <p:cNvPr id="13" name="شكل بيضاوي 12"/>
          <p:cNvSpPr/>
          <p:nvPr/>
        </p:nvSpPr>
        <p:spPr>
          <a:xfrm>
            <a:off x="7929586" y="3214686"/>
            <a:ext cx="428628" cy="500066"/>
          </a:xfrm>
          <a:prstGeom prst="ellipse">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ar-SA" sz="2800" b="1" dirty="0" smtClean="0">
                <a:solidFill>
                  <a:schemeClr val="tx2">
                    <a:lumMod val="50000"/>
                  </a:schemeClr>
                </a:solidFill>
              </a:rPr>
              <a:t>2</a:t>
            </a:r>
            <a:endParaRPr lang="ar-SA" sz="2800" b="1" dirty="0">
              <a:solidFill>
                <a:schemeClr val="tx2">
                  <a:lumMod val="50000"/>
                </a:schemeClr>
              </a:solidFill>
            </a:endParaRPr>
          </a:p>
        </p:txBody>
      </p:sp>
      <p:sp>
        <p:nvSpPr>
          <p:cNvPr id="14" name="مخطط انسيابي: محطة طرفية 13"/>
          <p:cNvSpPr/>
          <p:nvPr/>
        </p:nvSpPr>
        <p:spPr>
          <a:xfrm>
            <a:off x="214282" y="4929198"/>
            <a:ext cx="8143932" cy="571504"/>
          </a:xfrm>
          <a:prstGeom prst="flowChartTerminator">
            <a:avLst/>
          </a:prstGeom>
        </p:spPr>
        <p:style>
          <a:lnRef idx="1">
            <a:schemeClr val="accent5"/>
          </a:lnRef>
          <a:fillRef idx="3">
            <a:schemeClr val="accent5"/>
          </a:fillRef>
          <a:effectRef idx="2">
            <a:schemeClr val="accent5"/>
          </a:effectRef>
          <a:fontRef idx="minor">
            <a:schemeClr val="lt1"/>
          </a:fontRef>
        </p:style>
        <p:txBody>
          <a:bodyPr rtlCol="1" anchor="ctr"/>
          <a:lstStyle/>
          <a:p>
            <a:pPr algn="ctr"/>
            <a:r>
              <a:rPr lang="ar-SA" sz="2000" b="1" dirty="0" smtClean="0">
                <a:solidFill>
                  <a:schemeClr val="tx1"/>
                </a:solidFill>
              </a:rPr>
              <a:t>الخطوة الأولى : أقترح أكبر عدد من العناوين للنص السابق،وأدونه في المستطيل التالي:</a:t>
            </a:r>
            <a:endParaRPr lang="ar-SA" sz="2000" b="1" dirty="0">
              <a:solidFill>
                <a:schemeClr val="tx1"/>
              </a:solidFill>
            </a:endParaRPr>
          </a:p>
        </p:txBody>
      </p:sp>
      <p:sp>
        <p:nvSpPr>
          <p:cNvPr id="15" name="مربع نص 14"/>
          <p:cNvSpPr txBox="1"/>
          <p:nvPr/>
        </p:nvSpPr>
        <p:spPr>
          <a:xfrm>
            <a:off x="3286116" y="5529220"/>
            <a:ext cx="2071702" cy="461665"/>
          </a:xfrm>
          <a:prstGeom prst="rect">
            <a:avLst/>
          </a:prstGeom>
          <a:noFill/>
        </p:spPr>
        <p:txBody>
          <a:bodyPr wrap="square" rtlCol="1">
            <a:spAutoFit/>
          </a:bodyPr>
          <a:lstStyle/>
          <a:p>
            <a:pPr algn="ctr"/>
            <a:r>
              <a:rPr lang="ar-SA" sz="2400" b="1" u="sng" dirty="0" smtClean="0">
                <a:solidFill>
                  <a:schemeClr val="tx2">
                    <a:lumMod val="50000"/>
                  </a:schemeClr>
                </a:solidFill>
              </a:rPr>
              <a:t>العناوين المقترحة</a:t>
            </a:r>
            <a:endParaRPr lang="ar-SA" sz="2400" b="1" u="sng" dirty="0">
              <a:solidFill>
                <a:schemeClr val="tx2">
                  <a:lumMod val="50000"/>
                </a:schemeClr>
              </a:solidFill>
            </a:endParaRPr>
          </a:p>
        </p:txBody>
      </p:sp>
      <p:sp>
        <p:nvSpPr>
          <p:cNvPr id="16" name="مستطيل 15"/>
          <p:cNvSpPr/>
          <p:nvPr/>
        </p:nvSpPr>
        <p:spPr>
          <a:xfrm>
            <a:off x="1928794" y="6000768"/>
            <a:ext cx="4786346" cy="571504"/>
          </a:xfrm>
          <a:prstGeom prst="rect">
            <a:avLst/>
          </a:prstGeom>
          <a:ln>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7" name="شكل بيضاوي 16"/>
          <p:cNvSpPr/>
          <p:nvPr/>
        </p:nvSpPr>
        <p:spPr>
          <a:xfrm>
            <a:off x="7929586" y="4929198"/>
            <a:ext cx="428628" cy="500066"/>
          </a:xfrm>
          <a:prstGeom prst="ellipse">
            <a:avLst/>
          </a:prstGeom>
        </p:spPr>
        <p:style>
          <a:lnRef idx="1">
            <a:schemeClr val="accent6"/>
          </a:lnRef>
          <a:fillRef idx="3">
            <a:schemeClr val="accent6"/>
          </a:fillRef>
          <a:effectRef idx="2">
            <a:schemeClr val="accent6"/>
          </a:effectRef>
          <a:fontRef idx="minor">
            <a:schemeClr val="lt1"/>
          </a:fontRef>
        </p:style>
        <p:txBody>
          <a:bodyPr rtlCol="1" anchor="ctr"/>
          <a:lstStyle/>
          <a:p>
            <a:pPr algn="ctr"/>
            <a:r>
              <a:rPr lang="ar-SA" sz="2800" b="1" dirty="0" smtClean="0">
                <a:solidFill>
                  <a:schemeClr val="tx2">
                    <a:lumMod val="50000"/>
                  </a:schemeClr>
                </a:solidFill>
              </a:rPr>
              <a:t>3</a:t>
            </a:r>
            <a:endParaRPr lang="ar-SA" sz="2800" b="1" dirty="0">
              <a:solidFill>
                <a:schemeClr val="tx2">
                  <a:lumMod val="50000"/>
                </a:schemeClr>
              </a:solidFill>
            </a:endParaRPr>
          </a:p>
        </p:txBody>
      </p:sp>
      <p:sp>
        <p:nvSpPr>
          <p:cNvPr id="18" name="مربع نص 17"/>
          <p:cNvSpPr txBox="1"/>
          <p:nvPr/>
        </p:nvSpPr>
        <p:spPr>
          <a:xfrm>
            <a:off x="714348" y="2000240"/>
            <a:ext cx="7572428" cy="954107"/>
          </a:xfrm>
          <a:prstGeom prst="rect">
            <a:avLst/>
          </a:prstGeom>
          <a:noFill/>
        </p:spPr>
        <p:txBody>
          <a:bodyPr wrap="square" rtlCol="1">
            <a:spAutoFit/>
          </a:bodyPr>
          <a:lstStyle/>
          <a:p>
            <a:pPr algn="ctr"/>
            <a:r>
              <a:rPr lang="ar-SA" sz="2800" b="1" dirty="0" smtClean="0"/>
              <a:t>النجاح في الحياة / عوامل النجاح في الحياة / كيف تنجح في حياتك / الحياة السعيدة / مقومات النجاح في الحياة..</a:t>
            </a:r>
            <a:endParaRPr lang="ar-SA"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2000"/>
                                        <p:tgtEl>
                                          <p:spTgt spid="5"/>
                                        </p:tgtEl>
                                      </p:cBhvr>
                                    </p:animEffect>
                                  </p:childTnLst>
                                </p:cTn>
                              </p:par>
                              <p:par>
                                <p:cTn id="11" presetID="52"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Scale>
                                      <p:cBhvr>
                                        <p:cTn id="13" dur="2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000" decel="50000" fill="hold">
                                          <p:stCondLst>
                                            <p:cond delay="0"/>
                                          </p:stCondLst>
                                        </p:cTn>
                                        <p:tgtEl>
                                          <p:spTgt spid="12"/>
                                        </p:tgtEl>
                                        <p:attrNameLst>
                                          <p:attrName>ppt_x</p:attrName>
                                          <p:attrName>ppt_y</p:attrName>
                                        </p:attrNameLst>
                                      </p:cBhvr>
                                    </p:animMotion>
                                    <p:animEffect transition="in" filter="fade">
                                      <p:cBhvr>
                                        <p:cTn id="15" dur="2000"/>
                                        <p:tgtEl>
                                          <p:spTgt spid="12"/>
                                        </p:tgtEl>
                                      </p:cBhvr>
                                    </p:animEffect>
                                  </p:childTnLst>
                                </p:cTn>
                              </p:par>
                              <p:par>
                                <p:cTn id="16" presetID="5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2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2000" decel="50000" fill="hold">
                                          <p:stCondLst>
                                            <p:cond delay="0"/>
                                          </p:stCondLst>
                                        </p:cTn>
                                        <p:tgtEl>
                                          <p:spTgt spid="6"/>
                                        </p:tgtEl>
                                        <p:attrNameLst>
                                          <p:attrName>ppt_x</p:attrName>
                                          <p:attrName>ppt_y</p:attrName>
                                        </p:attrNameLst>
                                      </p:cBhvr>
                                    </p:animMotion>
                                    <p:animEffect transition="in" filter="fade">
                                      <p:cBhvr>
                                        <p:cTn id="20" dur="2000"/>
                                        <p:tgtEl>
                                          <p:spTgt spid="6"/>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Scale>
                                      <p:cBhvr>
                                        <p:cTn id="23" dur="2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2000" decel="50000" fill="hold">
                                          <p:stCondLst>
                                            <p:cond delay="0"/>
                                          </p:stCondLst>
                                        </p:cTn>
                                        <p:tgtEl>
                                          <p:spTgt spid="7"/>
                                        </p:tgtEl>
                                        <p:attrNameLst>
                                          <p:attrName>ppt_x</p:attrName>
                                          <p:attrName>ppt_y</p:attrName>
                                        </p:attrNameLst>
                                      </p:cBhvr>
                                    </p:animMotion>
                                    <p:animEffect transition="in" filter="fade">
                                      <p:cBhvr>
                                        <p:cTn id="25" dur="2000"/>
                                        <p:tgtEl>
                                          <p:spTgt spid="7"/>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Scale>
                                      <p:cBhvr>
                                        <p:cTn id="28" dur="2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2000" decel="50000" fill="hold">
                                          <p:stCondLst>
                                            <p:cond delay="0"/>
                                          </p:stCondLst>
                                        </p:cTn>
                                        <p:tgtEl>
                                          <p:spTgt spid="8"/>
                                        </p:tgtEl>
                                        <p:attrNameLst>
                                          <p:attrName>ppt_x</p:attrName>
                                          <p:attrName>ppt_y</p:attrName>
                                        </p:attrNameLst>
                                      </p:cBhvr>
                                    </p:animMotion>
                                    <p:animEffect transition="in" filter="fade">
                                      <p:cBhvr>
                                        <p:cTn id="30" dur="2000"/>
                                        <p:tgtEl>
                                          <p:spTgt spid="8"/>
                                        </p:tgtEl>
                                      </p:cBhvr>
                                    </p:animEffect>
                                  </p:childTnLst>
                                </p:cTn>
                              </p:par>
                              <p:par>
                                <p:cTn id="31" presetID="52"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Scale>
                                      <p:cBhvr>
                                        <p:cTn id="33" dur="2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2000" decel="50000" fill="hold">
                                          <p:stCondLst>
                                            <p:cond delay="0"/>
                                          </p:stCondLst>
                                        </p:cTn>
                                        <p:tgtEl>
                                          <p:spTgt spid="13"/>
                                        </p:tgtEl>
                                        <p:attrNameLst>
                                          <p:attrName>ppt_x</p:attrName>
                                          <p:attrName>ppt_y</p:attrName>
                                        </p:attrNameLst>
                                      </p:cBhvr>
                                    </p:animMotion>
                                    <p:animEffect transition="in" filter="fade">
                                      <p:cBhvr>
                                        <p:cTn id="35" dur="2000"/>
                                        <p:tgtEl>
                                          <p:spTgt spid="13"/>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Scale>
                                      <p:cBhvr>
                                        <p:cTn id="38" dur="2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2000" decel="50000" fill="hold">
                                          <p:stCondLst>
                                            <p:cond delay="0"/>
                                          </p:stCondLst>
                                        </p:cTn>
                                        <p:tgtEl>
                                          <p:spTgt spid="9"/>
                                        </p:tgtEl>
                                        <p:attrNameLst>
                                          <p:attrName>ppt_x</p:attrName>
                                          <p:attrName>ppt_y</p:attrName>
                                        </p:attrNameLst>
                                      </p:cBhvr>
                                    </p:animMotion>
                                    <p:animEffect transition="in" filter="fade">
                                      <p:cBhvr>
                                        <p:cTn id="40" dur="2000"/>
                                        <p:tgtEl>
                                          <p:spTgt spid="9"/>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Scale>
                                      <p:cBhvr>
                                        <p:cTn id="43" dur="2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2000" decel="50000" fill="hold">
                                          <p:stCondLst>
                                            <p:cond delay="0"/>
                                          </p:stCondLst>
                                        </p:cTn>
                                        <p:tgtEl>
                                          <p:spTgt spid="10"/>
                                        </p:tgtEl>
                                        <p:attrNameLst>
                                          <p:attrName>ppt_x</p:attrName>
                                          <p:attrName>ppt_y</p:attrName>
                                        </p:attrNameLst>
                                      </p:cBhvr>
                                    </p:animMotion>
                                    <p:animEffect transition="in" filter="fade">
                                      <p:cBhvr>
                                        <p:cTn id="45" dur="2000"/>
                                        <p:tgtEl>
                                          <p:spTgt spid="10"/>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Scale>
                                      <p:cBhvr>
                                        <p:cTn id="48" dur="2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000" decel="50000" fill="hold">
                                          <p:stCondLst>
                                            <p:cond delay="0"/>
                                          </p:stCondLst>
                                        </p:cTn>
                                        <p:tgtEl>
                                          <p:spTgt spid="11"/>
                                        </p:tgtEl>
                                        <p:attrNameLst>
                                          <p:attrName>ppt_x</p:attrName>
                                          <p:attrName>ppt_y</p:attrName>
                                        </p:attrNameLst>
                                      </p:cBhvr>
                                    </p:animMotion>
                                    <p:animEffect transition="in" filter="fade">
                                      <p:cBhvr>
                                        <p:cTn id="50" dur="2000"/>
                                        <p:tgtEl>
                                          <p:spTgt spid="11"/>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Scale>
                                      <p:cBhvr>
                                        <p:cTn id="53" dur="2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2000" decel="50000" fill="hold">
                                          <p:stCondLst>
                                            <p:cond delay="0"/>
                                          </p:stCondLst>
                                        </p:cTn>
                                        <p:tgtEl>
                                          <p:spTgt spid="17"/>
                                        </p:tgtEl>
                                        <p:attrNameLst>
                                          <p:attrName>ppt_x</p:attrName>
                                          <p:attrName>ppt_y</p:attrName>
                                        </p:attrNameLst>
                                      </p:cBhvr>
                                    </p:animMotion>
                                    <p:animEffect transition="in" filter="fade">
                                      <p:cBhvr>
                                        <p:cTn id="55" dur="2000"/>
                                        <p:tgtEl>
                                          <p:spTgt spid="17"/>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Scale>
                                      <p:cBhvr>
                                        <p:cTn id="58" dur="2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000" decel="50000" fill="hold">
                                          <p:stCondLst>
                                            <p:cond delay="0"/>
                                          </p:stCondLst>
                                        </p:cTn>
                                        <p:tgtEl>
                                          <p:spTgt spid="14"/>
                                        </p:tgtEl>
                                        <p:attrNameLst>
                                          <p:attrName>ppt_x</p:attrName>
                                          <p:attrName>ppt_y</p:attrName>
                                        </p:attrNameLst>
                                      </p:cBhvr>
                                    </p:animMotion>
                                    <p:animEffect transition="in" filter="fade">
                                      <p:cBhvr>
                                        <p:cTn id="60" dur="2000"/>
                                        <p:tgtEl>
                                          <p:spTgt spid="14"/>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Scale>
                                      <p:cBhvr>
                                        <p:cTn id="63" dur="2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000" decel="50000" fill="hold">
                                          <p:stCondLst>
                                            <p:cond delay="0"/>
                                          </p:stCondLst>
                                        </p:cTn>
                                        <p:tgtEl>
                                          <p:spTgt spid="15"/>
                                        </p:tgtEl>
                                        <p:attrNameLst>
                                          <p:attrName>ppt_x</p:attrName>
                                          <p:attrName>ppt_y</p:attrName>
                                        </p:attrNameLst>
                                      </p:cBhvr>
                                    </p:animMotion>
                                    <p:animEffect transition="in" filter="fade">
                                      <p:cBhvr>
                                        <p:cTn id="65" dur="2000"/>
                                        <p:tgtEl>
                                          <p:spTgt spid="15"/>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2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2000" decel="50000" fill="hold">
                                          <p:stCondLst>
                                            <p:cond delay="0"/>
                                          </p:stCondLst>
                                        </p:cTn>
                                        <p:tgtEl>
                                          <p:spTgt spid="16"/>
                                        </p:tgtEl>
                                        <p:attrNameLst>
                                          <p:attrName>ppt_x</p:attrName>
                                          <p:attrName>ppt_y</p:attrName>
                                        </p:attrNameLst>
                                      </p:cBhvr>
                                    </p:animMotion>
                                    <p:animEffect transition="in" filter="fade">
                                      <p:cBhvr>
                                        <p:cTn id="70" dur="20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13" presetClass="entr" presetSubtype="32"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plus(out)">
                                      <p:cBhvr>
                                        <p:cTn id="7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animBg="1"/>
      <p:bldP spid="9" grpId="0" animBg="1"/>
      <p:bldP spid="10" grpId="0"/>
      <p:bldP spid="11" grpId="0" animBg="1"/>
      <p:bldP spid="12" grpId="0" animBg="1"/>
      <p:bldP spid="13" grpId="0" animBg="1"/>
      <p:bldP spid="14" grpId="0" animBg="1"/>
      <p:bldP spid="15" grpId="0"/>
      <p:bldP spid="16" grpId="0" animBg="1"/>
      <p:bldP spid="17" grpId="0" animBg="1"/>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7" name="مربع نص 6"/>
          <p:cNvSpPr txBox="1"/>
          <p:nvPr/>
        </p:nvSpPr>
        <p:spPr>
          <a:xfrm>
            <a:off x="285752" y="88637"/>
            <a:ext cx="7715272" cy="2554545"/>
          </a:xfrm>
          <a:prstGeom prst="rect">
            <a:avLst/>
          </a:prstGeom>
          <a:noFill/>
        </p:spPr>
        <p:txBody>
          <a:bodyPr wrap="square" rtlCol="1">
            <a:spAutoFit/>
          </a:bodyPr>
          <a:lstStyle/>
          <a:p>
            <a:pPr algn="ctr"/>
            <a:r>
              <a:rPr lang="ar-SA" sz="3200" b="1" dirty="0" smtClean="0">
                <a:solidFill>
                  <a:schemeClr val="accent2">
                    <a:lumMod val="75000"/>
                  </a:schemeClr>
                </a:solidFill>
                <a:effectLst>
                  <a:glow rad="63500">
                    <a:schemeClr val="accent5">
                      <a:satMod val="175000"/>
                      <a:alpha val="40000"/>
                    </a:schemeClr>
                  </a:glow>
                </a:effectLst>
                <a:cs typeface="DecoType Naskh" pitchFamily="2" charset="-78"/>
              </a:rPr>
              <a:t>“وخير وسيلة للنجاح في الحياة أن يكون للشباب مثل أعلى يطمح إليه،دائماً نصب عينيه،ويسعى دائماً في الوصول إليه بأن يكون أحد العلماء العظماء أو التجار الأمناء أو الدعاة الصلحاء“</a:t>
            </a:r>
          </a:p>
          <a:p>
            <a:pPr algn="ctr"/>
            <a:r>
              <a:rPr lang="ar-SA" sz="3200" b="1" dirty="0" smtClean="0">
                <a:effectLst/>
                <a:cs typeface="DecoType Naskh" pitchFamily="2" charset="-78"/>
              </a:rPr>
              <a:t>أنت حكم بين شابين أحدهما:مثله كاتب مشهور،والآخر مثله طبيب بارع،فأنت مع من؟ولماذا؟</a:t>
            </a:r>
            <a:endParaRPr lang="ar-SA" sz="3200" b="1" dirty="0">
              <a:effectLst/>
              <a:cs typeface="DecoType Naskh" pitchFamily="2" charset="-78"/>
            </a:endParaRPr>
          </a:p>
        </p:txBody>
      </p:sp>
      <p:sp>
        <p:nvSpPr>
          <p:cNvPr id="8" name="وسيلة شرح على شكل سحابة 7"/>
          <p:cNvSpPr/>
          <p:nvPr/>
        </p:nvSpPr>
        <p:spPr>
          <a:xfrm>
            <a:off x="757239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ثانياً</a:t>
            </a:r>
            <a:endParaRPr lang="ar-SA" sz="2400" b="1" dirty="0">
              <a:solidFill>
                <a:schemeClr val="tx1"/>
              </a:solidFill>
            </a:endParaRPr>
          </a:p>
        </p:txBody>
      </p:sp>
      <p:sp>
        <p:nvSpPr>
          <p:cNvPr id="10" name="مربع نص 9"/>
          <p:cNvSpPr txBox="1"/>
          <p:nvPr/>
        </p:nvSpPr>
        <p:spPr>
          <a:xfrm>
            <a:off x="1714480" y="2500306"/>
            <a:ext cx="5857916" cy="584775"/>
          </a:xfrm>
          <a:prstGeom prst="rect">
            <a:avLst/>
          </a:prstGeom>
          <a:noFill/>
        </p:spPr>
        <p:txBody>
          <a:bodyPr wrap="square" rtlCol="1">
            <a:spAutoFit/>
          </a:bodyPr>
          <a:lstStyle/>
          <a:p>
            <a:pPr algn="ctr"/>
            <a:r>
              <a:rPr lang="ar-SA" sz="3200" b="1" dirty="0" smtClean="0">
                <a:cs typeface="DecoType Naskh" pitchFamily="2" charset="-78"/>
              </a:rPr>
              <a:t>1) أشارك من بجواري؛لأملأ الفراغات في الشكل التالي:</a:t>
            </a:r>
            <a:endParaRPr lang="ar-SA" sz="3200" b="1" dirty="0">
              <a:cs typeface="DecoType Naskh" pitchFamily="2" charset="-78"/>
            </a:endParaRPr>
          </a:p>
        </p:txBody>
      </p:sp>
      <p:sp>
        <p:nvSpPr>
          <p:cNvPr id="11" name="وسيلة شرح على شكل سحابة 10"/>
          <p:cNvSpPr/>
          <p:nvPr/>
        </p:nvSpPr>
        <p:spPr>
          <a:xfrm>
            <a:off x="7572396" y="2487035"/>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ثالثاًُ </a:t>
            </a:r>
            <a:endParaRPr lang="ar-SA" sz="2400" b="1" dirty="0">
              <a:solidFill>
                <a:schemeClr val="tx1"/>
              </a:solidFill>
            </a:endParaRPr>
          </a:p>
        </p:txBody>
      </p:sp>
      <p:sp>
        <p:nvSpPr>
          <p:cNvPr id="13" name="مستطيل 12"/>
          <p:cNvSpPr/>
          <p:nvPr/>
        </p:nvSpPr>
        <p:spPr>
          <a:xfrm>
            <a:off x="7358082" y="4071942"/>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4" name="مستطيل 13"/>
          <p:cNvSpPr/>
          <p:nvPr/>
        </p:nvSpPr>
        <p:spPr>
          <a:xfrm>
            <a:off x="7358082" y="5429264"/>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5" name="مستطيل 14"/>
          <p:cNvSpPr/>
          <p:nvPr/>
        </p:nvSpPr>
        <p:spPr>
          <a:xfrm>
            <a:off x="7358082" y="4714884"/>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6" name="مستطيل 15"/>
          <p:cNvSpPr/>
          <p:nvPr/>
        </p:nvSpPr>
        <p:spPr>
          <a:xfrm>
            <a:off x="5786446" y="6143644"/>
            <a:ext cx="221457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17" name="مستطيل 16"/>
          <p:cNvSpPr/>
          <p:nvPr/>
        </p:nvSpPr>
        <p:spPr>
          <a:xfrm>
            <a:off x="5929322" y="3143248"/>
            <a:ext cx="1643074"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سعة الاطلاع</a:t>
            </a:r>
            <a:endParaRPr lang="ar-SA" sz="2400" b="1" dirty="0">
              <a:solidFill>
                <a:schemeClr val="tx1"/>
              </a:solidFill>
            </a:endParaRPr>
          </a:p>
        </p:txBody>
      </p:sp>
      <p:sp>
        <p:nvSpPr>
          <p:cNvPr id="18" name="خماسي 17"/>
          <p:cNvSpPr/>
          <p:nvPr/>
        </p:nvSpPr>
        <p:spPr>
          <a:xfrm rot="16200000">
            <a:off x="5572132" y="4286257"/>
            <a:ext cx="2357453" cy="1071568"/>
          </a:xfrm>
          <a:prstGeom prst="homePlat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path path="circle">
              <a:fillToRect r="100000" b="100000"/>
            </a:path>
            <a:tileRect l="-100000" t="-100000"/>
          </a:gradFill>
        </p:spPr>
        <p:style>
          <a:lnRef idx="1">
            <a:schemeClr val="accent5"/>
          </a:lnRef>
          <a:fillRef idx="3">
            <a:schemeClr val="accent5"/>
          </a:fillRef>
          <a:effectRef idx="2">
            <a:schemeClr val="accent5"/>
          </a:effectRef>
          <a:fontRef idx="minor">
            <a:schemeClr val="lt1"/>
          </a:fontRef>
        </p:style>
        <p:txBody>
          <a:bodyPr vert="vert" rtlCol="1" anchor="ctr"/>
          <a:lstStyle/>
          <a:p>
            <a:pPr algn="ctr"/>
            <a:r>
              <a:rPr lang="ar-SA" sz="2800" b="1" dirty="0" smtClean="0">
                <a:solidFill>
                  <a:schemeClr val="tx1"/>
                </a:solidFill>
              </a:rPr>
              <a:t>وسائل النجاح كما يراها الكاتب</a:t>
            </a:r>
            <a:endParaRPr lang="ar-SA" sz="2800" b="1" dirty="0">
              <a:solidFill>
                <a:schemeClr val="tx1"/>
              </a:solidFill>
            </a:endParaRPr>
          </a:p>
        </p:txBody>
      </p:sp>
      <p:sp>
        <p:nvSpPr>
          <p:cNvPr id="19" name="مستطيل 18"/>
          <p:cNvSpPr/>
          <p:nvPr/>
        </p:nvSpPr>
        <p:spPr>
          <a:xfrm>
            <a:off x="4643438" y="4071942"/>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0" name="مستطيل 19"/>
          <p:cNvSpPr/>
          <p:nvPr/>
        </p:nvSpPr>
        <p:spPr>
          <a:xfrm>
            <a:off x="4643438" y="5429264"/>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r>
              <a:rPr lang="ar-SA" sz="2400" b="1" dirty="0" smtClean="0">
                <a:solidFill>
                  <a:schemeClr val="tx1"/>
                </a:solidFill>
              </a:rPr>
              <a:t>التفاؤل</a:t>
            </a:r>
          </a:p>
        </p:txBody>
      </p:sp>
      <p:sp>
        <p:nvSpPr>
          <p:cNvPr id="21" name="مستطيل 20"/>
          <p:cNvSpPr/>
          <p:nvPr/>
        </p:nvSpPr>
        <p:spPr>
          <a:xfrm>
            <a:off x="4643438" y="4714884"/>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2" name="مستطيل 21"/>
          <p:cNvSpPr/>
          <p:nvPr/>
        </p:nvSpPr>
        <p:spPr>
          <a:xfrm>
            <a:off x="3000364" y="4071942"/>
            <a:ext cx="1357322"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3" name="مستطيل 22"/>
          <p:cNvSpPr/>
          <p:nvPr/>
        </p:nvSpPr>
        <p:spPr>
          <a:xfrm>
            <a:off x="3000364" y="5429264"/>
            <a:ext cx="1357322"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4" name="مستطيل 23"/>
          <p:cNvSpPr/>
          <p:nvPr/>
        </p:nvSpPr>
        <p:spPr>
          <a:xfrm>
            <a:off x="3000364" y="4714884"/>
            <a:ext cx="1357322"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5" name="مستطيل 24"/>
          <p:cNvSpPr/>
          <p:nvPr/>
        </p:nvSpPr>
        <p:spPr>
          <a:xfrm>
            <a:off x="1571604" y="6143644"/>
            <a:ext cx="1643074"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6" name="مستطيل 25"/>
          <p:cNvSpPr/>
          <p:nvPr/>
        </p:nvSpPr>
        <p:spPr>
          <a:xfrm>
            <a:off x="1571604" y="3143248"/>
            <a:ext cx="1643074"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7" name="خماسي 26"/>
          <p:cNvSpPr/>
          <p:nvPr/>
        </p:nvSpPr>
        <p:spPr>
          <a:xfrm rot="16200000">
            <a:off x="1250132" y="4321974"/>
            <a:ext cx="2357453" cy="1000134"/>
          </a:xfrm>
          <a:prstGeom prst="homePlate">
            <a:avLst/>
          </a:prstGeom>
          <a:gradFill flip="none" rotWithShape="1">
            <a:gsLst>
              <a:gs pos="0">
                <a:schemeClr val="accent5">
                  <a:shade val="51000"/>
                  <a:satMod val="130000"/>
                </a:schemeClr>
              </a:gs>
              <a:gs pos="80000">
                <a:schemeClr val="accent5">
                  <a:shade val="93000"/>
                  <a:satMod val="130000"/>
                </a:schemeClr>
              </a:gs>
              <a:gs pos="100000">
                <a:schemeClr val="accent5">
                  <a:shade val="94000"/>
                  <a:satMod val="135000"/>
                </a:schemeClr>
              </a:gs>
            </a:gsLst>
            <a:path path="circle">
              <a:fillToRect r="100000" b="100000"/>
            </a:path>
            <a:tileRect l="-100000" t="-100000"/>
          </a:gradFill>
        </p:spPr>
        <p:style>
          <a:lnRef idx="1">
            <a:schemeClr val="accent5"/>
          </a:lnRef>
          <a:fillRef idx="3">
            <a:schemeClr val="accent5"/>
          </a:fillRef>
          <a:effectRef idx="2">
            <a:schemeClr val="accent5"/>
          </a:effectRef>
          <a:fontRef idx="minor">
            <a:schemeClr val="lt1"/>
          </a:fontRef>
        </p:style>
        <p:txBody>
          <a:bodyPr vert="vert" rtlCol="1" anchor="ctr"/>
          <a:lstStyle/>
          <a:p>
            <a:pPr algn="ctr"/>
            <a:r>
              <a:rPr lang="ar-SA" sz="2800" b="1" dirty="0" smtClean="0">
                <a:solidFill>
                  <a:schemeClr val="tx1"/>
                </a:solidFill>
              </a:rPr>
              <a:t>وسائل النجاح كما نراها</a:t>
            </a:r>
          </a:p>
        </p:txBody>
      </p:sp>
      <p:sp>
        <p:nvSpPr>
          <p:cNvPr id="28" name="مستطيل 27"/>
          <p:cNvSpPr/>
          <p:nvPr/>
        </p:nvSpPr>
        <p:spPr>
          <a:xfrm>
            <a:off x="357158" y="4071942"/>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29" name="مستطيل 28"/>
          <p:cNvSpPr/>
          <p:nvPr/>
        </p:nvSpPr>
        <p:spPr>
          <a:xfrm>
            <a:off x="357158" y="5429264"/>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30" name="مستطيل 29"/>
          <p:cNvSpPr/>
          <p:nvPr/>
        </p:nvSpPr>
        <p:spPr>
          <a:xfrm>
            <a:off x="357158" y="4714884"/>
            <a:ext cx="1500198" cy="500066"/>
          </a:xfrm>
          <a:prstGeom prst="rect">
            <a:avLst/>
          </a:prstGeom>
          <a:ln w="28575">
            <a:solidFill>
              <a:schemeClr val="accent6">
                <a:lumMod val="50000"/>
              </a:schemeClr>
            </a:solidFill>
          </a:ln>
        </p:spPr>
        <p:style>
          <a:lnRef idx="1">
            <a:schemeClr val="accent6"/>
          </a:lnRef>
          <a:fillRef idx="2">
            <a:schemeClr val="accent6"/>
          </a:fillRef>
          <a:effectRef idx="1">
            <a:schemeClr val="accent6"/>
          </a:effectRef>
          <a:fontRef idx="minor">
            <a:schemeClr val="dk1"/>
          </a:fontRef>
        </p:style>
        <p:txBody>
          <a:bodyPr rtlCol="1" anchor="ctr"/>
          <a:lstStyle/>
          <a:p>
            <a:pPr algn="ctr"/>
            <a:endParaRPr lang="ar-SA" dirty="0"/>
          </a:p>
        </p:txBody>
      </p:sp>
      <p:sp>
        <p:nvSpPr>
          <p:cNvPr id="31" name="مربع نص 30"/>
          <p:cNvSpPr txBox="1"/>
          <p:nvPr/>
        </p:nvSpPr>
        <p:spPr>
          <a:xfrm>
            <a:off x="7358082" y="4071942"/>
            <a:ext cx="1428760" cy="461665"/>
          </a:xfrm>
          <a:prstGeom prst="rect">
            <a:avLst/>
          </a:prstGeom>
          <a:noFill/>
        </p:spPr>
        <p:txBody>
          <a:bodyPr wrap="square" rtlCol="1">
            <a:spAutoFit/>
          </a:bodyPr>
          <a:lstStyle/>
          <a:p>
            <a:r>
              <a:rPr lang="ar-SA" sz="2400" b="1" dirty="0" smtClean="0">
                <a:solidFill>
                  <a:srgbClr val="C00000"/>
                </a:solidFill>
              </a:rPr>
              <a:t>الثقة بالنفس</a:t>
            </a:r>
          </a:p>
        </p:txBody>
      </p:sp>
      <p:sp>
        <p:nvSpPr>
          <p:cNvPr id="32" name="مربع نص 31"/>
          <p:cNvSpPr txBox="1"/>
          <p:nvPr/>
        </p:nvSpPr>
        <p:spPr>
          <a:xfrm>
            <a:off x="7215206" y="4753285"/>
            <a:ext cx="1643074" cy="461665"/>
          </a:xfrm>
          <a:prstGeom prst="rect">
            <a:avLst/>
          </a:prstGeom>
          <a:noFill/>
        </p:spPr>
        <p:txBody>
          <a:bodyPr wrap="square" rtlCol="1">
            <a:spAutoFit/>
          </a:bodyPr>
          <a:lstStyle/>
          <a:p>
            <a:r>
              <a:rPr lang="ar-SA" sz="2400" b="1" dirty="0" smtClean="0">
                <a:solidFill>
                  <a:srgbClr val="C00000"/>
                </a:solidFill>
              </a:rPr>
              <a:t>القدوة الحسنة</a:t>
            </a:r>
          </a:p>
        </p:txBody>
      </p:sp>
      <p:sp>
        <p:nvSpPr>
          <p:cNvPr id="33" name="مربع نص 32"/>
          <p:cNvSpPr txBox="1"/>
          <p:nvPr/>
        </p:nvSpPr>
        <p:spPr>
          <a:xfrm>
            <a:off x="7286644" y="5429264"/>
            <a:ext cx="1428760" cy="461665"/>
          </a:xfrm>
          <a:prstGeom prst="rect">
            <a:avLst/>
          </a:prstGeom>
          <a:noFill/>
        </p:spPr>
        <p:txBody>
          <a:bodyPr wrap="square" rtlCol="1">
            <a:spAutoFit/>
          </a:bodyPr>
          <a:lstStyle/>
          <a:p>
            <a:r>
              <a:rPr lang="ar-SA" sz="2400" b="1" dirty="0" smtClean="0">
                <a:solidFill>
                  <a:srgbClr val="C00000"/>
                </a:solidFill>
              </a:rPr>
              <a:t>عدم اليأس</a:t>
            </a:r>
          </a:p>
        </p:txBody>
      </p:sp>
      <p:sp>
        <p:nvSpPr>
          <p:cNvPr id="34" name="مربع نص 33"/>
          <p:cNvSpPr txBox="1"/>
          <p:nvPr/>
        </p:nvSpPr>
        <p:spPr>
          <a:xfrm>
            <a:off x="4786314" y="4071942"/>
            <a:ext cx="1071570" cy="461665"/>
          </a:xfrm>
          <a:prstGeom prst="rect">
            <a:avLst/>
          </a:prstGeom>
          <a:noFill/>
        </p:spPr>
        <p:txBody>
          <a:bodyPr wrap="square" rtlCol="1">
            <a:spAutoFit/>
          </a:bodyPr>
          <a:lstStyle/>
          <a:p>
            <a:r>
              <a:rPr lang="ar-SA" sz="2400" b="1" dirty="0" smtClean="0">
                <a:solidFill>
                  <a:srgbClr val="C00000"/>
                </a:solidFill>
              </a:rPr>
              <a:t>العزيمة</a:t>
            </a:r>
          </a:p>
        </p:txBody>
      </p:sp>
      <p:sp>
        <p:nvSpPr>
          <p:cNvPr id="35" name="مربع نص 34"/>
          <p:cNvSpPr txBox="1"/>
          <p:nvPr/>
        </p:nvSpPr>
        <p:spPr>
          <a:xfrm>
            <a:off x="4786314" y="4753285"/>
            <a:ext cx="1143008" cy="461665"/>
          </a:xfrm>
          <a:prstGeom prst="rect">
            <a:avLst/>
          </a:prstGeom>
          <a:noFill/>
        </p:spPr>
        <p:txBody>
          <a:bodyPr wrap="square" rtlCol="1">
            <a:spAutoFit/>
          </a:bodyPr>
          <a:lstStyle/>
          <a:p>
            <a:r>
              <a:rPr lang="ar-SA" sz="2400" b="1" dirty="0" smtClean="0">
                <a:solidFill>
                  <a:srgbClr val="C00000"/>
                </a:solidFill>
              </a:rPr>
              <a:t>الابتسام</a:t>
            </a:r>
          </a:p>
        </p:txBody>
      </p:sp>
      <p:sp>
        <p:nvSpPr>
          <p:cNvPr id="36" name="مربع نص 35"/>
          <p:cNvSpPr txBox="1"/>
          <p:nvPr/>
        </p:nvSpPr>
        <p:spPr>
          <a:xfrm>
            <a:off x="5857884" y="6143645"/>
            <a:ext cx="2071702" cy="461665"/>
          </a:xfrm>
          <a:prstGeom prst="rect">
            <a:avLst/>
          </a:prstGeom>
          <a:noFill/>
        </p:spPr>
        <p:txBody>
          <a:bodyPr wrap="square" rtlCol="1">
            <a:spAutoFit/>
          </a:bodyPr>
          <a:lstStyle/>
          <a:p>
            <a:r>
              <a:rPr lang="ar-SA" sz="2400" b="1" dirty="0" smtClean="0">
                <a:solidFill>
                  <a:srgbClr val="C00000"/>
                </a:solidFill>
              </a:rPr>
              <a:t>عدم التعلل بالأعذار</a:t>
            </a:r>
          </a:p>
        </p:txBody>
      </p:sp>
      <p:sp>
        <p:nvSpPr>
          <p:cNvPr id="37" name="مربع نص 36"/>
          <p:cNvSpPr txBox="1"/>
          <p:nvPr/>
        </p:nvSpPr>
        <p:spPr>
          <a:xfrm>
            <a:off x="2928926" y="4071942"/>
            <a:ext cx="1428760" cy="461665"/>
          </a:xfrm>
          <a:prstGeom prst="rect">
            <a:avLst/>
          </a:prstGeom>
          <a:noFill/>
        </p:spPr>
        <p:txBody>
          <a:bodyPr wrap="square" rtlCol="1">
            <a:spAutoFit/>
          </a:bodyPr>
          <a:lstStyle/>
          <a:p>
            <a:r>
              <a:rPr lang="ar-SA" sz="2400" b="1" dirty="0" smtClean="0">
                <a:solidFill>
                  <a:srgbClr val="C00000"/>
                </a:solidFill>
              </a:rPr>
              <a:t>الأيمان بالله</a:t>
            </a:r>
          </a:p>
        </p:txBody>
      </p:sp>
      <p:sp>
        <p:nvSpPr>
          <p:cNvPr id="38" name="مربع نص 37"/>
          <p:cNvSpPr txBox="1"/>
          <p:nvPr/>
        </p:nvSpPr>
        <p:spPr>
          <a:xfrm>
            <a:off x="1857356" y="3143248"/>
            <a:ext cx="1143008" cy="461665"/>
          </a:xfrm>
          <a:prstGeom prst="rect">
            <a:avLst/>
          </a:prstGeom>
          <a:noFill/>
        </p:spPr>
        <p:txBody>
          <a:bodyPr wrap="square" rtlCol="1">
            <a:spAutoFit/>
          </a:bodyPr>
          <a:lstStyle/>
          <a:p>
            <a:r>
              <a:rPr lang="ar-SA" sz="2400" b="1" dirty="0" smtClean="0">
                <a:solidFill>
                  <a:srgbClr val="C00000"/>
                </a:solidFill>
              </a:rPr>
              <a:t>الإخلاص</a:t>
            </a:r>
          </a:p>
        </p:txBody>
      </p:sp>
      <p:sp>
        <p:nvSpPr>
          <p:cNvPr id="39" name="مربع نص 38"/>
          <p:cNvSpPr txBox="1"/>
          <p:nvPr/>
        </p:nvSpPr>
        <p:spPr>
          <a:xfrm>
            <a:off x="500034" y="4071942"/>
            <a:ext cx="1214446" cy="461665"/>
          </a:xfrm>
          <a:prstGeom prst="rect">
            <a:avLst/>
          </a:prstGeom>
          <a:noFill/>
        </p:spPr>
        <p:txBody>
          <a:bodyPr wrap="square" rtlCol="1">
            <a:spAutoFit/>
          </a:bodyPr>
          <a:lstStyle/>
          <a:p>
            <a:r>
              <a:rPr lang="ar-SA" sz="2400" b="1" dirty="0" smtClean="0">
                <a:solidFill>
                  <a:srgbClr val="C00000"/>
                </a:solidFill>
              </a:rPr>
              <a:t>التعاون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0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20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20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2000"/>
                                        <p:tgtEl>
                                          <p:spTgt spid="11"/>
                                        </p:tgtEl>
                                      </p:cBhvr>
                                    </p:animEffect>
                                  </p:childTnLst>
                                </p:cTn>
                              </p:par>
                              <p:par>
                                <p:cTn id="17" presetID="8" presetClass="entr" presetSubtype="3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out)">
                                      <p:cBhvr>
                                        <p:cTn id="19" dur="2000"/>
                                        <p:tgtEl>
                                          <p:spTgt spid="17"/>
                                        </p:tgtEl>
                                      </p:cBhvr>
                                    </p:animEffect>
                                  </p:childTnLst>
                                </p:cTn>
                              </p:par>
                              <p:par>
                                <p:cTn id="20" presetID="8" presetClass="entr" presetSubtype="32"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out)">
                                      <p:cBhvr>
                                        <p:cTn id="22" dur="2000"/>
                                        <p:tgtEl>
                                          <p:spTgt spid="13"/>
                                        </p:tgtEl>
                                      </p:cBhvr>
                                    </p:animEffect>
                                  </p:childTnLst>
                                </p:cTn>
                              </p:par>
                              <p:par>
                                <p:cTn id="23" presetID="8" presetClass="entr" presetSubtype="32"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amond(out)">
                                      <p:cBhvr>
                                        <p:cTn id="25" dur="2000"/>
                                        <p:tgtEl>
                                          <p:spTgt spid="15"/>
                                        </p:tgtEl>
                                      </p:cBhvr>
                                    </p:animEffect>
                                  </p:childTnLst>
                                </p:cTn>
                              </p:par>
                              <p:par>
                                <p:cTn id="26" presetID="8" presetClass="entr" presetSubtype="32"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diamond(out)">
                                      <p:cBhvr>
                                        <p:cTn id="28" dur="2000"/>
                                        <p:tgtEl>
                                          <p:spTgt spid="14"/>
                                        </p:tgtEl>
                                      </p:cBhvr>
                                    </p:animEffect>
                                  </p:childTnLst>
                                </p:cTn>
                              </p:par>
                              <p:par>
                                <p:cTn id="29" presetID="8" presetClass="entr" presetSubtype="32"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diamond(out)">
                                      <p:cBhvr>
                                        <p:cTn id="31" dur="2000"/>
                                        <p:tgtEl>
                                          <p:spTgt spid="16"/>
                                        </p:tgtEl>
                                      </p:cBhvr>
                                    </p:animEffect>
                                  </p:childTnLst>
                                </p:cTn>
                              </p:par>
                              <p:par>
                                <p:cTn id="32" presetID="8" presetClass="entr" presetSubtype="32"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diamond(out)">
                                      <p:cBhvr>
                                        <p:cTn id="34" dur="2000"/>
                                        <p:tgtEl>
                                          <p:spTgt spid="20"/>
                                        </p:tgtEl>
                                      </p:cBhvr>
                                    </p:animEffect>
                                  </p:childTnLst>
                                </p:cTn>
                              </p:par>
                              <p:par>
                                <p:cTn id="35" presetID="8" presetClass="entr" presetSubtype="32"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diamond(out)">
                                      <p:cBhvr>
                                        <p:cTn id="37" dur="2000"/>
                                        <p:tgtEl>
                                          <p:spTgt spid="21"/>
                                        </p:tgtEl>
                                      </p:cBhvr>
                                    </p:animEffect>
                                  </p:childTnLst>
                                </p:cTn>
                              </p:par>
                              <p:par>
                                <p:cTn id="38" presetID="8" presetClass="entr" presetSubtype="32"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amond(out)">
                                      <p:cBhvr>
                                        <p:cTn id="40" dur="2000"/>
                                        <p:tgtEl>
                                          <p:spTgt spid="19"/>
                                        </p:tgtEl>
                                      </p:cBhvr>
                                    </p:animEffect>
                                  </p:childTnLst>
                                </p:cTn>
                              </p:par>
                              <p:par>
                                <p:cTn id="41" presetID="8" presetClass="entr" presetSubtype="32"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amond(out)">
                                      <p:cBhvr>
                                        <p:cTn id="43" dur="2000"/>
                                        <p:tgtEl>
                                          <p:spTgt spid="18"/>
                                        </p:tgtEl>
                                      </p:cBhvr>
                                    </p:animEffect>
                                  </p:childTnLst>
                                </p:cTn>
                              </p:par>
                              <p:par>
                                <p:cTn id="44" presetID="8" presetClass="entr" presetSubtype="3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diamond(out)">
                                      <p:cBhvr>
                                        <p:cTn id="46" dur="2000"/>
                                        <p:tgtEl>
                                          <p:spTgt spid="26"/>
                                        </p:tgtEl>
                                      </p:cBhvr>
                                    </p:animEffect>
                                  </p:childTnLst>
                                </p:cTn>
                              </p:par>
                              <p:par>
                                <p:cTn id="47" presetID="8" presetClass="entr" presetSubtype="32"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diamond(out)">
                                      <p:cBhvr>
                                        <p:cTn id="49" dur="2000"/>
                                        <p:tgtEl>
                                          <p:spTgt spid="22"/>
                                        </p:tgtEl>
                                      </p:cBhvr>
                                    </p:animEffect>
                                  </p:childTnLst>
                                </p:cTn>
                              </p:par>
                              <p:par>
                                <p:cTn id="50" presetID="8" presetClass="entr" presetSubtype="3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diamond(out)">
                                      <p:cBhvr>
                                        <p:cTn id="52" dur="2000"/>
                                        <p:tgtEl>
                                          <p:spTgt spid="24"/>
                                        </p:tgtEl>
                                      </p:cBhvr>
                                    </p:animEffect>
                                  </p:childTnLst>
                                </p:cTn>
                              </p:par>
                              <p:par>
                                <p:cTn id="53" presetID="8" presetClass="entr" presetSubtype="32"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diamond(out)">
                                      <p:cBhvr>
                                        <p:cTn id="55" dur="2000"/>
                                        <p:tgtEl>
                                          <p:spTgt spid="23"/>
                                        </p:tgtEl>
                                      </p:cBhvr>
                                    </p:animEffect>
                                  </p:childTnLst>
                                </p:cTn>
                              </p:par>
                              <p:par>
                                <p:cTn id="56" presetID="8" presetClass="entr" presetSubtype="32"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diamond(out)">
                                      <p:cBhvr>
                                        <p:cTn id="58" dur="2000"/>
                                        <p:tgtEl>
                                          <p:spTgt spid="25"/>
                                        </p:tgtEl>
                                      </p:cBhvr>
                                    </p:animEffect>
                                  </p:childTnLst>
                                </p:cTn>
                              </p:par>
                              <p:par>
                                <p:cTn id="59" presetID="8" presetClass="entr" presetSubtype="32"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diamond(out)">
                                      <p:cBhvr>
                                        <p:cTn id="61" dur="2000"/>
                                        <p:tgtEl>
                                          <p:spTgt spid="29"/>
                                        </p:tgtEl>
                                      </p:cBhvr>
                                    </p:animEffect>
                                  </p:childTnLst>
                                </p:cTn>
                              </p:par>
                              <p:par>
                                <p:cTn id="62" presetID="8" presetClass="entr" presetSubtype="32"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diamond(out)">
                                      <p:cBhvr>
                                        <p:cTn id="64" dur="2000"/>
                                        <p:tgtEl>
                                          <p:spTgt spid="30"/>
                                        </p:tgtEl>
                                      </p:cBhvr>
                                    </p:animEffect>
                                  </p:childTnLst>
                                </p:cTn>
                              </p:par>
                              <p:par>
                                <p:cTn id="65" presetID="8" presetClass="entr" presetSubtype="3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diamond(out)">
                                      <p:cBhvr>
                                        <p:cTn id="67" dur="2000"/>
                                        <p:tgtEl>
                                          <p:spTgt spid="28"/>
                                        </p:tgtEl>
                                      </p:cBhvr>
                                    </p:animEffect>
                                  </p:childTnLst>
                                </p:cTn>
                              </p:par>
                              <p:par>
                                <p:cTn id="68" presetID="8" presetClass="entr" presetSubtype="32"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diamond(out)">
                                      <p:cBhvr>
                                        <p:cTn id="70" dur="2000"/>
                                        <p:tgtEl>
                                          <p:spTgt spid="27"/>
                                        </p:tgtEl>
                                      </p:cBhvr>
                                    </p:animEffect>
                                  </p:childTnLst>
                                </p:cTn>
                              </p:par>
                            </p:childTnLst>
                          </p:cTn>
                        </p:par>
                      </p:childTnLst>
                    </p:cTn>
                  </p:par>
                  <p:par>
                    <p:cTn id="71" fill="hold">
                      <p:stCondLst>
                        <p:cond delay="indefinite"/>
                      </p:stCondLst>
                      <p:childTnLst>
                        <p:par>
                          <p:cTn id="72" fill="hold">
                            <p:stCondLst>
                              <p:cond delay="0"/>
                            </p:stCondLst>
                            <p:childTnLst>
                              <p:par>
                                <p:cTn id="73" presetID="52"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animScale>
                                      <p:cBhvr>
                                        <p:cTn id="75"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31"/>
                                        </p:tgtEl>
                                        <p:attrNameLst>
                                          <p:attrName>ppt_x</p:attrName>
                                          <p:attrName>ppt_y</p:attrName>
                                        </p:attrNameLst>
                                      </p:cBhvr>
                                    </p:animMotion>
                                    <p:animEffect transition="in" filter="fade">
                                      <p:cBhvr>
                                        <p:cTn id="77" dur="10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52" presetClass="entr" presetSubtype="0" fill="hold" grpId="0" nodeType="clickEffect">
                                  <p:stCondLst>
                                    <p:cond delay="0"/>
                                  </p:stCondLst>
                                  <p:childTnLst>
                                    <p:set>
                                      <p:cBhvr>
                                        <p:cTn id="81" dur="1" fill="hold">
                                          <p:stCondLst>
                                            <p:cond delay="0"/>
                                          </p:stCondLst>
                                        </p:cTn>
                                        <p:tgtEl>
                                          <p:spTgt spid="32"/>
                                        </p:tgtEl>
                                        <p:attrNameLst>
                                          <p:attrName>style.visibility</p:attrName>
                                        </p:attrNameLst>
                                      </p:cBhvr>
                                      <p:to>
                                        <p:strVal val="visible"/>
                                      </p:to>
                                    </p:set>
                                    <p:animScale>
                                      <p:cBhvr>
                                        <p:cTn id="8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32"/>
                                        </p:tgtEl>
                                        <p:attrNameLst>
                                          <p:attrName>ppt_x</p:attrName>
                                          <p:attrName>ppt_y</p:attrName>
                                        </p:attrNameLst>
                                      </p:cBhvr>
                                    </p:animMotion>
                                    <p:animEffect transition="in" filter="fade">
                                      <p:cBhvr>
                                        <p:cTn id="84" dur="1000"/>
                                        <p:tgtEl>
                                          <p:spTgt spid="32"/>
                                        </p:tgtEl>
                                      </p:cBhvr>
                                    </p:animEffect>
                                  </p:childTnLst>
                                </p:cTn>
                              </p:par>
                            </p:childTnLst>
                          </p:cTn>
                        </p:par>
                      </p:childTnLst>
                    </p:cTn>
                  </p:par>
                  <p:par>
                    <p:cTn id="85" fill="hold">
                      <p:stCondLst>
                        <p:cond delay="indefinite"/>
                      </p:stCondLst>
                      <p:childTnLst>
                        <p:par>
                          <p:cTn id="86" fill="hold">
                            <p:stCondLst>
                              <p:cond delay="0"/>
                            </p:stCondLst>
                            <p:childTnLst>
                              <p:par>
                                <p:cTn id="87" presetID="52" presetClass="entr" presetSubtype="0" fill="hold" grpId="0" nodeType="clickEffect">
                                  <p:stCondLst>
                                    <p:cond delay="0"/>
                                  </p:stCondLst>
                                  <p:childTnLst>
                                    <p:set>
                                      <p:cBhvr>
                                        <p:cTn id="88" dur="1" fill="hold">
                                          <p:stCondLst>
                                            <p:cond delay="0"/>
                                          </p:stCondLst>
                                        </p:cTn>
                                        <p:tgtEl>
                                          <p:spTgt spid="33"/>
                                        </p:tgtEl>
                                        <p:attrNameLst>
                                          <p:attrName>style.visibility</p:attrName>
                                        </p:attrNameLst>
                                      </p:cBhvr>
                                      <p:to>
                                        <p:strVal val="visible"/>
                                      </p:to>
                                    </p:set>
                                    <p:animScale>
                                      <p:cBhvr>
                                        <p:cTn id="8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33"/>
                                        </p:tgtEl>
                                        <p:attrNameLst>
                                          <p:attrName>ppt_x</p:attrName>
                                          <p:attrName>ppt_y</p:attrName>
                                        </p:attrNameLst>
                                      </p:cBhvr>
                                    </p:animMotion>
                                    <p:animEffect transition="in" filter="fade">
                                      <p:cBhvr>
                                        <p:cTn id="91" dur="1000"/>
                                        <p:tgtEl>
                                          <p:spTgt spid="33"/>
                                        </p:tgtEl>
                                      </p:cBhvr>
                                    </p:animEffect>
                                  </p:childTnLst>
                                </p:cTn>
                              </p:par>
                            </p:childTnLst>
                          </p:cTn>
                        </p:par>
                      </p:childTnLst>
                    </p:cTn>
                  </p:par>
                  <p:par>
                    <p:cTn id="92" fill="hold">
                      <p:stCondLst>
                        <p:cond delay="indefinite"/>
                      </p:stCondLst>
                      <p:childTnLst>
                        <p:par>
                          <p:cTn id="93" fill="hold">
                            <p:stCondLst>
                              <p:cond delay="0"/>
                            </p:stCondLst>
                            <p:childTnLst>
                              <p:par>
                                <p:cTn id="94" presetID="52" presetClass="entr" presetSubtype="0"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Scale>
                                      <p:cBhvr>
                                        <p:cTn id="9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34"/>
                                        </p:tgtEl>
                                        <p:attrNameLst>
                                          <p:attrName>ppt_x</p:attrName>
                                          <p:attrName>ppt_y</p:attrName>
                                        </p:attrNameLst>
                                      </p:cBhvr>
                                    </p:animMotion>
                                    <p:animEffect transition="in" filter="fade">
                                      <p:cBhvr>
                                        <p:cTn id="98" dur="1000"/>
                                        <p:tgtEl>
                                          <p:spTgt spid="34"/>
                                        </p:tgtEl>
                                      </p:cBhvr>
                                    </p:animEffect>
                                  </p:childTnLst>
                                </p:cTn>
                              </p:par>
                            </p:childTnLst>
                          </p:cTn>
                        </p:par>
                      </p:childTnLst>
                    </p:cTn>
                  </p:par>
                  <p:par>
                    <p:cTn id="99" fill="hold">
                      <p:stCondLst>
                        <p:cond delay="indefinite"/>
                      </p:stCondLst>
                      <p:childTnLst>
                        <p:par>
                          <p:cTn id="100" fill="hold">
                            <p:stCondLst>
                              <p:cond delay="0"/>
                            </p:stCondLst>
                            <p:childTnLst>
                              <p:par>
                                <p:cTn id="101" presetID="52" presetClass="entr" presetSubtype="0" fill="hold" grpId="0" nodeType="clickEffect">
                                  <p:stCondLst>
                                    <p:cond delay="0"/>
                                  </p:stCondLst>
                                  <p:childTnLst>
                                    <p:set>
                                      <p:cBhvr>
                                        <p:cTn id="102" dur="1" fill="hold">
                                          <p:stCondLst>
                                            <p:cond delay="0"/>
                                          </p:stCondLst>
                                        </p:cTn>
                                        <p:tgtEl>
                                          <p:spTgt spid="35"/>
                                        </p:tgtEl>
                                        <p:attrNameLst>
                                          <p:attrName>style.visibility</p:attrName>
                                        </p:attrNameLst>
                                      </p:cBhvr>
                                      <p:to>
                                        <p:strVal val="visible"/>
                                      </p:to>
                                    </p:set>
                                    <p:animScale>
                                      <p:cBhvr>
                                        <p:cTn id="103"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35"/>
                                        </p:tgtEl>
                                        <p:attrNameLst>
                                          <p:attrName>ppt_x</p:attrName>
                                          <p:attrName>ppt_y</p:attrName>
                                        </p:attrNameLst>
                                      </p:cBhvr>
                                    </p:animMotion>
                                    <p:animEffect transition="in" filter="fade">
                                      <p:cBhvr>
                                        <p:cTn id="105" dur="1000"/>
                                        <p:tgtEl>
                                          <p:spTgt spid="35"/>
                                        </p:tgtEl>
                                      </p:cBhvr>
                                    </p:animEffect>
                                  </p:childTnLst>
                                </p:cTn>
                              </p:par>
                            </p:childTnLst>
                          </p:cTn>
                        </p:par>
                      </p:childTnLst>
                    </p:cTn>
                  </p:par>
                  <p:par>
                    <p:cTn id="106" fill="hold">
                      <p:stCondLst>
                        <p:cond delay="indefinite"/>
                      </p:stCondLst>
                      <p:childTnLst>
                        <p:par>
                          <p:cTn id="107" fill="hold">
                            <p:stCondLst>
                              <p:cond delay="0"/>
                            </p:stCondLst>
                            <p:childTnLst>
                              <p:par>
                                <p:cTn id="108" presetID="52" presetClass="entr" presetSubtype="0" fill="hold" grpId="0" nodeType="clickEffect">
                                  <p:stCondLst>
                                    <p:cond delay="0"/>
                                  </p:stCondLst>
                                  <p:childTnLst>
                                    <p:set>
                                      <p:cBhvr>
                                        <p:cTn id="109" dur="1" fill="hold">
                                          <p:stCondLst>
                                            <p:cond delay="0"/>
                                          </p:stCondLst>
                                        </p:cTn>
                                        <p:tgtEl>
                                          <p:spTgt spid="36"/>
                                        </p:tgtEl>
                                        <p:attrNameLst>
                                          <p:attrName>style.visibility</p:attrName>
                                        </p:attrNameLst>
                                      </p:cBhvr>
                                      <p:to>
                                        <p:strVal val="visible"/>
                                      </p:to>
                                    </p:set>
                                    <p:animScale>
                                      <p:cBhvr>
                                        <p:cTn id="110"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1" dur="1000" decel="50000" fill="hold">
                                          <p:stCondLst>
                                            <p:cond delay="0"/>
                                          </p:stCondLst>
                                        </p:cTn>
                                        <p:tgtEl>
                                          <p:spTgt spid="36"/>
                                        </p:tgtEl>
                                        <p:attrNameLst>
                                          <p:attrName>ppt_x</p:attrName>
                                          <p:attrName>ppt_y</p:attrName>
                                        </p:attrNameLst>
                                      </p:cBhvr>
                                    </p:animMotion>
                                    <p:animEffect transition="in" filter="fade">
                                      <p:cBhvr>
                                        <p:cTn id="112" dur="1000"/>
                                        <p:tgtEl>
                                          <p:spTgt spid="36"/>
                                        </p:tgtEl>
                                      </p:cBhvr>
                                    </p:animEffect>
                                  </p:childTnLst>
                                </p:cTn>
                              </p:par>
                            </p:childTnLst>
                          </p:cTn>
                        </p:par>
                      </p:childTnLst>
                    </p:cTn>
                  </p:par>
                  <p:par>
                    <p:cTn id="113" fill="hold">
                      <p:stCondLst>
                        <p:cond delay="indefinite"/>
                      </p:stCondLst>
                      <p:childTnLst>
                        <p:par>
                          <p:cTn id="114" fill="hold">
                            <p:stCondLst>
                              <p:cond delay="0"/>
                            </p:stCondLst>
                            <p:childTnLst>
                              <p:par>
                                <p:cTn id="115" presetID="52" presetClass="entr" presetSubtype="0" fill="hold" grpId="0" nodeType="clickEffect">
                                  <p:stCondLst>
                                    <p:cond delay="0"/>
                                  </p:stCondLst>
                                  <p:childTnLst>
                                    <p:set>
                                      <p:cBhvr>
                                        <p:cTn id="116" dur="1" fill="hold">
                                          <p:stCondLst>
                                            <p:cond delay="0"/>
                                          </p:stCondLst>
                                        </p:cTn>
                                        <p:tgtEl>
                                          <p:spTgt spid="37"/>
                                        </p:tgtEl>
                                        <p:attrNameLst>
                                          <p:attrName>style.visibility</p:attrName>
                                        </p:attrNameLst>
                                      </p:cBhvr>
                                      <p:to>
                                        <p:strVal val="visible"/>
                                      </p:to>
                                    </p:set>
                                    <p:animScale>
                                      <p:cBhvr>
                                        <p:cTn id="11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37"/>
                                        </p:tgtEl>
                                        <p:attrNameLst>
                                          <p:attrName>ppt_x</p:attrName>
                                          <p:attrName>ppt_y</p:attrName>
                                        </p:attrNameLst>
                                      </p:cBhvr>
                                    </p:animMotion>
                                    <p:animEffect transition="in" filter="fade">
                                      <p:cBhvr>
                                        <p:cTn id="119" dur="1000"/>
                                        <p:tgtEl>
                                          <p:spTgt spid="37"/>
                                        </p:tgtEl>
                                      </p:cBhvr>
                                    </p:animEffect>
                                  </p:childTnLst>
                                </p:cTn>
                              </p:par>
                            </p:childTnLst>
                          </p:cTn>
                        </p:par>
                      </p:childTnLst>
                    </p:cTn>
                  </p:par>
                  <p:par>
                    <p:cTn id="120" fill="hold">
                      <p:stCondLst>
                        <p:cond delay="indefinite"/>
                      </p:stCondLst>
                      <p:childTnLst>
                        <p:par>
                          <p:cTn id="121" fill="hold">
                            <p:stCondLst>
                              <p:cond delay="0"/>
                            </p:stCondLst>
                            <p:childTnLst>
                              <p:par>
                                <p:cTn id="122" presetID="52" presetClass="entr" presetSubtype="0" fill="hold" grpId="0" nodeType="clickEffect">
                                  <p:stCondLst>
                                    <p:cond delay="0"/>
                                  </p:stCondLst>
                                  <p:childTnLst>
                                    <p:set>
                                      <p:cBhvr>
                                        <p:cTn id="123" dur="1" fill="hold">
                                          <p:stCondLst>
                                            <p:cond delay="0"/>
                                          </p:stCondLst>
                                        </p:cTn>
                                        <p:tgtEl>
                                          <p:spTgt spid="38"/>
                                        </p:tgtEl>
                                        <p:attrNameLst>
                                          <p:attrName>style.visibility</p:attrName>
                                        </p:attrNameLst>
                                      </p:cBhvr>
                                      <p:to>
                                        <p:strVal val="visible"/>
                                      </p:to>
                                    </p:set>
                                    <p:animScale>
                                      <p:cBhvr>
                                        <p:cTn id="12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5" dur="1000" decel="50000" fill="hold">
                                          <p:stCondLst>
                                            <p:cond delay="0"/>
                                          </p:stCondLst>
                                        </p:cTn>
                                        <p:tgtEl>
                                          <p:spTgt spid="38"/>
                                        </p:tgtEl>
                                        <p:attrNameLst>
                                          <p:attrName>ppt_x</p:attrName>
                                          <p:attrName>ppt_y</p:attrName>
                                        </p:attrNameLst>
                                      </p:cBhvr>
                                    </p:animMotion>
                                    <p:animEffect transition="in" filter="fade">
                                      <p:cBhvr>
                                        <p:cTn id="126" dur="1000"/>
                                        <p:tgtEl>
                                          <p:spTgt spid="38"/>
                                        </p:tgtEl>
                                      </p:cBhvr>
                                    </p:animEffect>
                                  </p:childTnLst>
                                </p:cTn>
                              </p:par>
                            </p:childTnLst>
                          </p:cTn>
                        </p:par>
                      </p:childTnLst>
                    </p:cTn>
                  </p:par>
                  <p:par>
                    <p:cTn id="127" fill="hold">
                      <p:stCondLst>
                        <p:cond delay="indefinite"/>
                      </p:stCondLst>
                      <p:childTnLst>
                        <p:par>
                          <p:cTn id="128" fill="hold">
                            <p:stCondLst>
                              <p:cond delay="0"/>
                            </p:stCondLst>
                            <p:childTnLst>
                              <p:par>
                                <p:cTn id="129" presetID="52" presetClass="entr" presetSubtype="0" fill="hold" grpId="0" nodeType="clickEffect">
                                  <p:stCondLst>
                                    <p:cond delay="0"/>
                                  </p:stCondLst>
                                  <p:childTnLst>
                                    <p:set>
                                      <p:cBhvr>
                                        <p:cTn id="130" dur="1" fill="hold">
                                          <p:stCondLst>
                                            <p:cond delay="0"/>
                                          </p:stCondLst>
                                        </p:cTn>
                                        <p:tgtEl>
                                          <p:spTgt spid="39"/>
                                        </p:tgtEl>
                                        <p:attrNameLst>
                                          <p:attrName>style.visibility</p:attrName>
                                        </p:attrNameLst>
                                      </p:cBhvr>
                                      <p:to>
                                        <p:strVal val="visible"/>
                                      </p:to>
                                    </p:set>
                                    <p:animScale>
                                      <p:cBhvr>
                                        <p:cTn id="131"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2" dur="1000" decel="50000" fill="hold">
                                          <p:stCondLst>
                                            <p:cond delay="0"/>
                                          </p:stCondLst>
                                        </p:cTn>
                                        <p:tgtEl>
                                          <p:spTgt spid="39"/>
                                        </p:tgtEl>
                                        <p:attrNameLst>
                                          <p:attrName>ppt_x</p:attrName>
                                          <p:attrName>ppt_y</p:attrName>
                                        </p:attrNameLst>
                                      </p:cBhvr>
                                    </p:animMotion>
                                    <p:animEffect transition="in" filter="fade">
                                      <p:cBhvr>
                                        <p:cTn id="133"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500034" y="285728"/>
            <a:ext cx="7572428" cy="1077218"/>
          </a:xfrm>
          <a:prstGeom prst="rect">
            <a:avLst/>
          </a:prstGeom>
          <a:noFill/>
        </p:spPr>
        <p:txBody>
          <a:bodyPr wrap="square" rtlCol="1">
            <a:spAutoFit/>
          </a:bodyPr>
          <a:lstStyle/>
          <a:p>
            <a:pPr algn="ctr"/>
            <a:r>
              <a:rPr lang="ar-SA" sz="3200" b="1" dirty="0" smtClean="0">
                <a:cs typeface="DecoType Naskh" pitchFamily="2" charset="-78"/>
              </a:rPr>
              <a:t>2) أتعاون مع مجموعتي لجمع بعض وسائل النجاح،وترتيبها حسب أهميتها،مستخدماً الشكل التالي:</a:t>
            </a:r>
            <a:endParaRPr lang="ar-SA" sz="3200" b="1" dirty="0">
              <a:cs typeface="DecoType Naskh" pitchFamily="2" charset="-78"/>
            </a:endParaRPr>
          </a:p>
        </p:txBody>
      </p:sp>
      <p:sp>
        <p:nvSpPr>
          <p:cNvPr id="4" name="مخطط انسيابي: محطة طرفية 3"/>
          <p:cNvSpPr/>
          <p:nvPr/>
        </p:nvSpPr>
        <p:spPr>
          <a:xfrm>
            <a:off x="5857884" y="1357298"/>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5" name="مخطط انسيابي: محطة طرفية 4"/>
          <p:cNvSpPr/>
          <p:nvPr/>
        </p:nvSpPr>
        <p:spPr>
          <a:xfrm>
            <a:off x="5429256" y="1928802"/>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6" name="مخطط انسيابي: محطة طرفية 5"/>
          <p:cNvSpPr/>
          <p:nvPr/>
        </p:nvSpPr>
        <p:spPr>
          <a:xfrm>
            <a:off x="4857752" y="2500306"/>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7" name="مخطط انسيابي: محطة طرفية 6"/>
          <p:cNvSpPr/>
          <p:nvPr/>
        </p:nvSpPr>
        <p:spPr>
          <a:xfrm>
            <a:off x="3714744" y="3643314"/>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8" name="مخطط انسيابي: محطة طرفية 7"/>
          <p:cNvSpPr/>
          <p:nvPr/>
        </p:nvSpPr>
        <p:spPr>
          <a:xfrm>
            <a:off x="3214678" y="4214818"/>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9" name="مخطط انسيابي: محطة طرفية 8"/>
          <p:cNvSpPr/>
          <p:nvPr/>
        </p:nvSpPr>
        <p:spPr>
          <a:xfrm>
            <a:off x="4214810" y="3071810"/>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11" name="مخطط انسيابي: محطة طرفية 10"/>
          <p:cNvSpPr/>
          <p:nvPr/>
        </p:nvSpPr>
        <p:spPr>
          <a:xfrm>
            <a:off x="1285852" y="5357826"/>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12" name="مخطط انسيابي: محطة طرفية 11"/>
          <p:cNvSpPr/>
          <p:nvPr/>
        </p:nvSpPr>
        <p:spPr>
          <a:xfrm>
            <a:off x="2285984" y="4786322"/>
            <a:ext cx="2428892" cy="571504"/>
          </a:xfrm>
          <a:prstGeom prst="flowChartTerminator">
            <a:avLst/>
          </a:prstGeom>
          <a:ln w="28575">
            <a:solidFill>
              <a:srgbClr val="003300"/>
            </a:solidFill>
          </a:ln>
        </p:spPr>
        <p:style>
          <a:lnRef idx="1">
            <a:schemeClr val="accent3"/>
          </a:lnRef>
          <a:fillRef idx="2">
            <a:schemeClr val="accent3"/>
          </a:fillRef>
          <a:effectRef idx="1">
            <a:schemeClr val="accent3"/>
          </a:effectRef>
          <a:fontRef idx="minor">
            <a:schemeClr val="dk1"/>
          </a:fontRef>
        </p:style>
        <p:txBody>
          <a:bodyPr rtlCol="1" anchor="ctr"/>
          <a:lstStyle/>
          <a:p>
            <a:pPr algn="ctr"/>
            <a:endParaRPr lang="ar-SA" dirty="0"/>
          </a:p>
        </p:txBody>
      </p:sp>
      <p:sp>
        <p:nvSpPr>
          <p:cNvPr id="17" name="مربع نص 16"/>
          <p:cNvSpPr txBox="1"/>
          <p:nvPr/>
        </p:nvSpPr>
        <p:spPr>
          <a:xfrm>
            <a:off x="6000760" y="1357298"/>
            <a:ext cx="2071702" cy="584775"/>
          </a:xfrm>
          <a:prstGeom prst="rect">
            <a:avLst/>
          </a:prstGeom>
          <a:noFill/>
        </p:spPr>
        <p:txBody>
          <a:bodyPr wrap="square" rtlCol="1">
            <a:spAutoFit/>
          </a:bodyPr>
          <a:lstStyle/>
          <a:p>
            <a:pPr algn="ctr"/>
            <a:r>
              <a:rPr lang="ar-SA" sz="3200" b="1" dirty="0" smtClean="0">
                <a:solidFill>
                  <a:srgbClr val="C00000"/>
                </a:solidFill>
              </a:rPr>
              <a:t>الإيمان بالله</a:t>
            </a:r>
          </a:p>
        </p:txBody>
      </p:sp>
      <p:sp>
        <p:nvSpPr>
          <p:cNvPr id="18" name="مربع نص 17"/>
          <p:cNvSpPr txBox="1"/>
          <p:nvPr/>
        </p:nvSpPr>
        <p:spPr>
          <a:xfrm>
            <a:off x="5429256" y="1928802"/>
            <a:ext cx="2428892" cy="523220"/>
          </a:xfrm>
          <a:prstGeom prst="rect">
            <a:avLst/>
          </a:prstGeom>
          <a:noFill/>
        </p:spPr>
        <p:txBody>
          <a:bodyPr wrap="square" rtlCol="1">
            <a:spAutoFit/>
          </a:bodyPr>
          <a:lstStyle/>
          <a:p>
            <a:pPr algn="ctr"/>
            <a:r>
              <a:rPr lang="ar-SA" sz="2800" b="1" dirty="0" smtClean="0">
                <a:solidFill>
                  <a:srgbClr val="C00000"/>
                </a:solidFill>
              </a:rPr>
              <a:t>الإخلاص في العمل</a:t>
            </a:r>
          </a:p>
        </p:txBody>
      </p:sp>
      <p:sp>
        <p:nvSpPr>
          <p:cNvPr id="19" name="مربع نص 18"/>
          <p:cNvSpPr txBox="1"/>
          <p:nvPr/>
        </p:nvSpPr>
        <p:spPr>
          <a:xfrm>
            <a:off x="5000628" y="2487035"/>
            <a:ext cx="2071702" cy="584775"/>
          </a:xfrm>
          <a:prstGeom prst="rect">
            <a:avLst/>
          </a:prstGeom>
          <a:noFill/>
        </p:spPr>
        <p:txBody>
          <a:bodyPr wrap="square" rtlCol="1">
            <a:spAutoFit/>
          </a:bodyPr>
          <a:lstStyle/>
          <a:p>
            <a:pPr algn="ctr"/>
            <a:r>
              <a:rPr lang="ar-SA" sz="3200" b="1" dirty="0" smtClean="0">
                <a:solidFill>
                  <a:srgbClr val="C00000"/>
                </a:solidFill>
              </a:rPr>
              <a:t>القدوة الحسنة</a:t>
            </a:r>
          </a:p>
        </p:txBody>
      </p:sp>
      <p:sp>
        <p:nvSpPr>
          <p:cNvPr id="20" name="مربع نص 19"/>
          <p:cNvSpPr txBox="1"/>
          <p:nvPr/>
        </p:nvSpPr>
        <p:spPr>
          <a:xfrm>
            <a:off x="4357686" y="3058539"/>
            <a:ext cx="2071702" cy="584775"/>
          </a:xfrm>
          <a:prstGeom prst="rect">
            <a:avLst/>
          </a:prstGeom>
          <a:noFill/>
        </p:spPr>
        <p:txBody>
          <a:bodyPr wrap="square" rtlCol="1">
            <a:spAutoFit/>
          </a:bodyPr>
          <a:lstStyle/>
          <a:p>
            <a:pPr algn="ctr"/>
            <a:r>
              <a:rPr lang="ar-SA" sz="3200" b="1" dirty="0" smtClean="0">
                <a:solidFill>
                  <a:srgbClr val="C00000"/>
                </a:solidFill>
              </a:rPr>
              <a:t>العزيمة</a:t>
            </a:r>
          </a:p>
        </p:txBody>
      </p:sp>
      <p:sp>
        <p:nvSpPr>
          <p:cNvPr id="21" name="مربع نص 20"/>
          <p:cNvSpPr txBox="1"/>
          <p:nvPr/>
        </p:nvSpPr>
        <p:spPr>
          <a:xfrm>
            <a:off x="3857620" y="3643314"/>
            <a:ext cx="2071702" cy="584775"/>
          </a:xfrm>
          <a:prstGeom prst="rect">
            <a:avLst/>
          </a:prstGeom>
          <a:noFill/>
        </p:spPr>
        <p:txBody>
          <a:bodyPr wrap="square" rtlCol="1">
            <a:spAutoFit/>
          </a:bodyPr>
          <a:lstStyle/>
          <a:p>
            <a:pPr algn="ctr"/>
            <a:r>
              <a:rPr lang="ar-SA" sz="3200" b="1" dirty="0" smtClean="0">
                <a:solidFill>
                  <a:srgbClr val="C00000"/>
                </a:solidFill>
              </a:rPr>
              <a:t>الثقة بالنفس</a:t>
            </a:r>
          </a:p>
        </p:txBody>
      </p:sp>
      <p:sp>
        <p:nvSpPr>
          <p:cNvPr id="22" name="مربع نص 21"/>
          <p:cNvSpPr txBox="1"/>
          <p:nvPr/>
        </p:nvSpPr>
        <p:spPr>
          <a:xfrm>
            <a:off x="3428992" y="4214818"/>
            <a:ext cx="2071702" cy="584775"/>
          </a:xfrm>
          <a:prstGeom prst="rect">
            <a:avLst/>
          </a:prstGeom>
          <a:noFill/>
        </p:spPr>
        <p:txBody>
          <a:bodyPr wrap="square" rtlCol="1">
            <a:spAutoFit/>
          </a:bodyPr>
          <a:lstStyle/>
          <a:p>
            <a:pPr algn="ctr"/>
            <a:r>
              <a:rPr lang="ar-SA" sz="3200" b="1" dirty="0" smtClean="0">
                <a:solidFill>
                  <a:srgbClr val="C00000"/>
                </a:solidFill>
              </a:rPr>
              <a:t>الابتسام</a:t>
            </a:r>
          </a:p>
        </p:txBody>
      </p:sp>
      <p:sp>
        <p:nvSpPr>
          <p:cNvPr id="23" name="مربع نص 22"/>
          <p:cNvSpPr txBox="1"/>
          <p:nvPr/>
        </p:nvSpPr>
        <p:spPr>
          <a:xfrm>
            <a:off x="2428860" y="4786322"/>
            <a:ext cx="2071702" cy="584775"/>
          </a:xfrm>
          <a:prstGeom prst="rect">
            <a:avLst/>
          </a:prstGeom>
          <a:noFill/>
        </p:spPr>
        <p:txBody>
          <a:bodyPr wrap="square" rtlCol="1">
            <a:spAutoFit/>
          </a:bodyPr>
          <a:lstStyle/>
          <a:p>
            <a:pPr algn="ctr"/>
            <a:r>
              <a:rPr lang="ar-SA" sz="3200" b="1" dirty="0" smtClean="0">
                <a:solidFill>
                  <a:srgbClr val="C00000"/>
                </a:solidFill>
              </a:rPr>
              <a:t>عدم اليأس</a:t>
            </a:r>
          </a:p>
        </p:txBody>
      </p:sp>
      <p:sp>
        <p:nvSpPr>
          <p:cNvPr id="24" name="مربع نص 23"/>
          <p:cNvSpPr txBox="1"/>
          <p:nvPr/>
        </p:nvSpPr>
        <p:spPr>
          <a:xfrm>
            <a:off x="1428728" y="5357826"/>
            <a:ext cx="2071702" cy="584775"/>
          </a:xfrm>
          <a:prstGeom prst="rect">
            <a:avLst/>
          </a:prstGeom>
          <a:noFill/>
        </p:spPr>
        <p:txBody>
          <a:bodyPr wrap="square" rtlCol="1">
            <a:spAutoFit/>
          </a:bodyPr>
          <a:lstStyle/>
          <a:p>
            <a:pPr algn="ctr"/>
            <a:r>
              <a:rPr lang="ar-SA" sz="3200" b="1" dirty="0" smtClean="0">
                <a:solidFill>
                  <a:srgbClr val="C00000"/>
                </a:solidFill>
              </a:rPr>
              <a:t>التعاون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slide(fromBottom)">
                                      <p:cBhvr>
                                        <p:cTn id="10" dur="1000"/>
                                        <p:tgtEl>
                                          <p:spTgt spid="4"/>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1000"/>
                                        <p:tgtEl>
                                          <p:spTgt spid="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slide(fromBottom)">
                                      <p:cBhvr>
                                        <p:cTn id="16" dur="1000"/>
                                        <p:tgtEl>
                                          <p:spTgt spid="6"/>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Bottom)">
                                      <p:cBhvr>
                                        <p:cTn id="19" dur="1000"/>
                                        <p:tgtEl>
                                          <p:spTgt spid="9"/>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Bottom)">
                                      <p:cBhvr>
                                        <p:cTn id="22" dur="1000"/>
                                        <p:tgtEl>
                                          <p:spTgt spid="7"/>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lide(fromBottom)">
                                      <p:cBhvr>
                                        <p:cTn id="25" dur="1000"/>
                                        <p:tgtEl>
                                          <p:spTgt spid="8"/>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lide(fromBottom)">
                                      <p:cBhvr>
                                        <p:cTn id="28" dur="1000"/>
                                        <p:tgtEl>
                                          <p:spTgt spid="1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2"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52"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8"/>
                                        </p:tgtEl>
                                        <p:attrNameLst>
                                          <p:attrName>ppt_x</p:attrName>
                                          <p:attrName>ppt_y</p:attrName>
                                        </p:attrNameLst>
                                      </p:cBhvr>
                                    </p:animMotion>
                                    <p:animEffect transition="in" filter="fade">
                                      <p:cBhvr>
                                        <p:cTn id="45" dur="10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52"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52"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Scale>
                                      <p:cBhvr>
                                        <p:cTn id="5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0"/>
                                        </p:tgtEl>
                                        <p:attrNameLst>
                                          <p:attrName>ppt_x</p:attrName>
                                          <p:attrName>ppt_y</p:attrName>
                                        </p:attrNameLst>
                                      </p:cBhvr>
                                    </p:animMotion>
                                    <p:animEffect transition="in" filter="fade">
                                      <p:cBhvr>
                                        <p:cTn id="59" dur="10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52" presetClass="entr" presetSubtype="0"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Scale>
                                      <p:cBhvr>
                                        <p:cTn id="64"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1"/>
                                        </p:tgtEl>
                                        <p:attrNameLst>
                                          <p:attrName>ppt_x</p:attrName>
                                          <p:attrName>ppt_y</p:attrName>
                                        </p:attrNameLst>
                                      </p:cBhvr>
                                    </p:animMotion>
                                    <p:animEffect transition="in" filter="fade">
                                      <p:cBhvr>
                                        <p:cTn id="66" dur="10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52" presetClass="entr" presetSubtype="0"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Scale>
                                      <p:cBhvr>
                                        <p:cTn id="7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2"/>
                                        </p:tgtEl>
                                        <p:attrNameLst>
                                          <p:attrName>ppt_x</p:attrName>
                                          <p:attrName>ppt_y</p:attrName>
                                        </p:attrNameLst>
                                      </p:cBhvr>
                                    </p:animMotion>
                                    <p:animEffect transition="in" filter="fade">
                                      <p:cBhvr>
                                        <p:cTn id="73" dur="10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52" presetClass="entr" presetSubtype="0" fill="hold" grpId="0" nodeType="clickEffect">
                                  <p:stCondLst>
                                    <p:cond delay="0"/>
                                  </p:stCondLst>
                                  <p:childTnLst>
                                    <p:set>
                                      <p:cBhvr>
                                        <p:cTn id="77" dur="1" fill="hold">
                                          <p:stCondLst>
                                            <p:cond delay="0"/>
                                          </p:stCondLst>
                                        </p:cTn>
                                        <p:tgtEl>
                                          <p:spTgt spid="23"/>
                                        </p:tgtEl>
                                        <p:attrNameLst>
                                          <p:attrName>style.visibility</p:attrName>
                                        </p:attrNameLst>
                                      </p:cBhvr>
                                      <p:to>
                                        <p:strVal val="visible"/>
                                      </p:to>
                                    </p:set>
                                    <p:animScale>
                                      <p:cBhvr>
                                        <p:cTn id="7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23"/>
                                        </p:tgtEl>
                                        <p:attrNameLst>
                                          <p:attrName>ppt_x</p:attrName>
                                          <p:attrName>ppt_y</p:attrName>
                                        </p:attrNameLst>
                                      </p:cBhvr>
                                    </p:animMotion>
                                    <p:animEffect transition="in" filter="fade">
                                      <p:cBhvr>
                                        <p:cTn id="80" dur="10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52" presetClass="entr" presetSubtype="0"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Scale>
                                      <p:cBhvr>
                                        <p:cTn id="8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24"/>
                                        </p:tgtEl>
                                        <p:attrNameLst>
                                          <p:attrName>ppt_x</p:attrName>
                                          <p:attrName>ppt_y</p:attrName>
                                        </p:attrNameLst>
                                      </p:cBhvr>
                                    </p:animMotion>
                                    <p:animEffect transition="in" filter="fade">
                                      <p:cBhvr>
                                        <p:cTn id="8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1" grpId="0" animBg="1"/>
      <p:bldP spid="12" grpId="0" animBg="1"/>
      <p:bldP spid="17" grpId="0"/>
      <p:bldP spid="18" grpId="0"/>
      <p:bldP spid="19" grpId="0"/>
      <p:bldP spid="20" grpId="0"/>
      <p:bldP spid="21" grpId="0"/>
      <p:bldP spid="22" grpId="0"/>
      <p:bldP spid="23" grpId="0"/>
      <p:bldP spid="2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8019122" y="38349"/>
            <a:ext cx="772155" cy="912582"/>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أقرأ </a:t>
            </a:r>
            <a:endParaRPr lang="ar-SA" sz="2000" b="1" dirty="0">
              <a:solidFill>
                <a:schemeClr val="tx1"/>
              </a:solidFill>
            </a:endParaRPr>
          </a:p>
        </p:txBody>
      </p:sp>
      <p:sp>
        <p:nvSpPr>
          <p:cNvPr id="4" name="مربع نص 3"/>
          <p:cNvSpPr txBox="1"/>
          <p:nvPr/>
        </p:nvSpPr>
        <p:spPr>
          <a:xfrm>
            <a:off x="3571868" y="214290"/>
            <a:ext cx="4286248" cy="584775"/>
          </a:xfrm>
          <a:prstGeom prst="rect">
            <a:avLst/>
          </a:prstGeom>
          <a:noFill/>
        </p:spPr>
        <p:txBody>
          <a:bodyPr wrap="square" rtlCol="1">
            <a:spAutoFit/>
          </a:bodyPr>
          <a:lstStyle/>
          <a:p>
            <a:pPr algn="ctr"/>
            <a:r>
              <a:rPr lang="ar-SA" sz="3200" b="1" dirty="0" smtClean="0">
                <a:cs typeface="DecoType Naskh" pitchFamily="2" charset="-78"/>
              </a:rPr>
              <a:t>أقرأ المقطع التالي قراءة جهرية سليمة:</a:t>
            </a:r>
            <a:endParaRPr lang="ar-SA" sz="3200" b="1" dirty="0">
              <a:cs typeface="DecoType Naskh" pitchFamily="2" charset="-78"/>
            </a:endParaRPr>
          </a:p>
        </p:txBody>
      </p:sp>
      <p:sp>
        <p:nvSpPr>
          <p:cNvPr id="5" name="مربع نص 4"/>
          <p:cNvSpPr txBox="1"/>
          <p:nvPr/>
        </p:nvSpPr>
        <p:spPr>
          <a:xfrm>
            <a:off x="214282" y="785794"/>
            <a:ext cx="8429684" cy="2677656"/>
          </a:xfrm>
          <a:prstGeom prst="rect">
            <a:avLst/>
          </a:prstGeom>
          <a:noFill/>
        </p:spPr>
        <p:txBody>
          <a:bodyPr wrap="square" rtlCol="1">
            <a:spAutoFit/>
          </a:bodyPr>
          <a:lstStyle/>
          <a:p>
            <a:pPr algn="ctr"/>
            <a:r>
              <a:rPr lang="ar-SA" sz="2800" dirty="0" smtClean="0">
                <a:solidFill>
                  <a:srgbClr val="C00000"/>
                </a:solidFill>
                <a:effectLst>
                  <a:glow rad="63500">
                    <a:schemeClr val="accent6">
                      <a:satMod val="175000"/>
                      <a:alpha val="40000"/>
                    </a:schemeClr>
                  </a:glow>
                </a:effectLst>
              </a:rPr>
              <a:t>(كل إنسان في هذه الحياة قادراً ـ إلى حد ما ـ أن يجعل حياته فقيرة أو غنية،باسمة أو عابسة...نعم إن للوراثة والبيئة دخلا في حياته،ولكن الإنسان بعزمه وهمته قادر ـ بعون الله تعالى ـ على التغلب عليهما،فالوراثة والبيئة لا تعوقان الإنسان عن إسعاد حياته إذا مُنح الهمة وقوة الإرادة والتفكير الصحيح لذا عليك ألا تيأس،ولا تقطب وجهك،ووسع أفقك،واعتقد أن الله تعالى لن يحرمك الخير في مستقبلك)</a:t>
            </a:r>
            <a:endParaRPr lang="ar-SA" sz="2800" dirty="0">
              <a:solidFill>
                <a:srgbClr val="C00000"/>
              </a:solidFill>
              <a:effectLst>
                <a:glow rad="63500">
                  <a:schemeClr val="accent6">
                    <a:satMod val="175000"/>
                    <a:alpha val="40000"/>
                  </a:schemeClr>
                </a:glow>
              </a:effectLst>
            </a:endParaRPr>
          </a:p>
        </p:txBody>
      </p:sp>
      <p:sp>
        <p:nvSpPr>
          <p:cNvPr id="6" name="سهم للأسفل 5"/>
          <p:cNvSpPr/>
          <p:nvPr/>
        </p:nvSpPr>
        <p:spPr>
          <a:xfrm rot="3249311">
            <a:off x="8019122" y="3104535"/>
            <a:ext cx="772155" cy="912582"/>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ألخص</a:t>
            </a:r>
            <a:endParaRPr lang="ar-SA" sz="2000" b="1" dirty="0">
              <a:solidFill>
                <a:schemeClr val="tx1"/>
              </a:solidFill>
            </a:endParaRPr>
          </a:p>
        </p:txBody>
      </p:sp>
      <p:sp>
        <p:nvSpPr>
          <p:cNvPr id="7" name="مربع نص 6"/>
          <p:cNvSpPr txBox="1"/>
          <p:nvPr/>
        </p:nvSpPr>
        <p:spPr>
          <a:xfrm>
            <a:off x="571472" y="3351914"/>
            <a:ext cx="7286644" cy="1077218"/>
          </a:xfrm>
          <a:prstGeom prst="rect">
            <a:avLst/>
          </a:prstGeom>
          <a:noFill/>
        </p:spPr>
        <p:txBody>
          <a:bodyPr wrap="square" rtlCol="1">
            <a:spAutoFit/>
          </a:bodyPr>
          <a:lstStyle/>
          <a:p>
            <a:pPr algn="ctr"/>
            <a:r>
              <a:rPr lang="ar-SA" sz="3200" b="1" dirty="0" smtClean="0">
                <a:cs typeface="DecoType Naskh" pitchFamily="2" charset="-78"/>
              </a:rPr>
              <a:t>أستخدم مخطط هيكل السمكة؛لألخص أفكار النص المهمة كما لخصها الكاتب في فقرته الأخيرة</a:t>
            </a:r>
            <a:endParaRPr lang="ar-SA" sz="3200" b="1" dirty="0">
              <a:cs typeface="DecoType Naskh" pitchFamily="2" charset="-78"/>
            </a:endParaRPr>
          </a:p>
        </p:txBody>
      </p:sp>
      <p:sp>
        <p:nvSpPr>
          <p:cNvPr id="9" name="مستطيل مستدير الزوايا 8"/>
          <p:cNvSpPr/>
          <p:nvPr/>
        </p:nvSpPr>
        <p:spPr>
          <a:xfrm>
            <a:off x="6715140" y="4500570"/>
            <a:ext cx="1214446" cy="17859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لمن تبتسم الحياة</a:t>
            </a:r>
            <a:endParaRPr lang="ar-SA" sz="3600" b="1" dirty="0">
              <a:solidFill>
                <a:schemeClr val="tx1"/>
              </a:solidFill>
            </a:endParaRPr>
          </a:p>
        </p:txBody>
      </p:sp>
      <p:sp>
        <p:nvSpPr>
          <p:cNvPr id="10" name="مستطيل مستدير الزوايا 9"/>
          <p:cNvSpPr/>
          <p:nvPr/>
        </p:nvSpPr>
        <p:spPr>
          <a:xfrm>
            <a:off x="4929190" y="4357694"/>
            <a:ext cx="1795474" cy="581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التفاؤل</a:t>
            </a:r>
            <a:endParaRPr lang="ar-SA" sz="3600" b="1" dirty="0">
              <a:solidFill>
                <a:schemeClr val="tx1"/>
              </a:solidFill>
            </a:endParaRPr>
          </a:p>
        </p:txBody>
      </p:sp>
      <p:sp>
        <p:nvSpPr>
          <p:cNvPr id="11" name="مستطيل مستدير الزوايا 10"/>
          <p:cNvSpPr/>
          <p:nvPr/>
        </p:nvSpPr>
        <p:spPr>
          <a:xfrm>
            <a:off x="3133716" y="4357694"/>
            <a:ext cx="1795474" cy="581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600" b="1" dirty="0">
              <a:solidFill>
                <a:schemeClr val="tx1"/>
              </a:solidFill>
            </a:endParaRPr>
          </a:p>
        </p:txBody>
      </p:sp>
      <p:sp>
        <p:nvSpPr>
          <p:cNvPr id="12" name="مستطيل مستدير الزوايا 11"/>
          <p:cNvSpPr/>
          <p:nvPr/>
        </p:nvSpPr>
        <p:spPr>
          <a:xfrm>
            <a:off x="1000100" y="4929198"/>
            <a:ext cx="5715040" cy="9382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مقومات........في الحياة</a:t>
            </a:r>
            <a:endParaRPr lang="ar-SA" sz="3600" b="1" dirty="0">
              <a:solidFill>
                <a:schemeClr val="tx1"/>
              </a:solidFill>
            </a:endParaRPr>
          </a:p>
        </p:txBody>
      </p:sp>
      <p:sp>
        <p:nvSpPr>
          <p:cNvPr id="13" name="مستطيل مستدير الزوايا 12"/>
          <p:cNvSpPr/>
          <p:nvPr/>
        </p:nvSpPr>
        <p:spPr>
          <a:xfrm>
            <a:off x="4938714" y="5857892"/>
            <a:ext cx="1795474" cy="581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600" b="1" dirty="0">
              <a:solidFill>
                <a:schemeClr val="tx1"/>
              </a:solidFill>
            </a:endParaRPr>
          </a:p>
        </p:txBody>
      </p:sp>
      <p:sp>
        <p:nvSpPr>
          <p:cNvPr id="14" name="مستطيل مستدير الزوايا 13"/>
          <p:cNvSpPr/>
          <p:nvPr/>
        </p:nvSpPr>
        <p:spPr>
          <a:xfrm>
            <a:off x="3143240" y="5857892"/>
            <a:ext cx="1795474" cy="5810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3600" b="1" dirty="0">
              <a:solidFill>
                <a:schemeClr val="tx1"/>
              </a:solidFill>
            </a:endParaRPr>
          </a:p>
        </p:txBody>
      </p:sp>
      <p:sp>
        <p:nvSpPr>
          <p:cNvPr id="15" name="مربع نص 14"/>
          <p:cNvSpPr txBox="1"/>
          <p:nvPr/>
        </p:nvSpPr>
        <p:spPr>
          <a:xfrm>
            <a:off x="3071802" y="4357694"/>
            <a:ext cx="1857388" cy="584775"/>
          </a:xfrm>
          <a:prstGeom prst="rect">
            <a:avLst/>
          </a:prstGeom>
          <a:noFill/>
        </p:spPr>
        <p:txBody>
          <a:bodyPr wrap="square" rtlCol="1">
            <a:spAutoFit/>
          </a:bodyPr>
          <a:lstStyle/>
          <a:p>
            <a:r>
              <a:rPr lang="ar-SA" sz="3200" b="1" dirty="0" smtClean="0"/>
              <a:t>سعة الإطلاع</a:t>
            </a:r>
          </a:p>
        </p:txBody>
      </p:sp>
      <p:sp>
        <p:nvSpPr>
          <p:cNvPr id="16" name="مربع نص 15"/>
          <p:cNvSpPr txBox="1"/>
          <p:nvPr/>
        </p:nvSpPr>
        <p:spPr>
          <a:xfrm>
            <a:off x="4857752" y="5857892"/>
            <a:ext cx="1857388" cy="523220"/>
          </a:xfrm>
          <a:prstGeom prst="rect">
            <a:avLst/>
          </a:prstGeom>
          <a:noFill/>
        </p:spPr>
        <p:txBody>
          <a:bodyPr wrap="square" rtlCol="1">
            <a:spAutoFit/>
          </a:bodyPr>
          <a:lstStyle/>
          <a:p>
            <a:r>
              <a:rPr lang="ar-SA" sz="2800" b="1" dirty="0" smtClean="0"/>
              <a:t>القدوة الحسنة</a:t>
            </a:r>
          </a:p>
        </p:txBody>
      </p:sp>
      <p:sp>
        <p:nvSpPr>
          <p:cNvPr id="17" name="مربع نص 16"/>
          <p:cNvSpPr txBox="1"/>
          <p:nvPr/>
        </p:nvSpPr>
        <p:spPr>
          <a:xfrm>
            <a:off x="3071802" y="5844621"/>
            <a:ext cx="1857388" cy="584775"/>
          </a:xfrm>
          <a:prstGeom prst="rect">
            <a:avLst/>
          </a:prstGeom>
          <a:noFill/>
        </p:spPr>
        <p:txBody>
          <a:bodyPr wrap="square" rtlCol="1">
            <a:spAutoFit/>
          </a:bodyPr>
          <a:lstStyle/>
          <a:p>
            <a:r>
              <a:rPr lang="ar-SA" sz="3200" b="1" dirty="0" smtClean="0"/>
              <a:t>الثقة بالنفس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2000"/>
                                        <p:tgtEl>
                                          <p:spTgt spid="7"/>
                                        </p:tgtEl>
                                      </p:cBhvr>
                                    </p:animEffect>
                                  </p:childTnLst>
                                </p:cTn>
                              </p:par>
                              <p:par>
                                <p:cTn id="11" presetID="2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ppt_x</p:attrName>
                                        </p:attrNameLst>
                                      </p:cBhvr>
                                      <p:tavLst>
                                        <p:tav tm="0">
                                          <p:val>
                                            <p:strVal val="#ppt_x-.2"/>
                                          </p:val>
                                        </p:tav>
                                        <p:tav tm="100000">
                                          <p:val>
                                            <p:strVal val="#ppt_x"/>
                                          </p:val>
                                        </p:tav>
                                      </p:tavLst>
                                    </p:anim>
                                    <p:anim calcmode="lin" valueType="num">
                                      <p:cBhvr>
                                        <p:cTn id="14"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0"/>
                                        </p:tgtEl>
                                      </p:cBhvr>
                                    </p:animEffect>
                                  </p:childTnLst>
                                </p:cTn>
                              </p:par>
                              <p:par>
                                <p:cTn id="16" presetID="29"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ppt_x</p:attrName>
                                        </p:attrNameLst>
                                      </p:cBhvr>
                                      <p:tavLst>
                                        <p:tav tm="0">
                                          <p:val>
                                            <p:strVal val="#ppt_x-.2"/>
                                          </p:val>
                                        </p:tav>
                                        <p:tav tm="100000">
                                          <p:val>
                                            <p:strVal val="#ppt_x"/>
                                          </p:val>
                                        </p:tav>
                                      </p:tavLst>
                                    </p:anim>
                                    <p:anim calcmode="lin" valueType="num">
                                      <p:cBhvr>
                                        <p:cTn id="19"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0" dur="1000"/>
                                        <p:tgtEl>
                                          <p:spTgt spid="9"/>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ppt_x</p:attrName>
                                        </p:attrNameLst>
                                      </p:cBhvr>
                                      <p:tavLst>
                                        <p:tav tm="0">
                                          <p:val>
                                            <p:strVal val="#ppt_x-.2"/>
                                          </p:val>
                                        </p:tav>
                                        <p:tav tm="100000">
                                          <p:val>
                                            <p:strVal val="#ppt_x"/>
                                          </p:val>
                                        </p:tav>
                                      </p:tavLst>
                                    </p:anim>
                                    <p:anim calcmode="lin" valueType="num">
                                      <p:cBhvr>
                                        <p:cTn id="24"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
                                        </p:tgtEl>
                                      </p:cBhvr>
                                    </p:animEffect>
                                  </p:childTnLst>
                                </p:cTn>
                              </p:par>
                              <p:par>
                                <p:cTn id="26" presetID="2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ppt_x</p:attrName>
                                        </p:attrNameLst>
                                      </p:cBhvr>
                                      <p:tavLst>
                                        <p:tav tm="0">
                                          <p:val>
                                            <p:strVal val="#ppt_x-.2"/>
                                          </p:val>
                                        </p:tav>
                                        <p:tav tm="100000">
                                          <p:val>
                                            <p:strVal val="#ppt_x"/>
                                          </p:val>
                                        </p:tav>
                                      </p:tavLst>
                                    </p:anim>
                                    <p:anim calcmode="lin" valueType="num">
                                      <p:cBhvr>
                                        <p:cTn id="29"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ppt_x</p:attrName>
                                        </p:attrNameLst>
                                      </p:cBhvr>
                                      <p:tavLst>
                                        <p:tav tm="0">
                                          <p:val>
                                            <p:strVal val="#ppt_x-.2"/>
                                          </p:val>
                                        </p:tav>
                                        <p:tav tm="100000">
                                          <p:val>
                                            <p:strVal val="#ppt_x"/>
                                          </p:val>
                                        </p:tav>
                                      </p:tavLst>
                                    </p:anim>
                                    <p:anim calcmode="lin" valueType="num">
                                      <p:cBhvr>
                                        <p:cTn id="34"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4"/>
                                        </p:tgtEl>
                                      </p:cBhvr>
                                    </p:animEffect>
                                  </p:childTnLst>
                                </p:cTn>
                              </p:par>
                              <p:par>
                                <p:cTn id="36" presetID="29"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ppt_x</p:attrName>
                                        </p:attrNameLst>
                                      </p:cBhvr>
                                      <p:tavLst>
                                        <p:tav tm="0">
                                          <p:val>
                                            <p:strVal val="#ppt_x-.2"/>
                                          </p:val>
                                        </p:tav>
                                        <p:tav tm="100000">
                                          <p:val>
                                            <p:strVal val="#ppt_x"/>
                                          </p:val>
                                        </p:tav>
                                      </p:tavLst>
                                    </p:anim>
                                    <p:anim calcmode="lin" valueType="num">
                                      <p:cBhvr>
                                        <p:cTn id="3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ircle(in)">
                                      <p:cBhvr>
                                        <p:cTn id="45" dur="20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circle(in)">
                                      <p:cBhvr>
                                        <p:cTn id="50" dur="2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circle(in)">
                                      <p:cBhvr>
                                        <p:cTn id="5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animBg="1"/>
      <p:bldP spid="10" grpId="0" animBg="1"/>
      <p:bldP spid="11" grpId="0" animBg="1"/>
      <p:bldP spid="12" grpId="0" animBg="1"/>
      <p:bldP spid="13" grpId="0" animBg="1"/>
      <p:bldP spid="14" grpId="0" animBg="1"/>
      <p:bldP spid="15" grpId="0"/>
      <p:bldP spid="16" grpId="0"/>
      <p:bldP spid="1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ستطيل 2"/>
          <p:cNvSpPr/>
          <p:nvPr/>
        </p:nvSpPr>
        <p:spPr>
          <a:xfrm rot="21321350">
            <a:off x="116147" y="1753871"/>
            <a:ext cx="8755923" cy="221599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13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الدروس اللغوية</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
        <p:nvSpPr>
          <p:cNvPr id="4" name="مستطيل 3"/>
          <p:cNvSpPr/>
          <p:nvPr/>
        </p:nvSpPr>
        <p:spPr>
          <a:xfrm rot="21321350">
            <a:off x="1795205" y="3423908"/>
            <a:ext cx="5474576" cy="221599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r>
              <a:rPr lang="ar-SA" sz="13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الضمائر</a:t>
            </a:r>
            <a:r>
              <a:rPr lang="ar-SA"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rPr>
              <a:t>♣</a:t>
            </a:r>
            <a:endParaRPr lang="ar-SA"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DecoType Naskh Variants" pitchFamily="2" charset="-78"/>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674405" y="-3317"/>
            <a:ext cx="1248417" cy="121180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أقرأ وأتأمل </a:t>
            </a:r>
            <a:endParaRPr lang="ar-SA" sz="2000" b="1" dirty="0">
              <a:solidFill>
                <a:schemeClr val="tx1"/>
              </a:solidFill>
            </a:endParaRPr>
          </a:p>
        </p:txBody>
      </p:sp>
      <p:sp>
        <p:nvSpPr>
          <p:cNvPr id="4" name="مربع نص 3"/>
          <p:cNvSpPr txBox="1"/>
          <p:nvPr/>
        </p:nvSpPr>
        <p:spPr>
          <a:xfrm>
            <a:off x="500034" y="1071546"/>
            <a:ext cx="8143932" cy="2215991"/>
          </a:xfrm>
          <a:prstGeom prst="rect">
            <a:avLst/>
          </a:prstGeom>
          <a:ln>
            <a:solidFill>
              <a:schemeClr val="accent2">
                <a:lumMod val="40000"/>
                <a:lumOff val="6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t>الابتسام </a:t>
            </a:r>
            <a:r>
              <a:rPr lang="ar-SA" sz="2400" b="1" dirty="0" smtClean="0">
                <a:solidFill>
                  <a:schemeClr val="accent6">
                    <a:lumMod val="75000"/>
                  </a:schemeClr>
                </a:solidFill>
              </a:rPr>
              <a:t>هو</a:t>
            </a:r>
            <a:r>
              <a:rPr lang="ar-SA" sz="2400" b="1" dirty="0" smtClean="0"/>
              <a:t> خير دواء </a:t>
            </a:r>
            <a:r>
              <a:rPr lang="ar-SA" sz="2400" b="1" dirty="0" smtClean="0"/>
              <a:t>للعقل</a:t>
            </a:r>
            <a:r>
              <a:rPr lang="ar-SA" sz="2400" b="1" dirty="0" smtClean="0"/>
              <a:t>.</a:t>
            </a:r>
          </a:p>
          <a:p>
            <a:pPr algn="ctr"/>
            <a:r>
              <a:rPr lang="ar-SA" sz="2400" b="1" dirty="0" smtClean="0"/>
              <a:t>إن توسيع أفقك،وتحديد مثلك عالياً </a:t>
            </a:r>
            <a:r>
              <a:rPr lang="ar-SA" sz="2400" b="1" dirty="0" smtClean="0">
                <a:solidFill>
                  <a:schemeClr val="accent6">
                    <a:lumMod val="75000"/>
                  </a:schemeClr>
                </a:solidFill>
              </a:rPr>
              <a:t>هي</a:t>
            </a:r>
            <a:r>
              <a:rPr lang="ar-SA" sz="2400" b="1" dirty="0" smtClean="0"/>
              <a:t> الخيوط التي يجب أن تنسج منها حياتك.</a:t>
            </a:r>
          </a:p>
          <a:p>
            <a:pPr algn="ctr"/>
            <a:r>
              <a:rPr lang="ar-SA" sz="2400" b="1" dirty="0" smtClean="0"/>
              <a:t>إن الباسمين للحياة </a:t>
            </a:r>
            <a:r>
              <a:rPr lang="ar-SA" sz="2400" b="1" dirty="0" smtClean="0">
                <a:solidFill>
                  <a:schemeClr val="accent6">
                    <a:lumMod val="75000"/>
                  </a:schemeClr>
                </a:solidFill>
              </a:rPr>
              <a:t>هم</a:t>
            </a:r>
            <a:r>
              <a:rPr lang="ar-SA" sz="2400" b="1" dirty="0" smtClean="0"/>
              <a:t> خير الناس صحة.</a:t>
            </a:r>
          </a:p>
          <a:p>
            <a:pPr algn="ctr"/>
            <a:r>
              <a:rPr lang="ar-SA" sz="2400" b="1" dirty="0" smtClean="0">
                <a:solidFill>
                  <a:schemeClr val="accent6">
                    <a:lumMod val="75000"/>
                  </a:schemeClr>
                </a:solidFill>
              </a:rPr>
              <a:t>نحن</a:t>
            </a:r>
            <a:r>
              <a:rPr lang="ar-SA" sz="2400" b="1" dirty="0" smtClean="0"/>
              <a:t> نرى للوراثة والبيئة دخلا في حياة الإنسان.</a:t>
            </a:r>
          </a:p>
          <a:p>
            <a:pPr algn="ctr"/>
            <a:r>
              <a:rPr lang="ar-SA" sz="2400" b="1" dirty="0" smtClean="0">
                <a:solidFill>
                  <a:schemeClr val="accent6">
                    <a:lumMod val="75000"/>
                  </a:schemeClr>
                </a:solidFill>
              </a:rPr>
              <a:t>إياك </a:t>
            </a:r>
            <a:r>
              <a:rPr lang="ar-SA" sz="2400" b="1" dirty="0" smtClean="0"/>
              <a:t>نستعين.</a:t>
            </a:r>
          </a:p>
          <a:p>
            <a:pPr algn="ctr"/>
            <a:endParaRPr lang="ar-SA" dirty="0"/>
          </a:p>
        </p:txBody>
      </p:sp>
      <p:sp>
        <p:nvSpPr>
          <p:cNvPr id="5" name="شكل بيضاوي 4"/>
          <p:cNvSpPr/>
          <p:nvPr/>
        </p:nvSpPr>
        <p:spPr>
          <a:xfrm>
            <a:off x="4071934" y="285728"/>
            <a:ext cx="928694" cy="785818"/>
          </a:xfrm>
          <a:prstGeom prst="ellipse">
            <a:avLst/>
          </a:prstGeom>
          <a:solidFill>
            <a:schemeClr val="accent2">
              <a:lumMod val="20000"/>
              <a:lumOff val="80000"/>
            </a:schemeClr>
          </a:solidFill>
          <a:effectLst>
            <a:glow rad="101600">
              <a:schemeClr val="accent1">
                <a:satMod val="175000"/>
                <a:alpha val="40000"/>
              </a:schemeClr>
            </a:glo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أ</a:t>
            </a:r>
            <a:endParaRPr lang="ar-SA" sz="3600" b="1" dirty="0">
              <a:solidFill>
                <a:schemeClr val="tx1"/>
              </a:solidFill>
            </a:endParaRPr>
          </a:p>
        </p:txBody>
      </p:sp>
      <p:sp>
        <p:nvSpPr>
          <p:cNvPr id="6" name="مربع نص 5"/>
          <p:cNvSpPr txBox="1"/>
          <p:nvPr/>
        </p:nvSpPr>
        <p:spPr>
          <a:xfrm>
            <a:off x="500034" y="4286256"/>
            <a:ext cx="8143932" cy="1846659"/>
          </a:xfrm>
          <a:prstGeom prst="rect">
            <a:avLst/>
          </a:prstGeom>
          <a:ln>
            <a:solidFill>
              <a:schemeClr val="accent2">
                <a:lumMod val="40000"/>
                <a:lumOff val="60000"/>
              </a:schemeClr>
            </a:solidFill>
          </a:ln>
          <a:effectLst>
            <a:glow rad="101600">
              <a:schemeClr val="accent1">
                <a:satMod val="175000"/>
                <a:alpha val="40000"/>
              </a:schemeClr>
            </a:glow>
          </a:effectLst>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2400" b="1" dirty="0" smtClean="0"/>
              <a:t>الإنسان بعزم</a:t>
            </a:r>
            <a:r>
              <a:rPr lang="ar-SA" sz="2400" b="1" dirty="0" smtClean="0">
                <a:solidFill>
                  <a:schemeClr val="accent6">
                    <a:lumMod val="75000"/>
                  </a:schemeClr>
                </a:solidFill>
              </a:rPr>
              <a:t>ه</a:t>
            </a:r>
            <a:r>
              <a:rPr lang="ar-SA" sz="2400" b="1" dirty="0" smtClean="0"/>
              <a:t> وهمت</a:t>
            </a:r>
            <a:r>
              <a:rPr lang="ar-SA" sz="2400" b="1" dirty="0" smtClean="0">
                <a:solidFill>
                  <a:schemeClr val="accent6">
                    <a:lumMod val="75000"/>
                  </a:schemeClr>
                </a:solidFill>
              </a:rPr>
              <a:t>ه</a:t>
            </a:r>
            <a:r>
              <a:rPr lang="ar-SA" sz="2400" b="1" dirty="0" smtClean="0"/>
              <a:t> قادر ـ بعون الله ـ على التغلب عليهما.</a:t>
            </a:r>
          </a:p>
          <a:p>
            <a:pPr algn="ctr"/>
            <a:r>
              <a:rPr lang="ar-SA" sz="2400" b="1" dirty="0" smtClean="0"/>
              <a:t>فالوراثة والبيئة لا تعوق</a:t>
            </a:r>
            <a:r>
              <a:rPr lang="ar-SA" sz="2400" b="1" dirty="0" smtClean="0">
                <a:solidFill>
                  <a:schemeClr val="accent6">
                    <a:lumMod val="75000"/>
                  </a:schemeClr>
                </a:solidFill>
              </a:rPr>
              <a:t>ا</a:t>
            </a:r>
            <a:r>
              <a:rPr lang="ar-SA" sz="2400" b="1" dirty="0" smtClean="0"/>
              <a:t>ن الإنسان عن إسعاد حياته.</a:t>
            </a:r>
          </a:p>
          <a:p>
            <a:pPr algn="ctr"/>
            <a:r>
              <a:rPr lang="ar-SA" sz="2400" b="1" dirty="0" smtClean="0"/>
              <a:t>وبعد الثقة بنفس</a:t>
            </a:r>
            <a:r>
              <a:rPr lang="ar-SA" sz="2400" b="1" dirty="0" smtClean="0">
                <a:solidFill>
                  <a:schemeClr val="accent6">
                    <a:lumMod val="75000"/>
                  </a:schemeClr>
                </a:solidFill>
              </a:rPr>
              <a:t>ك</a:t>
            </a:r>
            <a:r>
              <a:rPr lang="ar-SA" sz="2400" b="1" dirty="0" smtClean="0"/>
              <a:t> واحترام</a:t>
            </a:r>
            <a:r>
              <a:rPr lang="ar-SA" sz="2400" b="1" dirty="0" smtClean="0">
                <a:solidFill>
                  <a:schemeClr val="accent6">
                    <a:lumMod val="75000"/>
                  </a:schemeClr>
                </a:solidFill>
              </a:rPr>
              <a:t>ه</a:t>
            </a:r>
            <a:r>
              <a:rPr lang="ar-SA" sz="2400" b="1" dirty="0" smtClean="0"/>
              <a:t>ا،اجتهد أن تبتسم للحياة.</a:t>
            </a:r>
          </a:p>
          <a:p>
            <a:pPr algn="ctr"/>
            <a:r>
              <a:rPr lang="ar-SA" sz="2400" b="1" dirty="0" smtClean="0"/>
              <a:t>التحايل وسيلة حقيرة للذين يبحث</a:t>
            </a:r>
            <a:r>
              <a:rPr lang="ar-SA" sz="2400" b="1" dirty="0" smtClean="0">
                <a:solidFill>
                  <a:schemeClr val="accent6">
                    <a:lumMod val="75000"/>
                  </a:schemeClr>
                </a:solidFill>
              </a:rPr>
              <a:t>و</a:t>
            </a:r>
            <a:r>
              <a:rPr lang="ar-SA" sz="2400" b="1" dirty="0" smtClean="0"/>
              <a:t>ن عن النجاح.</a:t>
            </a:r>
          </a:p>
          <a:p>
            <a:pPr algn="ctr"/>
            <a:endParaRPr lang="ar-SA" dirty="0"/>
          </a:p>
        </p:txBody>
      </p:sp>
      <p:sp>
        <p:nvSpPr>
          <p:cNvPr id="7" name="شكل بيضاوي 6"/>
          <p:cNvSpPr/>
          <p:nvPr/>
        </p:nvSpPr>
        <p:spPr>
          <a:xfrm>
            <a:off x="4071934" y="3500438"/>
            <a:ext cx="928694" cy="785818"/>
          </a:xfrm>
          <a:prstGeom prst="ellipse">
            <a:avLst/>
          </a:prstGeom>
          <a:solidFill>
            <a:schemeClr val="accent2">
              <a:lumMod val="20000"/>
              <a:lumOff val="80000"/>
            </a:schemeClr>
          </a:solidFill>
          <a:effectLst>
            <a:glow rad="101600">
              <a:schemeClr val="accent1">
                <a:satMod val="175000"/>
                <a:alpha val="40000"/>
              </a:schemeClr>
            </a:glow>
          </a:effectLst>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600" b="1" dirty="0" smtClean="0">
                <a:solidFill>
                  <a:schemeClr val="tx1"/>
                </a:solidFill>
              </a:rPr>
              <a:t>ب</a:t>
            </a:r>
            <a:endParaRPr lang="ar-SA" sz="36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2000"/>
                                        <p:tgtEl>
                                          <p:spTgt spid="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4)">
                                      <p:cBhvr>
                                        <p:cTn id="13" dur="2000"/>
                                        <p:tgtEl>
                                          <p:spTgt spid="7"/>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4)">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142844" y="739202"/>
            <a:ext cx="8501122" cy="3046988"/>
          </a:xfrm>
          <a:prstGeom prst="rect">
            <a:avLst/>
          </a:prstGeom>
          <a:noFill/>
        </p:spPr>
        <p:txBody>
          <a:bodyPr wrap="square" rtlCol="1">
            <a:spAutoFit/>
          </a:bodyPr>
          <a:lstStyle/>
          <a:p>
            <a:pPr marL="514350" indent="-514350">
              <a:buFont typeface="+mj-lt"/>
              <a:buAutoNum type="arabicParenR"/>
            </a:pPr>
            <a:r>
              <a:rPr lang="ar-SA" sz="3200" b="1" dirty="0" smtClean="0">
                <a:cs typeface="DecoType Naskh" pitchFamily="2" charset="-78"/>
              </a:rPr>
              <a:t>هل يقصد بكلمة(هو)شيء بعينه؟</a:t>
            </a:r>
          </a:p>
          <a:p>
            <a:pPr marL="514350" indent="-514350">
              <a:buFont typeface="+mj-lt"/>
              <a:buAutoNum type="arabicParenR"/>
            </a:pPr>
            <a:r>
              <a:rPr lang="ar-SA" sz="3200" b="1" dirty="0" smtClean="0">
                <a:cs typeface="DecoType Naskh" pitchFamily="2" charset="-78"/>
              </a:rPr>
              <a:t>ماذا نسمي الاسم الذي يدل على شيء أو شخص بعينه؟</a:t>
            </a:r>
          </a:p>
          <a:p>
            <a:pPr marL="514350" indent="-514350">
              <a:buFont typeface="+mj-lt"/>
              <a:buAutoNum type="arabicParenR"/>
            </a:pPr>
            <a:r>
              <a:rPr lang="ar-SA" sz="3200" b="1" dirty="0" smtClean="0">
                <a:cs typeface="DecoType Naskh" pitchFamily="2" charset="-78"/>
              </a:rPr>
              <a:t>حين نقول(أنا،نحن،أنت،هو،هي،هم)ماذا نسمي هذه الألفاظ؟</a:t>
            </a:r>
          </a:p>
          <a:p>
            <a:pPr marL="514350" indent="-514350">
              <a:buFont typeface="+mj-lt"/>
              <a:buAutoNum type="arabicParenR"/>
            </a:pPr>
            <a:r>
              <a:rPr lang="ar-SA" sz="3200" b="1" dirty="0" smtClean="0">
                <a:cs typeface="DecoType Naskh" pitchFamily="2" charset="-78"/>
              </a:rPr>
              <a:t>أحدد الضمائر الواردة في المجموعة(أ)؟</a:t>
            </a:r>
          </a:p>
          <a:p>
            <a:pPr marL="514350" indent="-514350">
              <a:buFont typeface="+mj-lt"/>
              <a:buAutoNum type="arabicParenR"/>
            </a:pPr>
            <a:r>
              <a:rPr lang="ar-SA" sz="3200" b="1" dirty="0" smtClean="0">
                <a:cs typeface="DecoType Naskh" pitchFamily="2" charset="-78"/>
              </a:rPr>
              <a:t>أصنف الضمائر في الجدول التالي: </a:t>
            </a:r>
          </a:p>
          <a:p>
            <a:endParaRPr lang="ar-SA" sz="3200" b="1" dirty="0">
              <a:cs typeface="DecoType Naskh" pitchFamily="2" charset="-78"/>
            </a:endParaRPr>
          </a:p>
        </p:txBody>
      </p:sp>
      <p:sp>
        <p:nvSpPr>
          <p:cNvPr id="4" name="وسيلة شرح على شكل سحابة 3"/>
          <p:cNvSpPr/>
          <p:nvPr/>
        </p:nvSpPr>
        <p:spPr>
          <a:xfrm>
            <a:off x="7572396" y="142852"/>
            <a:ext cx="1071570" cy="571504"/>
          </a:xfrm>
          <a:prstGeom prst="cloudCallout">
            <a:avLst>
              <a:gd name="adj1" fmla="val -34951"/>
              <a:gd name="adj2" fmla="val 38864"/>
            </a:avLst>
          </a:prstGeom>
          <a:solidFill>
            <a:schemeClr val="accent6">
              <a:lumMod val="60000"/>
              <a:lumOff val="4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b="1" dirty="0" smtClean="0">
                <a:solidFill>
                  <a:schemeClr val="tx1"/>
                </a:solidFill>
              </a:rPr>
              <a:t>أولاً</a:t>
            </a:r>
            <a:endParaRPr lang="ar-SA" sz="2400" b="1" dirty="0">
              <a:solidFill>
                <a:schemeClr val="tx1"/>
              </a:solidFill>
            </a:endParaRPr>
          </a:p>
        </p:txBody>
      </p:sp>
      <p:graphicFrame>
        <p:nvGraphicFramePr>
          <p:cNvPr id="5" name="جدول 4"/>
          <p:cNvGraphicFramePr>
            <a:graphicFrameLocks noGrp="1"/>
          </p:cNvGraphicFramePr>
          <p:nvPr/>
        </p:nvGraphicFramePr>
        <p:xfrm>
          <a:off x="1571604" y="3571876"/>
          <a:ext cx="6096000" cy="1500182"/>
        </p:xfrm>
        <a:graphic>
          <a:graphicData uri="http://schemas.openxmlformats.org/drawingml/2006/table">
            <a:tbl>
              <a:tblPr rtl="1" firstRow="1" bandRow="1">
                <a:tableStyleId>{284E427A-3D55-4303-BF80-6455036E1DE7}</a:tableStyleId>
              </a:tblPr>
              <a:tblGrid>
                <a:gridCol w="2032000"/>
                <a:gridCol w="2032000"/>
                <a:gridCol w="2032000"/>
              </a:tblGrid>
              <a:tr h="585782">
                <a:tc>
                  <a:txBody>
                    <a:bodyPr/>
                    <a:lstStyle/>
                    <a:p>
                      <a:pPr algn="ctr" rtl="1"/>
                      <a:r>
                        <a:rPr lang="ar-SA" sz="2400" dirty="0" smtClean="0">
                          <a:solidFill>
                            <a:schemeClr val="tx1"/>
                          </a:solidFill>
                        </a:rPr>
                        <a:t>ضمائر المتكلم</a:t>
                      </a:r>
                      <a:endParaRPr lang="ar-SA" sz="2400" b="1" dirty="0">
                        <a:solidFill>
                          <a:schemeClr val="tx1"/>
                        </a:solidFill>
                      </a:endParaRPr>
                    </a:p>
                  </a:txBody>
                  <a:tcPr/>
                </a:tc>
                <a:tc>
                  <a:txBody>
                    <a:bodyPr/>
                    <a:lstStyle/>
                    <a:p>
                      <a:pPr algn="ctr" rtl="1"/>
                      <a:r>
                        <a:rPr lang="ar-SA" sz="2400" dirty="0" smtClean="0">
                          <a:solidFill>
                            <a:schemeClr val="tx1"/>
                          </a:solidFill>
                        </a:rPr>
                        <a:t>ضمائر المخاطب</a:t>
                      </a:r>
                      <a:endParaRPr lang="ar-SA" sz="2400" b="1" dirty="0">
                        <a:solidFill>
                          <a:schemeClr val="tx1"/>
                        </a:solidFill>
                      </a:endParaRPr>
                    </a:p>
                  </a:txBody>
                  <a:tcPr/>
                </a:tc>
                <a:tc>
                  <a:txBody>
                    <a:bodyPr/>
                    <a:lstStyle/>
                    <a:p>
                      <a:pPr algn="ctr" rtl="1"/>
                      <a:r>
                        <a:rPr lang="ar-SA" sz="2400" dirty="0" smtClean="0">
                          <a:solidFill>
                            <a:schemeClr val="tx1"/>
                          </a:solidFill>
                        </a:rPr>
                        <a:t>ضمائر الغائب</a:t>
                      </a:r>
                      <a:endParaRPr lang="ar-SA" sz="2400" b="1" dirty="0">
                        <a:solidFill>
                          <a:schemeClr val="tx1"/>
                        </a:solidFill>
                      </a:endParaRPr>
                    </a:p>
                  </a:txBody>
                  <a:tcPr/>
                </a:tc>
              </a:tr>
              <a:tr h="370840">
                <a:tc>
                  <a:txBody>
                    <a:bodyPr/>
                    <a:lstStyle/>
                    <a:p>
                      <a:pPr algn="ctr" rtl="1"/>
                      <a:endParaRPr lang="ar-SA" sz="2400" b="1" dirty="0">
                        <a:solidFill>
                          <a:schemeClr val="tx1"/>
                        </a:solidFill>
                      </a:endParaRPr>
                    </a:p>
                  </a:txBody>
                  <a:tcPr/>
                </a:tc>
                <a:tc>
                  <a:txBody>
                    <a:bodyPr/>
                    <a:lstStyle/>
                    <a:p>
                      <a:pPr algn="ctr" rtl="1"/>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r h="370840">
                <a:tc>
                  <a:txBody>
                    <a:bodyPr/>
                    <a:lstStyle/>
                    <a:p>
                      <a:pPr algn="ctr" rtl="1"/>
                      <a:endParaRPr lang="ar-SA" sz="2400" b="1" dirty="0">
                        <a:solidFill>
                          <a:schemeClr val="tx1"/>
                        </a:solidFill>
                      </a:endParaRPr>
                    </a:p>
                  </a:txBody>
                  <a:tcPr/>
                </a:tc>
                <a:tc>
                  <a:txBody>
                    <a:bodyPr/>
                    <a:lstStyle/>
                    <a:p>
                      <a:pPr algn="ctr" rtl="1"/>
                      <a:r>
                        <a:rPr lang="ar-SA" sz="2400" b="1" dirty="0" smtClean="0">
                          <a:solidFill>
                            <a:schemeClr val="tx1"/>
                          </a:solidFill>
                        </a:rPr>
                        <a:t>إياك</a:t>
                      </a:r>
                      <a:endParaRPr lang="ar-SA" sz="2400" b="1" dirty="0">
                        <a:solidFill>
                          <a:schemeClr val="tx1"/>
                        </a:solidFill>
                      </a:endParaRPr>
                    </a:p>
                  </a:txBody>
                  <a:tcPr/>
                </a:tc>
                <a:tc>
                  <a:txBody>
                    <a:bodyPr/>
                    <a:lstStyle/>
                    <a:p>
                      <a:pPr algn="ctr" rtl="1"/>
                      <a:endParaRPr lang="ar-SA" sz="2400" b="1" dirty="0">
                        <a:solidFill>
                          <a:schemeClr val="tx1"/>
                        </a:solidFill>
                      </a:endParaRPr>
                    </a:p>
                  </a:txBody>
                  <a:tcPr/>
                </a:tc>
              </a:tr>
            </a:tbl>
          </a:graphicData>
        </a:graphic>
      </p:graphicFrame>
      <p:sp>
        <p:nvSpPr>
          <p:cNvPr id="6" name="مربع نص 5"/>
          <p:cNvSpPr txBox="1"/>
          <p:nvPr/>
        </p:nvSpPr>
        <p:spPr>
          <a:xfrm>
            <a:off x="5929322" y="4110343"/>
            <a:ext cx="1071570" cy="461665"/>
          </a:xfrm>
          <a:prstGeom prst="rect">
            <a:avLst/>
          </a:prstGeom>
          <a:noFill/>
        </p:spPr>
        <p:txBody>
          <a:bodyPr wrap="square" rtlCol="1">
            <a:spAutoFit/>
          </a:bodyPr>
          <a:lstStyle/>
          <a:p>
            <a:pPr algn="ctr"/>
            <a:r>
              <a:rPr lang="ar-SA" sz="2400" b="1" dirty="0" smtClean="0"/>
              <a:t>نحن</a:t>
            </a:r>
          </a:p>
        </p:txBody>
      </p:sp>
      <p:sp>
        <p:nvSpPr>
          <p:cNvPr id="7" name="مربع نص 6"/>
          <p:cNvSpPr txBox="1"/>
          <p:nvPr/>
        </p:nvSpPr>
        <p:spPr>
          <a:xfrm>
            <a:off x="4071934" y="4181781"/>
            <a:ext cx="1071570" cy="461665"/>
          </a:xfrm>
          <a:prstGeom prst="rect">
            <a:avLst/>
          </a:prstGeom>
          <a:noFill/>
        </p:spPr>
        <p:txBody>
          <a:bodyPr wrap="square" rtlCol="1">
            <a:spAutoFit/>
          </a:bodyPr>
          <a:lstStyle/>
          <a:p>
            <a:pPr algn="ctr"/>
            <a:r>
              <a:rPr lang="ar-SA" sz="2400" b="1" dirty="0" smtClean="0"/>
              <a:t>أنت </a:t>
            </a:r>
          </a:p>
        </p:txBody>
      </p:sp>
      <p:sp>
        <p:nvSpPr>
          <p:cNvPr id="8" name="مربع نص 7"/>
          <p:cNvSpPr txBox="1"/>
          <p:nvPr/>
        </p:nvSpPr>
        <p:spPr>
          <a:xfrm>
            <a:off x="2000232" y="4071942"/>
            <a:ext cx="1071570" cy="461665"/>
          </a:xfrm>
          <a:prstGeom prst="rect">
            <a:avLst/>
          </a:prstGeom>
          <a:noFill/>
        </p:spPr>
        <p:txBody>
          <a:bodyPr wrap="square" rtlCol="1">
            <a:spAutoFit/>
          </a:bodyPr>
          <a:lstStyle/>
          <a:p>
            <a:pPr algn="ctr"/>
            <a:r>
              <a:rPr lang="ar-SA" sz="2400" b="1" dirty="0" smtClean="0"/>
              <a:t>هو/هي</a:t>
            </a:r>
          </a:p>
        </p:txBody>
      </p:sp>
      <p:sp>
        <p:nvSpPr>
          <p:cNvPr id="9" name="مربع نص 8"/>
          <p:cNvSpPr txBox="1"/>
          <p:nvPr/>
        </p:nvSpPr>
        <p:spPr>
          <a:xfrm>
            <a:off x="2000232" y="4572008"/>
            <a:ext cx="1071570" cy="461665"/>
          </a:xfrm>
          <a:prstGeom prst="rect">
            <a:avLst/>
          </a:prstGeom>
          <a:noFill/>
        </p:spPr>
        <p:txBody>
          <a:bodyPr wrap="square" rtlCol="1">
            <a:spAutoFit/>
          </a:bodyPr>
          <a:lstStyle/>
          <a:p>
            <a:pPr algn="ctr"/>
            <a:r>
              <a:rPr lang="ar-SA" sz="2400" b="1" dirty="0" smtClean="0"/>
              <a:t>هم</a:t>
            </a:r>
          </a:p>
        </p:txBody>
      </p:sp>
      <p:sp>
        <p:nvSpPr>
          <p:cNvPr id="10" name="مربع نص 9"/>
          <p:cNvSpPr txBox="1"/>
          <p:nvPr/>
        </p:nvSpPr>
        <p:spPr>
          <a:xfrm>
            <a:off x="1357290" y="752757"/>
            <a:ext cx="3071834" cy="523220"/>
          </a:xfrm>
          <a:prstGeom prst="rect">
            <a:avLst/>
          </a:prstGeom>
          <a:noFill/>
        </p:spPr>
        <p:txBody>
          <a:bodyPr wrap="square" rtlCol="1">
            <a:spAutoFit/>
          </a:bodyPr>
          <a:lstStyle/>
          <a:p>
            <a:r>
              <a:rPr lang="ar-SA" sz="2800" b="1" dirty="0" smtClean="0">
                <a:solidFill>
                  <a:schemeClr val="accent6">
                    <a:lumMod val="50000"/>
                  </a:schemeClr>
                </a:solidFill>
              </a:rPr>
              <a:t>نعم يقصد بها شيء بعينه</a:t>
            </a:r>
            <a:endParaRPr lang="ar-SA" sz="2800" b="1" dirty="0">
              <a:solidFill>
                <a:schemeClr val="accent6">
                  <a:lumMod val="50000"/>
                </a:schemeClr>
              </a:solidFill>
            </a:endParaRPr>
          </a:p>
        </p:txBody>
      </p:sp>
      <p:sp>
        <p:nvSpPr>
          <p:cNvPr id="11" name="مربع نص 10"/>
          <p:cNvSpPr txBox="1"/>
          <p:nvPr/>
        </p:nvSpPr>
        <p:spPr>
          <a:xfrm>
            <a:off x="990576" y="1191268"/>
            <a:ext cx="1009656" cy="523220"/>
          </a:xfrm>
          <a:prstGeom prst="rect">
            <a:avLst/>
          </a:prstGeom>
          <a:noFill/>
        </p:spPr>
        <p:txBody>
          <a:bodyPr wrap="square" rtlCol="1">
            <a:spAutoFit/>
          </a:bodyPr>
          <a:lstStyle/>
          <a:p>
            <a:r>
              <a:rPr lang="ar-SA" sz="2800" b="1" dirty="0" smtClean="0">
                <a:solidFill>
                  <a:schemeClr val="accent6">
                    <a:lumMod val="50000"/>
                  </a:schemeClr>
                </a:solidFill>
              </a:rPr>
              <a:t>معرفة</a:t>
            </a:r>
            <a:endParaRPr lang="ar-SA" sz="2800" b="1" dirty="0">
              <a:solidFill>
                <a:schemeClr val="accent6">
                  <a:lumMod val="50000"/>
                </a:schemeClr>
              </a:solidFill>
            </a:endParaRPr>
          </a:p>
        </p:txBody>
      </p:sp>
      <p:sp>
        <p:nvSpPr>
          <p:cNvPr id="12" name="مربع نص 11"/>
          <p:cNvSpPr txBox="1"/>
          <p:nvPr/>
        </p:nvSpPr>
        <p:spPr>
          <a:xfrm>
            <a:off x="642910" y="1634859"/>
            <a:ext cx="1071570" cy="523220"/>
          </a:xfrm>
          <a:prstGeom prst="rect">
            <a:avLst/>
          </a:prstGeom>
          <a:noFill/>
        </p:spPr>
        <p:txBody>
          <a:bodyPr wrap="square" rtlCol="1">
            <a:spAutoFit/>
          </a:bodyPr>
          <a:lstStyle/>
          <a:p>
            <a:r>
              <a:rPr lang="ar-SA" sz="2800" b="1" dirty="0" smtClean="0">
                <a:solidFill>
                  <a:schemeClr val="accent6">
                    <a:lumMod val="50000"/>
                  </a:schemeClr>
                </a:solidFill>
              </a:rPr>
              <a:t>ضمائر</a:t>
            </a:r>
            <a:endParaRPr lang="ar-SA" sz="2800" b="1" dirty="0">
              <a:solidFill>
                <a:schemeClr val="accent6">
                  <a:lumMod val="50000"/>
                </a:schemeClr>
              </a:solidFill>
            </a:endParaRPr>
          </a:p>
        </p:txBody>
      </p:sp>
      <p:sp>
        <p:nvSpPr>
          <p:cNvPr id="13" name="مربع نص 12"/>
          <p:cNvSpPr txBox="1"/>
          <p:nvPr/>
        </p:nvSpPr>
        <p:spPr>
          <a:xfrm>
            <a:off x="1000100" y="2119962"/>
            <a:ext cx="3071834" cy="523220"/>
          </a:xfrm>
          <a:prstGeom prst="rect">
            <a:avLst/>
          </a:prstGeom>
          <a:noFill/>
        </p:spPr>
        <p:txBody>
          <a:bodyPr wrap="square" rtlCol="1">
            <a:spAutoFit/>
          </a:bodyPr>
          <a:lstStyle/>
          <a:p>
            <a:r>
              <a:rPr lang="ar-SA" sz="2800" b="1" dirty="0" smtClean="0">
                <a:solidFill>
                  <a:schemeClr val="accent6">
                    <a:lumMod val="50000"/>
                  </a:schemeClr>
                </a:solidFill>
              </a:rPr>
              <a:t>هو/هي/هم/نحن/إياك/أنت</a:t>
            </a:r>
            <a:endParaRPr lang="ar-SA" sz="2800" b="1" dirty="0">
              <a:solidFill>
                <a:schemeClr val="accent6">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2000"/>
                                        <p:tgtEl>
                                          <p:spTgt spid="4"/>
                                        </p:tgtEl>
                                      </p:cBhvr>
                                    </p:animEffect>
                                  </p:childTnLst>
                                </p:cTn>
                              </p:par>
                              <p:par>
                                <p:cTn id="11" presetID="37"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ppt_x</p:attrName>
                                        </p:attrNameLst>
                                      </p:cBhvr>
                                      <p:tavLst>
                                        <p:tav tm="0">
                                          <p:val>
                                            <p:strVal val="#ppt_x"/>
                                          </p:val>
                                        </p:tav>
                                        <p:tav tm="100000">
                                          <p:val>
                                            <p:strVal val="#ppt_x"/>
                                          </p:val>
                                        </p:tav>
                                      </p:tavLst>
                                    </p:anim>
                                    <p:anim calcmode="lin" valueType="num">
                                      <p:cBhvr>
                                        <p:cTn id="15" dur="1800" decel="100000" fill="hold"/>
                                        <p:tgtEl>
                                          <p:spTgt spid="5"/>
                                        </p:tgtEl>
                                        <p:attrNameLst>
                                          <p:attrName>ppt_y</p:attrName>
                                        </p:attrNameLst>
                                      </p:cBhvr>
                                      <p:tavLst>
                                        <p:tav tm="0">
                                          <p:val>
                                            <p:strVal val="#ppt_y+1"/>
                                          </p:val>
                                        </p:tav>
                                        <p:tav tm="100000">
                                          <p:val>
                                            <p:strVal val="#ppt_y-.03"/>
                                          </p:val>
                                        </p:tav>
                                      </p:tavLst>
                                    </p:anim>
                                    <p:anim calcmode="lin" valueType="num">
                                      <p:cBhvr>
                                        <p:cTn id="16" dur="200" accel="100000" fill="hold">
                                          <p:stCondLst>
                                            <p:cond delay="18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ppt_x</p:attrName>
                                        </p:attrNameLst>
                                      </p:cBhvr>
                                      <p:tavLst>
                                        <p:tav tm="0">
                                          <p:val>
                                            <p:strVal val="#ppt_x-.2"/>
                                          </p:val>
                                        </p:tav>
                                        <p:tav tm="100000">
                                          <p:val>
                                            <p:strVal val="#ppt_x"/>
                                          </p:val>
                                        </p:tav>
                                      </p:tavLst>
                                    </p:anim>
                                    <p:anim calcmode="lin" valueType="num">
                                      <p:cBhvr>
                                        <p:cTn id="22"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ppt_x</p:attrName>
                                        </p:attrNameLst>
                                      </p:cBhvr>
                                      <p:tavLst>
                                        <p:tav tm="0">
                                          <p:val>
                                            <p:strVal val="#ppt_x-.2"/>
                                          </p:val>
                                        </p:tav>
                                        <p:tav tm="100000">
                                          <p:val>
                                            <p:strVal val="#ppt_x"/>
                                          </p:val>
                                        </p:tav>
                                      </p:tavLst>
                                    </p:anim>
                                    <p:anim calcmode="lin" valueType="num">
                                      <p:cBhvr>
                                        <p:cTn id="29"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ppt_x</p:attrName>
                                        </p:attrNameLst>
                                      </p:cBhvr>
                                      <p:tavLst>
                                        <p:tav tm="0">
                                          <p:val>
                                            <p:strVal val="#ppt_x-.2"/>
                                          </p:val>
                                        </p:tav>
                                        <p:tav tm="100000">
                                          <p:val>
                                            <p:strVal val="#ppt_x"/>
                                          </p:val>
                                        </p:tav>
                                      </p:tavLst>
                                    </p:anim>
                                    <p:anim calcmode="lin" valueType="num">
                                      <p:cBhvr>
                                        <p:cTn id="36"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ppt_x</p:attrName>
                                        </p:attrNameLst>
                                      </p:cBhvr>
                                      <p:tavLst>
                                        <p:tav tm="0">
                                          <p:val>
                                            <p:strVal val="#ppt_x-.2"/>
                                          </p:val>
                                        </p:tav>
                                        <p:tav tm="100000">
                                          <p:val>
                                            <p:strVal val="#ppt_x"/>
                                          </p:val>
                                        </p:tav>
                                      </p:tavLst>
                                    </p:anim>
                                    <p:anim calcmode="lin" valueType="num">
                                      <p:cBhvr>
                                        <p:cTn id="4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3"/>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Scale>
                                      <p:cBhvr>
                                        <p:cTn id="47" dur="2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2000" decel="50000" fill="hold">
                                          <p:stCondLst>
                                            <p:cond delay="0"/>
                                          </p:stCondLst>
                                        </p:cTn>
                                        <p:tgtEl>
                                          <p:spTgt spid="6"/>
                                        </p:tgtEl>
                                        <p:attrNameLst>
                                          <p:attrName>ppt_x</p:attrName>
                                          <p:attrName>ppt_y</p:attrName>
                                        </p:attrNameLst>
                                      </p:cBhvr>
                                    </p:animMotion>
                                    <p:animEffect transition="in" filter="fade">
                                      <p:cBhvr>
                                        <p:cTn id="49" dur="2000"/>
                                        <p:tgtEl>
                                          <p:spTgt spid="6"/>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Scale>
                                      <p:cBhvr>
                                        <p:cTn id="52" dur="2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2000" decel="50000" fill="hold">
                                          <p:stCondLst>
                                            <p:cond delay="0"/>
                                          </p:stCondLst>
                                        </p:cTn>
                                        <p:tgtEl>
                                          <p:spTgt spid="7"/>
                                        </p:tgtEl>
                                        <p:attrNameLst>
                                          <p:attrName>ppt_x</p:attrName>
                                          <p:attrName>ppt_y</p:attrName>
                                        </p:attrNameLst>
                                      </p:cBhvr>
                                    </p:animMotion>
                                    <p:animEffect transition="in" filter="fade">
                                      <p:cBhvr>
                                        <p:cTn id="54" dur="2000"/>
                                        <p:tgtEl>
                                          <p:spTgt spid="7"/>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Scale>
                                      <p:cBhvr>
                                        <p:cTn id="57" dur="2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2000" decel="50000" fill="hold">
                                          <p:stCondLst>
                                            <p:cond delay="0"/>
                                          </p:stCondLst>
                                        </p:cTn>
                                        <p:tgtEl>
                                          <p:spTgt spid="8"/>
                                        </p:tgtEl>
                                        <p:attrNameLst>
                                          <p:attrName>ppt_x</p:attrName>
                                          <p:attrName>ppt_y</p:attrName>
                                        </p:attrNameLst>
                                      </p:cBhvr>
                                    </p:animMotion>
                                    <p:animEffect transition="in" filter="fade">
                                      <p:cBhvr>
                                        <p:cTn id="59" dur="2000"/>
                                        <p:tgtEl>
                                          <p:spTgt spid="8"/>
                                        </p:tgtEl>
                                      </p:cBhvr>
                                    </p:animEffect>
                                  </p:childTnLst>
                                </p:cTn>
                              </p:par>
                              <p:par>
                                <p:cTn id="60" presetID="52" presetClass="entr" presetSubtype="0"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Scale>
                                      <p:cBhvr>
                                        <p:cTn id="62" dur="2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2000" decel="50000" fill="hold">
                                          <p:stCondLst>
                                            <p:cond delay="0"/>
                                          </p:stCondLst>
                                        </p:cTn>
                                        <p:tgtEl>
                                          <p:spTgt spid="9"/>
                                        </p:tgtEl>
                                        <p:attrNameLst>
                                          <p:attrName>ppt_x</p:attrName>
                                          <p:attrName>ppt_y</p:attrName>
                                        </p:attrNameLst>
                                      </p:cBhvr>
                                    </p:animMotion>
                                    <p:animEffect transition="in" filter="fade">
                                      <p:cBhvr>
                                        <p:cTn id="6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p:bldP spid="7" grpId="0"/>
      <p:bldP spid="8" grpId="0"/>
      <p:bldP spid="9" grpId="0"/>
      <p:bldP spid="10" grpId="0"/>
      <p:bldP spid="11" grpId="0"/>
      <p:bldP spid="12" grpId="0"/>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مربع نص 2"/>
          <p:cNvSpPr txBox="1"/>
          <p:nvPr/>
        </p:nvSpPr>
        <p:spPr>
          <a:xfrm>
            <a:off x="142844" y="739202"/>
            <a:ext cx="8501122" cy="584775"/>
          </a:xfrm>
          <a:prstGeom prst="rect">
            <a:avLst/>
          </a:prstGeom>
          <a:noFill/>
        </p:spPr>
        <p:txBody>
          <a:bodyPr wrap="square" rtlCol="1">
            <a:spAutoFit/>
          </a:bodyPr>
          <a:lstStyle/>
          <a:p>
            <a:endParaRPr lang="ar-SA" sz="3200" b="1" dirty="0">
              <a:cs typeface="DecoType Naskh" pitchFamily="2" charset="-78"/>
            </a:endParaRPr>
          </a:p>
        </p:txBody>
      </p:sp>
      <p:sp>
        <p:nvSpPr>
          <p:cNvPr id="4" name="مربع نص 3"/>
          <p:cNvSpPr txBox="1"/>
          <p:nvPr/>
        </p:nvSpPr>
        <p:spPr>
          <a:xfrm>
            <a:off x="357158" y="705882"/>
            <a:ext cx="8501122" cy="5509200"/>
          </a:xfrm>
          <a:prstGeom prst="rect">
            <a:avLst/>
          </a:prstGeom>
          <a:noFill/>
        </p:spPr>
        <p:txBody>
          <a:bodyPr wrap="square" rtlCol="1">
            <a:spAutoFit/>
          </a:bodyPr>
          <a:lstStyle/>
          <a:p>
            <a:pPr marL="514350" indent="-514350" algn="ctr"/>
            <a:r>
              <a:rPr lang="ar-SA" sz="3200" b="1" dirty="0" smtClean="0">
                <a:cs typeface="DecoType Naskh" pitchFamily="2" charset="-78"/>
              </a:rPr>
              <a:t>6) هل اتصلت تلك الضمائر بكلمة قبلها؟إذاً،ماذا نسميها؟</a:t>
            </a:r>
          </a:p>
          <a:p>
            <a:pPr marL="514350" indent="-514350"/>
            <a:endParaRPr lang="ar-SA" sz="3200" b="1" dirty="0" smtClean="0">
              <a:cs typeface="DecoType Naskh" pitchFamily="2" charset="-78"/>
            </a:endParaRPr>
          </a:p>
          <a:p>
            <a:pPr marL="514350" indent="-514350" algn="ctr"/>
            <a:r>
              <a:rPr lang="ar-SA" sz="3200" b="1" dirty="0" smtClean="0">
                <a:cs typeface="DecoType Naskh" pitchFamily="2" charset="-78"/>
              </a:rPr>
              <a:t>7) ما الفرق بين الضمير(هو)في المجموعة الأولى،والضمير(الهاء)في المجموعة الثانية؟</a:t>
            </a:r>
          </a:p>
          <a:p>
            <a:pPr marL="514350" indent="-514350"/>
            <a:endParaRPr lang="ar-SA" sz="3200" b="1" dirty="0" smtClean="0">
              <a:cs typeface="DecoType Naskh" pitchFamily="2" charset="-78"/>
            </a:endParaRPr>
          </a:p>
          <a:p>
            <a:pPr marL="514350" indent="-514350" algn="ctr"/>
            <a:r>
              <a:rPr lang="ar-SA" sz="3200" b="1" dirty="0" smtClean="0">
                <a:cs typeface="DecoType Naskh" pitchFamily="2" charset="-78"/>
              </a:rPr>
              <a:t>8) ماذا نسمي الضمير إذا اتصل بما قبله؟</a:t>
            </a:r>
          </a:p>
          <a:p>
            <a:pPr marL="514350" indent="-514350"/>
            <a:endParaRPr lang="ar-SA" sz="3200" b="1" dirty="0" smtClean="0">
              <a:cs typeface="DecoType Naskh" pitchFamily="2" charset="-78"/>
            </a:endParaRPr>
          </a:p>
          <a:p>
            <a:pPr marL="514350" indent="-514350"/>
            <a:r>
              <a:rPr lang="ar-SA" sz="3200" b="1" dirty="0" smtClean="0">
                <a:cs typeface="DecoType Naskh" pitchFamily="2" charset="-78"/>
              </a:rPr>
              <a:t>9) الألف والواو في(تعوقان،يبحثون)علام يعودان؟</a:t>
            </a:r>
          </a:p>
          <a:p>
            <a:pPr marL="514350" indent="-514350"/>
            <a:endParaRPr lang="ar-SA" sz="3200" b="1" dirty="0" smtClean="0">
              <a:cs typeface="DecoType Naskh" pitchFamily="2" charset="-78"/>
            </a:endParaRPr>
          </a:p>
          <a:p>
            <a:pPr marL="514350" indent="-514350"/>
            <a:endParaRPr lang="ar-SA" sz="3200" b="1" dirty="0" smtClean="0">
              <a:cs typeface="DecoType Naskh" pitchFamily="2" charset="-78"/>
            </a:endParaRPr>
          </a:p>
          <a:p>
            <a:pPr marL="514350" indent="-514350"/>
            <a:r>
              <a:rPr lang="ar-SA" sz="3200" b="1" dirty="0" smtClean="0">
                <a:cs typeface="DecoType Naskh" pitchFamily="2" charset="-78"/>
              </a:rPr>
              <a:t>10) أين الفاعل في كل من(اجتهد،تبتسم)؟ </a:t>
            </a:r>
          </a:p>
          <a:p>
            <a:endParaRPr lang="ar-SA" sz="3200" b="1" dirty="0">
              <a:cs typeface="DecoType Naskh" pitchFamily="2" charset="-78"/>
            </a:endParaRPr>
          </a:p>
        </p:txBody>
      </p:sp>
      <p:sp>
        <p:nvSpPr>
          <p:cNvPr id="5" name="مربع نص 4"/>
          <p:cNvSpPr txBox="1"/>
          <p:nvPr/>
        </p:nvSpPr>
        <p:spPr>
          <a:xfrm>
            <a:off x="2214546" y="1214422"/>
            <a:ext cx="4071966" cy="523220"/>
          </a:xfrm>
          <a:prstGeom prst="rect">
            <a:avLst/>
          </a:prstGeom>
          <a:noFill/>
        </p:spPr>
        <p:txBody>
          <a:bodyPr wrap="square" rtlCol="1">
            <a:spAutoFit/>
          </a:bodyPr>
          <a:lstStyle/>
          <a:p>
            <a:r>
              <a:rPr lang="ar-SA" sz="2800" b="1" dirty="0" smtClean="0">
                <a:solidFill>
                  <a:schemeClr val="accent6">
                    <a:lumMod val="50000"/>
                  </a:schemeClr>
                </a:solidFill>
              </a:rPr>
              <a:t>لم تتصل/نسميها ضمائر منفصلة</a:t>
            </a:r>
            <a:endParaRPr lang="ar-SA" sz="2800" b="1" dirty="0">
              <a:solidFill>
                <a:schemeClr val="accent6">
                  <a:lumMod val="50000"/>
                </a:schemeClr>
              </a:solidFill>
            </a:endParaRPr>
          </a:p>
        </p:txBody>
      </p:sp>
      <p:sp>
        <p:nvSpPr>
          <p:cNvPr id="6" name="مربع نص 5"/>
          <p:cNvSpPr txBox="1"/>
          <p:nvPr/>
        </p:nvSpPr>
        <p:spPr>
          <a:xfrm>
            <a:off x="990576" y="2214554"/>
            <a:ext cx="6296068" cy="523220"/>
          </a:xfrm>
          <a:prstGeom prst="rect">
            <a:avLst/>
          </a:prstGeom>
          <a:noFill/>
        </p:spPr>
        <p:txBody>
          <a:bodyPr wrap="square" rtlCol="1">
            <a:spAutoFit/>
          </a:bodyPr>
          <a:lstStyle/>
          <a:p>
            <a:r>
              <a:rPr lang="ar-SA" sz="2800" b="1" dirty="0" smtClean="0">
                <a:solidFill>
                  <a:schemeClr val="accent6">
                    <a:lumMod val="50000"/>
                  </a:schemeClr>
                </a:solidFill>
              </a:rPr>
              <a:t>الأول لم يتصل بكلمة قبله،بينما الثاني اتصل بما قبله</a:t>
            </a:r>
            <a:endParaRPr lang="ar-SA" sz="2800" b="1" dirty="0">
              <a:solidFill>
                <a:schemeClr val="accent6">
                  <a:lumMod val="50000"/>
                </a:schemeClr>
              </a:solidFill>
            </a:endParaRPr>
          </a:p>
        </p:txBody>
      </p:sp>
      <p:sp>
        <p:nvSpPr>
          <p:cNvPr id="7" name="مربع نص 6"/>
          <p:cNvSpPr txBox="1"/>
          <p:nvPr/>
        </p:nvSpPr>
        <p:spPr>
          <a:xfrm>
            <a:off x="3143240" y="3214686"/>
            <a:ext cx="2857520" cy="523220"/>
          </a:xfrm>
          <a:prstGeom prst="rect">
            <a:avLst/>
          </a:prstGeom>
          <a:noFill/>
        </p:spPr>
        <p:txBody>
          <a:bodyPr wrap="square" rtlCol="1">
            <a:spAutoFit/>
          </a:bodyPr>
          <a:lstStyle/>
          <a:p>
            <a:pPr algn="ctr"/>
            <a:r>
              <a:rPr lang="ar-SA" sz="2800" b="1" dirty="0" smtClean="0">
                <a:solidFill>
                  <a:schemeClr val="accent6">
                    <a:lumMod val="50000"/>
                  </a:schemeClr>
                </a:solidFill>
              </a:rPr>
              <a:t>نسميه ضميراًُ متصلاً</a:t>
            </a:r>
            <a:endParaRPr lang="ar-SA" sz="2800" b="1" dirty="0">
              <a:solidFill>
                <a:schemeClr val="accent6">
                  <a:lumMod val="50000"/>
                </a:schemeClr>
              </a:solidFill>
            </a:endParaRPr>
          </a:p>
        </p:txBody>
      </p:sp>
      <p:sp>
        <p:nvSpPr>
          <p:cNvPr id="8" name="مربع نص 7"/>
          <p:cNvSpPr txBox="1"/>
          <p:nvPr/>
        </p:nvSpPr>
        <p:spPr>
          <a:xfrm>
            <a:off x="428596" y="4189405"/>
            <a:ext cx="8286808" cy="954107"/>
          </a:xfrm>
          <a:prstGeom prst="rect">
            <a:avLst/>
          </a:prstGeom>
          <a:noFill/>
        </p:spPr>
        <p:txBody>
          <a:bodyPr wrap="square" rtlCol="1">
            <a:spAutoFit/>
          </a:bodyPr>
          <a:lstStyle/>
          <a:p>
            <a:pPr algn="ctr"/>
            <a:r>
              <a:rPr lang="ar-SA" sz="2800" b="1" dirty="0" smtClean="0">
                <a:solidFill>
                  <a:schemeClr val="accent6">
                    <a:lumMod val="50000"/>
                  </a:schemeClr>
                </a:solidFill>
              </a:rPr>
              <a:t>الألف في تعوقان تعود على الوراثة والبيئة والواو في يبحثون تعود على الاسم الموصول(الذين)</a:t>
            </a:r>
            <a:endParaRPr lang="ar-SA" sz="2800" b="1" dirty="0">
              <a:solidFill>
                <a:schemeClr val="accent6">
                  <a:lumMod val="50000"/>
                </a:schemeClr>
              </a:solidFill>
            </a:endParaRPr>
          </a:p>
        </p:txBody>
      </p:sp>
      <p:sp>
        <p:nvSpPr>
          <p:cNvPr id="9" name="مربع نص 8"/>
          <p:cNvSpPr txBox="1"/>
          <p:nvPr/>
        </p:nvSpPr>
        <p:spPr>
          <a:xfrm>
            <a:off x="1357290" y="5620424"/>
            <a:ext cx="4786346" cy="523220"/>
          </a:xfrm>
          <a:prstGeom prst="rect">
            <a:avLst/>
          </a:prstGeom>
          <a:noFill/>
        </p:spPr>
        <p:txBody>
          <a:bodyPr wrap="square" rtlCol="1">
            <a:spAutoFit/>
          </a:bodyPr>
          <a:lstStyle/>
          <a:p>
            <a:pPr algn="ctr"/>
            <a:r>
              <a:rPr lang="ar-SA" sz="2800" b="1" dirty="0" smtClean="0">
                <a:solidFill>
                  <a:schemeClr val="accent6">
                    <a:lumMod val="50000"/>
                  </a:schemeClr>
                </a:solidFill>
              </a:rPr>
              <a:t>فاعل كل من اجتهد،تبتسم </a:t>
            </a:r>
            <a:r>
              <a:rPr lang="ar-SA" sz="2800" b="1" dirty="0" smtClean="0">
                <a:solidFill>
                  <a:schemeClr val="accent6">
                    <a:lumMod val="50000"/>
                  </a:schemeClr>
                </a:solidFill>
              </a:rPr>
              <a:t>ضمير مستتر </a:t>
            </a:r>
            <a:endParaRPr lang="ar-SA" sz="2800" b="1" dirty="0">
              <a:solidFill>
                <a:schemeClr val="accent6">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ppt_x</p:attrName>
                                        </p:attrNameLst>
                                      </p:cBhvr>
                                      <p:tavLst>
                                        <p:tav tm="0">
                                          <p:val>
                                            <p:strVal val="#ppt_x-.2"/>
                                          </p:val>
                                        </p:tav>
                                        <p:tav tm="100000">
                                          <p:val>
                                            <p:strVal val="#ppt_x"/>
                                          </p:val>
                                        </p:tav>
                                      </p:tavLst>
                                    </p:anim>
                                    <p:anim calcmode="lin" valueType="num">
                                      <p:cBhvr>
                                        <p:cTn id="20"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ppt_x</p:attrName>
                                        </p:attrNameLst>
                                      </p:cBhvr>
                                      <p:tavLst>
                                        <p:tav tm="0">
                                          <p:val>
                                            <p:strVal val="#ppt_x-.2"/>
                                          </p:val>
                                        </p:tav>
                                        <p:tav tm="100000">
                                          <p:val>
                                            <p:strVal val="#ppt_x"/>
                                          </p:val>
                                        </p:tav>
                                      </p:tavLst>
                                    </p:anim>
                                    <p:anim calcmode="lin" valueType="num">
                                      <p:cBhvr>
                                        <p:cTn id="2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ppt_x</p:attrName>
                                        </p:attrNameLst>
                                      </p:cBhvr>
                                      <p:tavLst>
                                        <p:tav tm="0">
                                          <p:val>
                                            <p:strVal val="#ppt_x-.2"/>
                                          </p:val>
                                        </p:tav>
                                        <p:tav tm="100000">
                                          <p:val>
                                            <p:strVal val="#ppt_x"/>
                                          </p:val>
                                        </p:tav>
                                      </p:tavLst>
                                    </p:anim>
                                    <p:anim calcmode="lin" valueType="num">
                                      <p:cBhvr>
                                        <p:cTn id="3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ppt_x</p:attrName>
                                        </p:attrNameLst>
                                      </p:cBhvr>
                                      <p:tavLst>
                                        <p:tav tm="0">
                                          <p:val>
                                            <p:strVal val="#ppt_x-.2"/>
                                          </p:val>
                                        </p:tav>
                                        <p:tav tm="100000">
                                          <p:val>
                                            <p:strVal val="#ppt_x"/>
                                          </p:val>
                                        </p:tav>
                                      </p:tavLst>
                                    </p:anim>
                                    <p:anim calcmode="lin" valueType="num">
                                      <p:cBhvr>
                                        <p:cTn id="4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تمرير عمودي 2"/>
          <p:cNvSpPr/>
          <p:nvPr/>
        </p:nvSpPr>
        <p:spPr>
          <a:xfrm rot="21297717">
            <a:off x="756085" y="562756"/>
            <a:ext cx="7728875" cy="5588278"/>
          </a:xfrm>
          <a:prstGeom prst="verticalScroll">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ar-SA" sz="3200" b="1" dirty="0" smtClean="0">
              <a:solidFill>
                <a:srgbClr val="003300"/>
              </a:solidFill>
            </a:endParaRPr>
          </a:p>
          <a:p>
            <a:pPr algn="ctr"/>
            <a:r>
              <a:rPr lang="ar-SA" sz="3200" b="1" u="sng" dirty="0" smtClean="0">
                <a:solidFill>
                  <a:srgbClr val="003300"/>
                </a:solidFill>
                <a:effectLst>
                  <a:glow rad="101600">
                    <a:schemeClr val="accent2">
                      <a:satMod val="175000"/>
                      <a:alpha val="40000"/>
                    </a:schemeClr>
                  </a:glow>
                </a:effectLst>
              </a:rPr>
              <a:t>الضمير:</a:t>
            </a:r>
            <a:r>
              <a:rPr lang="ar-SA" sz="3200" b="1" dirty="0" smtClean="0">
                <a:solidFill>
                  <a:srgbClr val="003300"/>
                </a:solidFill>
                <a:effectLst>
                  <a:glow rad="228600">
                    <a:schemeClr val="accent1">
                      <a:satMod val="175000"/>
                      <a:alpha val="40000"/>
                    </a:schemeClr>
                  </a:glow>
                </a:effectLst>
              </a:rPr>
              <a:t>اسم معرفة،يدل على متكلم أو مخاطب أو غائب</a:t>
            </a:r>
          </a:p>
          <a:p>
            <a:pPr algn="ctr"/>
            <a:r>
              <a:rPr lang="ar-SA" sz="3200" b="1" dirty="0" smtClean="0">
                <a:solidFill>
                  <a:srgbClr val="003300"/>
                </a:solidFill>
                <a:effectLst>
                  <a:glow rad="228600">
                    <a:schemeClr val="accent1">
                      <a:satMod val="175000"/>
                      <a:alpha val="40000"/>
                    </a:schemeClr>
                  </a:glow>
                </a:effectLst>
              </a:rPr>
              <a:t>**الضمائر نوعان**</a:t>
            </a:r>
          </a:p>
          <a:p>
            <a:pPr algn="ctr"/>
            <a:r>
              <a:rPr lang="ar-SA" sz="3200" b="1" dirty="0" smtClean="0">
                <a:solidFill>
                  <a:srgbClr val="003300"/>
                </a:solidFill>
                <a:effectLst>
                  <a:glow rad="101600">
                    <a:schemeClr val="accent2">
                      <a:satMod val="175000"/>
                      <a:alpha val="40000"/>
                    </a:schemeClr>
                  </a:glow>
                </a:effectLst>
              </a:rPr>
              <a:t>ـ</a:t>
            </a:r>
            <a:r>
              <a:rPr lang="ar-SA" sz="3200" b="1" dirty="0" smtClean="0">
                <a:solidFill>
                  <a:srgbClr val="003300"/>
                </a:solidFill>
                <a:effectLst>
                  <a:glow rad="228600">
                    <a:schemeClr val="accent1">
                      <a:satMod val="175000"/>
                      <a:alpha val="40000"/>
                    </a:schemeClr>
                  </a:glow>
                </a:effectLst>
              </a:rPr>
              <a:t> 1) </a:t>
            </a:r>
            <a:r>
              <a:rPr lang="ar-SA" sz="3200" b="1" u="sng" dirty="0" smtClean="0">
                <a:solidFill>
                  <a:srgbClr val="003300"/>
                </a:solidFill>
                <a:effectLst>
                  <a:glow rad="101600">
                    <a:schemeClr val="accent2">
                      <a:satMod val="175000"/>
                      <a:alpha val="40000"/>
                    </a:schemeClr>
                  </a:glow>
                </a:effectLst>
              </a:rPr>
              <a:t>بارزة وتنقسم إلى:</a:t>
            </a:r>
          </a:p>
          <a:p>
            <a:pPr algn="ctr"/>
            <a:r>
              <a:rPr lang="ar-SA" sz="3200" b="1" dirty="0" smtClean="0">
                <a:solidFill>
                  <a:srgbClr val="003300"/>
                </a:solidFill>
                <a:effectLst>
                  <a:glow rad="228600">
                    <a:schemeClr val="accent1">
                      <a:satMod val="175000"/>
                      <a:alpha val="40000"/>
                    </a:schemeClr>
                  </a:glow>
                </a:effectLst>
                <a:sym typeface="Wingdings" pitchFamily="2" charset="2"/>
              </a:rPr>
              <a:t>ضمائر منفصلة/ضمائر متصلة</a:t>
            </a:r>
          </a:p>
          <a:p>
            <a:pPr algn="ctr"/>
            <a:r>
              <a:rPr lang="ar-SA" sz="3200" b="1" u="sng" dirty="0" smtClean="0">
                <a:solidFill>
                  <a:srgbClr val="003300"/>
                </a:solidFill>
                <a:effectLst>
                  <a:glow rad="101600">
                    <a:schemeClr val="accent2">
                      <a:satMod val="175000"/>
                      <a:alpha val="40000"/>
                    </a:schemeClr>
                  </a:glow>
                </a:effectLst>
                <a:sym typeface="Wingdings" pitchFamily="2" charset="2"/>
              </a:rPr>
              <a:t>ـ ويأتي منهما</a:t>
            </a:r>
            <a:r>
              <a:rPr lang="ar-SA" sz="3200" b="1" dirty="0" smtClean="0">
                <a:solidFill>
                  <a:srgbClr val="003300"/>
                </a:solidFill>
                <a:effectLst>
                  <a:glow rad="228600">
                    <a:schemeClr val="accent1">
                      <a:satMod val="175000"/>
                      <a:alpha val="40000"/>
                    </a:schemeClr>
                  </a:glow>
                </a:effectLst>
                <a:sym typeface="Wingdings" pitchFamily="2" charset="2"/>
              </a:rPr>
              <a:t>:(المتكلم والمخاطب والغائب)</a:t>
            </a:r>
          </a:p>
          <a:p>
            <a:pPr algn="ctr"/>
            <a:r>
              <a:rPr lang="ar-SA" sz="3200" b="1" u="sng" dirty="0" smtClean="0">
                <a:solidFill>
                  <a:srgbClr val="003300"/>
                </a:solidFill>
                <a:effectLst>
                  <a:glow rad="101600">
                    <a:schemeClr val="accent2">
                      <a:satMod val="175000"/>
                      <a:alpha val="40000"/>
                    </a:schemeClr>
                  </a:glow>
                </a:effectLst>
                <a:sym typeface="Wingdings" pitchFamily="2" charset="2"/>
              </a:rPr>
              <a:t>ـ </a:t>
            </a:r>
            <a:r>
              <a:rPr lang="ar-SA" sz="3200" b="1" dirty="0" smtClean="0">
                <a:solidFill>
                  <a:srgbClr val="003300"/>
                </a:solidFill>
                <a:effectLst>
                  <a:glow rad="228600">
                    <a:schemeClr val="accent1">
                      <a:satMod val="175000"/>
                      <a:alpha val="40000"/>
                    </a:schemeClr>
                  </a:glow>
                </a:effectLst>
                <a:sym typeface="Wingdings" pitchFamily="2" charset="2"/>
              </a:rPr>
              <a:t>2) </a:t>
            </a:r>
            <a:r>
              <a:rPr lang="ar-SA" sz="3200" b="1" u="sng" dirty="0" smtClean="0">
                <a:solidFill>
                  <a:srgbClr val="003300"/>
                </a:solidFill>
                <a:effectLst>
                  <a:glow rad="101600">
                    <a:schemeClr val="accent2">
                      <a:satMod val="175000"/>
                      <a:alpha val="40000"/>
                    </a:schemeClr>
                  </a:glow>
                </a:effectLst>
                <a:sym typeface="Wingdings" pitchFamily="2" charset="2"/>
              </a:rPr>
              <a:t>ضمائر مستترة</a:t>
            </a:r>
            <a:r>
              <a:rPr lang="ar-SA" sz="3200" b="1" dirty="0" smtClean="0">
                <a:solidFill>
                  <a:srgbClr val="003300"/>
                </a:solidFill>
                <a:effectLst>
                  <a:glow rad="228600">
                    <a:schemeClr val="accent1">
                      <a:satMod val="175000"/>
                      <a:alpha val="40000"/>
                    </a:schemeClr>
                  </a:glow>
                </a:effectLst>
                <a:sym typeface="Wingdings" pitchFamily="2" charset="2"/>
              </a:rPr>
              <a:t>:(وجوباً أو جوازاً)</a:t>
            </a:r>
          </a:p>
          <a:p>
            <a:pPr algn="ctr"/>
            <a:r>
              <a:rPr lang="ar-SA" sz="3200" b="1" dirty="0" smtClean="0">
                <a:solidFill>
                  <a:srgbClr val="003300"/>
                </a:solidFill>
                <a:effectLst>
                  <a:glow rad="228600">
                    <a:schemeClr val="accent1">
                      <a:satMod val="175000"/>
                      <a:alpha val="40000"/>
                    </a:schemeClr>
                  </a:glow>
                </a:effectLst>
                <a:sym typeface="Wingdings" pitchFamily="2" charset="2"/>
              </a:rPr>
              <a:t>لا تظهر في الكتابة ولا في النطق،وإنما تقدر للمتكلم أو المخاطب أو للغائب.</a:t>
            </a:r>
            <a:endParaRPr lang="ar-SA" sz="3200" b="1" u="sng" dirty="0" smtClean="0">
              <a:solidFill>
                <a:srgbClr val="003300"/>
              </a:solidFill>
              <a:effectLst>
                <a:glow rad="101600">
                  <a:schemeClr val="accent2">
                    <a:satMod val="175000"/>
                    <a:alpha val="40000"/>
                  </a:schemeClr>
                </a:glow>
              </a:effectLst>
              <a:sym typeface="Wingdings" pitchFamily="2" charset="2"/>
            </a:endParaRPr>
          </a:p>
        </p:txBody>
      </p:sp>
      <p:sp>
        <p:nvSpPr>
          <p:cNvPr id="4" name="دمعة 3"/>
          <p:cNvSpPr/>
          <p:nvPr/>
        </p:nvSpPr>
        <p:spPr>
          <a:xfrm rot="20731239">
            <a:off x="65316" y="308854"/>
            <a:ext cx="2071702" cy="1357322"/>
          </a:xfrm>
          <a:prstGeom prst="teardrop">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ar-SA" sz="3600" b="1" u="sng" dirty="0" smtClean="0">
                <a:solidFill>
                  <a:schemeClr val="tx1"/>
                </a:solidFill>
              </a:rPr>
              <a:t>أعلم أن!</a:t>
            </a:r>
            <a:endParaRPr lang="ar-SA" sz="3600" b="1" u="sng"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strVal val="#ppt_w*0.05"/>
                                          </p:val>
                                        </p:tav>
                                        <p:tav tm="100000">
                                          <p:val>
                                            <p:strVal val="#ppt_w"/>
                                          </p:val>
                                        </p:tav>
                                      </p:tavLst>
                                    </p:anim>
                                    <p:anim calcmode="lin" valueType="num">
                                      <p:cBhvr>
                                        <p:cTn id="8" dur="2000" fill="hold"/>
                                        <p:tgtEl>
                                          <p:spTgt spid="4"/>
                                        </p:tgtEl>
                                        <p:attrNameLst>
                                          <p:attrName>ppt_h</p:attrName>
                                        </p:attrNameLst>
                                      </p:cBhvr>
                                      <p:tavLst>
                                        <p:tav tm="0">
                                          <p:val>
                                            <p:strVal val="#ppt_h"/>
                                          </p:val>
                                        </p:tav>
                                        <p:tav tm="100000">
                                          <p:val>
                                            <p:strVal val="#ppt_h"/>
                                          </p:val>
                                        </p:tav>
                                      </p:tavLst>
                                    </p:anim>
                                    <p:anim calcmode="lin" valueType="num">
                                      <p:cBhvr>
                                        <p:cTn id="9" dur="2000" fill="hold"/>
                                        <p:tgtEl>
                                          <p:spTgt spid="4"/>
                                        </p:tgtEl>
                                        <p:attrNameLst>
                                          <p:attrName>ppt_x</p:attrName>
                                        </p:attrNameLst>
                                      </p:cBhvr>
                                      <p:tavLst>
                                        <p:tav tm="0">
                                          <p:val>
                                            <p:strVal val="#ppt_x-.2"/>
                                          </p:val>
                                        </p:tav>
                                        <p:tav tm="100000">
                                          <p:val>
                                            <p:strVal val="#ppt_x"/>
                                          </p:val>
                                        </p:tav>
                                      </p:tavLst>
                                    </p:anim>
                                    <p:anim calcmode="lin" valueType="num">
                                      <p:cBhvr>
                                        <p:cTn id="10" dur="2000" fill="hold"/>
                                        <p:tgtEl>
                                          <p:spTgt spid="4"/>
                                        </p:tgtEl>
                                        <p:attrNameLst>
                                          <p:attrName>ppt_y</p:attrName>
                                        </p:attrNameLst>
                                      </p:cBhvr>
                                      <p:tavLst>
                                        <p:tav tm="0">
                                          <p:val>
                                            <p:strVal val="#ppt_y"/>
                                          </p:val>
                                        </p:tav>
                                        <p:tav tm="100000">
                                          <p:val>
                                            <p:strVal val="#ppt_y"/>
                                          </p:val>
                                        </p:tav>
                                      </p:tavLst>
                                    </p:anim>
                                    <p:animEffect transition="in" filter="fade">
                                      <p:cBhvr>
                                        <p:cTn id="11" dur="2000"/>
                                        <p:tgtEl>
                                          <p:spTgt spid="4"/>
                                        </p:tgtEl>
                                      </p:cBhvr>
                                    </p:animEffect>
                                  </p:childTnLst>
                                </p:cTn>
                              </p:par>
                              <p:par>
                                <p:cTn id="12" presetID="25"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My Documents\My Pictures\4.jpg"/>
          <p:cNvPicPr>
            <a:picLocks noChangeAspect="1" noChangeArrowheads="1"/>
          </p:cNvPicPr>
          <p:nvPr/>
        </p:nvPicPr>
        <p:blipFill>
          <a:blip r:embed="rId2"/>
          <a:srcRect r="29687"/>
          <a:stretch>
            <a:fillRect/>
          </a:stretch>
        </p:blipFill>
        <p:spPr bwMode="auto">
          <a:xfrm>
            <a:off x="0" y="0"/>
            <a:ext cx="9144000" cy="6858000"/>
          </a:xfrm>
          <a:prstGeom prst="rect">
            <a:avLst/>
          </a:prstGeom>
          <a:noFill/>
        </p:spPr>
      </p:pic>
      <p:sp>
        <p:nvSpPr>
          <p:cNvPr id="3" name="سهم للأسفل 2"/>
          <p:cNvSpPr/>
          <p:nvPr/>
        </p:nvSpPr>
        <p:spPr>
          <a:xfrm rot="3249311">
            <a:off x="7742216" y="133"/>
            <a:ext cx="1148677" cy="121180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vert="vert270" rtlCol="1" anchor="ctr"/>
          <a:lstStyle/>
          <a:p>
            <a:pPr algn="ctr"/>
            <a:r>
              <a:rPr lang="ar-SA" sz="2400" b="1" dirty="0" smtClean="0">
                <a:solidFill>
                  <a:schemeClr val="tx1"/>
                </a:solidFill>
              </a:rPr>
              <a:t>أستنتج</a:t>
            </a:r>
          </a:p>
        </p:txBody>
      </p:sp>
      <p:sp>
        <p:nvSpPr>
          <p:cNvPr id="4" name="مستطيل 3"/>
          <p:cNvSpPr/>
          <p:nvPr/>
        </p:nvSpPr>
        <p:spPr>
          <a:xfrm>
            <a:off x="3428992" y="357166"/>
            <a:ext cx="2500330" cy="857256"/>
          </a:xfrm>
          <a:prstGeom prst="rect">
            <a:avLst/>
          </a:prstGeom>
          <a:solidFill>
            <a:schemeClr val="accent6">
              <a:lumMod val="40000"/>
              <a:lumOff val="60000"/>
            </a:schemeClr>
          </a:solidFill>
          <a:ln w="38100">
            <a:solidFill>
              <a:schemeClr val="accent6">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b="1" dirty="0" smtClean="0">
                <a:solidFill>
                  <a:schemeClr val="tx1"/>
                </a:solidFill>
              </a:rPr>
              <a:t>الضمير</a:t>
            </a:r>
            <a:endParaRPr lang="ar-SA" sz="3200" b="1" dirty="0">
              <a:solidFill>
                <a:schemeClr val="tx1"/>
              </a:solidFill>
            </a:endParaRPr>
          </a:p>
        </p:txBody>
      </p:sp>
      <p:sp>
        <p:nvSpPr>
          <p:cNvPr id="5" name="مخطط انسيابي: قرار 4"/>
          <p:cNvSpPr/>
          <p:nvPr/>
        </p:nvSpPr>
        <p:spPr>
          <a:xfrm>
            <a:off x="4929190" y="1357298"/>
            <a:ext cx="1928826" cy="1071570"/>
          </a:xfrm>
          <a:prstGeom prst="flowChartDecision">
            <a:avLst/>
          </a:prstGeom>
          <a:solidFill>
            <a:schemeClr val="accent3">
              <a:lumMod val="60000"/>
              <a:lumOff val="4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بارز</a:t>
            </a:r>
            <a:endParaRPr lang="ar-SA" sz="2800" b="1" dirty="0">
              <a:solidFill>
                <a:schemeClr val="tx1"/>
              </a:solidFill>
            </a:endParaRPr>
          </a:p>
        </p:txBody>
      </p:sp>
      <p:sp>
        <p:nvSpPr>
          <p:cNvPr id="6" name="مخطط انسيابي: قرار 5"/>
          <p:cNvSpPr/>
          <p:nvPr/>
        </p:nvSpPr>
        <p:spPr>
          <a:xfrm>
            <a:off x="2071670" y="1357298"/>
            <a:ext cx="1928826" cy="1071570"/>
          </a:xfrm>
          <a:prstGeom prst="flowChartDecision">
            <a:avLst/>
          </a:prstGeom>
          <a:solidFill>
            <a:schemeClr val="accent3">
              <a:lumMod val="60000"/>
              <a:lumOff val="40000"/>
            </a:schemeClr>
          </a:solid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sz="2800" b="1" dirty="0">
              <a:solidFill>
                <a:schemeClr val="tx1"/>
              </a:solidFill>
            </a:endParaRPr>
          </a:p>
        </p:txBody>
      </p:sp>
      <p:sp>
        <p:nvSpPr>
          <p:cNvPr id="7" name="سحابة 6"/>
          <p:cNvSpPr/>
          <p:nvPr/>
        </p:nvSpPr>
        <p:spPr>
          <a:xfrm>
            <a:off x="5715008" y="2857496"/>
            <a:ext cx="2071702" cy="1000132"/>
          </a:xfrm>
          <a:prstGeom prst="cloud">
            <a:avLst/>
          </a:prstGeom>
          <a:solidFill>
            <a:schemeClr val="accent4">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سحابة 7"/>
          <p:cNvSpPr/>
          <p:nvPr/>
        </p:nvSpPr>
        <p:spPr>
          <a:xfrm>
            <a:off x="6143636" y="4143380"/>
            <a:ext cx="2071702" cy="1000132"/>
          </a:xfrm>
          <a:prstGeom prst="cloud">
            <a:avLst/>
          </a:prstGeom>
          <a:solidFill>
            <a:schemeClr val="accent4">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سحابة 8"/>
          <p:cNvSpPr/>
          <p:nvPr/>
        </p:nvSpPr>
        <p:spPr>
          <a:xfrm>
            <a:off x="3929058" y="4500570"/>
            <a:ext cx="2170354" cy="1000132"/>
          </a:xfrm>
          <a:prstGeom prst="cloud">
            <a:avLst/>
          </a:prstGeom>
          <a:solidFill>
            <a:schemeClr val="accent4">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مخاطب</a:t>
            </a:r>
          </a:p>
        </p:txBody>
      </p:sp>
      <p:sp>
        <p:nvSpPr>
          <p:cNvPr id="10" name="سحابة 9"/>
          <p:cNvSpPr/>
          <p:nvPr/>
        </p:nvSpPr>
        <p:spPr>
          <a:xfrm>
            <a:off x="1785918" y="4857760"/>
            <a:ext cx="2071702" cy="1000132"/>
          </a:xfrm>
          <a:prstGeom prst="cloud">
            <a:avLst/>
          </a:prstGeom>
          <a:solidFill>
            <a:schemeClr val="accent4">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سحابة 10"/>
          <p:cNvSpPr/>
          <p:nvPr/>
        </p:nvSpPr>
        <p:spPr>
          <a:xfrm>
            <a:off x="3000364" y="3000372"/>
            <a:ext cx="2071702" cy="1000132"/>
          </a:xfrm>
          <a:prstGeom prst="cloud">
            <a:avLst/>
          </a:prstGeom>
          <a:solidFill>
            <a:schemeClr val="accent4">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b="1" dirty="0" smtClean="0">
                <a:solidFill>
                  <a:schemeClr val="tx1"/>
                </a:solidFill>
              </a:rPr>
              <a:t>منفصل</a:t>
            </a:r>
          </a:p>
        </p:txBody>
      </p:sp>
      <p:cxnSp>
        <p:nvCxnSpPr>
          <p:cNvPr id="14" name="رابط كسهم مستقيم 13"/>
          <p:cNvCxnSpPr/>
          <p:nvPr/>
        </p:nvCxnSpPr>
        <p:spPr>
          <a:xfrm rot="5400000">
            <a:off x="4321967" y="2035959"/>
            <a:ext cx="785818" cy="714380"/>
          </a:xfrm>
          <a:prstGeom prst="straightConnector1">
            <a:avLst/>
          </a:prstGeom>
          <a:ln>
            <a:solidFill>
              <a:schemeClr val="accent2">
                <a:lumMod val="50000"/>
              </a:schemeClr>
            </a:solidFill>
            <a:prstDash val="sysDot"/>
            <a:tailEnd type="arrow"/>
          </a:ln>
        </p:spPr>
        <p:style>
          <a:lnRef idx="3">
            <a:schemeClr val="accent6"/>
          </a:lnRef>
          <a:fillRef idx="0">
            <a:schemeClr val="accent6"/>
          </a:fillRef>
          <a:effectRef idx="2">
            <a:schemeClr val="accent6"/>
          </a:effectRef>
          <a:fontRef idx="minor">
            <a:schemeClr val="tx1"/>
          </a:fontRef>
        </p:style>
      </p:cxnSp>
      <p:cxnSp>
        <p:nvCxnSpPr>
          <p:cNvPr id="17" name="رابط كسهم مستقيم 16"/>
          <p:cNvCxnSpPr/>
          <p:nvPr/>
        </p:nvCxnSpPr>
        <p:spPr>
          <a:xfrm rot="16200000" flipH="1">
            <a:off x="6429388" y="2214554"/>
            <a:ext cx="714380" cy="285752"/>
          </a:xfrm>
          <a:prstGeom prst="straightConnector1">
            <a:avLst/>
          </a:prstGeom>
          <a:ln>
            <a:solidFill>
              <a:schemeClr val="accent2">
                <a:lumMod val="50000"/>
              </a:schemeClr>
            </a:solidFill>
            <a:prstDash val="sysDot"/>
            <a:tailEnd type="arrow"/>
          </a:ln>
        </p:spPr>
        <p:style>
          <a:lnRef idx="3">
            <a:schemeClr val="accent6"/>
          </a:lnRef>
          <a:fillRef idx="0">
            <a:schemeClr val="accent6"/>
          </a:fillRef>
          <a:effectRef idx="2">
            <a:schemeClr val="accent6"/>
          </a:effectRef>
          <a:fontRef idx="minor">
            <a:schemeClr val="tx1"/>
          </a:fontRef>
        </p:style>
      </p:cxnSp>
      <p:sp>
        <p:nvSpPr>
          <p:cNvPr id="21" name="مربع نص 20"/>
          <p:cNvSpPr txBox="1"/>
          <p:nvPr/>
        </p:nvSpPr>
        <p:spPr>
          <a:xfrm>
            <a:off x="2357422" y="1571612"/>
            <a:ext cx="1285884" cy="584775"/>
          </a:xfrm>
          <a:prstGeom prst="rect">
            <a:avLst/>
          </a:prstGeom>
          <a:noFill/>
        </p:spPr>
        <p:txBody>
          <a:bodyPr wrap="square" rtlCol="1">
            <a:spAutoFit/>
          </a:bodyPr>
          <a:lstStyle/>
          <a:p>
            <a:pPr algn="ctr"/>
            <a:r>
              <a:rPr lang="ar-SA" sz="3200" b="1" dirty="0" smtClean="0">
                <a:solidFill>
                  <a:srgbClr val="993300"/>
                </a:solidFill>
              </a:rPr>
              <a:t>مستتر</a:t>
            </a:r>
          </a:p>
        </p:txBody>
      </p:sp>
      <p:sp>
        <p:nvSpPr>
          <p:cNvPr id="22" name="مربع نص 21"/>
          <p:cNvSpPr txBox="1"/>
          <p:nvPr/>
        </p:nvSpPr>
        <p:spPr>
          <a:xfrm>
            <a:off x="6500826" y="4344423"/>
            <a:ext cx="1285884" cy="584775"/>
          </a:xfrm>
          <a:prstGeom prst="rect">
            <a:avLst/>
          </a:prstGeom>
          <a:noFill/>
        </p:spPr>
        <p:txBody>
          <a:bodyPr wrap="square" rtlCol="1">
            <a:spAutoFit/>
          </a:bodyPr>
          <a:lstStyle/>
          <a:p>
            <a:pPr algn="ctr"/>
            <a:r>
              <a:rPr lang="ar-SA" sz="3200" b="1" dirty="0" smtClean="0">
                <a:solidFill>
                  <a:srgbClr val="993300"/>
                </a:solidFill>
              </a:rPr>
              <a:t>متكلم</a:t>
            </a:r>
          </a:p>
        </p:txBody>
      </p:sp>
      <p:sp>
        <p:nvSpPr>
          <p:cNvPr id="23" name="مربع نص 22"/>
          <p:cNvSpPr txBox="1"/>
          <p:nvPr/>
        </p:nvSpPr>
        <p:spPr>
          <a:xfrm>
            <a:off x="6072198" y="3058539"/>
            <a:ext cx="1285884" cy="584775"/>
          </a:xfrm>
          <a:prstGeom prst="rect">
            <a:avLst/>
          </a:prstGeom>
          <a:noFill/>
        </p:spPr>
        <p:txBody>
          <a:bodyPr wrap="square" rtlCol="1">
            <a:spAutoFit/>
          </a:bodyPr>
          <a:lstStyle/>
          <a:p>
            <a:pPr algn="ctr"/>
            <a:r>
              <a:rPr lang="ar-SA" sz="3200" b="1" dirty="0" smtClean="0">
                <a:solidFill>
                  <a:srgbClr val="993300"/>
                </a:solidFill>
              </a:rPr>
              <a:t>متصل</a:t>
            </a:r>
          </a:p>
        </p:txBody>
      </p:sp>
      <p:sp>
        <p:nvSpPr>
          <p:cNvPr id="24" name="مربع نص 23"/>
          <p:cNvSpPr txBox="1"/>
          <p:nvPr/>
        </p:nvSpPr>
        <p:spPr>
          <a:xfrm>
            <a:off x="2143108" y="5058803"/>
            <a:ext cx="1285884" cy="584775"/>
          </a:xfrm>
          <a:prstGeom prst="rect">
            <a:avLst/>
          </a:prstGeom>
          <a:noFill/>
        </p:spPr>
        <p:txBody>
          <a:bodyPr wrap="square" rtlCol="1">
            <a:spAutoFit/>
          </a:bodyPr>
          <a:lstStyle/>
          <a:p>
            <a:pPr algn="ctr"/>
            <a:r>
              <a:rPr lang="ar-SA" sz="3200" b="1" dirty="0" smtClean="0">
                <a:solidFill>
                  <a:srgbClr val="993300"/>
                </a:solidFill>
              </a:rPr>
              <a:t>غائب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amond(in)">
                                      <p:cBhvr>
                                        <p:cTn id="16" dur="2000"/>
                                        <p:tgtEl>
                                          <p:spTgt spid="14"/>
                                        </p:tgtEl>
                                      </p:cBhvr>
                                    </p:animEffect>
                                  </p:childTnLst>
                                </p:cTn>
                              </p:par>
                              <p:par>
                                <p:cTn id="17" presetID="8" presetClass="entr" presetSubtype="16"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amond(in)">
                                      <p:cBhvr>
                                        <p:cTn id="19" dur="2000"/>
                                        <p:tgtEl>
                                          <p:spTgt spid="1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amond(in)">
                                      <p:cBhvr>
                                        <p:cTn id="28" dur="2000"/>
                                        <p:tgtEl>
                                          <p:spTgt spid="8"/>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diamond(in)">
                                      <p:cBhvr>
                                        <p:cTn id="31" dur="2000"/>
                                        <p:tgtEl>
                                          <p:spTgt spid="9"/>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diamond(in)">
                                      <p:cBhvr>
                                        <p:cTn id="34" dur="20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slide(fromBottom)">
                                      <p:cBhvr>
                                        <p:cTn id="39" dur="10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slide(fromBottom)">
                                      <p:cBhvr>
                                        <p:cTn id="44" dur="10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slide(fromBottom)">
                                      <p:cBhvr>
                                        <p:cTn id="49" dur="10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slide(fromBottom)">
                                      <p:cBhvr>
                                        <p:cTn id="5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21" grpId="0"/>
      <p:bldP spid="22" grpId="0"/>
      <p:bldP spid="23" grpId="0"/>
      <p:bldP spid="24"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2472</TotalTime>
  <Words>8447</Words>
  <Application>Microsoft Office PowerPoint</Application>
  <PresentationFormat>عرض على الشاشة (3:4)‏</PresentationFormat>
  <Paragraphs>1953</Paragraphs>
  <Slides>122</Slides>
  <Notes>1</Notes>
  <HiddenSlides>0</HiddenSlides>
  <MMClips>0</MMClips>
  <ScaleCrop>false</ScaleCrop>
  <HeadingPairs>
    <vt:vector size="4" baseType="variant">
      <vt:variant>
        <vt:lpstr>سمة</vt:lpstr>
      </vt:variant>
      <vt:variant>
        <vt:i4>1</vt:i4>
      </vt:variant>
      <vt:variant>
        <vt:lpstr>عناوين الشرائح</vt:lpstr>
      </vt:variant>
      <vt:variant>
        <vt:i4>122</vt:i4>
      </vt:variant>
    </vt:vector>
  </HeadingPairs>
  <TitlesOfParts>
    <vt:vector size="123" baseType="lpstr">
      <vt:lpstr>سمة Office</vt:lpstr>
      <vt:lpstr>الحياة الاجتماعية</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lpstr>الشريحة 44</vt:lpstr>
      <vt:lpstr>الشريحة 45</vt:lpstr>
      <vt:lpstr>الشريحة 46</vt:lpstr>
      <vt:lpstr>الشريحة 47</vt:lpstr>
      <vt:lpstr>الشريحة 48</vt:lpstr>
      <vt:lpstr>الشريحة 49</vt:lpstr>
      <vt:lpstr>الشريحة 50</vt:lpstr>
      <vt:lpstr>الشريحة 51</vt:lpstr>
      <vt:lpstr>الشريحة 52</vt:lpstr>
      <vt:lpstr>الشريحة 53</vt:lpstr>
      <vt:lpstr>الشريحة 54</vt:lpstr>
      <vt:lpstr>الشريحة 55</vt:lpstr>
      <vt:lpstr>الشريحة 56</vt:lpstr>
      <vt:lpstr>الشريحة 57</vt:lpstr>
      <vt:lpstr>الشريحة 58</vt:lpstr>
      <vt:lpstr>الشريحة 59</vt:lpstr>
      <vt:lpstr>الشريحة 60</vt:lpstr>
      <vt:lpstr>الشريحة 61</vt:lpstr>
      <vt:lpstr>الشريحة 62</vt:lpstr>
      <vt:lpstr>الشريحة 63</vt:lpstr>
      <vt:lpstr>الشريحة 64</vt:lpstr>
      <vt:lpstr>الشريحة 65</vt:lpstr>
      <vt:lpstr>الشريحة 66</vt:lpstr>
      <vt:lpstr>الشريحة 67</vt:lpstr>
      <vt:lpstr>الشريحة 68</vt:lpstr>
      <vt:lpstr>الشريحة 69</vt:lpstr>
      <vt:lpstr>الشريحة 70</vt:lpstr>
      <vt:lpstr>الشريحة 71</vt:lpstr>
      <vt:lpstr>الشريحة 72</vt:lpstr>
      <vt:lpstr>الشريحة 73</vt:lpstr>
      <vt:lpstr>الشريحة 74</vt:lpstr>
      <vt:lpstr>الشريحة 75</vt:lpstr>
      <vt:lpstr>الشريحة 76</vt:lpstr>
      <vt:lpstr>الشريحة 77</vt:lpstr>
      <vt:lpstr>الشريحة 78</vt:lpstr>
      <vt:lpstr>الشريحة 79</vt:lpstr>
      <vt:lpstr>الشريحة 80</vt:lpstr>
      <vt:lpstr>الشريحة 81</vt:lpstr>
      <vt:lpstr>الشريحة 82</vt:lpstr>
      <vt:lpstr>الشريحة 83</vt:lpstr>
      <vt:lpstr>الشريحة 84</vt:lpstr>
      <vt:lpstr>الشريحة 85</vt:lpstr>
      <vt:lpstr>الشريحة 86</vt:lpstr>
      <vt:lpstr>الشريحة 87</vt:lpstr>
      <vt:lpstr>الشريحة 88</vt:lpstr>
      <vt:lpstr>الشريحة 89</vt:lpstr>
      <vt:lpstr>الشريحة 90</vt:lpstr>
      <vt:lpstr>الشريحة 91</vt:lpstr>
      <vt:lpstr>الشريحة 92</vt:lpstr>
      <vt:lpstr>الشريحة 93</vt:lpstr>
      <vt:lpstr>الشريحة 94</vt:lpstr>
      <vt:lpstr>الشريحة 95</vt:lpstr>
      <vt:lpstr>الشريحة 96</vt:lpstr>
      <vt:lpstr>الشريحة 97</vt:lpstr>
      <vt:lpstr>الشريحة 98</vt:lpstr>
      <vt:lpstr>الشريحة 99</vt:lpstr>
      <vt:lpstr>الشريحة 100</vt:lpstr>
      <vt:lpstr>الشريحة 101</vt:lpstr>
      <vt:lpstr>الشريحة 102</vt:lpstr>
      <vt:lpstr>الشريحة 103</vt:lpstr>
      <vt:lpstr>الشريحة 104</vt:lpstr>
      <vt:lpstr>الشريحة 105</vt:lpstr>
      <vt:lpstr>الشريحة 106</vt:lpstr>
      <vt:lpstr>الشريحة 107</vt:lpstr>
      <vt:lpstr>الشريحة 108</vt:lpstr>
      <vt:lpstr>الشريحة 109</vt:lpstr>
      <vt:lpstr>الشريحة 110</vt:lpstr>
      <vt:lpstr>الشريحة 111</vt:lpstr>
      <vt:lpstr>الشريحة 112</vt:lpstr>
      <vt:lpstr>الشريحة 113</vt:lpstr>
      <vt:lpstr>الشريحة 114</vt:lpstr>
      <vt:lpstr>الشريحة 115</vt:lpstr>
      <vt:lpstr>الشريحة 116</vt:lpstr>
      <vt:lpstr>الشريحة 117</vt:lpstr>
      <vt:lpstr>الشريحة 118</vt:lpstr>
      <vt:lpstr>الشريحة 119</vt:lpstr>
      <vt:lpstr>الشريحة 120</vt:lpstr>
      <vt:lpstr>الشريحة 121</vt:lpstr>
      <vt:lpstr>الشريحة 122</vt:lpstr>
    </vt:vector>
  </TitlesOfParts>
  <Company>makkah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abonoaf</dc:creator>
  <cp:lastModifiedBy>ploto</cp:lastModifiedBy>
  <cp:revision>272</cp:revision>
  <dcterms:created xsi:type="dcterms:W3CDTF">2009-10-30T14:27:43Z</dcterms:created>
  <dcterms:modified xsi:type="dcterms:W3CDTF">2011-03-08T10:20:26Z</dcterms:modified>
</cp:coreProperties>
</file>