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notesSlides/notesSlide12.xml" ContentType="application/vnd.openxmlformats-officedocument.presentationml.notes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slides/slide20.xml" ContentType="application/vnd.openxmlformats-officedocument.presentationml.slide+xml"/>
  <Override PartName="/ppt/slides/slide139.xml" ContentType="application/vnd.openxmlformats-officedocument.presentationml.slid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55"/>
  </p:notesMasterIdLst>
  <p:sldIdLst>
    <p:sldId id="263" r:id="rId2"/>
    <p:sldId id="256" r:id="rId3"/>
    <p:sldId id="383" r:id="rId4"/>
    <p:sldId id="264" r:id="rId5"/>
    <p:sldId id="265" r:id="rId6"/>
    <p:sldId id="275" r:id="rId7"/>
    <p:sldId id="384" r:id="rId8"/>
    <p:sldId id="390" r:id="rId9"/>
    <p:sldId id="388" r:id="rId10"/>
    <p:sldId id="387" r:id="rId11"/>
    <p:sldId id="385" r:id="rId12"/>
    <p:sldId id="266" r:id="rId13"/>
    <p:sldId id="267" r:id="rId14"/>
    <p:sldId id="268" r:id="rId15"/>
    <p:sldId id="270" r:id="rId16"/>
    <p:sldId id="269" r:id="rId17"/>
    <p:sldId id="271" r:id="rId18"/>
    <p:sldId id="272" r:id="rId19"/>
    <p:sldId id="273" r:id="rId20"/>
    <p:sldId id="280" r:id="rId21"/>
    <p:sldId id="274" r:id="rId22"/>
    <p:sldId id="276" r:id="rId23"/>
    <p:sldId id="277" r:id="rId24"/>
    <p:sldId id="278" r:id="rId25"/>
    <p:sldId id="279" r:id="rId26"/>
    <p:sldId id="281" r:id="rId27"/>
    <p:sldId id="282" r:id="rId28"/>
    <p:sldId id="283" r:id="rId29"/>
    <p:sldId id="284" r:id="rId30"/>
    <p:sldId id="285" r:id="rId31"/>
    <p:sldId id="288" r:id="rId32"/>
    <p:sldId id="286" r:id="rId33"/>
    <p:sldId id="287"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7" r:id="rId49"/>
    <p:sldId id="303" r:id="rId50"/>
    <p:sldId id="304" r:id="rId51"/>
    <p:sldId id="305" r:id="rId52"/>
    <p:sldId id="306" r:id="rId53"/>
    <p:sldId id="308" r:id="rId54"/>
    <p:sldId id="309" r:id="rId55"/>
    <p:sldId id="310" r:id="rId56"/>
    <p:sldId id="311" r:id="rId57"/>
    <p:sldId id="312" r:id="rId58"/>
    <p:sldId id="317" r:id="rId59"/>
    <p:sldId id="313" r:id="rId60"/>
    <p:sldId id="314" r:id="rId61"/>
    <p:sldId id="315" r:id="rId62"/>
    <p:sldId id="316" r:id="rId63"/>
    <p:sldId id="318" r:id="rId64"/>
    <p:sldId id="319" r:id="rId65"/>
    <p:sldId id="320" r:id="rId66"/>
    <p:sldId id="321" r:id="rId67"/>
    <p:sldId id="325" r:id="rId68"/>
    <p:sldId id="391" r:id="rId69"/>
    <p:sldId id="393" r:id="rId70"/>
    <p:sldId id="392" r:id="rId71"/>
    <p:sldId id="395" r:id="rId72"/>
    <p:sldId id="394" r:id="rId73"/>
    <p:sldId id="396" r:id="rId74"/>
    <p:sldId id="381" r:id="rId75"/>
    <p:sldId id="322" r:id="rId76"/>
    <p:sldId id="323" r:id="rId77"/>
    <p:sldId id="324" r:id="rId78"/>
    <p:sldId id="326" r:id="rId79"/>
    <p:sldId id="327" r:id="rId80"/>
    <p:sldId id="328" r:id="rId81"/>
    <p:sldId id="329" r:id="rId82"/>
    <p:sldId id="330" r:id="rId83"/>
    <p:sldId id="335" r:id="rId84"/>
    <p:sldId id="331" r:id="rId85"/>
    <p:sldId id="332" r:id="rId86"/>
    <p:sldId id="333" r:id="rId87"/>
    <p:sldId id="336" r:id="rId88"/>
    <p:sldId id="334"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425" r:id="rId103"/>
    <p:sldId id="426" r:id="rId104"/>
    <p:sldId id="427" r:id="rId105"/>
    <p:sldId id="428" r:id="rId106"/>
    <p:sldId id="429" r:id="rId107"/>
    <p:sldId id="430" r:id="rId108"/>
    <p:sldId id="431" r:id="rId109"/>
    <p:sldId id="432" r:id="rId110"/>
    <p:sldId id="433" r:id="rId111"/>
    <p:sldId id="434" r:id="rId112"/>
    <p:sldId id="435" r:id="rId113"/>
    <p:sldId id="436" r:id="rId114"/>
    <p:sldId id="437" r:id="rId115"/>
    <p:sldId id="438" r:id="rId116"/>
    <p:sldId id="439" r:id="rId117"/>
    <p:sldId id="350" r:id="rId118"/>
    <p:sldId id="351" r:id="rId119"/>
    <p:sldId id="352" r:id="rId120"/>
    <p:sldId id="353" r:id="rId121"/>
    <p:sldId id="359" r:id="rId122"/>
    <p:sldId id="419" r:id="rId123"/>
    <p:sldId id="420" r:id="rId124"/>
    <p:sldId id="421" r:id="rId125"/>
    <p:sldId id="422" r:id="rId126"/>
    <p:sldId id="423" r:id="rId127"/>
    <p:sldId id="424" r:id="rId128"/>
    <p:sldId id="418" r:id="rId129"/>
    <p:sldId id="355" r:id="rId130"/>
    <p:sldId id="356" r:id="rId131"/>
    <p:sldId id="357" r:id="rId132"/>
    <p:sldId id="358" r:id="rId133"/>
    <p:sldId id="360" r:id="rId134"/>
    <p:sldId id="361" r:id="rId135"/>
    <p:sldId id="362" r:id="rId136"/>
    <p:sldId id="363" r:id="rId137"/>
    <p:sldId id="364" r:id="rId138"/>
    <p:sldId id="365" r:id="rId139"/>
    <p:sldId id="366" r:id="rId140"/>
    <p:sldId id="367" r:id="rId141"/>
    <p:sldId id="368" r:id="rId142"/>
    <p:sldId id="369" r:id="rId143"/>
    <p:sldId id="370" r:id="rId144"/>
    <p:sldId id="371" r:id="rId145"/>
    <p:sldId id="372" r:id="rId146"/>
    <p:sldId id="373" r:id="rId147"/>
    <p:sldId id="374" r:id="rId148"/>
    <p:sldId id="375" r:id="rId149"/>
    <p:sldId id="376" r:id="rId150"/>
    <p:sldId id="377" r:id="rId151"/>
    <p:sldId id="378" r:id="rId152"/>
    <p:sldId id="379" r:id="rId153"/>
    <p:sldId id="380" r:id="rId15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E428"/>
    <a:srgbClr val="003300"/>
    <a:srgbClr val="AE6B5E"/>
    <a:srgbClr val="F01C4E"/>
    <a:srgbClr val="FFFF66"/>
    <a:srgbClr val="25E737"/>
    <a:srgbClr val="A26A76"/>
    <a:srgbClr val="F27C1A"/>
    <a:srgbClr val="351413"/>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E3FDE45-AF77-4B5C-9715-49D594BDF05E}" styleName="نمط فاتح 1 - تمييز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7623" autoAdjust="0"/>
    <p:restoredTop sz="94660"/>
  </p:normalViewPr>
  <p:slideViewPr>
    <p:cSldViewPr>
      <p:cViewPr varScale="1">
        <p:scale>
          <a:sx n="17" d="100"/>
          <a:sy n="17" d="100"/>
        </p:scale>
        <p:origin x="-96" y="-6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428"/>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0AE1838-671A-4046-8684-D5C65EC18BBB}" type="datetimeFigureOut">
              <a:rPr lang="ar-SA" smtClean="0"/>
              <a:pPr/>
              <a:t>20/05/1432</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A2D84501-74A6-4CC3-87D4-8A5551934EE0}"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8435"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12292" name="عنصر نائب لرقم الشريحة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919E6BF-AF3E-42D0-ACCF-2B9EA11056AB}" type="slidenum">
              <a:rPr lang="ar-SA" smtClean="0"/>
              <a:pPr fontAlgn="base">
                <a:spcBef>
                  <a:spcPct val="0"/>
                </a:spcBef>
                <a:spcAft>
                  <a:spcPct val="0"/>
                </a:spcAft>
                <a:defRPr/>
              </a:pPr>
              <a:t>102</a:t>
            </a:fld>
            <a:endParaRPr lang="ar-SA"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27651"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عنصر نائب لرقم الشريحة 3"/>
          <p:cNvSpPr>
            <a:spLocks noGrp="1"/>
          </p:cNvSpPr>
          <p:nvPr>
            <p:ph type="sldNum" sz="quarter" idx="5"/>
          </p:nvPr>
        </p:nvSpPr>
        <p:spPr/>
        <p:txBody>
          <a:bodyPr/>
          <a:lstStyle/>
          <a:p>
            <a:pPr>
              <a:defRPr/>
            </a:pPr>
            <a:fld id="{C080F03F-1CC4-4A26-BF18-896AAE7162C2}" type="slidenum">
              <a:rPr lang="ar-SA" smtClean="0"/>
              <a:pPr>
                <a:defRPr/>
              </a:pPr>
              <a:t>111</a:t>
            </a:fld>
            <a:endParaRPr lang="ar-S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28675"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19460" name="عنصر نائب لرقم الشريحة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A95C46-8D0B-4FC7-8C25-E06990276852}" type="slidenum">
              <a:rPr lang="ar-SA" smtClean="0"/>
              <a:pPr fontAlgn="base">
                <a:spcBef>
                  <a:spcPct val="0"/>
                </a:spcBef>
                <a:spcAft>
                  <a:spcPct val="0"/>
                </a:spcAft>
                <a:defRPr/>
              </a:pPr>
              <a:t>112</a:t>
            </a:fld>
            <a:endParaRPr lang="ar-SA"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29699"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عنصر نائب لرقم الشريحة 3"/>
          <p:cNvSpPr>
            <a:spLocks noGrp="1"/>
          </p:cNvSpPr>
          <p:nvPr>
            <p:ph type="sldNum" sz="quarter" idx="5"/>
          </p:nvPr>
        </p:nvSpPr>
        <p:spPr/>
        <p:txBody>
          <a:bodyPr/>
          <a:lstStyle/>
          <a:p>
            <a:pPr>
              <a:defRPr/>
            </a:pPr>
            <a:fld id="{26B55A50-848D-4E62-B586-A5C49254617F}" type="slidenum">
              <a:rPr lang="ar-SA" smtClean="0"/>
              <a:pPr>
                <a:defRPr/>
              </a:pPr>
              <a:t>113</a:t>
            </a:fld>
            <a:endParaRPr lang="ar-S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30723"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عنصر نائب لرقم الشريحة 3"/>
          <p:cNvSpPr>
            <a:spLocks noGrp="1"/>
          </p:cNvSpPr>
          <p:nvPr>
            <p:ph type="sldNum" sz="quarter" idx="5"/>
          </p:nvPr>
        </p:nvSpPr>
        <p:spPr/>
        <p:txBody>
          <a:bodyPr/>
          <a:lstStyle/>
          <a:p>
            <a:pPr>
              <a:defRPr/>
            </a:pPr>
            <a:fld id="{6EC143C5-F55D-4C24-94B0-5CD80E46A4BD}" type="slidenum">
              <a:rPr lang="ar-SA" smtClean="0"/>
              <a:pPr>
                <a:defRPr/>
              </a:pPr>
              <a:t>114</a:t>
            </a:fld>
            <a:endParaRPr lang="ar-SA"/>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31747"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عنصر نائب لرقم الشريحة 3"/>
          <p:cNvSpPr>
            <a:spLocks noGrp="1"/>
          </p:cNvSpPr>
          <p:nvPr>
            <p:ph type="sldNum" sz="quarter" idx="5"/>
          </p:nvPr>
        </p:nvSpPr>
        <p:spPr/>
        <p:txBody>
          <a:bodyPr/>
          <a:lstStyle/>
          <a:p>
            <a:pPr>
              <a:defRPr/>
            </a:pPr>
            <a:fld id="{66E4A4F4-FDCA-4A66-8141-396A4660E52A}" type="slidenum">
              <a:rPr lang="ar-SA" smtClean="0"/>
              <a:pPr>
                <a:defRPr/>
              </a:pPr>
              <a:t>115</a:t>
            </a:fld>
            <a:endParaRPr lang="ar-SA"/>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32771"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عنصر نائب لرقم الشريحة 3"/>
          <p:cNvSpPr>
            <a:spLocks noGrp="1"/>
          </p:cNvSpPr>
          <p:nvPr>
            <p:ph type="sldNum" sz="quarter" idx="5"/>
          </p:nvPr>
        </p:nvSpPr>
        <p:spPr/>
        <p:txBody>
          <a:bodyPr/>
          <a:lstStyle/>
          <a:p>
            <a:pPr>
              <a:defRPr/>
            </a:pPr>
            <a:fld id="{23BCF138-8466-48AD-B7E8-2EE907553C47}" type="slidenum">
              <a:rPr lang="ar-SA" smtClean="0"/>
              <a:pPr>
                <a:defRPr/>
              </a:pPr>
              <a:t>116</a:t>
            </a:fld>
            <a:endParaRPr lang="ar-S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19459"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13316" name="عنصر نائب لرقم الشريحة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58093F7-864C-4E9E-9DDD-2580FDE04D35}" type="slidenum">
              <a:rPr lang="ar-SA" smtClean="0"/>
              <a:pPr fontAlgn="base">
                <a:spcBef>
                  <a:spcPct val="0"/>
                </a:spcBef>
                <a:spcAft>
                  <a:spcPct val="0"/>
                </a:spcAft>
                <a:defRPr/>
              </a:pPr>
              <a:t>103</a:t>
            </a:fld>
            <a:endParaRPr lang="ar-SA"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20483"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14340" name="عنصر نائب لرقم الشريحة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4C9DE49-257E-4DFD-9DCD-83C797CEEA44}" type="slidenum">
              <a:rPr lang="ar-SA" smtClean="0"/>
              <a:pPr fontAlgn="base">
                <a:spcBef>
                  <a:spcPct val="0"/>
                </a:spcBef>
                <a:spcAft>
                  <a:spcPct val="0"/>
                </a:spcAft>
                <a:defRPr/>
              </a:pPr>
              <a:t>104</a:t>
            </a:fld>
            <a:endParaRPr lang="ar-SA"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21507"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15364" name="عنصر نائب لرقم الشريحة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31D8E46-CBFF-404A-BB65-1597FD15CB3F}" type="slidenum">
              <a:rPr lang="ar-SA" smtClean="0"/>
              <a:pPr fontAlgn="base">
                <a:spcBef>
                  <a:spcPct val="0"/>
                </a:spcBef>
                <a:spcAft>
                  <a:spcPct val="0"/>
                </a:spcAft>
                <a:defRPr/>
              </a:pPr>
              <a:t>105</a:t>
            </a:fld>
            <a:endParaRPr lang="ar-SA"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22531"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16388" name="عنصر نائب لرقم الشريحة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ECEC80-F949-4AD0-BF61-C66E180CCDC9}" type="slidenum">
              <a:rPr lang="ar-SA" smtClean="0"/>
              <a:pPr fontAlgn="base">
                <a:spcBef>
                  <a:spcPct val="0"/>
                </a:spcBef>
                <a:spcAft>
                  <a:spcPct val="0"/>
                </a:spcAft>
                <a:defRPr/>
              </a:pPr>
              <a:t>106</a:t>
            </a:fld>
            <a:endParaRPr lang="ar-SA"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23555"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17412" name="عنصر نائب لرقم الشريحة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81570F-C1CA-4016-B42C-6AE2F43D4DE6}" type="slidenum">
              <a:rPr lang="ar-SA" smtClean="0"/>
              <a:pPr fontAlgn="base">
                <a:spcBef>
                  <a:spcPct val="0"/>
                </a:spcBef>
                <a:spcAft>
                  <a:spcPct val="0"/>
                </a:spcAft>
                <a:defRPr/>
              </a:pPr>
              <a:t>107</a:t>
            </a:fld>
            <a:endParaRPr lang="ar-SA"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24579"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18436" name="عنصر نائب لرقم الشريحة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A1AAA59-FDC8-47D5-8085-F076FC76E177}" type="slidenum">
              <a:rPr lang="ar-SA" smtClean="0"/>
              <a:pPr fontAlgn="base">
                <a:spcBef>
                  <a:spcPct val="0"/>
                </a:spcBef>
                <a:spcAft>
                  <a:spcPct val="0"/>
                </a:spcAft>
                <a:defRPr/>
              </a:pPr>
              <a:t>108</a:t>
            </a:fld>
            <a:endParaRPr lang="ar-SA"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25603"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20484" name="عنصر نائب لرقم الشريحة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FD2B464-3D15-4884-B67C-079D007B6967}" type="slidenum">
              <a:rPr lang="ar-SA" smtClean="0"/>
              <a:pPr fontAlgn="base">
                <a:spcBef>
                  <a:spcPct val="0"/>
                </a:spcBef>
                <a:spcAft>
                  <a:spcPct val="0"/>
                </a:spcAft>
                <a:defRPr/>
              </a:pPr>
              <a:t>109</a:t>
            </a:fld>
            <a:endParaRPr lang="ar-SA"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26627"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21508" name="عنصر نائب لرقم الشريحة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54EC377-4B95-4262-93B6-A1BDE86002E4}" type="slidenum">
              <a:rPr lang="ar-SA" smtClean="0"/>
              <a:pPr fontAlgn="base">
                <a:spcBef>
                  <a:spcPct val="0"/>
                </a:spcBef>
                <a:spcAft>
                  <a:spcPct val="0"/>
                </a:spcAft>
                <a:defRPr/>
              </a:pPr>
              <a:t>110</a:t>
            </a:fld>
            <a:endParaRPr lang="ar-S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5C9D8201-B15F-43A3-A130-5BB101D301A8}" type="datetimeFigureOut">
              <a:rPr lang="ar-SA" smtClean="0"/>
              <a:pPr/>
              <a:t>20/05/1432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801009B-48D1-40DB-BBC4-8ACD3876611A}" type="slidenum">
              <a:rPr lang="ar-SA" smtClean="0"/>
              <a:pPr/>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C9D8201-B15F-43A3-A130-5BB101D301A8}" type="datetimeFigureOut">
              <a:rPr lang="ar-SA" smtClean="0"/>
              <a:pPr/>
              <a:t>20/05/1432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801009B-48D1-40DB-BBC4-8ACD3876611A}"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C9D8201-B15F-43A3-A130-5BB101D301A8}" type="datetimeFigureOut">
              <a:rPr lang="ar-SA" smtClean="0"/>
              <a:pPr/>
              <a:t>20/05/1432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801009B-48D1-40DB-BBC4-8ACD3876611A}"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C9D8201-B15F-43A3-A130-5BB101D301A8}" type="datetimeFigureOut">
              <a:rPr lang="ar-SA" smtClean="0"/>
              <a:pPr/>
              <a:t>20/05/1432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801009B-48D1-40DB-BBC4-8ACD3876611A}"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5C9D8201-B15F-43A3-A130-5BB101D301A8}" type="datetimeFigureOut">
              <a:rPr lang="ar-SA" smtClean="0"/>
              <a:pPr/>
              <a:t>20/05/1432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3801009B-48D1-40DB-BBC4-8ACD3876611A}" type="slidenum">
              <a:rPr lang="ar-SA" smtClean="0"/>
              <a:pPr/>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5C9D8201-B15F-43A3-A130-5BB101D301A8}" type="datetimeFigureOut">
              <a:rPr lang="ar-SA" smtClean="0"/>
              <a:pPr/>
              <a:t>20/05/1432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801009B-48D1-40DB-BBC4-8ACD3876611A}"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5C9D8201-B15F-43A3-A130-5BB101D301A8}" type="datetimeFigureOut">
              <a:rPr lang="ar-SA" smtClean="0"/>
              <a:pPr/>
              <a:t>20/05/1432</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3801009B-48D1-40DB-BBC4-8ACD3876611A}"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5C9D8201-B15F-43A3-A130-5BB101D301A8}" type="datetimeFigureOut">
              <a:rPr lang="ar-SA" smtClean="0"/>
              <a:pPr/>
              <a:t>20/05/1432</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3801009B-48D1-40DB-BBC4-8ACD3876611A}"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5C9D8201-B15F-43A3-A130-5BB101D301A8}" type="datetimeFigureOut">
              <a:rPr lang="ar-SA" smtClean="0"/>
              <a:pPr/>
              <a:t>20/05/1432</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3801009B-48D1-40DB-BBC4-8ACD3876611A}"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5C9D8201-B15F-43A3-A130-5BB101D301A8}" type="datetimeFigureOut">
              <a:rPr lang="ar-SA" smtClean="0"/>
              <a:pPr/>
              <a:t>20/05/1432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801009B-48D1-40DB-BBC4-8ACD3876611A}"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5C9D8201-B15F-43A3-A130-5BB101D301A8}" type="datetimeFigureOut">
              <a:rPr lang="ar-SA" smtClean="0"/>
              <a:pPr/>
              <a:t>20/05/1432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3801009B-48D1-40DB-BBC4-8ACD3876611A}" type="slidenum">
              <a:rPr lang="ar-SA" smtClean="0"/>
              <a:pPr/>
              <a:t>‹#›</a:t>
            </a:fld>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C9D8201-B15F-43A3-A130-5BB101D301A8}" type="datetimeFigureOut">
              <a:rPr lang="ar-SA" smtClean="0"/>
              <a:pPr/>
              <a:t>20/05/1432</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801009B-48D1-40DB-BBC4-8ACD3876611A}"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hyperlink" Target="../../&#1587;&#1591;&#1581;%20&#1575;&#1604;&#1605;&#1603;&#1578;&#1576;/&#1571;&#1605;&#1575;&#1603;&#1606;%20&#1575;&#1604;&#1585;&#1575;&#1581;&#1577;.wav" TargetMode="External"/><Relationship Id="rId7"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0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0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0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png"/></Relationships>
</file>

<file path=ppt/slides/_rels/slide1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1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0.gif"/></Relationships>
</file>

<file path=ppt/slides/_rels/slide11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11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54.jpeg"/></Relationships>
</file>

<file path=ppt/slides/_rels/slide1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hyperlink" Target="../../&#1587;&#1591;&#1581;%20&#1575;&#1604;&#1605;&#1603;&#1578;&#1576;/&#1587;&#1608;&#1585;&#1577;%20&#1575;&#1604;&#1606;&#1581;&#1604;%20&#1575;&#1604;&#1593;&#1601;&#1575;&#1587;&#1610;.mp3" TargetMode="External"/><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hyperlink" Target="../../&#1587;&#1591;&#1581;%20&#1575;&#1604;&#1605;&#1603;&#1578;&#1576;/&#1575;&#1604;&#1573;&#1593;&#1580;&#1575;&#1586;%20&#1601;&#1610;%20&#1575;&#1604;&#1602;&#1585;&#1570;&#1606;.exe" TargetMode="External"/></Relationships>
</file>

<file path=ppt/slides/_rels/slide12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 Id="rId5" Type="http://schemas.openxmlformats.org/officeDocument/2006/relationships/image" Target="../media/image59.jpeg"/><Relationship Id="rId4" Type="http://schemas.openxmlformats.org/officeDocument/2006/relationships/image" Target="../media/image58.jpeg"/></Relationships>
</file>

<file path=ppt/slides/_rels/slide12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12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12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7.xml"/><Relationship Id="rId5" Type="http://schemas.openxmlformats.org/officeDocument/2006/relationships/image" Target="../media/image77.jpeg"/><Relationship Id="rId4" Type="http://schemas.openxmlformats.org/officeDocument/2006/relationships/image" Target="../media/image76.jpeg"/></Relationships>
</file>

<file path=ppt/slides/_rels/slide1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3" Type="http://schemas.openxmlformats.org/officeDocument/2006/relationships/hyperlink" Target="../../&#1587;&#1591;&#1581;%20&#1575;&#1604;&#1605;&#1603;&#1578;&#1576;/&#1575;&#1604;&#1585;&#1610;&#1575;&#1590;&#1577;%20&#8235;&#8236;.mp3"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1587;&#1591;&#1581;%20&#1575;&#1604;&#1605;&#1603;&#1578;&#1576;/&#1575;&#1582;&#1578;&#1589;&#1575;&#1585;%20&#1573;&#1604;&#1609;%20&#8206;YouTube%20-%20&#1575;&#1604;&#1575;&#1587;&#1585;&#1575;&#1601;%20&#1576;&#1575;&#1604;&#1605;&#1575;&#1569;.lnk"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1587;&#1591;&#1581;%20&#1575;&#1604;&#1605;&#1603;&#1578;&#1576;/&#1593;&#1585;&#1590;%20&#1575;&#1604;&#1576;&#1610;&#1574;&#1577;.wmv"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hyperlink" Target="../../&#1587;&#1591;&#1581;%20&#1575;&#1604;&#1605;&#1603;&#1578;&#1576;/&#1575;&#1604;&#1575;&#1587;&#1585;&#1575;&#1601;%20&#1601;&#1610;%20&#1575;&#1604;&#1605;&#1575;&#1569;.lnk" TargetMode="Externa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1587;&#1591;&#1581;%20&#1575;&#1604;&#1605;&#1603;&#1578;&#1576;/&#1575;&#1604;&#1580;&#1605;&#1604;&#1577;%20&#1575;&#1604;&#1575;&#1587;&#1605;&#1610;&#1607;.lnk" TargetMode="External"/><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1587;&#1591;&#1581;%20&#1575;&#1604;&#1605;&#1603;&#1578;&#1576;/&#1605;&#1575;&#1569;%20&#1575;&#1604;&#1588;&#1585;&#1576;.mp3" TargetMode="External"/><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hyperlink" Target="../../&#1587;&#1591;&#1581;%20&#1575;&#1604;&#1605;&#1603;&#1578;&#1576;/&#1575;&#1604;&#1578;&#1593;&#1580;&#1576;.lnk" TargetMode="External"/><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hyperlink" Target="../../&#1587;&#1591;&#1581;%20&#1575;&#1604;&#1605;&#1603;&#1578;&#1576;/&#1575;&#1582;&#1578;&#1589;&#1575;&#1585;%20&#1573;&#1604;&#1609;%20&#8206;YouTube%20-%20&#1571;&#1606;&#1588;&#1608;&#1583;&#1577;%20&#1575;&#1604;&#1575;&#1588;&#1575;&#1585;&#1607;%20&#1604;&#1582;&#1604;&#1608;&#1583;%20&#1605;&#1606;%20&#1602;&#1606;&#1575;&#1577;%20&#1575;&#1604;&#1605;&#1580;&#1583;%20&#1604;&#1604;&#1575;&#1591;&#1601;&#1575;&#1604;.lnk" TargetMode="External"/><Relationship Id="rId7"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hyperlink" Target="../../&#1587;&#1591;&#1581;%20&#1575;&#1604;&#1605;&#1603;&#1578;&#1576;/&#1575;&#1582;&#1578;&#1589;&#1575;&#1585;%20&#1573;&#1604;&#1609;%20&#8206;YouTube%20-%20&#1573;&#1588;&#1575;&#1585;&#1577;%20&#1575;&#1604;&#1605;&#1585;&#1608;&#1585;%20-%20&#1606;&#1588;&#1610;&#1583;%20&#1585;&#1575;&#1574;&#1593;%20&#1604;&#1604;&#1571;&#1591;&#1601;&#1575;&#1604;%20-%20www.zanbaq.com.lnk" TargetMode="External"/><Relationship Id="rId4" Type="http://schemas.openxmlformats.org/officeDocument/2006/relationships/image" Target="../media/image19.jpeg"/><Relationship Id="rId9" Type="http://schemas.openxmlformats.org/officeDocument/2006/relationships/image" Target="../media/image23.jpeg"/></Relationships>
</file>

<file path=ppt/slides/_rels/slide7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hyperlink" Target="../../&#1587;&#1591;&#1581;%20&#1575;&#1604;&#1605;&#1603;&#1578;&#1576;/&#1575;&#1582;&#1578;&#1589;&#1575;&#1585;%20&#1573;&#1604;&#1609;%20&#8206;YouTube%20-%20&#1571;&#1606;&#1588;&#1608;&#1583;&#1577;%20&#1575;&#1604;&#1575;&#1588;&#1575;&#1585;&#1607;%20&#1604;&#1582;&#1604;&#1608;&#1583;%20&#1605;&#1606;%20&#1602;&#1606;&#1575;&#1577;%20&#1575;&#1604;&#1605;&#1580;&#1583;%20&#1604;&#1604;&#1575;&#1591;&#1601;&#1575;&#1604;.lnk"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hyperlink" Target="../../&#1587;&#1591;&#1581;%20&#1575;&#1604;&#1605;&#1603;&#1578;&#1576;/&#1575;&#1604;&#1575;&#1587;&#1578;&#1587;&#1602;&#1575;&#1569;%20&#1575;&#1604;&#1588;&#1610;&#1582;%20&#1575;&#1604;&#1588;&#1585;&#1610;&#1605;.mp3"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lum bright="10000" contrast="-20000"/>
          </a:blip>
          <a:srcRect/>
          <a:stretch>
            <a:fillRect/>
          </a:stretch>
        </p:blipFill>
        <p:spPr bwMode="auto">
          <a:xfrm>
            <a:off x="0" y="-24"/>
            <a:ext cx="9144000" cy="6858024"/>
          </a:xfrm>
          <a:prstGeom prst="rect">
            <a:avLst/>
          </a:prstGeom>
          <a:noFill/>
        </p:spPr>
      </p:pic>
      <p:sp>
        <p:nvSpPr>
          <p:cNvPr id="3" name="عنوان 2"/>
          <p:cNvSpPr>
            <a:spLocks noGrp="1"/>
          </p:cNvSpPr>
          <p:nvPr>
            <p:ph type="title"/>
          </p:nvPr>
        </p:nvSpPr>
        <p:spPr>
          <a:xfrm rot="21036735">
            <a:off x="251054" y="2463406"/>
            <a:ext cx="8429684" cy="1143000"/>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ar-SA" sz="11500" b="1" cap="all" dirty="0" smtClean="0">
                <a:ln w="0"/>
                <a:solidFill>
                  <a:srgbClr val="C00000"/>
                </a:solidFill>
                <a:effectLst>
                  <a:reflection blurRad="6350" stA="60000" endA="900" endPos="60000" dist="60007" dir="5400000" sy="-100000" algn="bl" rotWithShape="0"/>
                </a:effectLst>
              </a:rPr>
              <a:t>*البيئة والصحة*</a:t>
            </a:r>
            <a:endParaRPr lang="ar-SA" sz="11500" b="1" cap="all" dirty="0">
              <a:ln w="0"/>
              <a:solidFill>
                <a:srgbClr val="C00000"/>
              </a:solidFill>
              <a:effectLst>
                <a:reflection blurRad="6350" stA="60000" endA="900" endPos="60000" dist="60007"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8" presetClass="emph" presetSubtype="0" fill="hold" grpId="1" nodeType="withEffect">
                                  <p:stCondLst>
                                    <p:cond delay="0"/>
                                  </p:stCondLst>
                                  <p:childTnLst>
                                    <p:animRot by="21600000">
                                      <p:cBhvr>
                                        <p:cTn id="9"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عنوان 1"/>
          <p:cNvSpPr>
            <a:spLocks noGrp="1"/>
          </p:cNvSpPr>
          <p:nvPr>
            <p:ph type="title"/>
          </p:nvPr>
        </p:nvSpPr>
        <p:spPr/>
        <p:txBody>
          <a:bodyPr/>
          <a:lstStyle/>
          <a:p>
            <a:pPr eaLnBrk="1" hangingPunct="1"/>
            <a:endParaRPr lang="ar-SA" smtClean="0"/>
          </a:p>
        </p:txBody>
      </p:sp>
      <p:sp>
        <p:nvSpPr>
          <p:cNvPr id="4099" name="عنصر نائب للمحتوى 2"/>
          <p:cNvSpPr>
            <a:spLocks noGrp="1"/>
          </p:cNvSpPr>
          <p:nvPr>
            <p:ph idx="1"/>
          </p:nvPr>
        </p:nvSpPr>
        <p:spPr/>
        <p:txBody>
          <a:bodyPr/>
          <a:lstStyle/>
          <a:p>
            <a:pPr eaLnBrk="1" hangingPunct="1"/>
            <a:endParaRPr lang="ar-SA" smtClean="0"/>
          </a:p>
        </p:txBody>
      </p:sp>
      <p:pic>
        <p:nvPicPr>
          <p:cNvPr id="4100" name="Picture 2" descr="C:\Documents and Settings\User\My Documents\Downloads\water.JPG"/>
          <p:cNvPicPr>
            <a:picLocks noChangeAspect="1" noChangeArrowheads="1"/>
          </p:cNvPicPr>
          <p:nvPr/>
        </p:nvPicPr>
        <p:blipFill>
          <a:blip r:embed="rId2"/>
          <a:srcRect/>
          <a:stretch>
            <a:fillRect/>
          </a:stretch>
        </p:blipFill>
        <p:spPr bwMode="auto">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625111" y="304986"/>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928662" y="191136"/>
            <a:ext cx="6500858"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في صحيفة المدرسة ركن يُسمى(مشكلة وحل)عُرضت فيه الرسالة التالية:</a:t>
            </a:r>
            <a:endParaRPr lang="ar-SA" sz="2800" b="1" dirty="0">
              <a:effectLst>
                <a:glow rad="101600">
                  <a:schemeClr val="accent2">
                    <a:satMod val="175000"/>
                    <a:alpha val="40000"/>
                  </a:schemeClr>
                </a:glow>
              </a:effectLst>
            </a:endParaRPr>
          </a:p>
        </p:txBody>
      </p:sp>
      <p:sp>
        <p:nvSpPr>
          <p:cNvPr id="5" name="مخطط انسيابي: شريط مثقب 4"/>
          <p:cNvSpPr/>
          <p:nvPr/>
        </p:nvSpPr>
        <p:spPr>
          <a:xfrm rot="192235">
            <a:off x="733581" y="1076610"/>
            <a:ext cx="5342032" cy="1718733"/>
          </a:xfrm>
          <a:prstGeom prst="flowChartPunchedTape">
            <a:avLst/>
          </a:prstGeom>
        </p:spPr>
        <p:style>
          <a:lnRef idx="1">
            <a:schemeClr val="accent4"/>
          </a:lnRef>
          <a:fillRef idx="2">
            <a:schemeClr val="accent4"/>
          </a:fillRef>
          <a:effectRef idx="1">
            <a:schemeClr val="accent4"/>
          </a:effectRef>
          <a:fontRef idx="minor">
            <a:schemeClr val="dk1"/>
          </a:fontRef>
        </p:style>
        <p:txBody>
          <a:bodyPr rtlCol="1" anchor="ctr"/>
          <a:lstStyle/>
          <a:p>
            <a:pPr algn="ctr"/>
            <a:endParaRPr lang="ar-SA" sz="2000" b="1" dirty="0" smtClean="0"/>
          </a:p>
          <a:p>
            <a:pPr algn="ctr"/>
            <a:r>
              <a:rPr lang="ar-SA" sz="2400" b="1" dirty="0" smtClean="0"/>
              <a:t>أبي</a:t>
            </a:r>
            <a:r>
              <a:rPr lang="ar-SA" sz="2000" b="1" dirty="0" smtClean="0"/>
              <a:t> </a:t>
            </a:r>
            <a:r>
              <a:rPr lang="ar-SA" sz="2400" b="1" dirty="0" smtClean="0"/>
              <a:t>وأمي يمنعاني من مشاهدة التلفاز إلى وقت متأخر من الليل،كما يمنعاني من السهر حتى أيام العطل.</a:t>
            </a:r>
            <a:endParaRPr lang="ar-SA" sz="2000" b="1" dirty="0" smtClean="0"/>
          </a:p>
          <a:p>
            <a:pPr algn="ctr"/>
            <a:r>
              <a:rPr lang="ar-SA" sz="2000" b="1" dirty="0" smtClean="0"/>
              <a:t>                                                 (هـ.ب)</a:t>
            </a:r>
            <a:endParaRPr lang="ar-SA" sz="2000" b="1" dirty="0"/>
          </a:p>
        </p:txBody>
      </p:sp>
      <p:sp>
        <p:nvSpPr>
          <p:cNvPr id="6" name="مربع نص 5"/>
          <p:cNvSpPr txBox="1"/>
          <p:nvPr/>
        </p:nvSpPr>
        <p:spPr>
          <a:xfrm>
            <a:off x="357158" y="2786058"/>
            <a:ext cx="8072494"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أكتب رداً مناسباً لصاحبها أقترح فيه حلاً لمشكلته مع مراعاة ما درسته في فن الرسالة.</a:t>
            </a:r>
            <a:endParaRPr lang="ar-SA" sz="2800" b="1" dirty="0">
              <a:effectLst>
                <a:glow rad="101600">
                  <a:schemeClr val="accent2">
                    <a:satMod val="175000"/>
                    <a:alpha val="40000"/>
                  </a:schemeClr>
                </a:glow>
              </a:effectLst>
            </a:endParaRPr>
          </a:p>
        </p:txBody>
      </p:sp>
      <p:sp>
        <p:nvSpPr>
          <p:cNvPr id="7" name="مستطيل مستدير الزوايا 6"/>
          <p:cNvSpPr/>
          <p:nvPr/>
        </p:nvSpPr>
        <p:spPr>
          <a:xfrm>
            <a:off x="428596" y="4000504"/>
            <a:ext cx="8072494" cy="1571636"/>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000" b="1" dirty="0" smtClean="0">
                <a:solidFill>
                  <a:srgbClr val="C00000"/>
                </a:solidFill>
              </a:rPr>
              <a:t>..........................................................................................................................................................................................................................................................................................................................................</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13"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plus(out)">
                                      <p:cBhvr>
                                        <p:cTn id="13" dur="2000"/>
                                        <p:tgtEl>
                                          <p:spTgt spid="5"/>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out)">
                                      <p:cBhvr>
                                        <p:cTn id="16" dur="1000"/>
                                        <p:tgtEl>
                                          <p:spTgt spid="6"/>
                                        </p:tgtEl>
                                      </p:cBhvr>
                                    </p:animEffect>
                                  </p:childTnLst>
                                </p:cTn>
                              </p:par>
                              <p:par>
                                <p:cTn id="17" presetID="17"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ppt_x</p:attrName>
                                        </p:attrNameLst>
                                      </p:cBhvr>
                                      <p:tavLst>
                                        <p:tav tm="0">
                                          <p:val>
                                            <p:strVal val="#ppt_x-#ppt_w/2"/>
                                          </p:val>
                                        </p:tav>
                                        <p:tav tm="100000">
                                          <p:val>
                                            <p:strVal val="#ppt_x"/>
                                          </p:val>
                                        </p:tav>
                                      </p:tavLst>
                                    </p:anim>
                                    <p:anim calcmode="lin" valueType="num">
                                      <p:cBhvr>
                                        <p:cTn id="20" dur="1000" fill="hold"/>
                                        <p:tgtEl>
                                          <p:spTgt spid="7"/>
                                        </p:tgtEl>
                                        <p:attrNameLst>
                                          <p:attrName>ppt_y</p:attrName>
                                        </p:attrNameLst>
                                      </p:cBhvr>
                                      <p:tavLst>
                                        <p:tav tm="0">
                                          <p:val>
                                            <p:strVal val="#ppt_y"/>
                                          </p:val>
                                        </p:tav>
                                        <p:tav tm="100000">
                                          <p:val>
                                            <p:strVal val="#ppt_y"/>
                                          </p:val>
                                        </p:tav>
                                      </p:tavLst>
                                    </p:anim>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1285852" y="571480"/>
            <a:ext cx="6215106" cy="1077218"/>
          </a:xfrm>
          <a:prstGeom prst="rect">
            <a:avLst/>
          </a:prstGeom>
          <a:noFill/>
        </p:spPr>
        <p:txBody>
          <a:bodyPr wrap="square" rtlCol="1">
            <a:spAutoFit/>
          </a:bodyPr>
          <a:lstStyle/>
          <a:p>
            <a:pPr algn="ctr"/>
            <a:r>
              <a:rPr lang="ar-SA" sz="3200" b="1" dirty="0" smtClean="0">
                <a:cs typeface="DecoType Naskh" pitchFamily="2" charset="-78"/>
              </a:rPr>
              <a:t>أضع رقماً للصور التالية حسب أفضلية الجلوس فيها عندي،معللاً اختياري.</a:t>
            </a:r>
          </a:p>
        </p:txBody>
      </p:sp>
      <p:sp>
        <p:nvSpPr>
          <p:cNvPr id="4" name="مربع نص 3"/>
          <p:cNvSpPr txBox="1"/>
          <p:nvPr/>
        </p:nvSpPr>
        <p:spPr>
          <a:xfrm rot="20757719">
            <a:off x="7841924" y="-21443"/>
            <a:ext cx="1149227" cy="1200329"/>
          </a:xfrm>
          <a:prstGeom prst="rect">
            <a:avLst/>
          </a:prstGeom>
          <a:noFill/>
        </p:spPr>
        <p:txBody>
          <a:bodyPr wrap="square" rtlCol="1">
            <a:spAutoFit/>
          </a:bodyPr>
          <a:lstStyle/>
          <a:p>
            <a:pPr algn="ctr"/>
            <a:r>
              <a:rPr lang="ar-SA" sz="2400" b="1" dirty="0" smtClean="0">
                <a:solidFill>
                  <a:srgbClr val="F01C4E"/>
                </a:solidFill>
                <a:sym typeface="MS Outlook"/>
              </a:rPr>
              <a:t></a:t>
            </a:r>
          </a:p>
          <a:p>
            <a:pPr algn="ctr"/>
            <a:r>
              <a:rPr lang="ar-SA" sz="2400" b="1" dirty="0" smtClean="0">
                <a:solidFill>
                  <a:srgbClr val="F01C4E"/>
                </a:solidFill>
                <a:sym typeface="Wingdings"/>
              </a:rPr>
              <a:t>نص </a:t>
            </a:r>
            <a:r>
              <a:rPr lang="ar-SA" sz="2400" b="1" dirty="0" smtClean="0">
                <a:solidFill>
                  <a:srgbClr val="F01C4E"/>
                </a:solidFill>
                <a:sym typeface="Wingdings"/>
                <a:hlinkClick r:id="rId3" action="ppaction://hlinkfile"/>
              </a:rPr>
              <a:t>الاستماع</a:t>
            </a:r>
            <a:endParaRPr lang="ar-SA" sz="2400" b="1" dirty="0">
              <a:solidFill>
                <a:srgbClr val="F01C4E"/>
              </a:solidFill>
            </a:endParaRPr>
          </a:p>
        </p:txBody>
      </p:sp>
      <p:sp>
        <p:nvSpPr>
          <p:cNvPr id="9" name="شكل بيضاوي 8"/>
          <p:cNvSpPr/>
          <p:nvPr/>
        </p:nvSpPr>
        <p:spPr>
          <a:xfrm>
            <a:off x="7215206" y="1571612"/>
            <a:ext cx="571504" cy="714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شكل بيضاوي 9"/>
          <p:cNvSpPr/>
          <p:nvPr/>
        </p:nvSpPr>
        <p:spPr>
          <a:xfrm>
            <a:off x="7215206" y="3786190"/>
            <a:ext cx="571504" cy="714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شكل بيضاوي 10"/>
          <p:cNvSpPr/>
          <p:nvPr/>
        </p:nvSpPr>
        <p:spPr>
          <a:xfrm>
            <a:off x="3571868" y="1643050"/>
            <a:ext cx="571504" cy="714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شكل بيضاوي 11"/>
          <p:cNvSpPr/>
          <p:nvPr/>
        </p:nvSpPr>
        <p:spPr>
          <a:xfrm>
            <a:off x="3643306" y="3786190"/>
            <a:ext cx="571504" cy="714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4098" name="Picture 2" descr="C:\Documents and Settings\user\سطح المكتب\صور\11122009(019).jpg"/>
          <p:cNvPicPr>
            <a:picLocks noChangeAspect="1" noChangeArrowheads="1"/>
          </p:cNvPicPr>
          <p:nvPr/>
        </p:nvPicPr>
        <p:blipFill>
          <a:blip r:embed="rId4" cstate="print"/>
          <a:srcRect l="16981" r="24528"/>
          <a:stretch>
            <a:fillRect/>
          </a:stretch>
        </p:blipFill>
        <p:spPr bwMode="auto">
          <a:xfrm rot="5400000">
            <a:off x="4750595" y="1321579"/>
            <a:ext cx="2214578" cy="2571768"/>
          </a:xfrm>
          <a:prstGeom prst="rect">
            <a:avLst/>
          </a:prstGeom>
          <a:noFill/>
        </p:spPr>
      </p:pic>
      <p:pic>
        <p:nvPicPr>
          <p:cNvPr id="4099" name="Picture 3" descr="C:\Documents and Settings\user\سطح المكتب\صور\11122009(020).jpg"/>
          <p:cNvPicPr>
            <a:picLocks noChangeAspect="1" noChangeArrowheads="1"/>
          </p:cNvPicPr>
          <p:nvPr/>
        </p:nvPicPr>
        <p:blipFill>
          <a:blip r:embed="rId5" cstate="print">
            <a:lum contrast="40000"/>
          </a:blip>
          <a:srcRect l="18514" r="21619"/>
          <a:stretch>
            <a:fillRect/>
          </a:stretch>
        </p:blipFill>
        <p:spPr bwMode="auto">
          <a:xfrm rot="5400000">
            <a:off x="4779183" y="3636183"/>
            <a:ext cx="2214578" cy="2657468"/>
          </a:xfrm>
          <a:prstGeom prst="rect">
            <a:avLst/>
          </a:prstGeom>
          <a:noFill/>
        </p:spPr>
      </p:pic>
      <p:pic>
        <p:nvPicPr>
          <p:cNvPr id="4100" name="Picture 4" descr="C:\Documents and Settings\user\سطح المكتب\صور\11122009(021).jpg"/>
          <p:cNvPicPr>
            <a:picLocks noChangeAspect="1" noChangeArrowheads="1"/>
          </p:cNvPicPr>
          <p:nvPr/>
        </p:nvPicPr>
        <p:blipFill>
          <a:blip r:embed="rId6" cstate="print">
            <a:lum bright="10000" contrast="20000"/>
          </a:blip>
          <a:srcRect l="11914" r="25097"/>
          <a:stretch>
            <a:fillRect/>
          </a:stretch>
        </p:blipFill>
        <p:spPr bwMode="auto">
          <a:xfrm rot="5400000">
            <a:off x="1007231" y="1278729"/>
            <a:ext cx="2143140" cy="2728906"/>
          </a:xfrm>
          <a:prstGeom prst="rect">
            <a:avLst/>
          </a:prstGeom>
          <a:noFill/>
        </p:spPr>
      </p:pic>
      <p:pic>
        <p:nvPicPr>
          <p:cNvPr id="4101" name="Picture 5" descr="C:\Documents and Settings\user\سطح المكتب\صور\11122009(022).jpg"/>
          <p:cNvPicPr>
            <a:picLocks noChangeAspect="1" noChangeArrowheads="1"/>
          </p:cNvPicPr>
          <p:nvPr/>
        </p:nvPicPr>
        <p:blipFill>
          <a:blip r:embed="rId7" cstate="print">
            <a:lum contrast="40000"/>
          </a:blip>
          <a:srcRect l="16308" r="26562"/>
          <a:stretch>
            <a:fillRect/>
          </a:stretch>
        </p:blipFill>
        <p:spPr bwMode="auto">
          <a:xfrm rot="5400000">
            <a:off x="1107257" y="3679033"/>
            <a:ext cx="2071702" cy="28575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17"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ppt_x</p:attrName>
                                        </p:attrNameLst>
                                      </p:cBhvr>
                                      <p:tavLst>
                                        <p:tav tm="0">
                                          <p:val>
                                            <p:strVal val="#ppt_x-#ppt_w/2"/>
                                          </p:val>
                                        </p:tav>
                                        <p:tav tm="100000">
                                          <p:val>
                                            <p:strVal val="#ppt_x"/>
                                          </p:val>
                                        </p:tav>
                                      </p:tavLst>
                                    </p:anim>
                                    <p:anim calcmode="lin" valueType="num">
                                      <p:cBhvr>
                                        <p:cTn id="11" dur="500" fill="hold"/>
                                        <p:tgtEl>
                                          <p:spTgt spid="9"/>
                                        </p:tgtEl>
                                        <p:attrNameLst>
                                          <p:attrName>ppt_y</p:attrName>
                                        </p:attrNameLst>
                                      </p:cBhvr>
                                      <p:tavLst>
                                        <p:tav tm="0">
                                          <p:val>
                                            <p:strVal val="#ppt_y"/>
                                          </p:val>
                                        </p:tav>
                                        <p:tav tm="100000">
                                          <p:val>
                                            <p:strVal val="#ppt_y"/>
                                          </p:val>
                                        </p:tav>
                                      </p:tavLst>
                                    </p:anim>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strVal val="#ppt_h"/>
                                          </p:val>
                                        </p:tav>
                                        <p:tav tm="100000">
                                          <p:val>
                                            <p:strVal val="#ppt_h"/>
                                          </p:val>
                                        </p:tav>
                                      </p:tavLst>
                                    </p:anim>
                                  </p:childTnLst>
                                </p:cTn>
                              </p:par>
                              <p:par>
                                <p:cTn id="14" presetID="17" presetClass="entr" presetSubtype="8"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ppt_x</p:attrName>
                                        </p:attrNameLst>
                                      </p:cBhvr>
                                      <p:tavLst>
                                        <p:tav tm="0">
                                          <p:val>
                                            <p:strVal val="#ppt_x-#ppt_w/2"/>
                                          </p:val>
                                        </p:tav>
                                        <p:tav tm="100000">
                                          <p:val>
                                            <p:strVal val="#ppt_x"/>
                                          </p:val>
                                        </p:tav>
                                      </p:tavLst>
                                    </p:anim>
                                    <p:anim calcmode="lin" valueType="num">
                                      <p:cBhvr>
                                        <p:cTn id="17" dur="500" fill="hold"/>
                                        <p:tgtEl>
                                          <p:spTgt spid="10"/>
                                        </p:tgtEl>
                                        <p:attrNameLst>
                                          <p:attrName>ppt_y</p:attrName>
                                        </p:attrNameLst>
                                      </p:cBhvr>
                                      <p:tavLst>
                                        <p:tav tm="0">
                                          <p:val>
                                            <p:strVal val="#ppt_y"/>
                                          </p:val>
                                        </p:tav>
                                        <p:tav tm="100000">
                                          <p:val>
                                            <p:strVal val="#ppt_y"/>
                                          </p:val>
                                        </p:tav>
                                      </p:tavLst>
                                    </p:anim>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strVal val="#ppt_h"/>
                                          </p:val>
                                        </p:tav>
                                        <p:tav tm="100000">
                                          <p:val>
                                            <p:strVal val="#ppt_h"/>
                                          </p:val>
                                        </p:tav>
                                      </p:tavLst>
                                    </p:anim>
                                  </p:childTnLst>
                                </p:cTn>
                              </p:par>
                              <p:par>
                                <p:cTn id="20" presetID="17"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ppt_w/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strVal val="#ppt_h"/>
                                          </p:val>
                                        </p:tav>
                                        <p:tav tm="100000">
                                          <p:val>
                                            <p:strVal val="#ppt_h"/>
                                          </p:val>
                                        </p:tav>
                                      </p:tavLst>
                                    </p:anim>
                                  </p:childTnLst>
                                </p:cTn>
                              </p:par>
                              <p:par>
                                <p:cTn id="26" presetID="17" presetClass="entr" presetSubtype="8"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ppt_x</p:attrName>
                                        </p:attrNameLst>
                                      </p:cBhvr>
                                      <p:tavLst>
                                        <p:tav tm="0">
                                          <p:val>
                                            <p:strVal val="#ppt_x-#ppt_w/2"/>
                                          </p:val>
                                        </p:tav>
                                        <p:tav tm="100000">
                                          <p:val>
                                            <p:strVal val="#ppt_x"/>
                                          </p:val>
                                        </p:tav>
                                      </p:tavLst>
                                    </p:anim>
                                    <p:anim calcmode="lin" valueType="num">
                                      <p:cBhvr>
                                        <p:cTn id="29" dur="500" fill="hold"/>
                                        <p:tgtEl>
                                          <p:spTgt spid="12"/>
                                        </p:tgtEl>
                                        <p:attrNameLst>
                                          <p:attrName>ppt_y</p:attrName>
                                        </p:attrNameLst>
                                      </p:cBhvr>
                                      <p:tavLst>
                                        <p:tav tm="0">
                                          <p:val>
                                            <p:strVal val="#ppt_y"/>
                                          </p:val>
                                        </p:tav>
                                        <p:tav tm="100000">
                                          <p:val>
                                            <p:strVal val="#ppt_y"/>
                                          </p:val>
                                        </p:tav>
                                      </p:tavLst>
                                    </p:anim>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P spid="11" grpId="0" animBg="1"/>
      <p:bldP spid="12"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وديان.jpg"/>
          <p:cNvPicPr>
            <a:picLocks noChangeAspect="1"/>
          </p:cNvPicPr>
          <p:nvPr/>
        </p:nvPicPr>
        <p:blipFill>
          <a:blip r:embed="rId4"/>
          <a:srcRect/>
          <a:stretch>
            <a:fillRect/>
          </a:stretch>
        </p:blipFill>
        <p:spPr bwMode="auto">
          <a:xfrm>
            <a:off x="5357813" y="0"/>
            <a:ext cx="3786187" cy="6858000"/>
          </a:xfrm>
          <a:prstGeom prst="rect">
            <a:avLst/>
          </a:prstGeom>
          <a:noFill/>
          <a:ln w="9525">
            <a:noFill/>
            <a:miter lim="800000"/>
            <a:headEnd/>
            <a:tailEnd/>
          </a:ln>
        </p:spPr>
      </p:pic>
      <p:pic>
        <p:nvPicPr>
          <p:cNvPr id="5" name="صورة 4" descr="حدائق.jpg"/>
          <p:cNvPicPr>
            <a:picLocks noChangeAspect="1"/>
          </p:cNvPicPr>
          <p:nvPr/>
        </p:nvPicPr>
        <p:blipFill>
          <a:blip r:embed="rId5"/>
          <a:srcRect/>
          <a:stretch>
            <a:fillRect/>
          </a:stretch>
        </p:blipFill>
        <p:spPr bwMode="auto">
          <a:xfrm>
            <a:off x="0" y="0"/>
            <a:ext cx="3286125" cy="6858000"/>
          </a:xfrm>
          <a:prstGeom prst="rect">
            <a:avLst/>
          </a:prstGeom>
          <a:noFill/>
          <a:ln w="9525">
            <a:noFill/>
            <a:miter lim="800000"/>
            <a:headEnd/>
            <a:tailEnd/>
          </a:ln>
        </p:spPr>
      </p:pic>
      <p:pic>
        <p:nvPicPr>
          <p:cNvPr id="6" name="صورة 5" descr="استراحالت.jpg"/>
          <p:cNvPicPr>
            <a:picLocks noChangeAspect="1"/>
          </p:cNvPicPr>
          <p:nvPr/>
        </p:nvPicPr>
        <p:blipFill>
          <a:blip r:embed="rId6"/>
          <a:srcRect/>
          <a:stretch>
            <a:fillRect/>
          </a:stretch>
        </p:blipFill>
        <p:spPr bwMode="auto">
          <a:xfrm>
            <a:off x="2928938" y="0"/>
            <a:ext cx="3500437" cy="6858000"/>
          </a:xfrm>
          <a:prstGeom prst="rect">
            <a:avLst/>
          </a:prstGeom>
          <a:noFill/>
          <a:ln w="9525">
            <a:noFill/>
            <a:miter lim="800000"/>
            <a:headEnd/>
            <a:tailEnd/>
          </a:ln>
        </p:spPr>
      </p:pic>
    </p:spTree>
  </p:cSld>
  <p:clrMapOvr>
    <a:masterClrMapping/>
  </p:clrMapOvr>
  <p:transition advClick="0" advTm="7000">
    <p:sndAc>
      <p:stSnd>
        <p:snd r:embed="rId3" name="أماكن الراحة.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صورة 1" descr="وديان.jpg"/>
          <p:cNvPicPr>
            <a:picLocks noChangeAspect="1"/>
          </p:cNvPicPr>
          <p:nvPr/>
        </p:nvPicPr>
        <p:blipFill>
          <a:blip r:embed="rId3"/>
          <a:srcRect/>
          <a:stretch>
            <a:fillRect/>
          </a:stretch>
        </p:blipFill>
        <p:spPr bwMode="auto">
          <a:xfrm>
            <a:off x="0" y="0"/>
            <a:ext cx="9144000" cy="6867525"/>
          </a:xfrm>
          <a:prstGeom prst="rect">
            <a:avLst/>
          </a:prstGeom>
          <a:noFill/>
          <a:ln w="9525">
            <a:noFill/>
            <a:miter lim="800000"/>
            <a:headEnd/>
            <a:tailEnd/>
          </a:ln>
        </p:spPr>
      </p:pic>
    </p:spTree>
  </p:cSld>
  <p:clrMapOvr>
    <a:masterClrMapping/>
  </p:clrMapOvr>
  <p:transition advClick="0" advTm="4000">
    <p:wedg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صورة 1" descr="حدائق.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4000">
    <p:wedg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صورة 1" descr="استراحات على.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5000">
    <p:wedg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hayah.cc/forum/imgcache/71220.png"/>
          <p:cNvPicPr>
            <a:picLocks noChangeAspect="1" noChangeArrowheads="1"/>
          </p:cNvPicPr>
          <p:nvPr/>
        </p:nvPicPr>
        <p:blipFill>
          <a:blip r:embed="rId3"/>
          <a:srcRect b="5620"/>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4000">
    <p:wedg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img105.herosh.com/2010/11/20/36113953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5000">
    <p:wedg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صورة 2" descr="حمامات وس.jpg"/>
          <p:cNvPicPr>
            <a:picLocks noChangeAspect="1"/>
          </p:cNvPicPr>
          <p:nvPr/>
        </p:nvPicPr>
        <p:blipFill>
          <a:blip r:embed="rId3"/>
          <a:srcRect/>
          <a:stretch>
            <a:fillRect/>
          </a:stretch>
        </p:blipFill>
        <p:spPr bwMode="auto">
          <a:xfrm>
            <a:off x="4786313" y="0"/>
            <a:ext cx="4357687" cy="6858000"/>
          </a:xfrm>
          <a:prstGeom prst="rect">
            <a:avLst/>
          </a:prstGeom>
          <a:noFill/>
          <a:ln w="9525">
            <a:noFill/>
            <a:miter lim="800000"/>
            <a:headEnd/>
            <a:tailEnd/>
          </a:ln>
        </p:spPr>
      </p:pic>
      <p:pic>
        <p:nvPicPr>
          <p:cNvPr id="8195" name="صورة 3" descr="حمامات نظ.jpg"/>
          <p:cNvPicPr>
            <a:picLocks noChangeAspect="1"/>
          </p:cNvPicPr>
          <p:nvPr/>
        </p:nvPicPr>
        <p:blipFill>
          <a:blip r:embed="rId4"/>
          <a:srcRect/>
          <a:stretch>
            <a:fillRect/>
          </a:stretch>
        </p:blipFill>
        <p:spPr bwMode="auto">
          <a:xfrm>
            <a:off x="0" y="0"/>
            <a:ext cx="4786313" cy="6858000"/>
          </a:xfrm>
          <a:prstGeom prst="rect">
            <a:avLst/>
          </a:prstGeom>
          <a:noFill/>
          <a:ln w="9525">
            <a:noFill/>
            <a:miter lim="800000"/>
            <a:headEnd/>
            <a:tailEnd/>
          </a:ln>
        </p:spPr>
      </p:pic>
      <p:grpSp>
        <p:nvGrpSpPr>
          <p:cNvPr id="2" name="مجموعة 14"/>
          <p:cNvGrpSpPr/>
          <p:nvPr/>
        </p:nvGrpSpPr>
        <p:grpSpPr>
          <a:xfrm>
            <a:off x="2380114" y="451295"/>
            <a:ext cx="714380" cy="714380"/>
            <a:chOff x="3290319" y="5572140"/>
            <a:chExt cx="995929" cy="857256"/>
          </a:xfrm>
          <a:effectLst>
            <a:glow rad="101600">
              <a:srgbClr val="FFFF00">
                <a:alpha val="60000"/>
              </a:srgbClr>
            </a:glow>
          </a:effectLst>
        </p:grpSpPr>
        <p:cxnSp>
          <p:nvCxnSpPr>
            <p:cNvPr id="6" name="رابط مستقيم 5"/>
            <p:cNvCxnSpPr/>
            <p:nvPr/>
          </p:nvCxnSpPr>
          <p:spPr>
            <a:xfrm rot="5400000">
              <a:off x="3428992" y="5572140"/>
              <a:ext cx="857256" cy="857256"/>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رابط مستقيم 9"/>
            <p:cNvCxnSpPr/>
            <p:nvPr/>
          </p:nvCxnSpPr>
          <p:spPr>
            <a:xfrm rot="16200000" flipH="1">
              <a:off x="3249838" y="6184125"/>
              <a:ext cx="223838" cy="142876"/>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6" name="شكل بيضاوي 15"/>
          <p:cNvSpPr/>
          <p:nvPr/>
        </p:nvSpPr>
        <p:spPr bwMode="auto">
          <a:xfrm>
            <a:off x="2071670" y="214290"/>
            <a:ext cx="1285884" cy="1143008"/>
          </a:xfrm>
          <a:prstGeom prst="ellipse">
            <a:avLst/>
          </a:prstGeom>
          <a:noFill/>
          <a:ln w="76200" cap="flat" cmpd="sng" algn="ctr">
            <a:solidFill>
              <a:srgbClr val="FF0000"/>
            </a:solidFill>
            <a:prstDash val="solid"/>
            <a:round/>
            <a:headEnd type="none" w="med" len="med"/>
            <a:tailEnd type="none" w="med" len="med"/>
          </a:ln>
          <a:effectLst>
            <a:glow rad="228600">
              <a:srgbClr val="FF0000">
                <a:alpha val="40000"/>
              </a:srgbClr>
            </a:glow>
          </a:effectLst>
        </p:spPr>
        <p:txBody>
          <a:bodyPr rtlCol="1"/>
          <a:lstStyle/>
          <a:p>
            <a:pPr algn="l" rtl="0" eaLnBrk="0" fontAlgn="auto" hangingPunct="0">
              <a:spcBef>
                <a:spcPts val="0"/>
              </a:spcBef>
              <a:spcAft>
                <a:spcPts val="0"/>
              </a:spcAft>
              <a:defRPr/>
            </a:pPr>
            <a:endParaRPr lang="ar-SA">
              <a:ln w="60325">
                <a:solidFill>
                  <a:schemeClr val="tx1"/>
                </a:solidFill>
              </a:ln>
              <a:latin typeface="+mn-lt"/>
              <a:cs typeface="+mn-cs"/>
            </a:endParaRPr>
          </a:p>
        </p:txBody>
      </p:sp>
    </p:spTree>
  </p:cSld>
  <p:clrMapOvr>
    <a:masterClrMapping/>
  </p:clrMapOvr>
  <p:transition advClick="0" advTm="500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par>
                          <p:cTn id="14" fill="hold">
                            <p:stCondLst>
                              <p:cond delay="2000"/>
                            </p:stCondLst>
                            <p:childTnLst>
                              <p:par>
                                <p:cTn id="15" presetID="19" presetClass="entr" presetSubtype="1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3000" fill="hold"/>
                                        <p:tgtEl>
                                          <p:spTgt spid="16"/>
                                        </p:tgtEl>
                                        <p:attrNameLst>
                                          <p:attrName>ppt_w</p:attrName>
                                        </p:attrNameLst>
                                      </p:cBhvr>
                                      <p:tavLst>
                                        <p:tav tm="0" fmla="#ppt_w*sin(2.5*pi*$)">
                                          <p:val>
                                            <p:fltVal val="0"/>
                                          </p:val>
                                        </p:tav>
                                        <p:tav tm="100000">
                                          <p:val>
                                            <p:fltVal val="1"/>
                                          </p:val>
                                        </p:tav>
                                      </p:tavLst>
                                    </p:anim>
                                    <p:anim calcmode="lin" valueType="num">
                                      <p:cBhvr>
                                        <p:cTn id="18" dur="3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صورة 1" descr="عائلة.jpg"/>
          <p:cNvPicPr>
            <a:picLocks noChangeAspect="1"/>
          </p:cNvPicPr>
          <p:nvPr/>
        </p:nvPicPr>
        <p:blipFill>
          <a:blip r:embed="rId3"/>
          <a:srcRect b="5634"/>
          <a:stretch>
            <a:fillRect/>
          </a:stretch>
        </p:blipFill>
        <p:spPr bwMode="auto">
          <a:xfrm>
            <a:off x="0" y="0"/>
            <a:ext cx="9144000" cy="6858000"/>
          </a:xfrm>
          <a:prstGeom prst="rect">
            <a:avLst/>
          </a:prstGeom>
          <a:noFill/>
          <a:ln w="9525">
            <a:noFill/>
            <a:miter lim="800000"/>
            <a:headEnd/>
            <a:tailEnd/>
          </a:ln>
        </p:spPr>
      </p:pic>
      <p:sp>
        <p:nvSpPr>
          <p:cNvPr id="3" name="شكل بيضاوي 2"/>
          <p:cNvSpPr/>
          <p:nvPr/>
        </p:nvSpPr>
        <p:spPr>
          <a:xfrm>
            <a:off x="1785918" y="5357826"/>
            <a:ext cx="1285884" cy="1285884"/>
          </a:xfrm>
          <a:prstGeom prst="ellipse">
            <a:avLst/>
          </a:prstGeom>
          <a:blipFill>
            <a:blip r:embed="rId4"/>
            <a:stretch>
              <a:fillRect/>
            </a:stretch>
          </a:blipFill>
          <a:ln w="57150">
            <a:solidFill>
              <a:srgbClr val="FF0000"/>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SA" dirty="0"/>
          </a:p>
        </p:txBody>
      </p:sp>
      <p:sp>
        <p:nvSpPr>
          <p:cNvPr id="4" name="شكل بيضاوي 3"/>
          <p:cNvSpPr/>
          <p:nvPr/>
        </p:nvSpPr>
        <p:spPr>
          <a:xfrm>
            <a:off x="4214810" y="5429264"/>
            <a:ext cx="1214446" cy="1214446"/>
          </a:xfrm>
          <a:prstGeom prst="ellipse">
            <a:avLst/>
          </a:prstGeom>
          <a:blipFill>
            <a:blip r:embed="rId5"/>
            <a:stretch>
              <a:fillRect/>
            </a:stretch>
          </a:blipFill>
          <a:ln w="57150">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ar-SA"/>
          </a:p>
        </p:txBody>
      </p:sp>
      <p:sp>
        <p:nvSpPr>
          <p:cNvPr id="5" name="سهم إلى اليمين 4"/>
          <p:cNvSpPr/>
          <p:nvPr/>
        </p:nvSpPr>
        <p:spPr>
          <a:xfrm>
            <a:off x="214282" y="5857892"/>
            <a:ext cx="1571636" cy="857256"/>
          </a:xfrm>
          <a:prstGeom prst="rightArrow">
            <a:avLst/>
          </a:prstGeom>
          <a:solidFill>
            <a:schemeClr val="accent6">
              <a:lumMod val="60000"/>
              <a:lumOff val="40000"/>
            </a:schemeClr>
          </a:solidFill>
          <a:ln w="38100">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800" b="1" dirty="0">
                <a:solidFill>
                  <a:srgbClr val="C00000"/>
                </a:solidFill>
              </a:rPr>
              <a:t>ميكروبات</a:t>
            </a:r>
          </a:p>
        </p:txBody>
      </p:sp>
      <p:sp>
        <p:nvSpPr>
          <p:cNvPr id="8" name="سهم إلى اليسار 7"/>
          <p:cNvSpPr/>
          <p:nvPr/>
        </p:nvSpPr>
        <p:spPr>
          <a:xfrm>
            <a:off x="5572132" y="5857892"/>
            <a:ext cx="1571636" cy="785818"/>
          </a:xfrm>
          <a:prstGeom prst="leftArrow">
            <a:avLst/>
          </a:prstGeom>
          <a:solidFill>
            <a:schemeClr val="accent6">
              <a:lumMod val="60000"/>
              <a:lumOff val="40000"/>
            </a:schemeClr>
          </a:solidFill>
          <a:ln w="38100">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ar-SA" sz="2800" b="1" dirty="0">
                <a:solidFill>
                  <a:srgbClr val="C00000"/>
                </a:solidFill>
              </a:rPr>
              <a:t>جراثيم</a:t>
            </a:r>
          </a:p>
        </p:txBody>
      </p:sp>
    </p:spTree>
  </p:cSld>
  <p:clrMapOvr>
    <a:masterClrMapping/>
  </p:clrMapOvr>
  <p:transition advClick="0" advTm="1400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fmla="#ppt_w*sin(2.5*pi*$)">
                                          <p:val>
                                            <p:fltVal val="0"/>
                                          </p:val>
                                        </p:tav>
                                        <p:tav tm="100000">
                                          <p:val>
                                            <p:fltVal val="1"/>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0" fill="hold"/>
                                        <p:tgtEl>
                                          <p:spTgt spid="4"/>
                                        </p:tgtEl>
                                        <p:attrNameLst>
                                          <p:attrName>ppt_w</p:attrName>
                                        </p:attrNameLst>
                                      </p:cBhvr>
                                      <p:tavLst>
                                        <p:tav tm="0" fmla="#ppt_w*sin(2.5*pi*$)">
                                          <p:val>
                                            <p:fltVal val="0"/>
                                          </p:val>
                                        </p:tav>
                                        <p:tav tm="100000">
                                          <p:val>
                                            <p:fltVal val="1"/>
                                          </p:val>
                                        </p:tav>
                                      </p:tavLst>
                                    </p:anim>
                                    <p:anim calcmode="lin" valueType="num">
                                      <p:cBhvr>
                                        <p:cTn id="12" dur="5000" fill="hold"/>
                                        <p:tgtEl>
                                          <p:spTgt spid="4"/>
                                        </p:tgtEl>
                                        <p:attrNameLst>
                                          <p:attrName>ppt_h</p:attrName>
                                        </p:attrNameLst>
                                      </p:cBhvr>
                                      <p:tavLst>
                                        <p:tav tm="0">
                                          <p:val>
                                            <p:strVal val="#ppt_h"/>
                                          </p:val>
                                        </p:tav>
                                        <p:tav tm="100000">
                                          <p:val>
                                            <p:strVal val="#ppt_h"/>
                                          </p:val>
                                        </p:tav>
                                      </p:tavLst>
                                    </p:anim>
                                  </p:childTnLst>
                                </p:cTn>
                              </p:par>
                              <p:par>
                                <p:cTn id="13" presetID="12" presetClass="entr" presetSubtype="8"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lide(fromLeft)">
                                      <p:cBhvr>
                                        <p:cTn id="15" dur="1000"/>
                                        <p:tgtEl>
                                          <p:spTgt spid="5"/>
                                        </p:tgtEl>
                                      </p:cBhvr>
                                    </p:animEffect>
                                  </p:childTnLst>
                                </p:cTn>
                              </p:par>
                              <p:par>
                                <p:cTn id="16" presetID="12" presetClass="entr" presetSubtype="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Right)">
                                      <p:cBhvr>
                                        <p:cTn id="1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عنوان 1"/>
          <p:cNvSpPr>
            <a:spLocks noGrp="1"/>
          </p:cNvSpPr>
          <p:nvPr>
            <p:ph type="title"/>
          </p:nvPr>
        </p:nvSpPr>
        <p:spPr/>
        <p:txBody>
          <a:bodyPr/>
          <a:lstStyle/>
          <a:p>
            <a:pPr eaLnBrk="1" hangingPunct="1"/>
            <a:endParaRPr lang="ar-SA" smtClean="0"/>
          </a:p>
        </p:txBody>
      </p:sp>
      <p:sp>
        <p:nvSpPr>
          <p:cNvPr id="2051" name="عنصر نائب للمحتوى 2"/>
          <p:cNvSpPr>
            <a:spLocks noGrp="1"/>
          </p:cNvSpPr>
          <p:nvPr>
            <p:ph idx="1"/>
          </p:nvPr>
        </p:nvSpPr>
        <p:spPr/>
        <p:txBody>
          <a:bodyPr/>
          <a:lstStyle/>
          <a:p>
            <a:pPr eaLnBrk="1" hangingPunct="1"/>
            <a:endParaRPr lang="ar-SA" smtClean="0"/>
          </a:p>
        </p:txBody>
      </p:sp>
      <p:pic>
        <p:nvPicPr>
          <p:cNvPr id="3076" name="Picture 2" descr="C:\Documents and Settings\User\My Documents\Downloads\images (2).jpg"/>
          <p:cNvPicPr>
            <a:picLocks noChangeAspect="1" noChangeArrowheads="1"/>
          </p:cNvPicPr>
          <p:nvPr/>
        </p:nvPicPr>
        <p:blipFill>
          <a:blip r:embed="rId2"/>
          <a:srcRect/>
          <a:stretch>
            <a:fillRect/>
          </a:stretch>
        </p:blipFill>
        <p:spPr bwMode="auto">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صورة 1" descr="رش.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14000">
    <p:wedg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ذباب.bmp"/>
          <p:cNvPicPr>
            <a:picLocks noChangeAspect="1"/>
          </p:cNvPicPr>
          <p:nvPr/>
        </p:nvPicPr>
        <p:blipFill>
          <a:blip r:embed="rId3"/>
          <a:srcRect/>
          <a:stretch>
            <a:fillRect/>
          </a:stretch>
        </p:blipFill>
        <p:spPr bwMode="auto">
          <a:xfrm>
            <a:off x="5929313" y="0"/>
            <a:ext cx="3214687" cy="2428875"/>
          </a:xfrm>
          <a:prstGeom prst="rect">
            <a:avLst/>
          </a:prstGeom>
          <a:noFill/>
          <a:ln w="9525">
            <a:noFill/>
            <a:miter lim="800000"/>
            <a:headEnd/>
            <a:tailEnd/>
          </a:ln>
        </p:spPr>
      </p:pic>
      <p:pic>
        <p:nvPicPr>
          <p:cNvPr id="3" name="صورة 2" descr="بعوض.bmp"/>
          <p:cNvPicPr>
            <a:picLocks noChangeAspect="1"/>
          </p:cNvPicPr>
          <p:nvPr/>
        </p:nvPicPr>
        <p:blipFill>
          <a:blip r:embed="rId4"/>
          <a:srcRect/>
          <a:stretch>
            <a:fillRect/>
          </a:stretch>
        </p:blipFill>
        <p:spPr bwMode="auto">
          <a:xfrm>
            <a:off x="0" y="0"/>
            <a:ext cx="3071813" cy="2428875"/>
          </a:xfrm>
          <a:prstGeom prst="rect">
            <a:avLst/>
          </a:prstGeom>
          <a:noFill/>
          <a:ln w="9525">
            <a:noFill/>
            <a:miter lim="800000"/>
            <a:headEnd/>
            <a:tailEnd/>
          </a:ln>
        </p:spPr>
      </p:pic>
      <p:pic>
        <p:nvPicPr>
          <p:cNvPr id="5" name="صورة 4" descr="حشرات.jpg"/>
          <p:cNvPicPr>
            <a:picLocks noChangeAspect="1"/>
          </p:cNvPicPr>
          <p:nvPr/>
        </p:nvPicPr>
        <p:blipFill>
          <a:blip r:embed="rId5"/>
          <a:srcRect/>
          <a:stretch>
            <a:fillRect/>
          </a:stretch>
        </p:blipFill>
        <p:spPr bwMode="auto">
          <a:xfrm>
            <a:off x="6000750" y="4429125"/>
            <a:ext cx="3143250" cy="2428875"/>
          </a:xfrm>
          <a:prstGeom prst="rect">
            <a:avLst/>
          </a:prstGeom>
          <a:noFill/>
          <a:ln w="9525">
            <a:noFill/>
            <a:miter lim="800000"/>
            <a:headEnd/>
            <a:tailEnd/>
          </a:ln>
        </p:spPr>
      </p:pic>
      <p:pic>
        <p:nvPicPr>
          <p:cNvPr id="6" name="صورة 5" descr="فئران.bmp"/>
          <p:cNvPicPr>
            <a:picLocks noChangeAspect="1"/>
          </p:cNvPicPr>
          <p:nvPr/>
        </p:nvPicPr>
        <p:blipFill>
          <a:blip r:embed="rId6"/>
          <a:srcRect/>
          <a:stretch>
            <a:fillRect/>
          </a:stretch>
        </p:blipFill>
        <p:spPr bwMode="auto">
          <a:xfrm>
            <a:off x="0" y="4500563"/>
            <a:ext cx="3286125" cy="2357437"/>
          </a:xfrm>
          <a:prstGeom prst="rect">
            <a:avLst/>
          </a:prstGeom>
          <a:noFill/>
          <a:ln w="9525">
            <a:noFill/>
            <a:miter lim="800000"/>
            <a:headEnd/>
            <a:tailEnd/>
          </a:ln>
        </p:spPr>
      </p:pic>
      <p:pic>
        <p:nvPicPr>
          <p:cNvPr id="7" name="صورة 6" descr="زواحف.jpg"/>
          <p:cNvPicPr>
            <a:picLocks noChangeAspect="1"/>
          </p:cNvPicPr>
          <p:nvPr/>
        </p:nvPicPr>
        <p:blipFill>
          <a:blip r:embed="rId7"/>
          <a:srcRect/>
          <a:stretch>
            <a:fillRect/>
          </a:stretch>
        </p:blipFill>
        <p:spPr bwMode="auto">
          <a:xfrm>
            <a:off x="3286125" y="2428875"/>
            <a:ext cx="2428875" cy="1876425"/>
          </a:xfrm>
          <a:prstGeom prst="rect">
            <a:avLst/>
          </a:prstGeom>
          <a:noFill/>
          <a:ln w="9525">
            <a:noFill/>
            <a:miter lim="800000"/>
            <a:headEnd/>
            <a:tailEnd/>
          </a:ln>
        </p:spPr>
      </p:pic>
    </p:spTree>
  </p:cSld>
  <p:clrMapOvr>
    <a:masterClrMapping/>
  </p:clrMapOvr>
  <p:transition advClick="0" advTm="8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childTnLst>
                          </p:cTn>
                        </p:par>
                        <p:par>
                          <p:cTn id="8" fill="hold">
                            <p:stCondLst>
                              <p:cond delay="2000"/>
                            </p:stCondLst>
                            <p:childTnLst>
                              <p:par>
                                <p:cTn id="9" presetID="6"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2000"/>
                                        <p:tgtEl>
                                          <p:spTgt spid="3"/>
                                        </p:tgtEl>
                                      </p:cBhvr>
                                    </p:animEffect>
                                  </p:childTnLst>
                                </p:cTn>
                              </p:par>
                            </p:childTnLst>
                          </p:cTn>
                        </p:par>
                        <p:par>
                          <p:cTn id="12" fill="hold">
                            <p:stCondLst>
                              <p:cond delay="4000"/>
                            </p:stCondLst>
                            <p:childTnLst>
                              <p:par>
                                <p:cTn id="13" presetID="6" presetClass="entr" presetSubtype="3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out)">
                                      <p:cBhvr>
                                        <p:cTn id="15" dur="2000"/>
                                        <p:tgtEl>
                                          <p:spTgt spid="5"/>
                                        </p:tgtEl>
                                      </p:cBhvr>
                                    </p:animEffect>
                                  </p:childTnLst>
                                </p:cTn>
                              </p:par>
                            </p:childTnLst>
                          </p:cTn>
                        </p:par>
                        <p:par>
                          <p:cTn id="16" fill="hold">
                            <p:stCondLst>
                              <p:cond delay="6000"/>
                            </p:stCondLst>
                            <p:childTnLst>
                              <p:par>
                                <p:cTn id="17" presetID="6" presetClass="entr" presetSubtype="32"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out)">
                                      <p:cBhvr>
                                        <p:cTn id="19" dur="2000"/>
                                        <p:tgtEl>
                                          <p:spTgt spid="6"/>
                                        </p:tgtEl>
                                      </p:cBhvr>
                                    </p:animEffect>
                                  </p:childTnLst>
                                </p:cTn>
                              </p:par>
                            </p:childTnLst>
                          </p:cTn>
                        </p:par>
                        <p:par>
                          <p:cTn id="20" fill="hold">
                            <p:stCondLst>
                              <p:cond delay="8000"/>
                            </p:stCondLst>
                            <p:childTnLst>
                              <p:par>
                                <p:cTn id="21" presetID="6" presetClass="entr" presetSubtype="3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out)">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صورة 1" descr="مريض.jpg"/>
          <p:cNvPicPr>
            <a:picLocks noChangeAspect="1"/>
          </p:cNvPicPr>
          <p:nvPr/>
        </p:nvPicPr>
        <p:blipFill>
          <a:blip r:embed="rId3"/>
          <a:srcRect/>
          <a:stretch>
            <a:fillRect/>
          </a:stretch>
        </p:blipFill>
        <p:spPr bwMode="auto">
          <a:xfrm>
            <a:off x="4000500" y="285750"/>
            <a:ext cx="5143500" cy="6572250"/>
          </a:xfrm>
          <a:prstGeom prst="rect">
            <a:avLst/>
          </a:prstGeom>
          <a:noFill/>
          <a:ln w="9525">
            <a:noFill/>
            <a:miter lim="800000"/>
            <a:headEnd/>
            <a:tailEnd/>
          </a:ln>
        </p:spPr>
      </p:pic>
      <p:pic>
        <p:nvPicPr>
          <p:cNvPr id="12291" name="صورة 2" descr="صحة.jpg"/>
          <p:cNvPicPr>
            <a:picLocks noChangeAspect="1"/>
          </p:cNvPicPr>
          <p:nvPr/>
        </p:nvPicPr>
        <p:blipFill>
          <a:blip r:embed="rId4"/>
          <a:srcRect/>
          <a:stretch>
            <a:fillRect/>
          </a:stretch>
        </p:blipFill>
        <p:spPr bwMode="auto">
          <a:xfrm>
            <a:off x="285750" y="1000125"/>
            <a:ext cx="3500438" cy="5286375"/>
          </a:xfrm>
          <a:prstGeom prst="rect">
            <a:avLst/>
          </a:prstGeom>
          <a:noFill/>
          <a:ln w="9525">
            <a:noFill/>
            <a:miter lim="800000"/>
            <a:headEnd/>
            <a:tailEnd/>
          </a:ln>
        </p:spPr>
      </p:pic>
    </p:spTree>
  </p:cSld>
  <p:clrMapOvr>
    <a:masterClrMapping/>
  </p:clrMapOvr>
  <p:transition advClick="0" advTm="4000">
    <p:wipe dir="d"/>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صورة 1" descr="رسول 1.bmp"/>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13000">
    <p:wedg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صورة 1" descr="رسول.bmp"/>
          <p:cNvPicPr>
            <a:picLocks noChangeAspect="1"/>
          </p:cNvPicPr>
          <p:nvPr/>
        </p:nvPicPr>
        <p:blipFill>
          <a:blip r:embed="rId3"/>
          <a:srcRect l="5939" t="6773" r="6343" b="6805"/>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30000">
    <p:wedg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صورة 1" descr="سدر.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15363" name="صورة 2" descr="خع8.gif"/>
          <p:cNvPicPr>
            <a:picLocks noChangeAspect="1"/>
          </p:cNvPicPr>
          <p:nvPr/>
        </p:nvPicPr>
        <p:blipFill>
          <a:blip r:embed="rId4"/>
          <a:srcRect/>
          <a:stretch>
            <a:fillRect/>
          </a:stretch>
        </p:blipFill>
        <p:spPr bwMode="auto">
          <a:xfrm>
            <a:off x="0" y="4762500"/>
            <a:ext cx="3810000" cy="2095500"/>
          </a:xfrm>
          <a:prstGeom prst="rect">
            <a:avLst/>
          </a:prstGeom>
          <a:noFill/>
          <a:ln w="9525">
            <a:noFill/>
            <a:miter lim="800000"/>
            <a:headEnd/>
            <a:tailEnd/>
          </a:ln>
        </p:spPr>
      </p:pic>
      <p:pic>
        <p:nvPicPr>
          <p:cNvPr id="15364" name="صورة 4" descr="خع8.gif"/>
          <p:cNvPicPr>
            <a:picLocks noChangeAspect="1"/>
          </p:cNvPicPr>
          <p:nvPr/>
        </p:nvPicPr>
        <p:blipFill>
          <a:blip r:embed="rId4"/>
          <a:srcRect/>
          <a:stretch>
            <a:fillRect/>
          </a:stretch>
        </p:blipFill>
        <p:spPr bwMode="auto">
          <a:xfrm>
            <a:off x="6262688" y="0"/>
            <a:ext cx="2881312" cy="1584325"/>
          </a:xfrm>
          <a:prstGeom prst="rect">
            <a:avLst/>
          </a:prstGeom>
          <a:noFill/>
          <a:ln w="9525">
            <a:noFill/>
            <a:miter lim="800000"/>
            <a:headEnd/>
            <a:tailEnd/>
          </a:ln>
        </p:spPr>
      </p:pic>
    </p:spTree>
  </p:cSld>
  <p:clrMapOvr>
    <a:masterClrMapping/>
  </p:clrMapOvr>
  <p:transition advClick="0" advTm="37000"/>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صورة 1" descr="رسول 2.jpg"/>
          <p:cNvPicPr>
            <a:picLocks noChangeAspect="1"/>
          </p:cNvPicPr>
          <p:nvPr/>
        </p:nvPicPr>
        <p:blipFill>
          <a:blip r:embed="rId3"/>
          <a:srcRect/>
          <a:stretch>
            <a:fillRect/>
          </a:stretch>
        </p:blipFill>
        <p:spPr bwMode="auto">
          <a:xfrm>
            <a:off x="4286250" y="0"/>
            <a:ext cx="4857750" cy="6858000"/>
          </a:xfrm>
          <a:prstGeom prst="rect">
            <a:avLst/>
          </a:prstGeom>
          <a:noFill/>
          <a:ln w="9525">
            <a:noFill/>
            <a:miter lim="800000"/>
            <a:headEnd/>
            <a:tailEnd/>
          </a:ln>
        </p:spPr>
      </p:pic>
      <p:pic>
        <p:nvPicPr>
          <p:cNvPr id="16387" name="صورة 2" descr="كح.bmp"/>
          <p:cNvPicPr>
            <a:picLocks noChangeAspect="1"/>
          </p:cNvPicPr>
          <p:nvPr/>
        </p:nvPicPr>
        <p:blipFill>
          <a:blip r:embed="rId4"/>
          <a:srcRect/>
          <a:stretch>
            <a:fillRect/>
          </a:stretch>
        </p:blipFill>
        <p:spPr bwMode="auto">
          <a:xfrm>
            <a:off x="0" y="0"/>
            <a:ext cx="4314825" cy="6858000"/>
          </a:xfrm>
          <a:prstGeom prst="rect">
            <a:avLst/>
          </a:prstGeom>
          <a:noFill/>
          <a:ln w="9525">
            <a:noFill/>
            <a:miter lim="800000"/>
            <a:headEnd/>
            <a:tailEnd/>
          </a:ln>
        </p:spPr>
      </p:pic>
    </p:spTree>
  </p:cSld>
  <p:clrMapOvr>
    <a:masterClrMapping/>
  </p:clrMapOvr>
  <p:transition advClick="0" advTm="1500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rot="20757719">
            <a:off x="7841924" y="-21443"/>
            <a:ext cx="1149227" cy="1200329"/>
          </a:xfrm>
          <a:prstGeom prst="rect">
            <a:avLst/>
          </a:prstGeom>
          <a:noFill/>
        </p:spPr>
        <p:txBody>
          <a:bodyPr wrap="square" rtlCol="1">
            <a:spAutoFit/>
          </a:bodyPr>
          <a:lstStyle/>
          <a:p>
            <a:pPr algn="ctr"/>
            <a:r>
              <a:rPr lang="ar-SA" sz="2400" b="1" dirty="0" smtClean="0">
                <a:solidFill>
                  <a:srgbClr val="F01C4E"/>
                </a:solidFill>
                <a:sym typeface="MS Outlook"/>
              </a:rPr>
              <a:t></a:t>
            </a:r>
          </a:p>
          <a:p>
            <a:pPr algn="ctr"/>
            <a:r>
              <a:rPr lang="ar-SA" sz="2400" b="1" dirty="0" smtClean="0">
                <a:solidFill>
                  <a:srgbClr val="F01C4E"/>
                </a:solidFill>
                <a:sym typeface="Wingdings"/>
              </a:rPr>
              <a:t>استمع وأجيب</a:t>
            </a:r>
            <a:endParaRPr lang="ar-SA" sz="2400" b="1" dirty="0">
              <a:solidFill>
                <a:srgbClr val="F01C4E"/>
              </a:solidFill>
            </a:endParaRPr>
          </a:p>
        </p:txBody>
      </p:sp>
      <p:sp>
        <p:nvSpPr>
          <p:cNvPr id="4" name="مستطيل ذو زوايا قطرية مخدوشة 3"/>
          <p:cNvSpPr/>
          <p:nvPr/>
        </p:nvSpPr>
        <p:spPr>
          <a:xfrm>
            <a:off x="6786578" y="285752"/>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ربع نص 4"/>
          <p:cNvSpPr txBox="1"/>
          <p:nvPr/>
        </p:nvSpPr>
        <p:spPr>
          <a:xfrm>
            <a:off x="357158" y="142852"/>
            <a:ext cx="6500858" cy="1200329"/>
          </a:xfrm>
          <a:prstGeom prst="rect">
            <a:avLst/>
          </a:prstGeom>
          <a:noFill/>
        </p:spPr>
        <p:txBody>
          <a:bodyPr wrap="square" rtlCol="1">
            <a:spAutoFit/>
          </a:bodyPr>
          <a:lstStyle/>
          <a:p>
            <a:pPr algn="ctr"/>
            <a:r>
              <a:rPr lang="ar-SA" sz="3600" b="1" dirty="0" smtClean="0">
                <a:cs typeface="DecoType Naskh" pitchFamily="2" charset="-78"/>
              </a:rPr>
              <a:t>1)أشير بـ (</a:t>
            </a:r>
            <a:r>
              <a:rPr lang="ar-SA" sz="3600" b="1" dirty="0" smtClean="0">
                <a:cs typeface="DecoType Naskh" pitchFamily="2" charset="-78"/>
                <a:sym typeface="Wingdings"/>
              </a:rPr>
              <a:t></a:t>
            </a:r>
            <a:r>
              <a:rPr lang="ar-SA" sz="3600" b="1" dirty="0" smtClean="0">
                <a:cs typeface="DecoType Naskh" pitchFamily="2" charset="-78"/>
              </a:rPr>
              <a:t>)إلى الأماكن التي ذكر الكاتب أن الناس يلجؤون إليها طلباً للراحة: </a:t>
            </a:r>
          </a:p>
        </p:txBody>
      </p:sp>
      <p:sp>
        <p:nvSpPr>
          <p:cNvPr id="9" name="مربع نص 8"/>
          <p:cNvSpPr txBox="1"/>
          <p:nvPr/>
        </p:nvSpPr>
        <p:spPr>
          <a:xfrm>
            <a:off x="285720" y="2500306"/>
            <a:ext cx="8215370" cy="1077218"/>
          </a:xfrm>
          <a:prstGeom prst="rect">
            <a:avLst/>
          </a:prstGeom>
          <a:noFill/>
        </p:spPr>
        <p:txBody>
          <a:bodyPr wrap="square" rtlCol="1">
            <a:spAutoFit/>
          </a:bodyPr>
          <a:lstStyle/>
          <a:p>
            <a:pPr algn="ctr"/>
            <a:r>
              <a:rPr lang="ar-SA" sz="3200" b="1" dirty="0" smtClean="0">
                <a:cs typeface="DecoType Naskh" pitchFamily="2" charset="-78"/>
              </a:rPr>
              <a:t>2) أشير بعلامة(</a:t>
            </a:r>
            <a:r>
              <a:rPr lang="ar-SA" sz="3200" b="1" dirty="0" smtClean="0">
                <a:cs typeface="DecoType Naskh" pitchFamily="2" charset="-78"/>
                <a:sym typeface="Wingdings"/>
              </a:rPr>
              <a:t></a:t>
            </a:r>
            <a:r>
              <a:rPr lang="ar-SA" sz="3200" b="1" dirty="0" smtClean="0">
                <a:cs typeface="DecoType Naskh" pitchFamily="2" charset="-78"/>
              </a:rPr>
              <a:t>)عن يمين ما يوضح أهداف الكاتب مما في القائمة(أ)،ثم أربطها بما يشير إلى هذه الأهداف في القائمة(ب):</a:t>
            </a:r>
          </a:p>
        </p:txBody>
      </p:sp>
      <p:sp>
        <p:nvSpPr>
          <p:cNvPr id="10" name="شكل بيضاوي 9"/>
          <p:cNvSpPr/>
          <p:nvPr/>
        </p:nvSpPr>
        <p:spPr>
          <a:xfrm>
            <a:off x="6715140" y="3500438"/>
            <a:ext cx="571504" cy="357190"/>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solidFill>
                  <a:schemeClr val="tx1"/>
                </a:solidFill>
              </a:rPr>
              <a:t>أ</a:t>
            </a:r>
            <a:endParaRPr lang="ar-SA" b="1" dirty="0">
              <a:solidFill>
                <a:schemeClr val="tx1"/>
              </a:solidFill>
            </a:endParaRPr>
          </a:p>
        </p:txBody>
      </p:sp>
      <p:sp>
        <p:nvSpPr>
          <p:cNvPr id="11" name="شكل بيضاوي 10"/>
          <p:cNvSpPr/>
          <p:nvPr/>
        </p:nvSpPr>
        <p:spPr>
          <a:xfrm>
            <a:off x="2143108" y="3500438"/>
            <a:ext cx="571504" cy="357190"/>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400" b="1" dirty="0" smtClean="0">
                <a:solidFill>
                  <a:schemeClr val="tx1"/>
                </a:solidFill>
              </a:rPr>
              <a:t>ب</a:t>
            </a:r>
            <a:endParaRPr lang="ar-SA" sz="2400" b="1" dirty="0">
              <a:solidFill>
                <a:schemeClr val="tx1"/>
              </a:solidFill>
            </a:endParaRPr>
          </a:p>
        </p:txBody>
      </p:sp>
      <p:sp>
        <p:nvSpPr>
          <p:cNvPr id="12" name="مربع نص 11"/>
          <p:cNvSpPr txBox="1"/>
          <p:nvPr/>
        </p:nvSpPr>
        <p:spPr>
          <a:xfrm>
            <a:off x="4714876" y="3943183"/>
            <a:ext cx="4429156" cy="1938992"/>
          </a:xfrm>
          <a:prstGeom prst="rect">
            <a:avLst/>
          </a:prstGeom>
          <a:noFill/>
        </p:spPr>
        <p:txBody>
          <a:bodyPr wrap="square" rtlCol="1">
            <a:spAutoFit/>
          </a:bodyPr>
          <a:lstStyle/>
          <a:p>
            <a:pPr algn="ctr"/>
            <a:r>
              <a:rPr lang="ar-SA" sz="2400" b="1" dirty="0" smtClean="0"/>
              <a:t>الدعوة إلى العناية بأماكن الراحة</a:t>
            </a:r>
          </a:p>
          <a:p>
            <a:r>
              <a:rPr lang="ar-SA" sz="2400" b="1" dirty="0" smtClean="0"/>
              <a:t>       الإرشاد إلى طريقة نظافة </a:t>
            </a:r>
          </a:p>
          <a:p>
            <a:r>
              <a:rPr lang="ar-SA" sz="2400" b="1" dirty="0" smtClean="0"/>
              <a:t>         الأماكن العامة</a:t>
            </a:r>
          </a:p>
          <a:p>
            <a:pPr algn="ctr"/>
            <a:r>
              <a:rPr lang="ar-SA" sz="2400" b="1" dirty="0" smtClean="0"/>
              <a:t>الحفاظ على البيئة وحمايتها </a:t>
            </a:r>
          </a:p>
          <a:p>
            <a:pPr algn="ctr"/>
            <a:r>
              <a:rPr lang="ar-SA" sz="2400" b="1" dirty="0" smtClean="0"/>
              <a:t>من العابثين بها</a:t>
            </a:r>
            <a:endParaRPr lang="ar-SA" sz="2400" b="1" dirty="0"/>
          </a:p>
        </p:txBody>
      </p:sp>
      <p:sp>
        <p:nvSpPr>
          <p:cNvPr id="13" name="مربع نص 12"/>
          <p:cNvSpPr txBox="1"/>
          <p:nvPr/>
        </p:nvSpPr>
        <p:spPr>
          <a:xfrm>
            <a:off x="142844" y="3857628"/>
            <a:ext cx="4786346" cy="2800767"/>
          </a:xfrm>
          <a:prstGeom prst="rect">
            <a:avLst/>
          </a:prstGeom>
          <a:noFill/>
        </p:spPr>
        <p:txBody>
          <a:bodyPr wrap="square" rtlCol="1">
            <a:spAutoFit/>
          </a:bodyPr>
          <a:lstStyle/>
          <a:p>
            <a:pPr algn="ctr"/>
            <a:r>
              <a:rPr lang="ar-SA" sz="2200" b="1" dirty="0" smtClean="0"/>
              <a:t>(أرأيت كيف أن النبي صلى الله عليه وسلم سبق حماة البيئة في العصر الحديث في حفاظه على البيئة)</a:t>
            </a:r>
          </a:p>
          <a:p>
            <a:pPr algn="ctr"/>
            <a:r>
              <a:rPr lang="ar-SA" sz="2200" b="1" dirty="0" smtClean="0"/>
              <a:t>(هذه الأماكن إذا لم تكن نظيفة كانت من مسببات الأمراض)</a:t>
            </a:r>
          </a:p>
          <a:p>
            <a:pPr algn="ctr"/>
            <a:r>
              <a:rPr lang="ar-SA" sz="2200" b="1" dirty="0" smtClean="0"/>
              <a:t>(فتكثر الأمراض وتصيب المجتمع بالهلاك والدمار)</a:t>
            </a:r>
          </a:p>
          <a:p>
            <a:pPr algn="ctr"/>
            <a:r>
              <a:rPr lang="ar-SA" sz="2200" b="1" dirty="0" smtClean="0"/>
              <a:t>(أماكن الراحة هي الأماكن التي يطلب الناس فيها راحتهم)</a:t>
            </a:r>
            <a:endParaRPr lang="ar-SA" sz="2200" b="1" dirty="0"/>
          </a:p>
        </p:txBody>
      </p:sp>
      <p:sp>
        <p:nvSpPr>
          <p:cNvPr id="14" name="مستطيل 13"/>
          <p:cNvSpPr/>
          <p:nvPr/>
        </p:nvSpPr>
        <p:spPr>
          <a:xfrm>
            <a:off x="8572528" y="3929066"/>
            <a:ext cx="428596" cy="357190"/>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endParaRPr lang="ar-SA" dirty="0"/>
          </a:p>
        </p:txBody>
      </p:sp>
      <p:sp>
        <p:nvSpPr>
          <p:cNvPr id="15" name="مستطيل 14"/>
          <p:cNvSpPr/>
          <p:nvPr/>
        </p:nvSpPr>
        <p:spPr>
          <a:xfrm>
            <a:off x="8572528" y="4357694"/>
            <a:ext cx="428596" cy="357190"/>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endParaRPr lang="ar-SA" dirty="0"/>
          </a:p>
        </p:txBody>
      </p:sp>
      <p:sp>
        <p:nvSpPr>
          <p:cNvPr id="16" name="مستطيل 15"/>
          <p:cNvSpPr/>
          <p:nvPr/>
        </p:nvSpPr>
        <p:spPr>
          <a:xfrm>
            <a:off x="8572528" y="5072074"/>
            <a:ext cx="428596" cy="357190"/>
          </a:xfrm>
          <a:prstGeom prst="rect">
            <a:avLst/>
          </a:prstGeom>
        </p:spPr>
        <p:style>
          <a:lnRef idx="2">
            <a:schemeClr val="accent4"/>
          </a:lnRef>
          <a:fillRef idx="1">
            <a:schemeClr val="lt1"/>
          </a:fillRef>
          <a:effectRef idx="0">
            <a:schemeClr val="accent4"/>
          </a:effectRef>
          <a:fontRef idx="minor">
            <a:schemeClr val="dk1"/>
          </a:fontRef>
        </p:style>
        <p:txBody>
          <a:bodyPr rtlCol="1" anchor="ctr"/>
          <a:lstStyle/>
          <a:p>
            <a:pPr algn="ctr"/>
            <a:endParaRPr lang="ar-SA" dirty="0"/>
          </a:p>
        </p:txBody>
      </p:sp>
      <p:sp>
        <p:nvSpPr>
          <p:cNvPr id="17" name="مربع نص 16"/>
          <p:cNvSpPr txBox="1"/>
          <p:nvPr/>
        </p:nvSpPr>
        <p:spPr>
          <a:xfrm>
            <a:off x="8643966" y="3896029"/>
            <a:ext cx="357190" cy="461665"/>
          </a:xfrm>
          <a:prstGeom prst="rect">
            <a:avLst/>
          </a:prstGeom>
          <a:noFill/>
        </p:spPr>
        <p:txBody>
          <a:bodyPr wrap="square" rtlCol="1">
            <a:spAutoFit/>
          </a:bodyPr>
          <a:lstStyle/>
          <a:p>
            <a:r>
              <a:rPr lang="ar-SA" sz="2400" b="1" dirty="0" smtClean="0">
                <a:solidFill>
                  <a:srgbClr val="C00000"/>
                </a:solidFill>
                <a:sym typeface="Wingdings"/>
              </a:rPr>
              <a:t></a:t>
            </a:r>
            <a:endParaRPr lang="ar-SA" b="1" dirty="0">
              <a:solidFill>
                <a:srgbClr val="C00000"/>
              </a:solidFill>
            </a:endParaRPr>
          </a:p>
        </p:txBody>
      </p:sp>
      <p:cxnSp>
        <p:nvCxnSpPr>
          <p:cNvPr id="19" name="رابط مستقيم 18"/>
          <p:cNvCxnSpPr/>
          <p:nvPr/>
        </p:nvCxnSpPr>
        <p:spPr>
          <a:xfrm rot="5400000">
            <a:off x="4536281" y="4321975"/>
            <a:ext cx="857256" cy="642942"/>
          </a:xfrm>
          <a:prstGeom prst="line">
            <a:avLst/>
          </a:prstGeom>
        </p:spPr>
        <p:style>
          <a:lnRef idx="2">
            <a:schemeClr val="accent2"/>
          </a:lnRef>
          <a:fillRef idx="0">
            <a:schemeClr val="accent2"/>
          </a:fillRef>
          <a:effectRef idx="1">
            <a:schemeClr val="accent2"/>
          </a:effectRef>
          <a:fontRef idx="minor">
            <a:schemeClr val="tx1"/>
          </a:fontRef>
        </p:style>
      </p:cxnSp>
      <p:sp>
        <p:nvSpPr>
          <p:cNvPr id="20" name="مربع نص 19"/>
          <p:cNvSpPr txBox="1"/>
          <p:nvPr/>
        </p:nvSpPr>
        <p:spPr>
          <a:xfrm>
            <a:off x="8643966" y="5039037"/>
            <a:ext cx="357190" cy="461665"/>
          </a:xfrm>
          <a:prstGeom prst="rect">
            <a:avLst/>
          </a:prstGeom>
          <a:noFill/>
        </p:spPr>
        <p:txBody>
          <a:bodyPr wrap="square" rtlCol="1">
            <a:spAutoFit/>
          </a:bodyPr>
          <a:lstStyle/>
          <a:p>
            <a:r>
              <a:rPr lang="ar-SA" sz="2400" b="1" dirty="0" smtClean="0">
                <a:solidFill>
                  <a:srgbClr val="C00000"/>
                </a:solidFill>
                <a:sym typeface="Wingdings"/>
              </a:rPr>
              <a:t></a:t>
            </a:r>
            <a:endParaRPr lang="ar-SA" b="1" dirty="0">
              <a:solidFill>
                <a:srgbClr val="C00000"/>
              </a:solidFill>
            </a:endParaRPr>
          </a:p>
        </p:txBody>
      </p:sp>
      <p:cxnSp>
        <p:nvCxnSpPr>
          <p:cNvPr id="21" name="رابط مستقيم 20"/>
          <p:cNvCxnSpPr/>
          <p:nvPr/>
        </p:nvCxnSpPr>
        <p:spPr>
          <a:xfrm rot="16200000" flipH="1">
            <a:off x="4536281" y="4250537"/>
            <a:ext cx="1143008" cy="928694"/>
          </a:xfrm>
          <a:prstGeom prst="line">
            <a:avLst/>
          </a:prstGeom>
        </p:spPr>
        <p:style>
          <a:lnRef idx="2">
            <a:schemeClr val="accent2"/>
          </a:lnRef>
          <a:fillRef idx="0">
            <a:schemeClr val="accent2"/>
          </a:fillRef>
          <a:effectRef idx="1">
            <a:schemeClr val="accent2"/>
          </a:effectRef>
          <a:fontRef idx="minor">
            <a:schemeClr val="tx1"/>
          </a:fontRef>
        </p:style>
      </p:cxnSp>
      <p:pic>
        <p:nvPicPr>
          <p:cNvPr id="5122" name="Picture 2" descr="C:\Documents and Settings\user\سطح المكتب\صور\11122009(016).jpg"/>
          <p:cNvPicPr>
            <a:picLocks noChangeAspect="1" noChangeArrowheads="1"/>
          </p:cNvPicPr>
          <p:nvPr/>
        </p:nvPicPr>
        <p:blipFill>
          <a:blip r:embed="rId3" cstate="print">
            <a:lum contrast="30000"/>
          </a:blip>
          <a:srcRect l="14844" r="26562"/>
          <a:stretch>
            <a:fillRect/>
          </a:stretch>
        </p:blipFill>
        <p:spPr bwMode="auto">
          <a:xfrm rot="5400000">
            <a:off x="6550839" y="692931"/>
            <a:ext cx="1214446" cy="2400304"/>
          </a:xfrm>
          <a:prstGeom prst="rect">
            <a:avLst/>
          </a:prstGeom>
          <a:noFill/>
        </p:spPr>
      </p:pic>
      <p:pic>
        <p:nvPicPr>
          <p:cNvPr id="5123" name="Picture 3" descr="C:\Documents and Settings\user\سطح المكتب\صور\11122009(017).jpg"/>
          <p:cNvPicPr>
            <a:picLocks noChangeAspect="1" noChangeArrowheads="1"/>
          </p:cNvPicPr>
          <p:nvPr/>
        </p:nvPicPr>
        <p:blipFill>
          <a:blip r:embed="rId4" cstate="print">
            <a:lum contrast="30000"/>
          </a:blip>
          <a:srcRect l="6054" t="12890" b="7031"/>
          <a:stretch>
            <a:fillRect/>
          </a:stretch>
        </p:blipFill>
        <p:spPr bwMode="auto">
          <a:xfrm>
            <a:off x="3314704" y="1285860"/>
            <a:ext cx="2571768" cy="1143008"/>
          </a:xfrm>
          <a:prstGeom prst="rect">
            <a:avLst/>
          </a:prstGeom>
          <a:noFill/>
        </p:spPr>
      </p:pic>
      <p:pic>
        <p:nvPicPr>
          <p:cNvPr id="5124" name="Picture 4" descr="C:\Documents and Settings\user\سطح المكتب\صور\11122009(018).jpg"/>
          <p:cNvPicPr>
            <a:picLocks noChangeAspect="1" noChangeArrowheads="1"/>
          </p:cNvPicPr>
          <p:nvPr/>
        </p:nvPicPr>
        <p:blipFill>
          <a:blip r:embed="rId5" cstate="print">
            <a:lum bright="10000" contrast="30000"/>
          </a:blip>
          <a:srcRect l="6054" r="26562"/>
          <a:stretch>
            <a:fillRect/>
          </a:stretch>
        </p:blipFill>
        <p:spPr bwMode="auto">
          <a:xfrm rot="5400000">
            <a:off x="1350159" y="607199"/>
            <a:ext cx="1143008" cy="250033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1000"/>
                                        <p:tgtEl>
                                          <p:spTgt spid="5"/>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edge">
                                      <p:cBhvr>
                                        <p:cTn id="13" dur="1000"/>
                                        <p:tgtEl>
                                          <p:spTgt spid="9"/>
                                        </p:tgtEl>
                                      </p:cBhvr>
                                    </p:animEffect>
                                  </p:childTnLst>
                                </p:cTn>
                              </p:par>
                              <p:par>
                                <p:cTn id="14" presetID="17" presetClass="entr" presetSubtype="8"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ppt_x</p:attrName>
                                        </p:attrNameLst>
                                      </p:cBhvr>
                                      <p:tavLst>
                                        <p:tav tm="0">
                                          <p:val>
                                            <p:strVal val="#ppt_x-#ppt_w/2"/>
                                          </p:val>
                                        </p:tav>
                                        <p:tav tm="100000">
                                          <p:val>
                                            <p:strVal val="#ppt_x"/>
                                          </p:val>
                                        </p:tav>
                                      </p:tavLst>
                                    </p:anim>
                                    <p:anim calcmode="lin" valueType="num">
                                      <p:cBhvr>
                                        <p:cTn id="17" dur="500" fill="hold"/>
                                        <p:tgtEl>
                                          <p:spTgt spid="10"/>
                                        </p:tgtEl>
                                        <p:attrNameLst>
                                          <p:attrName>ppt_y</p:attrName>
                                        </p:attrNameLst>
                                      </p:cBhvr>
                                      <p:tavLst>
                                        <p:tav tm="0">
                                          <p:val>
                                            <p:strVal val="#ppt_y"/>
                                          </p:val>
                                        </p:tav>
                                        <p:tav tm="100000">
                                          <p:val>
                                            <p:strVal val="#ppt_y"/>
                                          </p:val>
                                        </p:tav>
                                      </p:tavLst>
                                    </p:anim>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strVal val="#ppt_h"/>
                                          </p:val>
                                        </p:tav>
                                        <p:tav tm="100000">
                                          <p:val>
                                            <p:strVal val="#ppt_h"/>
                                          </p:val>
                                        </p:tav>
                                      </p:tavLst>
                                    </p:anim>
                                  </p:childTnLst>
                                </p:cTn>
                              </p:par>
                              <p:par>
                                <p:cTn id="20" presetID="17"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ppt_x</p:attrName>
                                        </p:attrNameLst>
                                      </p:cBhvr>
                                      <p:tavLst>
                                        <p:tav tm="0">
                                          <p:val>
                                            <p:strVal val="#ppt_x-#ppt_w/2"/>
                                          </p:val>
                                        </p:tav>
                                        <p:tav tm="100000">
                                          <p:val>
                                            <p:strVal val="#ppt_x"/>
                                          </p:val>
                                        </p:tav>
                                      </p:tavLst>
                                    </p:anim>
                                    <p:anim calcmode="lin" valueType="num">
                                      <p:cBhvr>
                                        <p:cTn id="23" dur="500" fill="hold"/>
                                        <p:tgtEl>
                                          <p:spTgt spid="11"/>
                                        </p:tgtEl>
                                        <p:attrNameLst>
                                          <p:attrName>ppt_y</p:attrName>
                                        </p:attrNameLst>
                                      </p:cBhvr>
                                      <p:tavLst>
                                        <p:tav tm="0">
                                          <p:val>
                                            <p:strVal val="#ppt_y"/>
                                          </p:val>
                                        </p:tav>
                                        <p:tav tm="100000">
                                          <p:val>
                                            <p:strVal val="#ppt_y"/>
                                          </p:val>
                                        </p:tav>
                                      </p:tavLst>
                                    </p:anim>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strVal val="#ppt_h"/>
                                          </p:val>
                                        </p:tav>
                                        <p:tav tm="100000">
                                          <p:val>
                                            <p:strVal val="#ppt_h"/>
                                          </p:val>
                                        </p:tav>
                                      </p:tavLst>
                                    </p:anim>
                                  </p:childTnLst>
                                </p:cTn>
                              </p:par>
                              <p:par>
                                <p:cTn id="30" presetID="17" presetClass="entr" presetSubtype="1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strVal val="#ppt_h"/>
                                          </p:val>
                                        </p:tav>
                                        <p:tav tm="100000">
                                          <p:val>
                                            <p:strVal val="#ppt_h"/>
                                          </p:val>
                                        </p:tav>
                                      </p:tavLst>
                                    </p:anim>
                                  </p:childTnLst>
                                </p:cTn>
                              </p:par>
                              <p:par>
                                <p:cTn id="34" presetID="17" presetClass="entr" presetSubtype="1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1" presetClass="entr" presetSubtype="4"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heel(4)">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circle(in)">
                                      <p:cBhvr>
                                        <p:cTn id="47" dur="10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heel(4)">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circle(in)">
                                      <p:cBhvr>
                                        <p:cTn id="5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p:bldP spid="10" grpId="0" animBg="1"/>
      <p:bldP spid="11" grpId="0" animBg="1"/>
      <p:bldP spid="14" grpId="0" animBg="1"/>
      <p:bldP spid="15" grpId="0" animBg="1"/>
      <p:bldP spid="16" grpId="0" animBg="1"/>
      <p:bldP spid="17" grpId="0"/>
      <p:bldP spid="20"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715272" y="285752"/>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428596" y="201019"/>
            <a:ext cx="7215238" cy="584775"/>
          </a:xfrm>
          <a:prstGeom prst="rect">
            <a:avLst/>
          </a:prstGeom>
          <a:noFill/>
        </p:spPr>
        <p:txBody>
          <a:bodyPr wrap="square" rtlCol="1">
            <a:spAutoFit/>
          </a:bodyPr>
          <a:lstStyle/>
          <a:p>
            <a:pPr algn="ctr"/>
            <a:r>
              <a:rPr lang="ar-SA" sz="3200" b="1" dirty="0" smtClean="0">
                <a:cs typeface="DecoType Naskh" pitchFamily="2" charset="-78"/>
              </a:rPr>
              <a:t>أشترك ومن بجواري؛لنختار الفكرة العامة،والأفكار الرئيسية مما يلي:</a:t>
            </a:r>
          </a:p>
        </p:txBody>
      </p:sp>
      <p:sp>
        <p:nvSpPr>
          <p:cNvPr id="5" name="مربع نص 4"/>
          <p:cNvSpPr txBox="1"/>
          <p:nvPr/>
        </p:nvSpPr>
        <p:spPr>
          <a:xfrm>
            <a:off x="1500166" y="682165"/>
            <a:ext cx="6715172" cy="2246769"/>
          </a:xfrm>
          <a:prstGeom prst="rect">
            <a:avLst/>
          </a:prstGeom>
          <a:noFill/>
        </p:spPr>
        <p:txBody>
          <a:bodyPr wrap="square" rtlCol="1">
            <a:spAutoFit/>
          </a:bodyPr>
          <a:lstStyle/>
          <a:p>
            <a:r>
              <a:rPr lang="ar-SA" sz="2800" b="1" dirty="0" smtClean="0">
                <a:solidFill>
                  <a:srgbClr val="C00000"/>
                </a:solidFill>
              </a:rPr>
              <a:t>” خطورة عدم الاهتمام بنظافة أماكن الراحة.</a:t>
            </a:r>
          </a:p>
          <a:p>
            <a:r>
              <a:rPr lang="ar-SA" sz="2800" b="1" dirty="0" smtClean="0">
                <a:solidFill>
                  <a:srgbClr val="C00000"/>
                </a:solidFill>
              </a:rPr>
              <a:t>” الأماكن التي يلجأ إليها الناس عند التعب.</a:t>
            </a:r>
          </a:p>
          <a:p>
            <a:r>
              <a:rPr lang="ar-SA" sz="2800" b="1" dirty="0" smtClean="0">
                <a:solidFill>
                  <a:srgbClr val="C00000"/>
                </a:solidFill>
              </a:rPr>
              <a:t>” المحافظة على أماكن الراحة.</a:t>
            </a:r>
          </a:p>
          <a:p>
            <a:r>
              <a:rPr lang="ar-SA" sz="2800" b="1" dirty="0" smtClean="0">
                <a:solidFill>
                  <a:srgbClr val="C00000"/>
                </a:solidFill>
              </a:rPr>
              <a:t>” المحافظة على نظافة البدن.</a:t>
            </a:r>
          </a:p>
          <a:p>
            <a:r>
              <a:rPr lang="ar-SA" sz="2600" b="1" dirty="0" smtClean="0">
                <a:solidFill>
                  <a:srgbClr val="C00000"/>
                </a:solidFill>
              </a:rPr>
              <a:t>” اهتمام النبي صلى الله عليه وسلم بالحفاظ على البيئة.</a:t>
            </a:r>
            <a:endParaRPr lang="ar-SA" sz="2600" b="1" dirty="0">
              <a:solidFill>
                <a:srgbClr val="C00000"/>
              </a:solidFill>
            </a:endParaRPr>
          </a:p>
        </p:txBody>
      </p:sp>
      <p:sp>
        <p:nvSpPr>
          <p:cNvPr id="6" name="مستطيل مستدير الزوايا 5"/>
          <p:cNvSpPr/>
          <p:nvPr/>
        </p:nvSpPr>
        <p:spPr>
          <a:xfrm>
            <a:off x="1071538" y="714356"/>
            <a:ext cx="1928826" cy="357190"/>
          </a:xfrm>
          <a:prstGeom prst="roundRect">
            <a:avLst/>
          </a:prstGeom>
          <a:ln w="57150"/>
        </p:spPr>
        <p:style>
          <a:lnRef idx="2">
            <a:schemeClr val="accent2"/>
          </a:lnRef>
          <a:fillRef idx="1">
            <a:schemeClr val="lt1"/>
          </a:fillRef>
          <a:effectRef idx="0">
            <a:schemeClr val="accent2"/>
          </a:effectRef>
          <a:fontRef idx="minor">
            <a:schemeClr val="dk1"/>
          </a:fontRef>
        </p:style>
        <p:txBody>
          <a:bodyPr rtlCol="1" anchor="ctr"/>
          <a:lstStyle/>
          <a:p>
            <a:pPr algn="ctr"/>
            <a:r>
              <a:rPr lang="ar-SA" sz="2800" b="1" dirty="0" smtClean="0">
                <a:solidFill>
                  <a:schemeClr val="tx1"/>
                </a:solidFill>
              </a:rPr>
              <a:t>فكرة رئيسية</a:t>
            </a:r>
            <a:endParaRPr lang="ar-SA" sz="2800" b="1" dirty="0">
              <a:solidFill>
                <a:schemeClr val="tx1"/>
              </a:solidFill>
            </a:endParaRPr>
          </a:p>
        </p:txBody>
      </p:sp>
      <p:sp>
        <p:nvSpPr>
          <p:cNvPr id="7" name="مستطيل مستدير الزوايا 6"/>
          <p:cNvSpPr/>
          <p:nvPr/>
        </p:nvSpPr>
        <p:spPr>
          <a:xfrm>
            <a:off x="1357290" y="1214422"/>
            <a:ext cx="1938350" cy="357190"/>
          </a:xfrm>
          <a:prstGeom prst="roundRect">
            <a:avLst/>
          </a:prstGeom>
          <a:ln w="57150"/>
        </p:spPr>
        <p:style>
          <a:lnRef idx="2">
            <a:schemeClr val="accent2"/>
          </a:lnRef>
          <a:fillRef idx="1">
            <a:schemeClr val="lt1"/>
          </a:fillRef>
          <a:effectRef idx="0">
            <a:schemeClr val="accent2"/>
          </a:effectRef>
          <a:fontRef idx="minor">
            <a:schemeClr val="dk1"/>
          </a:fontRef>
        </p:style>
        <p:txBody>
          <a:bodyPr rtlCol="1" anchor="ctr"/>
          <a:lstStyle/>
          <a:p>
            <a:pPr algn="ctr"/>
            <a:r>
              <a:rPr lang="ar-SA" sz="2800" b="1" dirty="0" smtClean="0">
                <a:solidFill>
                  <a:schemeClr val="tx1"/>
                </a:solidFill>
              </a:rPr>
              <a:t>فكرة رئيسية</a:t>
            </a:r>
            <a:endParaRPr lang="ar-SA" sz="2800" b="1" dirty="0">
              <a:solidFill>
                <a:schemeClr val="tx1"/>
              </a:solidFill>
            </a:endParaRPr>
          </a:p>
        </p:txBody>
      </p:sp>
      <p:sp>
        <p:nvSpPr>
          <p:cNvPr id="8" name="مستطيل مستدير الزوايا 7"/>
          <p:cNvSpPr/>
          <p:nvPr/>
        </p:nvSpPr>
        <p:spPr>
          <a:xfrm>
            <a:off x="2786050" y="2071678"/>
            <a:ext cx="1947874" cy="357190"/>
          </a:xfrm>
          <a:prstGeom prst="roundRect">
            <a:avLst/>
          </a:prstGeom>
          <a:ln w="57150"/>
        </p:spPr>
        <p:style>
          <a:lnRef idx="2">
            <a:schemeClr val="accent2"/>
          </a:lnRef>
          <a:fillRef idx="1">
            <a:schemeClr val="lt1"/>
          </a:fillRef>
          <a:effectRef idx="0">
            <a:schemeClr val="accent2"/>
          </a:effectRef>
          <a:fontRef idx="minor">
            <a:schemeClr val="dk1"/>
          </a:fontRef>
        </p:style>
        <p:txBody>
          <a:bodyPr rtlCol="1" anchor="ctr"/>
          <a:lstStyle/>
          <a:p>
            <a:pPr algn="ctr"/>
            <a:r>
              <a:rPr lang="ar-SA" sz="2800" b="1" dirty="0" smtClean="0">
                <a:solidFill>
                  <a:schemeClr val="tx1"/>
                </a:solidFill>
              </a:rPr>
              <a:t>فكرة رئيسية</a:t>
            </a:r>
            <a:endParaRPr lang="ar-SA" sz="2800" b="1" dirty="0">
              <a:solidFill>
                <a:schemeClr val="tx1"/>
              </a:solidFill>
            </a:endParaRPr>
          </a:p>
        </p:txBody>
      </p:sp>
      <p:sp>
        <p:nvSpPr>
          <p:cNvPr id="9" name="مستطيل مستدير الزوايا 8"/>
          <p:cNvSpPr/>
          <p:nvPr/>
        </p:nvSpPr>
        <p:spPr>
          <a:xfrm>
            <a:off x="285720" y="2428868"/>
            <a:ext cx="1928826" cy="357190"/>
          </a:xfrm>
          <a:prstGeom prst="roundRect">
            <a:avLst/>
          </a:prstGeom>
          <a:ln w="57150"/>
        </p:spPr>
        <p:style>
          <a:lnRef idx="2">
            <a:schemeClr val="accent2"/>
          </a:lnRef>
          <a:fillRef idx="1">
            <a:schemeClr val="lt1"/>
          </a:fillRef>
          <a:effectRef idx="0">
            <a:schemeClr val="accent2"/>
          </a:effectRef>
          <a:fontRef idx="minor">
            <a:schemeClr val="dk1"/>
          </a:fontRef>
        </p:style>
        <p:txBody>
          <a:bodyPr rtlCol="1" anchor="ctr"/>
          <a:lstStyle/>
          <a:p>
            <a:pPr algn="ctr"/>
            <a:r>
              <a:rPr lang="ar-SA" sz="2800" b="1" dirty="0" smtClean="0">
                <a:solidFill>
                  <a:schemeClr val="tx1"/>
                </a:solidFill>
              </a:rPr>
              <a:t>فكرة رئيسية</a:t>
            </a:r>
            <a:endParaRPr lang="ar-SA" sz="2800" b="1" dirty="0">
              <a:solidFill>
                <a:schemeClr val="tx1"/>
              </a:solidFill>
            </a:endParaRPr>
          </a:p>
        </p:txBody>
      </p:sp>
      <p:sp>
        <p:nvSpPr>
          <p:cNvPr id="10" name="مستطيل ذو زوايا قطرية مخدوشة 9"/>
          <p:cNvSpPr/>
          <p:nvPr/>
        </p:nvSpPr>
        <p:spPr>
          <a:xfrm>
            <a:off x="7715272" y="3645314"/>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11" name="مربع نص 10"/>
          <p:cNvSpPr txBox="1"/>
          <p:nvPr/>
        </p:nvSpPr>
        <p:spPr>
          <a:xfrm>
            <a:off x="500034" y="3632019"/>
            <a:ext cx="7215238" cy="584775"/>
          </a:xfrm>
          <a:prstGeom prst="rect">
            <a:avLst/>
          </a:prstGeom>
          <a:noFill/>
        </p:spPr>
        <p:txBody>
          <a:bodyPr wrap="square" rtlCol="1">
            <a:spAutoFit/>
          </a:bodyPr>
          <a:lstStyle/>
          <a:p>
            <a:pPr algn="ctr"/>
            <a:r>
              <a:rPr lang="ar-SA" sz="3200" b="1" dirty="0" smtClean="0">
                <a:cs typeface="DecoType Naskh" pitchFamily="2" charset="-78"/>
              </a:rPr>
              <a:t>أذكر أماكن غير التي وردت في النص،يلجأ إليها الناس طلباً للراحة.</a:t>
            </a:r>
          </a:p>
        </p:txBody>
      </p:sp>
      <p:sp>
        <p:nvSpPr>
          <p:cNvPr id="13" name="مربع نص 12"/>
          <p:cNvSpPr txBox="1"/>
          <p:nvPr/>
        </p:nvSpPr>
        <p:spPr>
          <a:xfrm>
            <a:off x="2428860" y="4431108"/>
            <a:ext cx="4143404" cy="1569660"/>
          </a:xfrm>
          <a:prstGeom prst="rect">
            <a:avLst/>
          </a:prstGeom>
          <a:noFill/>
          <a:ln w="38100">
            <a:solidFill>
              <a:schemeClr val="accent2">
                <a:lumMod val="60000"/>
                <a:lumOff val="40000"/>
              </a:schemeClr>
            </a:solidFill>
            <a:prstDash val="sysDash"/>
          </a:ln>
        </p:spPr>
        <p:txBody>
          <a:bodyPr wrap="square" rtlCol="1">
            <a:spAutoFit/>
          </a:bodyPr>
          <a:lstStyle/>
          <a:p>
            <a:pPr marL="342900" indent="-342900" algn="ctr">
              <a:buAutoNum type="arabicParenR"/>
            </a:pPr>
            <a:r>
              <a:rPr lang="ar-SA" sz="3200" b="1" dirty="0" smtClean="0">
                <a:solidFill>
                  <a:srgbClr val="C00000"/>
                </a:solidFill>
              </a:rPr>
              <a:t>شاطئ البحر</a:t>
            </a:r>
          </a:p>
          <a:p>
            <a:pPr marL="342900" indent="-342900" algn="ctr">
              <a:buAutoNum type="arabicParenR"/>
            </a:pPr>
            <a:r>
              <a:rPr lang="ar-SA" sz="3200" b="1" dirty="0" smtClean="0">
                <a:solidFill>
                  <a:srgbClr val="C00000"/>
                </a:solidFill>
              </a:rPr>
              <a:t>المزارع</a:t>
            </a:r>
          </a:p>
          <a:p>
            <a:pPr marL="342900" indent="-342900" algn="ctr">
              <a:buAutoNum type="arabicParenR"/>
            </a:pPr>
            <a:r>
              <a:rPr lang="ar-SA" sz="3200" b="1" dirty="0" smtClean="0">
                <a:solidFill>
                  <a:srgbClr val="C00000"/>
                </a:solidFill>
              </a:rPr>
              <a:t>المتنزهات الطبيعية</a:t>
            </a:r>
            <a:endParaRPr lang="ar-SA" sz="3200" b="1" dirty="0">
              <a:solidFill>
                <a:srgbClr val="C00000"/>
              </a:solidFill>
            </a:endParaRPr>
          </a:p>
        </p:txBody>
      </p:sp>
      <p:sp>
        <p:nvSpPr>
          <p:cNvPr id="14" name="شكل بيضاوي 13"/>
          <p:cNvSpPr/>
          <p:nvPr/>
        </p:nvSpPr>
        <p:spPr>
          <a:xfrm>
            <a:off x="7929586" y="2857496"/>
            <a:ext cx="928694" cy="714380"/>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u="sng" dirty="0" smtClean="0">
                <a:solidFill>
                  <a:schemeClr val="tx1"/>
                </a:solidFill>
              </a:rPr>
              <a:t>أفكر</a:t>
            </a:r>
            <a:endParaRPr lang="ar-SA" sz="2800" b="1" u="sng"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13"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plus(out)">
                                      <p:cBhvr>
                                        <p:cTn id="13" dur="1000"/>
                                        <p:tgtEl>
                                          <p:spTgt spid="5"/>
                                        </p:tgtEl>
                                      </p:cBhvr>
                                    </p:animEffect>
                                  </p:childTnLst>
                                </p:cTn>
                              </p:par>
                            </p:childTnLst>
                          </p:cTn>
                        </p:par>
                        <p:par>
                          <p:cTn id="14" fill="hold">
                            <p:stCondLst>
                              <p:cond delay="1000"/>
                            </p:stCondLst>
                            <p:childTnLst>
                              <p:par>
                                <p:cTn id="15" presetID="7"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000" fill="hold"/>
                                        <p:tgtEl>
                                          <p:spTgt spid="6"/>
                                        </p:tgtEl>
                                        <p:attrNameLst>
                                          <p:attrName>ppt_x</p:attrName>
                                        </p:attrNameLst>
                                      </p:cBhvr>
                                      <p:tavLst>
                                        <p:tav tm="0">
                                          <p:val>
                                            <p:strVal val="1+#ppt_w/2"/>
                                          </p:val>
                                        </p:tav>
                                        <p:tav tm="100000">
                                          <p:val>
                                            <p:strVal val="#ppt_x"/>
                                          </p:val>
                                        </p:tav>
                                      </p:tavLst>
                                    </p:anim>
                                    <p:anim calcmode="lin" valueType="num">
                                      <p:cBhvr additive="base">
                                        <p:cTn id="18" dur="10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7"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1+#ppt_w/2"/>
                                          </p:val>
                                        </p:tav>
                                        <p:tav tm="100000">
                                          <p:val>
                                            <p:strVal val="#ppt_x"/>
                                          </p:val>
                                        </p:tav>
                                      </p:tavLst>
                                    </p:anim>
                                    <p:anim calcmode="lin" valueType="num">
                                      <p:cBhvr additive="base">
                                        <p:cTn id="23" dur="10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7"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1+#ppt_w/2"/>
                                          </p:val>
                                        </p:tav>
                                        <p:tav tm="100000">
                                          <p:val>
                                            <p:strVal val="#ppt_x"/>
                                          </p:val>
                                        </p:tav>
                                      </p:tavLst>
                                    </p:anim>
                                    <p:anim calcmode="lin" valueType="num">
                                      <p:cBhvr additive="base">
                                        <p:cTn id="28" dur="10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4000"/>
                            </p:stCondLst>
                            <p:childTnLst>
                              <p:par>
                                <p:cTn id="30" presetID="7" presetClass="entr" presetSubtype="2"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1000" fill="hold"/>
                                        <p:tgtEl>
                                          <p:spTgt spid="9"/>
                                        </p:tgtEl>
                                        <p:attrNameLst>
                                          <p:attrName>ppt_x</p:attrName>
                                        </p:attrNameLst>
                                      </p:cBhvr>
                                      <p:tavLst>
                                        <p:tav tm="0">
                                          <p:val>
                                            <p:strVal val="1+#ppt_w/2"/>
                                          </p:val>
                                        </p:tav>
                                        <p:tav tm="100000">
                                          <p:val>
                                            <p:strVal val="#ppt_x"/>
                                          </p:val>
                                        </p:tav>
                                      </p:tavLst>
                                    </p:anim>
                                    <p:anim calcmode="lin" valueType="num">
                                      <p:cBhvr additive="base">
                                        <p:cTn id="33" dur="1000" fill="hold"/>
                                        <p:tgtEl>
                                          <p:spTgt spid="9"/>
                                        </p:tgtEl>
                                        <p:attrNameLst>
                                          <p:attrName>ppt_y</p:attrName>
                                        </p:attrNameLst>
                                      </p:cBhvr>
                                      <p:tavLst>
                                        <p:tav tm="0">
                                          <p:val>
                                            <p:strVal val="#ppt_y"/>
                                          </p:val>
                                        </p:tav>
                                        <p:tav tm="100000">
                                          <p:val>
                                            <p:strVal val="#ppt_y"/>
                                          </p:val>
                                        </p:tav>
                                      </p:tavLst>
                                    </p:anim>
                                  </p:childTnLst>
                                </p:cTn>
                              </p:par>
                              <p:par>
                                <p:cTn id="34" presetID="2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edge">
                                      <p:cBhvr>
                                        <p:cTn id="36" dur="1000"/>
                                        <p:tgtEl>
                                          <p:spTgt spid="10"/>
                                        </p:tgtEl>
                                      </p:cBhvr>
                                    </p:animEffect>
                                  </p:childTnLst>
                                </p:cTn>
                              </p:par>
                              <p:par>
                                <p:cTn id="37" presetID="2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edge">
                                      <p:cBhvr>
                                        <p:cTn id="39" dur="10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2"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heel(2)">
                                      <p:cBhvr>
                                        <p:cTn id="4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animBg="1"/>
      <p:bldP spid="8" grpId="0" animBg="1"/>
      <p:bldP spid="9" grpId="0" animBg="1"/>
      <p:bldP spid="10" grpId="0" animBg="1"/>
      <p:bldP spid="11" grpId="0"/>
      <p:bldP spid="13"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500958" y="214314"/>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428596" y="58143"/>
            <a:ext cx="7215238" cy="1077218"/>
          </a:xfrm>
          <a:prstGeom prst="rect">
            <a:avLst/>
          </a:prstGeom>
          <a:noFill/>
        </p:spPr>
        <p:txBody>
          <a:bodyPr wrap="square" rtlCol="1">
            <a:spAutoFit/>
          </a:bodyPr>
          <a:lstStyle/>
          <a:p>
            <a:pPr algn="ctr"/>
            <a:r>
              <a:rPr lang="ar-SA" sz="3200" b="1" dirty="0" smtClean="0">
                <a:cs typeface="DecoType Naskh" pitchFamily="2" charset="-78"/>
              </a:rPr>
              <a:t>أشترك ومن بجواري؛لرصد بعض الأسباب التي تمنع الاستفادة من بعض الأماكن المهيأة لاستخدامها أماكن للراحة.:</a:t>
            </a:r>
          </a:p>
        </p:txBody>
      </p:sp>
      <p:sp>
        <p:nvSpPr>
          <p:cNvPr id="5" name="مربع نص 4"/>
          <p:cNvSpPr txBox="1"/>
          <p:nvPr/>
        </p:nvSpPr>
        <p:spPr>
          <a:xfrm>
            <a:off x="642910" y="1196632"/>
            <a:ext cx="7429552" cy="1446550"/>
          </a:xfrm>
          <a:prstGeom prst="rect">
            <a:avLst/>
          </a:prstGeom>
          <a:noFill/>
          <a:ln w="38100">
            <a:solidFill>
              <a:schemeClr val="accent2">
                <a:lumMod val="60000"/>
                <a:lumOff val="40000"/>
              </a:schemeClr>
            </a:solidFill>
            <a:prstDash val="sysDash"/>
          </a:ln>
        </p:spPr>
        <p:txBody>
          <a:bodyPr wrap="square" rtlCol="1">
            <a:spAutoFit/>
          </a:bodyPr>
          <a:lstStyle/>
          <a:p>
            <a:pPr marL="342900" indent="-342900" algn="ctr">
              <a:buAutoNum type="arabicParenR"/>
            </a:pPr>
            <a:r>
              <a:rPr lang="ar-SA" sz="2200" b="1" dirty="0" smtClean="0">
                <a:solidFill>
                  <a:srgbClr val="C00000"/>
                </a:solidFill>
              </a:rPr>
              <a:t> لا مبالاة بعض من يرتادون أماكن الراحة بتنظيف المكان الذي ارتادوه.</a:t>
            </a:r>
          </a:p>
          <a:p>
            <a:pPr marL="342900" indent="-342900" algn="ctr">
              <a:buAutoNum type="arabicParenR"/>
            </a:pPr>
            <a:r>
              <a:rPr lang="ar-SA" sz="2200" b="1" dirty="0" smtClean="0">
                <a:solidFill>
                  <a:srgbClr val="C00000"/>
                </a:solidFill>
              </a:rPr>
              <a:t> قصور بعض الموكل إليهم تنظيف الأماكن العامة عن القيام بواجبهم.</a:t>
            </a:r>
          </a:p>
          <a:p>
            <a:pPr marL="342900" indent="-342900" algn="ctr">
              <a:buAutoNum type="arabicParenR"/>
            </a:pPr>
            <a:r>
              <a:rPr lang="ar-SA" sz="2200" b="1" dirty="0" smtClean="0">
                <a:solidFill>
                  <a:srgbClr val="C00000"/>
                </a:solidFill>
              </a:rPr>
              <a:t> عدم تهيئة الأماكن التي تصلح أن تكون مكاناً للراحة بالمستلزمات التي يحتاجها من يرتاد هذه الأماكن كدورات المياه.</a:t>
            </a:r>
          </a:p>
        </p:txBody>
      </p:sp>
      <p:sp>
        <p:nvSpPr>
          <p:cNvPr id="6" name="مستطيل ذو زوايا قطرية مخدوشة 5"/>
          <p:cNvSpPr/>
          <p:nvPr/>
        </p:nvSpPr>
        <p:spPr>
          <a:xfrm>
            <a:off x="7643834" y="2865143"/>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7" name="مربع نص 6"/>
          <p:cNvSpPr txBox="1"/>
          <p:nvPr/>
        </p:nvSpPr>
        <p:spPr>
          <a:xfrm>
            <a:off x="285720" y="2708972"/>
            <a:ext cx="7429552" cy="1077218"/>
          </a:xfrm>
          <a:prstGeom prst="rect">
            <a:avLst/>
          </a:prstGeom>
          <a:noFill/>
        </p:spPr>
        <p:txBody>
          <a:bodyPr wrap="square" rtlCol="1">
            <a:spAutoFit/>
          </a:bodyPr>
          <a:lstStyle/>
          <a:p>
            <a:pPr algn="ctr"/>
            <a:r>
              <a:rPr lang="ar-SA" sz="3200" b="1" dirty="0" smtClean="0">
                <a:cs typeface="DecoType Naskh" pitchFamily="2" charset="-78"/>
              </a:rPr>
              <a:t>أقرأ العبارة التالية</a:t>
            </a:r>
            <a:r>
              <a:rPr lang="ar-SA" sz="3200" b="1" dirty="0" smtClean="0">
                <a:cs typeface="DecoType Naskh" pitchFamily="2" charset="-78"/>
                <a:sym typeface="Wingdings" pitchFamily="2" charset="2"/>
              </a:rPr>
              <a:t>:(ليلقوا عن كواهلهم وعثاء السفر أو عناء التعب)</a:t>
            </a:r>
          </a:p>
          <a:p>
            <a:pPr algn="ctr"/>
            <a:r>
              <a:rPr lang="ar-SA" sz="3200" b="1" dirty="0" smtClean="0">
                <a:cs typeface="DecoType Naskh" pitchFamily="2" charset="-78"/>
                <a:sym typeface="Wingdings" pitchFamily="2" charset="2"/>
              </a:rPr>
              <a:t>ثم أشترك مع مجموعتي للإجابة عن الأسئلة:</a:t>
            </a:r>
            <a:endParaRPr lang="ar-SA" sz="3200" b="1" dirty="0" smtClean="0">
              <a:cs typeface="DecoType Naskh" pitchFamily="2" charset="-78"/>
            </a:endParaRPr>
          </a:p>
        </p:txBody>
      </p:sp>
      <p:sp>
        <p:nvSpPr>
          <p:cNvPr id="8" name="مربع نص 7"/>
          <p:cNvSpPr txBox="1"/>
          <p:nvPr/>
        </p:nvSpPr>
        <p:spPr>
          <a:xfrm>
            <a:off x="428596" y="3680302"/>
            <a:ext cx="8072494" cy="2677656"/>
          </a:xfrm>
          <a:prstGeom prst="rect">
            <a:avLst/>
          </a:prstGeom>
          <a:noFill/>
          <a:ln w="38100">
            <a:noFill/>
            <a:prstDash val="sysDash"/>
          </a:ln>
        </p:spPr>
        <p:txBody>
          <a:bodyPr wrap="square" rtlCol="1">
            <a:spAutoFit/>
          </a:bodyPr>
          <a:lstStyle/>
          <a:p>
            <a:pPr marL="342900" indent="-342900" algn="ctr">
              <a:buAutoNum type="arabicParenR"/>
            </a:pPr>
            <a:r>
              <a:rPr lang="ar-SA" sz="2400" b="1" dirty="0" smtClean="0">
                <a:solidFill>
                  <a:srgbClr val="C00000"/>
                </a:solidFill>
              </a:rPr>
              <a:t>هل الوعثاء والعناء شيئان محسوسان.</a:t>
            </a:r>
          </a:p>
          <a:p>
            <a:pPr marL="342900" indent="-342900" algn="ctr"/>
            <a:endParaRPr lang="ar-SA" sz="2400" b="1" dirty="0" smtClean="0">
              <a:solidFill>
                <a:srgbClr val="C00000"/>
              </a:solidFill>
            </a:endParaRPr>
          </a:p>
          <a:p>
            <a:pPr marL="342900" indent="-342900" algn="ctr"/>
            <a:r>
              <a:rPr lang="ar-SA" sz="2400" b="1" dirty="0" smtClean="0">
                <a:solidFill>
                  <a:srgbClr val="C00000"/>
                </a:solidFill>
              </a:rPr>
              <a:t>2) لماذا اختار الكاتب الكاهل للحمل ولم يختر اليدين أو الرأس؟</a:t>
            </a:r>
          </a:p>
          <a:p>
            <a:pPr marL="342900" indent="-342900" algn="ctr"/>
            <a:endParaRPr lang="ar-SA" sz="2400" b="1" dirty="0" smtClean="0">
              <a:solidFill>
                <a:srgbClr val="C00000"/>
              </a:solidFill>
            </a:endParaRPr>
          </a:p>
          <a:p>
            <a:pPr marL="342900" indent="-342900" algn="ctr"/>
            <a:r>
              <a:rPr lang="ar-SA" sz="2400" b="1" dirty="0" smtClean="0">
                <a:solidFill>
                  <a:srgbClr val="C00000"/>
                </a:solidFill>
              </a:rPr>
              <a:t>3) لماذا اختار الكاتب(ليلقوا)ولم يختر(يضعوا)؟</a:t>
            </a:r>
          </a:p>
          <a:p>
            <a:pPr marL="342900" indent="-342900" algn="ctr"/>
            <a:endParaRPr lang="ar-SA" sz="2400" b="1" dirty="0" smtClean="0">
              <a:solidFill>
                <a:srgbClr val="C00000"/>
              </a:solidFill>
            </a:endParaRPr>
          </a:p>
          <a:p>
            <a:pPr marL="342900" indent="-342900" algn="ctr"/>
            <a:r>
              <a:rPr lang="ar-SA" sz="2400" b="1" dirty="0" smtClean="0">
                <a:solidFill>
                  <a:srgbClr val="C00000"/>
                </a:solidFill>
              </a:rPr>
              <a:t>4) ماذا صور لنا الكاتب في هذه العبارة؟</a:t>
            </a:r>
          </a:p>
        </p:txBody>
      </p:sp>
      <p:sp>
        <p:nvSpPr>
          <p:cNvPr id="9" name="مربع نص 8"/>
          <p:cNvSpPr txBox="1"/>
          <p:nvPr/>
        </p:nvSpPr>
        <p:spPr>
          <a:xfrm>
            <a:off x="1500166" y="4012646"/>
            <a:ext cx="5857916" cy="523220"/>
          </a:xfrm>
          <a:prstGeom prst="rect">
            <a:avLst/>
          </a:prstGeom>
          <a:noFill/>
        </p:spPr>
        <p:txBody>
          <a:bodyPr wrap="square" rtlCol="1">
            <a:spAutoFit/>
          </a:bodyPr>
          <a:lstStyle/>
          <a:p>
            <a:pPr algn="ctr"/>
            <a:r>
              <a:rPr lang="ar-SA" sz="2800" b="1" dirty="0" smtClean="0"/>
              <a:t>لا،معنويان شبههما بشيئين حسيين.</a:t>
            </a:r>
            <a:endParaRPr lang="ar-SA" sz="2800" b="1" dirty="0"/>
          </a:p>
        </p:txBody>
      </p:sp>
      <p:sp>
        <p:nvSpPr>
          <p:cNvPr id="10" name="مربع نص 9"/>
          <p:cNvSpPr txBox="1"/>
          <p:nvPr/>
        </p:nvSpPr>
        <p:spPr>
          <a:xfrm>
            <a:off x="928662" y="4727026"/>
            <a:ext cx="6572296" cy="523220"/>
          </a:xfrm>
          <a:prstGeom prst="rect">
            <a:avLst/>
          </a:prstGeom>
          <a:noFill/>
        </p:spPr>
        <p:txBody>
          <a:bodyPr wrap="square" rtlCol="1">
            <a:spAutoFit/>
          </a:bodyPr>
          <a:lstStyle/>
          <a:p>
            <a:pPr algn="ctr"/>
            <a:r>
              <a:rPr lang="ar-SA" sz="2800" b="1" dirty="0" smtClean="0"/>
              <a:t>الكاهل يستطيع حمل مالا يحمله الرأس وتحمله اليدان.</a:t>
            </a:r>
            <a:endParaRPr lang="ar-SA" sz="2800" b="1" dirty="0"/>
          </a:p>
        </p:txBody>
      </p:sp>
      <p:sp>
        <p:nvSpPr>
          <p:cNvPr id="11" name="مربع نص 10"/>
          <p:cNvSpPr txBox="1"/>
          <p:nvPr/>
        </p:nvSpPr>
        <p:spPr>
          <a:xfrm>
            <a:off x="428596" y="5418252"/>
            <a:ext cx="7715272" cy="523220"/>
          </a:xfrm>
          <a:prstGeom prst="rect">
            <a:avLst/>
          </a:prstGeom>
          <a:noFill/>
        </p:spPr>
        <p:txBody>
          <a:bodyPr wrap="square" rtlCol="1">
            <a:spAutoFit/>
          </a:bodyPr>
          <a:lstStyle/>
          <a:p>
            <a:pPr algn="ctr"/>
            <a:r>
              <a:rPr lang="ar-SA" sz="2800" b="1" dirty="0" smtClean="0"/>
              <a:t>اختار(ليلقوا)لدلالتها على المسارعة في التخلص من الأحمال.</a:t>
            </a:r>
            <a:endParaRPr lang="ar-SA" sz="2800" b="1" dirty="0"/>
          </a:p>
        </p:txBody>
      </p:sp>
      <p:sp>
        <p:nvSpPr>
          <p:cNvPr id="12" name="مربع نص 11"/>
          <p:cNvSpPr txBox="1"/>
          <p:nvPr/>
        </p:nvSpPr>
        <p:spPr>
          <a:xfrm>
            <a:off x="1214414" y="6143644"/>
            <a:ext cx="6715172" cy="523220"/>
          </a:xfrm>
          <a:prstGeom prst="rect">
            <a:avLst/>
          </a:prstGeom>
          <a:noFill/>
        </p:spPr>
        <p:txBody>
          <a:bodyPr wrap="square" rtlCol="1">
            <a:spAutoFit/>
          </a:bodyPr>
          <a:lstStyle/>
          <a:p>
            <a:pPr algn="ctr"/>
            <a:r>
              <a:rPr lang="ar-SA" sz="2800" b="1" dirty="0" smtClean="0"/>
              <a:t>يصور الكاتب العناء والتعب بشيء يحمل على الكاهل.</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2"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2)">
                                      <p:cBhvr>
                                        <p:cTn id="15" dur="1000"/>
                                        <p:tgtEl>
                                          <p:spTgt spid="5"/>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edge">
                                      <p:cBhvr>
                                        <p:cTn id="18" dur="1000"/>
                                        <p:tgtEl>
                                          <p:spTgt spid="6"/>
                                        </p:tgtEl>
                                      </p:cBhvr>
                                    </p:animEffect>
                                  </p:childTnLst>
                                </p:cTn>
                              </p:par>
                              <p:par>
                                <p:cTn id="19" presetID="2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edge">
                                      <p:cBhvr>
                                        <p:cTn id="21" dur="1000"/>
                                        <p:tgtEl>
                                          <p:spTgt spid="7"/>
                                        </p:tgtEl>
                                      </p:cBhvr>
                                    </p:animEffect>
                                  </p:childTnLst>
                                </p:cTn>
                              </p:par>
                              <p:par>
                                <p:cTn id="22" presetID="21" presetClass="entr" presetSubtype="2"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heel(2)">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to="" calcmode="lin" valueType="num">
                                      <p:cBhvr>
                                        <p:cTn id="29" dur="1" fill="hold"/>
                                        <p:tgtEl>
                                          <p:spTgt spid="9"/>
                                        </p:tgtEl>
                                        <p:attrNameLst>
                                          <p:attrName/>
                                        </p:attrNameLst>
                                      </p:cBhvr>
                                    </p:anim>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to="" calcmode="lin" valueType="num">
                                      <p:cBhvr>
                                        <p:cTn id="34" dur="1" fill="hold"/>
                                        <p:tgtEl>
                                          <p:spTgt spid="10"/>
                                        </p:tgtEl>
                                        <p:attrNameLst>
                                          <p:attrName/>
                                        </p:attrNameLst>
                                      </p:cBhvr>
                                    </p:anim>
                                  </p:childTnLst>
                                </p:cTn>
                              </p:par>
                            </p:childTnLst>
                          </p:cTn>
                        </p:par>
                      </p:childTnLst>
                    </p:cTn>
                  </p:par>
                  <p:par>
                    <p:cTn id="35" fill="hold">
                      <p:stCondLst>
                        <p:cond delay="indefinite"/>
                      </p:stCondLst>
                      <p:childTnLst>
                        <p:par>
                          <p:cTn id="36" fill="hold">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to="" calcmode="lin" valueType="num">
                                      <p:cBhvr>
                                        <p:cTn id="39" dur="1" fill="hold"/>
                                        <p:tgtEl>
                                          <p:spTgt spid="11"/>
                                        </p:tgtEl>
                                        <p:attrNameLst>
                                          <p:attrName/>
                                        </p:attrNameLst>
                                      </p:cBhvr>
                                    </p:anim>
                                  </p:childTnLst>
                                </p:cTn>
                              </p:par>
                            </p:childTnLst>
                          </p:cTn>
                        </p:par>
                      </p:childTnLst>
                    </p:cTn>
                  </p:par>
                  <p:par>
                    <p:cTn id="40" fill="hold">
                      <p:stCondLst>
                        <p:cond delay="indefinite"/>
                      </p:stCondLst>
                      <p:childTnLst>
                        <p:par>
                          <p:cTn id="41" fill="hold">
                            <p:stCondLst>
                              <p:cond delay="0"/>
                            </p:stCondLst>
                            <p:childTnLst>
                              <p:par>
                                <p:cTn id="42" presetID="24"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 to="" calcmode="lin" valueType="num">
                                      <p:cBhvr>
                                        <p:cTn id="44" dur="1" fill="hold"/>
                                        <p:tgtEl>
                                          <p:spTgt spid="1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1071538" y="403191"/>
            <a:ext cx="6786610" cy="954107"/>
          </a:xfrm>
          <a:prstGeom prst="rect">
            <a:avLst/>
          </a:prstGeom>
          <a:noFill/>
        </p:spPr>
        <p:txBody>
          <a:bodyPr wrap="square" rtlCol="1">
            <a:spAutoFit/>
          </a:bodyPr>
          <a:lstStyle/>
          <a:p>
            <a:pPr algn="ctr"/>
            <a:r>
              <a:rPr lang="ar-SA" sz="2800" b="1" i="1" dirty="0" smtClean="0">
                <a:solidFill>
                  <a:srgbClr val="FF0000"/>
                </a:solidFill>
                <a:effectLst>
                  <a:glow rad="228600">
                    <a:schemeClr val="accent3">
                      <a:satMod val="175000"/>
                      <a:alpha val="40000"/>
                    </a:schemeClr>
                  </a:glow>
                  <a:reflection blurRad="6350" stA="55000" endA="300" endPos="45500" dir="5400000" sy="-100000" algn="bl" rotWithShape="0"/>
                </a:effectLst>
              </a:rPr>
              <a:t>&amp; أقرأ النص قراءة صامتة في خمس دقائق مع مراعاة مهاراتها:</a:t>
            </a:r>
            <a:endParaRPr lang="ar-SA" sz="2800" b="1" i="1" dirty="0">
              <a:solidFill>
                <a:srgbClr val="FF0000"/>
              </a:solidFill>
              <a:effectLst>
                <a:glow rad="228600">
                  <a:schemeClr val="accent3">
                    <a:satMod val="175000"/>
                    <a:alpha val="40000"/>
                  </a:schemeClr>
                </a:glow>
                <a:reflection blurRad="6350" stA="55000" endA="300" endPos="45500" dir="5400000" sy="-100000" algn="bl" rotWithShape="0"/>
              </a:effectLst>
            </a:endParaRPr>
          </a:p>
        </p:txBody>
      </p:sp>
      <p:sp>
        <p:nvSpPr>
          <p:cNvPr id="4" name="مستطيل ذو زوايا قطرية مخدوشة 3"/>
          <p:cNvSpPr/>
          <p:nvPr/>
        </p:nvSpPr>
        <p:spPr>
          <a:xfrm>
            <a:off x="7858148" y="1510057"/>
            <a:ext cx="857256"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أولاً</a:t>
            </a:r>
            <a:endParaRPr lang="ar-SA" sz="2800" b="1" dirty="0">
              <a:solidFill>
                <a:schemeClr val="tx1"/>
              </a:solidFill>
            </a:endParaRPr>
          </a:p>
        </p:txBody>
      </p:sp>
      <p:sp>
        <p:nvSpPr>
          <p:cNvPr id="5" name="مربع نص 4"/>
          <p:cNvSpPr txBox="1"/>
          <p:nvPr/>
        </p:nvSpPr>
        <p:spPr>
          <a:xfrm>
            <a:off x="4000496" y="1477020"/>
            <a:ext cx="3786214" cy="584775"/>
          </a:xfrm>
          <a:prstGeom prst="rect">
            <a:avLst/>
          </a:prstGeom>
          <a:noFill/>
        </p:spPr>
        <p:txBody>
          <a:bodyPr wrap="square" rtlCol="1">
            <a:spAutoFit/>
          </a:bodyPr>
          <a:lstStyle/>
          <a:p>
            <a:r>
              <a:rPr lang="ar-SA" sz="3200" b="1" dirty="0" smtClean="0">
                <a:cs typeface="DecoType Naskh" pitchFamily="2" charset="-78"/>
              </a:rPr>
              <a:t>أختار الإجابة الصحيحة مما يلي:</a:t>
            </a:r>
            <a:endParaRPr lang="ar-SA" sz="3200" b="1" dirty="0">
              <a:cs typeface="DecoType Naskh" pitchFamily="2" charset="-78"/>
            </a:endParaRPr>
          </a:p>
        </p:txBody>
      </p:sp>
      <p:sp>
        <p:nvSpPr>
          <p:cNvPr id="6" name="مربع نص 5"/>
          <p:cNvSpPr txBox="1"/>
          <p:nvPr/>
        </p:nvSpPr>
        <p:spPr>
          <a:xfrm>
            <a:off x="1071538" y="1928802"/>
            <a:ext cx="6786610" cy="523220"/>
          </a:xfrm>
          <a:prstGeom prst="rect">
            <a:avLst/>
          </a:prstGeom>
          <a:noFill/>
        </p:spPr>
        <p:txBody>
          <a:bodyPr wrap="square" rtlCol="1">
            <a:spAutoFit/>
          </a:bodyPr>
          <a:lstStyle/>
          <a:p>
            <a:pPr algn="ctr"/>
            <a:r>
              <a:rPr lang="ar-SA" sz="2800" b="1" i="1" dirty="0" smtClean="0">
                <a:solidFill>
                  <a:srgbClr val="FF0000"/>
                </a:solidFill>
                <a:effectLst>
                  <a:glow rad="228600">
                    <a:schemeClr val="accent3">
                      <a:satMod val="175000"/>
                      <a:alpha val="40000"/>
                    </a:schemeClr>
                  </a:glow>
                  <a:reflection blurRad="6350" stA="55000" endA="300" endPos="45500" dir="5400000" sy="-100000" algn="bl" rotWithShape="0"/>
                </a:effectLst>
              </a:rPr>
              <a:t>1) السقوط إلى الأديم.“الأديم“تعني:</a:t>
            </a:r>
            <a:endParaRPr lang="ar-SA" sz="2800" b="1" i="1" dirty="0">
              <a:solidFill>
                <a:srgbClr val="FF0000"/>
              </a:solidFill>
              <a:effectLst>
                <a:glow rad="228600">
                  <a:schemeClr val="accent3">
                    <a:satMod val="175000"/>
                    <a:alpha val="40000"/>
                  </a:schemeClr>
                </a:glow>
                <a:reflection blurRad="6350" stA="55000" endA="300" endPos="45500" dir="5400000" sy="-100000" algn="bl" rotWithShape="0"/>
              </a:effectLst>
            </a:endParaRPr>
          </a:p>
        </p:txBody>
      </p:sp>
      <p:sp>
        <p:nvSpPr>
          <p:cNvPr id="7" name="مربع نص 6"/>
          <p:cNvSpPr txBox="1"/>
          <p:nvPr/>
        </p:nvSpPr>
        <p:spPr>
          <a:xfrm>
            <a:off x="1142976" y="3071810"/>
            <a:ext cx="6786610" cy="523220"/>
          </a:xfrm>
          <a:prstGeom prst="rect">
            <a:avLst/>
          </a:prstGeom>
          <a:noFill/>
        </p:spPr>
        <p:txBody>
          <a:bodyPr wrap="square" rtlCol="1">
            <a:spAutoFit/>
          </a:bodyPr>
          <a:lstStyle/>
          <a:p>
            <a:pPr algn="ctr"/>
            <a:r>
              <a:rPr lang="ar-SA" sz="2800" b="1" i="1" dirty="0" smtClean="0">
                <a:solidFill>
                  <a:srgbClr val="FF0000"/>
                </a:solidFill>
                <a:effectLst>
                  <a:glow rad="228600">
                    <a:schemeClr val="accent3">
                      <a:satMod val="175000"/>
                      <a:alpha val="40000"/>
                    </a:schemeClr>
                  </a:glow>
                  <a:reflection blurRad="6350" stA="55000" endA="300" endPos="45500" dir="5400000" sy="-100000" algn="bl" rotWithShape="0"/>
                </a:effectLst>
              </a:rPr>
              <a:t>2) والتحول متأثراً بخواصه الجمة.“الجمة“تعني:</a:t>
            </a:r>
          </a:p>
        </p:txBody>
      </p:sp>
      <p:sp>
        <p:nvSpPr>
          <p:cNvPr id="8" name="مستطيل مستدير الزوايا 7"/>
          <p:cNvSpPr/>
          <p:nvPr/>
        </p:nvSpPr>
        <p:spPr>
          <a:xfrm>
            <a:off x="6143636" y="2500306"/>
            <a:ext cx="2071702" cy="500066"/>
          </a:xfrm>
          <a:prstGeom prst="roundRect">
            <a:avLst/>
          </a:prstGeom>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path path="circle">
              <a:fillToRect r="100000" b="100000"/>
            </a:path>
            <a:tileRect l="-100000" t="-100000"/>
          </a:gradFill>
          <a:ln>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جوف الأرض</a:t>
            </a:r>
            <a:endParaRPr lang="ar-SA" sz="3200" b="1" dirty="0">
              <a:solidFill>
                <a:schemeClr val="tx1"/>
              </a:solidFill>
            </a:endParaRPr>
          </a:p>
        </p:txBody>
      </p:sp>
      <p:sp>
        <p:nvSpPr>
          <p:cNvPr id="9" name="مستطيل مستدير الزوايا 8"/>
          <p:cNvSpPr/>
          <p:nvPr/>
        </p:nvSpPr>
        <p:spPr>
          <a:xfrm>
            <a:off x="3571868" y="2500306"/>
            <a:ext cx="2071702" cy="500066"/>
          </a:xfrm>
          <a:prstGeom prst="roundRect">
            <a:avLst/>
          </a:prstGeom>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path path="circle">
              <a:fillToRect r="100000" b="100000"/>
            </a:path>
            <a:tileRect l="-100000" t="-100000"/>
          </a:gradFill>
          <a:ln>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طبقات الأرض</a:t>
            </a:r>
            <a:endParaRPr lang="ar-SA" sz="3200" b="1" dirty="0">
              <a:solidFill>
                <a:schemeClr val="tx1"/>
              </a:solidFill>
            </a:endParaRPr>
          </a:p>
        </p:txBody>
      </p:sp>
      <p:sp>
        <p:nvSpPr>
          <p:cNvPr id="10" name="مستطيل مستدير الزوايا 9"/>
          <p:cNvSpPr/>
          <p:nvPr/>
        </p:nvSpPr>
        <p:spPr>
          <a:xfrm>
            <a:off x="642910" y="2500306"/>
            <a:ext cx="2071702" cy="500066"/>
          </a:xfrm>
          <a:prstGeom prst="roundRect">
            <a:avLst/>
          </a:prstGeom>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path path="circle">
              <a:fillToRect r="100000" b="100000"/>
            </a:path>
            <a:tileRect l="-100000" t="-100000"/>
          </a:gradFill>
          <a:ln>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سطح الأرض</a:t>
            </a:r>
            <a:endParaRPr lang="ar-SA" sz="3200" b="1" dirty="0">
              <a:solidFill>
                <a:schemeClr val="tx1"/>
              </a:solidFill>
            </a:endParaRPr>
          </a:p>
        </p:txBody>
      </p:sp>
      <p:sp>
        <p:nvSpPr>
          <p:cNvPr id="11" name="مربع نص 10"/>
          <p:cNvSpPr txBox="1"/>
          <p:nvPr/>
        </p:nvSpPr>
        <p:spPr>
          <a:xfrm>
            <a:off x="2786050" y="2428869"/>
            <a:ext cx="428628"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3200" b="1" dirty="0" smtClean="0">
                <a:solidFill>
                  <a:srgbClr val="C00000"/>
                </a:solidFill>
                <a:sym typeface="Wingdings"/>
              </a:rPr>
              <a:t></a:t>
            </a:r>
          </a:p>
        </p:txBody>
      </p:sp>
      <p:sp>
        <p:nvSpPr>
          <p:cNvPr id="12" name="مستطيل مستدير الزوايا 11"/>
          <p:cNvSpPr/>
          <p:nvPr/>
        </p:nvSpPr>
        <p:spPr>
          <a:xfrm>
            <a:off x="6143636" y="3643314"/>
            <a:ext cx="2071702" cy="500066"/>
          </a:xfrm>
          <a:prstGeom prst="roundRect">
            <a:avLst/>
          </a:prstGeom>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path path="circle">
              <a:fillToRect r="100000" b="100000"/>
            </a:path>
            <a:tileRect l="-100000" t="-100000"/>
          </a:gradFill>
          <a:ln>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الكثيرة</a:t>
            </a:r>
            <a:endParaRPr lang="ar-SA" sz="3200" b="1" dirty="0">
              <a:solidFill>
                <a:schemeClr val="tx1"/>
              </a:solidFill>
            </a:endParaRPr>
          </a:p>
        </p:txBody>
      </p:sp>
      <p:sp>
        <p:nvSpPr>
          <p:cNvPr id="13" name="مستطيل مستدير الزوايا 12"/>
          <p:cNvSpPr/>
          <p:nvPr/>
        </p:nvSpPr>
        <p:spPr>
          <a:xfrm>
            <a:off x="3571868" y="3643314"/>
            <a:ext cx="2071702" cy="500066"/>
          </a:xfrm>
          <a:prstGeom prst="roundRect">
            <a:avLst/>
          </a:prstGeom>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path path="circle">
              <a:fillToRect r="100000" b="100000"/>
            </a:path>
            <a:tileRect l="-100000" t="-100000"/>
          </a:gradFill>
          <a:ln>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القليلة</a:t>
            </a:r>
            <a:endParaRPr lang="ar-SA" sz="3200" b="1" dirty="0">
              <a:solidFill>
                <a:schemeClr val="tx1"/>
              </a:solidFill>
            </a:endParaRPr>
          </a:p>
        </p:txBody>
      </p:sp>
      <p:sp>
        <p:nvSpPr>
          <p:cNvPr id="14" name="مستطيل مستدير الزوايا 13"/>
          <p:cNvSpPr/>
          <p:nvPr/>
        </p:nvSpPr>
        <p:spPr>
          <a:xfrm>
            <a:off x="642910" y="3643314"/>
            <a:ext cx="2071702" cy="500066"/>
          </a:xfrm>
          <a:prstGeom prst="roundRect">
            <a:avLst/>
          </a:prstGeom>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path path="circle">
              <a:fillToRect r="100000" b="100000"/>
            </a:path>
            <a:tileRect l="-100000" t="-100000"/>
          </a:gradFill>
          <a:ln>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النافعة</a:t>
            </a:r>
            <a:endParaRPr lang="ar-SA" sz="3200" b="1" dirty="0">
              <a:solidFill>
                <a:schemeClr val="tx1"/>
              </a:solidFill>
            </a:endParaRPr>
          </a:p>
        </p:txBody>
      </p:sp>
      <p:sp>
        <p:nvSpPr>
          <p:cNvPr id="15" name="مربع نص 14"/>
          <p:cNvSpPr txBox="1"/>
          <p:nvPr/>
        </p:nvSpPr>
        <p:spPr>
          <a:xfrm>
            <a:off x="8286776" y="3558605"/>
            <a:ext cx="428628"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3200" b="1" dirty="0" smtClean="0">
                <a:solidFill>
                  <a:srgbClr val="C00000"/>
                </a:solidFill>
                <a:sym typeface="Wingdings"/>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par>
                                <p:cTn id="15" presetID="2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1000"/>
                                        <p:tgtEl>
                                          <p:spTgt spid="5"/>
                                        </p:tgtEl>
                                      </p:cBhvr>
                                    </p:animEffect>
                                  </p:childTnLst>
                                </p:cTn>
                              </p:par>
                              <p:par>
                                <p:cTn id="18" presetID="2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edge">
                                      <p:cBhvr>
                                        <p:cTn id="20" dur="1000"/>
                                        <p:tgtEl>
                                          <p:spTgt spid="4"/>
                                        </p:tgtEl>
                                      </p:cBhvr>
                                    </p:animEffect>
                                  </p:childTnLst>
                                </p:cTn>
                              </p:par>
                              <p:par>
                                <p:cTn id="21" presetID="25"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6" dur="1000" fill="hold"/>
                                        <p:tgtEl>
                                          <p:spTgt spid="6"/>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6"/>
                                        </p:tgtEl>
                                      </p:cBhvr>
                                    </p:animEffect>
                                  </p:childTnLst>
                                </p:cTn>
                              </p:par>
                              <p:par>
                                <p:cTn id="31" presetID="6" presetClass="entr" presetSubtype="32"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circle(out)">
                                      <p:cBhvr>
                                        <p:cTn id="33" dur="2000"/>
                                        <p:tgtEl>
                                          <p:spTgt spid="8"/>
                                        </p:tgtEl>
                                      </p:cBhvr>
                                    </p:animEffect>
                                  </p:childTnLst>
                                </p:cTn>
                              </p:par>
                              <p:par>
                                <p:cTn id="34" presetID="6" presetClass="entr" presetSubtype="32"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ircle(out)">
                                      <p:cBhvr>
                                        <p:cTn id="36" dur="2000"/>
                                        <p:tgtEl>
                                          <p:spTgt spid="9"/>
                                        </p:tgtEl>
                                      </p:cBhvr>
                                    </p:animEffect>
                                  </p:childTnLst>
                                </p:cTn>
                              </p:par>
                              <p:par>
                                <p:cTn id="37" presetID="6" presetClass="entr" presetSubtype="32"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circle(out)">
                                      <p:cBhvr>
                                        <p:cTn id="39" dur="20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4" presetClass="entr" presetSubtype="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 to="" calcmode="lin" valueType="num">
                                      <p:cBhvr>
                                        <p:cTn id="44" dur="1" fill="hold"/>
                                        <p:tgtEl>
                                          <p:spTgt spid="11"/>
                                        </p:tgtEl>
                                        <p:attrNameLst>
                                          <p:attrName/>
                                        </p:attrNameLst>
                                      </p:cBhvr>
                                    </p:anim>
                                  </p:childTnLst>
                                </p:cTn>
                              </p:par>
                            </p:childTnLst>
                          </p:cTn>
                        </p:par>
                        <p:par>
                          <p:cTn id="45" fill="hold">
                            <p:stCondLst>
                              <p:cond delay="0"/>
                            </p:stCondLst>
                            <p:childTnLst>
                              <p:par>
                                <p:cTn id="46" presetID="25"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51" dur="1000" fill="hold"/>
                                        <p:tgtEl>
                                          <p:spTgt spid="7"/>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7"/>
                                        </p:tgtEl>
                                      </p:cBhvr>
                                    </p:animEffect>
                                  </p:childTnLst>
                                </p:cTn>
                              </p:par>
                              <p:par>
                                <p:cTn id="56" presetID="6" presetClass="entr" presetSubtype="32"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circle(out)">
                                      <p:cBhvr>
                                        <p:cTn id="58" dur="2000"/>
                                        <p:tgtEl>
                                          <p:spTgt spid="12"/>
                                        </p:tgtEl>
                                      </p:cBhvr>
                                    </p:animEffect>
                                  </p:childTnLst>
                                </p:cTn>
                              </p:par>
                              <p:par>
                                <p:cTn id="59" presetID="6" presetClass="entr" presetSubtype="32"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circle(out)">
                                      <p:cBhvr>
                                        <p:cTn id="61" dur="2000"/>
                                        <p:tgtEl>
                                          <p:spTgt spid="13"/>
                                        </p:tgtEl>
                                      </p:cBhvr>
                                    </p:animEffect>
                                  </p:childTnLst>
                                </p:cTn>
                              </p:par>
                              <p:par>
                                <p:cTn id="62" presetID="6" presetClass="entr" presetSubtype="32"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circle(out)">
                                      <p:cBhvr>
                                        <p:cTn id="64" dur="20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24" presetClass="entr" presetSubtype="0"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 to="" calcmode="lin" valueType="num">
                                      <p:cBhvr>
                                        <p:cTn id="69" dur="1" fill="hold"/>
                                        <p:tgtEl>
                                          <p:spTgt spid="1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7" grpId="0"/>
      <p:bldP spid="8" grpId="0" animBg="1"/>
      <p:bldP spid="9" grpId="0" animBg="1"/>
      <p:bldP spid="10" grpId="0" animBg="1"/>
      <p:bldP spid="11" grpId="0" animBg="1"/>
      <p:bldP spid="12" grpId="0" animBg="1"/>
      <p:bldP spid="13" grpId="0" animBg="1"/>
      <p:bldP spid="14" grpId="0" animBg="1"/>
      <p:bldP spid="15"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239007" y="1150886"/>
            <a:ext cx="6309514" cy="4791639"/>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742950" indent="-742950" algn="ctr"/>
            <a:endParaRPr lang="ar-SA" sz="4800" b="1" i="1" dirty="0" smtClean="0">
              <a:solidFill>
                <a:schemeClr val="tx1"/>
              </a:solidFill>
            </a:endParaRPr>
          </a:p>
          <a:p>
            <a:pPr marL="742950" indent="-742950" algn="ctr"/>
            <a:r>
              <a:rPr lang="ar-SA" sz="4200" b="1" i="1" dirty="0" smtClean="0">
                <a:solidFill>
                  <a:schemeClr val="tx1"/>
                </a:solidFill>
              </a:rPr>
              <a:t>مفرد كواهلهم:كاهل</a:t>
            </a:r>
          </a:p>
          <a:p>
            <a:pPr marL="742950" indent="-742950" algn="ctr"/>
            <a:r>
              <a:rPr lang="ar-SA" sz="4200" b="1" i="1" dirty="0" smtClean="0">
                <a:solidFill>
                  <a:schemeClr val="tx1"/>
                </a:solidFill>
              </a:rPr>
              <a:t> ومن معانيها:مقدم أعلى الظهر ما بين الكتفين.</a:t>
            </a:r>
          </a:p>
          <a:p>
            <a:pPr marL="742950" indent="-742950" algn="ctr"/>
            <a:r>
              <a:rPr lang="ar-SA" sz="4200" b="1" i="1" dirty="0" smtClean="0">
                <a:solidFill>
                  <a:schemeClr val="tx1"/>
                </a:solidFill>
              </a:rPr>
              <a:t>ومعنى وعثاء:مشقة.</a:t>
            </a:r>
          </a:p>
          <a:p>
            <a:pPr marL="742950" indent="-742950" algn="ctr"/>
            <a:endParaRPr lang="ar-SA" sz="3200" b="1" i="1" dirty="0" smtClean="0">
              <a:solidFill>
                <a:schemeClr val="tx1"/>
              </a:solidFill>
            </a:endParaRPr>
          </a:p>
        </p:txBody>
      </p:sp>
      <p:sp>
        <p:nvSpPr>
          <p:cNvPr id="4" name="سداسي 3"/>
          <p:cNvSpPr/>
          <p:nvPr/>
        </p:nvSpPr>
        <p:spPr>
          <a:xfrm>
            <a:off x="214282" y="476896"/>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أعلم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lum bright="10000" contrast="-20000"/>
          </a:blip>
          <a:srcRect/>
          <a:stretch>
            <a:fillRect/>
          </a:stretch>
        </p:blipFill>
        <p:spPr bwMode="auto">
          <a:xfrm>
            <a:off x="0" y="-24"/>
            <a:ext cx="9144000" cy="6858024"/>
          </a:xfrm>
          <a:prstGeom prst="rect">
            <a:avLst/>
          </a:prstGeom>
          <a:noFill/>
        </p:spPr>
      </p:pic>
      <p:sp>
        <p:nvSpPr>
          <p:cNvPr id="4" name="عنوان 3"/>
          <p:cNvSpPr>
            <a:spLocks noGrp="1"/>
          </p:cNvSpPr>
          <p:nvPr>
            <p:ph type="title"/>
          </p:nvPr>
        </p:nvSpPr>
        <p:spPr>
          <a:xfrm rot="21074253">
            <a:off x="199302" y="2509598"/>
            <a:ext cx="8406662" cy="11430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hlinkClick r:id="rId3" action="ppaction://hlinkfile"/>
              </a:rPr>
              <a:t>التنمية</a:t>
            </a: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 القرائية</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    </a:t>
            </a:r>
            <a:endParaRPr lang="ar-SA"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endParaRPr>
          </a:p>
        </p:txBody>
      </p:sp>
      <p:sp>
        <p:nvSpPr>
          <p:cNvPr id="5" name="مستطيل مستدير الزوايا 4">
            <a:hlinkClick r:id="rId4" action="ppaction://hlinkfile"/>
          </p:cNvPr>
          <p:cNvSpPr/>
          <p:nvPr/>
        </p:nvSpPr>
        <p:spPr>
          <a:xfrm>
            <a:off x="3214678" y="785794"/>
            <a:ext cx="857256" cy="5715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Picture 9" descr="flower 9"/>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7178" name="Picture 10" descr="flower 6"/>
          <p:cNvPicPr>
            <a:picLocks noChangeAspect="1" noChangeArrowheads="1"/>
          </p:cNvPicPr>
          <p:nvPr/>
        </p:nvPicPr>
        <p:blipFill>
          <a:blip r:embed="rId3" cstate="print"/>
          <a:srcRect/>
          <a:stretch>
            <a:fillRect/>
          </a:stretch>
        </p:blipFill>
        <p:spPr bwMode="auto">
          <a:xfrm>
            <a:off x="250825" y="2420938"/>
            <a:ext cx="1223963" cy="917575"/>
          </a:xfrm>
          <a:prstGeom prst="rect">
            <a:avLst/>
          </a:prstGeom>
          <a:noFill/>
        </p:spPr>
      </p:pic>
      <p:pic>
        <p:nvPicPr>
          <p:cNvPr id="7179" name="Picture 11" descr="عشب"/>
          <p:cNvPicPr>
            <a:picLocks noChangeAspect="1" noChangeArrowheads="1"/>
          </p:cNvPicPr>
          <p:nvPr/>
        </p:nvPicPr>
        <p:blipFill>
          <a:blip r:embed="rId4"/>
          <a:srcRect/>
          <a:stretch>
            <a:fillRect/>
          </a:stretch>
        </p:blipFill>
        <p:spPr bwMode="auto">
          <a:xfrm>
            <a:off x="1835150" y="2403475"/>
            <a:ext cx="1223963" cy="917575"/>
          </a:xfrm>
          <a:prstGeom prst="rect">
            <a:avLst/>
          </a:prstGeom>
          <a:noFill/>
        </p:spPr>
      </p:pic>
      <p:pic>
        <p:nvPicPr>
          <p:cNvPr id="7180" name="Picture 12" descr="دباااء"/>
          <p:cNvPicPr>
            <a:picLocks noChangeAspect="1" noChangeArrowheads="1"/>
          </p:cNvPicPr>
          <p:nvPr/>
        </p:nvPicPr>
        <p:blipFill>
          <a:blip r:embed="rId5"/>
          <a:srcRect/>
          <a:stretch>
            <a:fillRect/>
          </a:stretch>
        </p:blipFill>
        <p:spPr bwMode="auto">
          <a:xfrm>
            <a:off x="3563938" y="2492375"/>
            <a:ext cx="1225550" cy="908050"/>
          </a:xfrm>
          <a:prstGeom prst="rect">
            <a:avLst/>
          </a:prstGeom>
          <a:noFill/>
        </p:spPr>
      </p:pic>
    </p:spTree>
  </p:cSld>
  <p:clrMapOvr>
    <a:masterClrMapping/>
  </p:clrMapOvr>
  <p:transition spd="slow" advTm="19812">
    <p:wheel spokes="3"/>
    <p:sndAc>
      <p:endSnd/>
    </p:sndAc>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البقرة"/>
          <p:cNvPicPr>
            <a:picLocks noChangeAspect="1" noChangeArrowheads="1"/>
          </p:cNvPicPr>
          <p:nvPr/>
        </p:nvPicPr>
        <p:blipFill>
          <a:blip r:embed="rId2"/>
          <a:srcRect t="50000"/>
          <a:stretch>
            <a:fillRect/>
          </a:stretch>
        </p:blipFill>
        <p:spPr bwMode="auto">
          <a:xfrm>
            <a:off x="684213" y="4365625"/>
            <a:ext cx="2400300" cy="1728788"/>
          </a:xfrm>
          <a:prstGeom prst="rect">
            <a:avLst/>
          </a:prstGeom>
          <a:noFill/>
        </p:spPr>
      </p:pic>
      <p:pic>
        <p:nvPicPr>
          <p:cNvPr id="8197" name="Picture 5" descr="خروف"/>
          <p:cNvPicPr>
            <a:picLocks noChangeAspect="1" noChangeArrowheads="1"/>
          </p:cNvPicPr>
          <p:nvPr/>
        </p:nvPicPr>
        <p:blipFill>
          <a:blip r:embed="rId3"/>
          <a:srcRect/>
          <a:stretch>
            <a:fillRect/>
          </a:stretch>
        </p:blipFill>
        <p:spPr bwMode="auto">
          <a:xfrm>
            <a:off x="6156325" y="4508500"/>
            <a:ext cx="2376488" cy="1724025"/>
          </a:xfrm>
          <a:prstGeom prst="rect">
            <a:avLst/>
          </a:prstGeom>
          <a:noFill/>
        </p:spPr>
      </p:pic>
      <p:pic>
        <p:nvPicPr>
          <p:cNvPr id="8198" name="Picture 6" descr="حليب"/>
          <p:cNvPicPr>
            <a:picLocks noChangeAspect="1" noChangeArrowheads="1"/>
          </p:cNvPicPr>
          <p:nvPr/>
        </p:nvPicPr>
        <p:blipFill>
          <a:blip r:embed="rId4"/>
          <a:srcRect/>
          <a:stretch>
            <a:fillRect/>
          </a:stretch>
        </p:blipFill>
        <p:spPr bwMode="auto">
          <a:xfrm>
            <a:off x="6011863" y="1989138"/>
            <a:ext cx="2520950" cy="1681162"/>
          </a:xfrm>
          <a:prstGeom prst="rect">
            <a:avLst/>
          </a:prstGeom>
          <a:noFill/>
        </p:spPr>
      </p:pic>
      <p:sp>
        <p:nvSpPr>
          <p:cNvPr id="8201" name="Rectangle 9"/>
          <p:cNvSpPr>
            <a:spLocks noChangeArrowheads="1"/>
          </p:cNvSpPr>
          <p:nvPr/>
        </p:nvSpPr>
        <p:spPr bwMode="auto">
          <a:xfrm>
            <a:off x="755650" y="476250"/>
            <a:ext cx="7777163" cy="1190625"/>
          </a:xfrm>
          <a:prstGeom prst="rect">
            <a:avLst/>
          </a:prstGeom>
          <a:noFill/>
          <a:ln w="9525">
            <a:noFill/>
            <a:miter lim="800000"/>
            <a:headEnd/>
            <a:tailEnd/>
          </a:ln>
          <a:effectLst/>
        </p:spPr>
        <p:txBody>
          <a:bodyPr>
            <a:spAutoFit/>
          </a:bodyPr>
          <a:lstStyle/>
          <a:p>
            <a:pPr algn="ctr"/>
            <a:r>
              <a:rPr lang="ar-SA" sz="3600" dirty="0">
                <a:solidFill>
                  <a:schemeClr val="accent2"/>
                </a:solidFill>
                <a:cs typeface="Traditional Arabic" pitchFamily="2" charset="-78"/>
              </a:rPr>
              <a:t>((وَإِنَّ لَكُمْ فِي الأَنْعَامِ لَعِبْرَةً نُّسْقِيكُم مِّمَّا فِي بُطُونِهِ مِن بَيْنِ فَرْثٍ وَدَمٍ لَّبَنًا خَالِصًا سَآئِغًا لِلشَّارِبِينَ))</a:t>
            </a:r>
            <a:endParaRPr lang="en-US" sz="3600" dirty="0">
              <a:solidFill>
                <a:schemeClr val="accent2"/>
              </a:solidFill>
              <a:cs typeface="Traditional Arabic" pitchFamily="2" charset="-78"/>
            </a:endParaRPr>
          </a:p>
        </p:txBody>
      </p:sp>
      <p:pic>
        <p:nvPicPr>
          <p:cNvPr id="8202" name="Picture 10" descr="الناقه"/>
          <p:cNvPicPr>
            <a:picLocks noChangeAspect="1" noChangeArrowheads="1"/>
          </p:cNvPicPr>
          <p:nvPr/>
        </p:nvPicPr>
        <p:blipFill>
          <a:blip r:embed="rId5"/>
          <a:srcRect/>
          <a:stretch>
            <a:fillRect/>
          </a:stretch>
        </p:blipFill>
        <p:spPr bwMode="auto">
          <a:xfrm>
            <a:off x="684213" y="1916113"/>
            <a:ext cx="2374900" cy="1712912"/>
          </a:xfrm>
          <a:prstGeom prst="rect">
            <a:avLst/>
          </a:prstGeom>
          <a:noFill/>
        </p:spPr>
      </p:pic>
      <p:pic>
        <p:nvPicPr>
          <p:cNvPr id="8204" name="Picture 12" descr="غزال"/>
          <p:cNvPicPr>
            <a:picLocks noChangeAspect="1" noChangeArrowheads="1"/>
          </p:cNvPicPr>
          <p:nvPr/>
        </p:nvPicPr>
        <p:blipFill>
          <a:blip r:embed="rId6"/>
          <a:srcRect/>
          <a:stretch>
            <a:fillRect/>
          </a:stretch>
        </p:blipFill>
        <p:spPr bwMode="auto">
          <a:xfrm>
            <a:off x="3635375" y="2924175"/>
            <a:ext cx="2016125" cy="1539875"/>
          </a:xfrm>
          <a:prstGeom prst="rect">
            <a:avLst/>
          </a:prstGeom>
          <a:noFill/>
        </p:spPr>
      </p:pic>
    </p:spTree>
  </p:cSld>
  <p:clrMapOvr>
    <a:masterClrMapping/>
  </p:clrMapOvr>
  <p:transition spd="slow" advTm="20266">
    <p:wheel spokes="3"/>
    <p:sndAc>
      <p:end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0" fill="hold"/>
                                        <p:tgtEl>
                                          <p:spTgt spid="8198"/>
                                        </p:tgtEl>
                                        <p:attrNameLst>
                                          <p:attrName>ppt_x</p:attrName>
                                        </p:attrNameLst>
                                      </p:cBhvr>
                                      <p:tavLst>
                                        <p:tav tm="0">
                                          <p:val>
                                            <p:strVal val="#ppt_x"/>
                                          </p:val>
                                        </p:tav>
                                        <p:tav tm="100000">
                                          <p:val>
                                            <p:strVal val="#ppt_x"/>
                                          </p:val>
                                        </p:tav>
                                      </p:tavLst>
                                    </p:anim>
                                    <p:anim calcmode="lin" valueType="num">
                                      <p:cBhvr additive="base">
                                        <p:cTn id="8" dur="5000" fill="hold"/>
                                        <p:tgtEl>
                                          <p:spTgt spid="8198"/>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8202"/>
                                        </p:tgtEl>
                                        <p:attrNameLst>
                                          <p:attrName>style.visibility</p:attrName>
                                        </p:attrNameLst>
                                      </p:cBhvr>
                                      <p:to>
                                        <p:strVal val="visible"/>
                                      </p:to>
                                    </p:set>
                                    <p:anim calcmode="lin" valueType="num">
                                      <p:cBhvr additive="base">
                                        <p:cTn id="11" dur="5000" fill="hold"/>
                                        <p:tgtEl>
                                          <p:spTgt spid="8202"/>
                                        </p:tgtEl>
                                        <p:attrNameLst>
                                          <p:attrName>ppt_x</p:attrName>
                                        </p:attrNameLst>
                                      </p:cBhvr>
                                      <p:tavLst>
                                        <p:tav tm="0">
                                          <p:val>
                                            <p:strVal val="#ppt_x"/>
                                          </p:val>
                                        </p:tav>
                                        <p:tav tm="100000">
                                          <p:val>
                                            <p:strVal val="#ppt_x"/>
                                          </p:val>
                                        </p:tav>
                                      </p:tavLst>
                                    </p:anim>
                                    <p:anim calcmode="lin" valueType="num">
                                      <p:cBhvr additive="base">
                                        <p:cTn id="12" dur="5000" fill="hold"/>
                                        <p:tgtEl>
                                          <p:spTgt spid="8202"/>
                                        </p:tgtEl>
                                        <p:attrNameLst>
                                          <p:attrName>ppt_y</p:attrName>
                                        </p:attrNameLst>
                                      </p:cBhvr>
                                      <p:tavLst>
                                        <p:tav tm="0">
                                          <p:val>
                                            <p:strVal val="1+#ppt_h/2"/>
                                          </p:val>
                                        </p:tav>
                                        <p:tav tm="100000">
                                          <p:val>
                                            <p:strVal val="#ppt_y"/>
                                          </p:val>
                                        </p:tav>
                                      </p:tavLst>
                                    </p:anim>
                                  </p:childTnLst>
                                </p:cTn>
                              </p:par>
                            </p:childTnLst>
                          </p:cTn>
                        </p:par>
                        <p:par>
                          <p:cTn id="13" fill="hold">
                            <p:stCondLst>
                              <p:cond delay="5000"/>
                            </p:stCondLst>
                            <p:childTnLst>
                              <p:par>
                                <p:cTn id="14" presetID="7" presetClass="entr" presetSubtype="4" fill="hold" nodeType="afterEffect">
                                  <p:stCondLst>
                                    <p:cond delay="0"/>
                                  </p:stCondLst>
                                  <p:childTnLst>
                                    <p:set>
                                      <p:cBhvr>
                                        <p:cTn id="15" dur="1" fill="hold">
                                          <p:stCondLst>
                                            <p:cond delay="0"/>
                                          </p:stCondLst>
                                        </p:cTn>
                                        <p:tgtEl>
                                          <p:spTgt spid="8197"/>
                                        </p:tgtEl>
                                        <p:attrNameLst>
                                          <p:attrName>style.visibility</p:attrName>
                                        </p:attrNameLst>
                                      </p:cBhvr>
                                      <p:to>
                                        <p:strVal val="visible"/>
                                      </p:to>
                                    </p:set>
                                    <p:anim calcmode="lin" valueType="num">
                                      <p:cBhvr additive="base">
                                        <p:cTn id="16" dur="5000" fill="hold"/>
                                        <p:tgtEl>
                                          <p:spTgt spid="8197"/>
                                        </p:tgtEl>
                                        <p:attrNameLst>
                                          <p:attrName>ppt_x</p:attrName>
                                        </p:attrNameLst>
                                      </p:cBhvr>
                                      <p:tavLst>
                                        <p:tav tm="0">
                                          <p:val>
                                            <p:strVal val="#ppt_x"/>
                                          </p:val>
                                        </p:tav>
                                        <p:tav tm="100000">
                                          <p:val>
                                            <p:strVal val="#ppt_x"/>
                                          </p:val>
                                        </p:tav>
                                      </p:tavLst>
                                    </p:anim>
                                    <p:anim calcmode="lin" valueType="num">
                                      <p:cBhvr additive="base">
                                        <p:cTn id="17" dur="5000" fill="hold"/>
                                        <p:tgtEl>
                                          <p:spTgt spid="8197"/>
                                        </p:tgtEl>
                                        <p:attrNameLst>
                                          <p:attrName>ppt_y</p:attrName>
                                        </p:attrNameLst>
                                      </p:cBhvr>
                                      <p:tavLst>
                                        <p:tav tm="0">
                                          <p:val>
                                            <p:strVal val="1+#ppt_h/2"/>
                                          </p:val>
                                        </p:tav>
                                        <p:tav tm="100000">
                                          <p:val>
                                            <p:strVal val="#ppt_y"/>
                                          </p:val>
                                        </p:tav>
                                      </p:tavLst>
                                    </p:anim>
                                  </p:childTnLst>
                                </p:cTn>
                              </p:par>
                              <p:par>
                                <p:cTn id="18" presetID="7" presetClass="entr" presetSubtype="4" fill="hold" nodeType="withEffect">
                                  <p:stCondLst>
                                    <p:cond delay="0"/>
                                  </p:stCondLst>
                                  <p:childTnLst>
                                    <p:set>
                                      <p:cBhvr>
                                        <p:cTn id="19" dur="1" fill="hold">
                                          <p:stCondLst>
                                            <p:cond delay="0"/>
                                          </p:stCondLst>
                                        </p:cTn>
                                        <p:tgtEl>
                                          <p:spTgt spid="8196"/>
                                        </p:tgtEl>
                                        <p:attrNameLst>
                                          <p:attrName>style.visibility</p:attrName>
                                        </p:attrNameLst>
                                      </p:cBhvr>
                                      <p:to>
                                        <p:strVal val="visible"/>
                                      </p:to>
                                    </p:set>
                                    <p:anim calcmode="lin" valueType="num">
                                      <p:cBhvr additive="base">
                                        <p:cTn id="20" dur="5000" fill="hold"/>
                                        <p:tgtEl>
                                          <p:spTgt spid="8196"/>
                                        </p:tgtEl>
                                        <p:attrNameLst>
                                          <p:attrName>ppt_x</p:attrName>
                                        </p:attrNameLst>
                                      </p:cBhvr>
                                      <p:tavLst>
                                        <p:tav tm="0">
                                          <p:val>
                                            <p:strVal val="#ppt_x"/>
                                          </p:val>
                                        </p:tav>
                                        <p:tav tm="100000">
                                          <p:val>
                                            <p:strVal val="#ppt_x"/>
                                          </p:val>
                                        </p:tav>
                                      </p:tavLst>
                                    </p:anim>
                                    <p:anim calcmode="lin" valueType="num">
                                      <p:cBhvr additive="base">
                                        <p:cTn id="21" dur="5000" fill="hold"/>
                                        <p:tgtEl>
                                          <p:spTgt spid="8196"/>
                                        </p:tgtEl>
                                        <p:attrNameLst>
                                          <p:attrName>ppt_y</p:attrName>
                                        </p:attrNameLst>
                                      </p:cBhvr>
                                      <p:tavLst>
                                        <p:tav tm="0">
                                          <p:val>
                                            <p:strVal val="1+#ppt_h/2"/>
                                          </p:val>
                                        </p:tav>
                                        <p:tav tm="100000">
                                          <p:val>
                                            <p:strVal val="#ppt_y"/>
                                          </p:val>
                                        </p:tav>
                                      </p:tavLst>
                                    </p:anim>
                                  </p:childTnLst>
                                </p:cTn>
                              </p:par>
                            </p:childTnLst>
                          </p:cTn>
                        </p:par>
                        <p:par>
                          <p:cTn id="22" fill="hold">
                            <p:stCondLst>
                              <p:cond delay="10000"/>
                            </p:stCondLst>
                            <p:childTnLst>
                              <p:par>
                                <p:cTn id="23" presetID="43" presetClass="entr" presetSubtype="0" fill="hold" nodeType="afterEffect">
                                  <p:stCondLst>
                                    <p:cond delay="0"/>
                                  </p:stCondLst>
                                  <p:childTnLst>
                                    <p:set>
                                      <p:cBhvr>
                                        <p:cTn id="24" dur="1" fill="hold">
                                          <p:stCondLst>
                                            <p:cond delay="0"/>
                                          </p:stCondLst>
                                        </p:cTn>
                                        <p:tgtEl>
                                          <p:spTgt spid="8204"/>
                                        </p:tgtEl>
                                        <p:attrNameLst>
                                          <p:attrName>style.visibility</p:attrName>
                                        </p:attrNameLst>
                                      </p:cBhvr>
                                      <p:to>
                                        <p:strVal val="visible"/>
                                      </p:to>
                                    </p:set>
                                    <p:animEffect transition="in" filter="fade">
                                      <p:cBhvr>
                                        <p:cTn id="25" dur="200"/>
                                        <p:tgtEl>
                                          <p:spTgt spid="8204"/>
                                        </p:tgtEl>
                                      </p:cBhvr>
                                    </p:animEffect>
                                    <p:anim calcmode="lin" valueType="num">
                                      <p:cBhvr>
                                        <p:cTn id="26" dur="800" fill="hold"/>
                                        <p:tgtEl>
                                          <p:spTgt spid="8204"/>
                                        </p:tgtEl>
                                        <p:attrNameLst>
                                          <p:attrName>ppt_x</p:attrName>
                                        </p:attrNameLst>
                                      </p:cBhvr>
                                      <p:tavLst>
                                        <p:tav tm="0">
                                          <p:val>
                                            <p:strVal val="#ppt_x"/>
                                          </p:val>
                                        </p:tav>
                                        <p:tav tm="100000">
                                          <p:val>
                                            <p:strVal val="#ppt_x"/>
                                          </p:val>
                                        </p:tav>
                                      </p:tavLst>
                                    </p:anim>
                                    <p:anim calcmode="lin" valueType="num">
                                      <p:cBhvr>
                                        <p:cTn id="27" dur="800" fill="hold"/>
                                        <p:tgtEl>
                                          <p:spTgt spid="8204"/>
                                        </p:tgtEl>
                                        <p:attrNameLst>
                                          <p:attrName>ppt_y</p:attrName>
                                        </p:attrNameLst>
                                      </p:cBhvr>
                                      <p:tavLst>
                                        <p:tav tm="0">
                                          <p:val>
                                            <p:strVal val="#ppt_y+0.31"/>
                                          </p:val>
                                        </p:tav>
                                        <p:tav tm="100000">
                                          <p:val>
                                            <p:strVal val="#ppt_y+0.31"/>
                                          </p:val>
                                        </p:tav>
                                      </p:tavLst>
                                    </p:anim>
                                    <p:anim calcmode="lin" valueType="num">
                                      <p:cBhvr>
                                        <p:cTn id="28" dur="1200" decel="50000" fill="hold">
                                          <p:stCondLst>
                                            <p:cond delay="800"/>
                                          </p:stCondLst>
                                        </p:cTn>
                                        <p:tgtEl>
                                          <p:spTgt spid="820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1200" decel="50000" fill="hold">
                                          <p:stCondLst>
                                            <p:cond delay="800"/>
                                          </p:stCondLst>
                                        </p:cTn>
                                        <p:tgtEl>
                                          <p:spTgt spid="820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5"/>
          <p:cNvSpPr>
            <a:spLocks noChangeArrowheads="1"/>
          </p:cNvSpPr>
          <p:nvPr/>
        </p:nvSpPr>
        <p:spPr bwMode="auto">
          <a:xfrm>
            <a:off x="684213" y="4508500"/>
            <a:ext cx="8026400" cy="1190625"/>
          </a:xfrm>
          <a:prstGeom prst="rect">
            <a:avLst/>
          </a:prstGeom>
          <a:noFill/>
          <a:ln w="9525">
            <a:noFill/>
            <a:miter lim="800000"/>
            <a:headEnd/>
            <a:tailEnd/>
          </a:ln>
          <a:effectLst/>
        </p:spPr>
        <p:txBody>
          <a:bodyPr>
            <a:spAutoFit/>
          </a:bodyPr>
          <a:lstStyle/>
          <a:p>
            <a:pPr algn="ctr"/>
            <a:r>
              <a:rPr lang="ar-SA" sz="3600">
                <a:solidFill>
                  <a:srgbClr val="FFCC00"/>
                </a:solidFill>
                <a:cs typeface="Traditional Arabic" pitchFamily="2" charset="-78"/>
              </a:rPr>
              <a:t>وَمِن ثَمَرَاتِ النَّخِيلِ وَالأَعْنَابِ تَتَّخِذُونَ مِنْهُ سَكَرًا وَرِزْقًا حَسَنًا إِنَّ فِي ذَلِكَ لآيَةً لِّقَوْمٍ يَعْقِلُونَ*</a:t>
            </a:r>
            <a:endParaRPr lang="en-US" sz="3600">
              <a:solidFill>
                <a:srgbClr val="FFCC00"/>
              </a:solidFill>
              <a:cs typeface="Traditional Arabic" pitchFamily="2" charset="-78"/>
            </a:endParaRPr>
          </a:p>
        </p:txBody>
      </p:sp>
      <p:pic>
        <p:nvPicPr>
          <p:cNvPr id="9225" name="Picture 9" descr="نخاه"/>
          <p:cNvPicPr>
            <a:picLocks noChangeAspect="1" noChangeArrowheads="1"/>
          </p:cNvPicPr>
          <p:nvPr/>
        </p:nvPicPr>
        <p:blipFill>
          <a:blip r:embed="rId2"/>
          <a:srcRect/>
          <a:stretch>
            <a:fillRect/>
          </a:stretch>
        </p:blipFill>
        <p:spPr bwMode="auto">
          <a:xfrm>
            <a:off x="5508625" y="0"/>
            <a:ext cx="3571875" cy="4076700"/>
          </a:xfrm>
          <a:prstGeom prst="rect">
            <a:avLst/>
          </a:prstGeom>
          <a:noFill/>
        </p:spPr>
      </p:pic>
      <p:pic>
        <p:nvPicPr>
          <p:cNvPr id="9226" name="Picture 10" descr="نخلله"/>
          <p:cNvPicPr>
            <a:picLocks noChangeAspect="1" noChangeArrowheads="1"/>
          </p:cNvPicPr>
          <p:nvPr/>
        </p:nvPicPr>
        <p:blipFill>
          <a:blip r:embed="rId3"/>
          <a:srcRect/>
          <a:stretch>
            <a:fillRect/>
          </a:stretch>
        </p:blipFill>
        <p:spPr bwMode="auto">
          <a:xfrm>
            <a:off x="0" y="0"/>
            <a:ext cx="5508625" cy="4076700"/>
          </a:xfrm>
          <a:prstGeom prst="rect">
            <a:avLst/>
          </a:prstGeom>
          <a:noFill/>
        </p:spPr>
      </p:pic>
      <p:pic>
        <p:nvPicPr>
          <p:cNvPr id="9227" name="Picture 11" descr="تمر"/>
          <p:cNvPicPr>
            <a:picLocks noChangeAspect="1" noChangeArrowheads="1"/>
          </p:cNvPicPr>
          <p:nvPr/>
        </p:nvPicPr>
        <p:blipFill>
          <a:blip r:embed="rId4"/>
          <a:srcRect/>
          <a:stretch>
            <a:fillRect/>
          </a:stretch>
        </p:blipFill>
        <p:spPr bwMode="auto">
          <a:xfrm>
            <a:off x="250825" y="5300663"/>
            <a:ext cx="1352550" cy="904875"/>
          </a:xfrm>
          <a:prstGeom prst="rect">
            <a:avLst/>
          </a:prstGeom>
          <a:noFill/>
        </p:spPr>
      </p:pic>
      <p:pic>
        <p:nvPicPr>
          <p:cNvPr id="9228" name="Picture 12" descr="تمر2"/>
          <p:cNvPicPr>
            <a:picLocks noChangeAspect="1" noChangeArrowheads="1"/>
          </p:cNvPicPr>
          <p:nvPr/>
        </p:nvPicPr>
        <p:blipFill>
          <a:blip r:embed="rId5"/>
          <a:srcRect l="48790"/>
          <a:stretch>
            <a:fillRect/>
          </a:stretch>
        </p:blipFill>
        <p:spPr bwMode="auto">
          <a:xfrm>
            <a:off x="1835150" y="5373688"/>
            <a:ext cx="1079500" cy="1223962"/>
          </a:xfrm>
          <a:prstGeom prst="rect">
            <a:avLst/>
          </a:prstGeom>
          <a:noFill/>
        </p:spPr>
      </p:pic>
      <p:pic>
        <p:nvPicPr>
          <p:cNvPr id="9229" name="Picture 13" descr="عنب"/>
          <p:cNvPicPr>
            <a:picLocks noChangeAspect="1" noChangeArrowheads="1"/>
          </p:cNvPicPr>
          <p:nvPr/>
        </p:nvPicPr>
        <p:blipFill>
          <a:blip r:embed="rId6">
            <a:clrChange>
              <a:clrFrom>
                <a:srgbClr val="FEFEFE"/>
              </a:clrFrom>
              <a:clrTo>
                <a:srgbClr val="FEFEFE">
                  <a:alpha val="0"/>
                </a:srgbClr>
              </a:clrTo>
            </a:clrChange>
          </a:blip>
          <a:srcRect l="28288" t="2736" r="2267" b="729"/>
          <a:stretch>
            <a:fillRect/>
          </a:stretch>
        </p:blipFill>
        <p:spPr bwMode="auto">
          <a:xfrm>
            <a:off x="7885113" y="5084763"/>
            <a:ext cx="1035050" cy="1341437"/>
          </a:xfrm>
          <a:prstGeom prst="rect">
            <a:avLst/>
          </a:prstGeom>
          <a:noFill/>
        </p:spPr>
      </p:pic>
    </p:spTree>
  </p:cSld>
  <p:clrMapOvr>
    <a:masterClrMapping/>
  </p:clrMapOvr>
  <p:transition spd="slow" advTm="17813">
    <p:wheel spokes="3"/>
    <p:sndAc>
      <p:end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iterate type="wd">
                                    <p:tmPct val="10000"/>
                                  </p:iterate>
                                  <p:childTnLst>
                                    <p:set>
                                      <p:cBhvr>
                                        <p:cTn id="6" dur="1" fill="hold">
                                          <p:stCondLst>
                                            <p:cond delay="0"/>
                                          </p:stCondLst>
                                        </p:cTn>
                                        <p:tgtEl>
                                          <p:spTgt spid="9221"/>
                                        </p:tgtEl>
                                        <p:attrNameLst>
                                          <p:attrName>style.visibility</p:attrName>
                                        </p:attrNameLst>
                                      </p:cBhvr>
                                      <p:to>
                                        <p:strVal val="visible"/>
                                      </p:to>
                                    </p:set>
                                    <p:animEffect transition="in" filter="wipe(down)">
                                      <p:cBhvr>
                                        <p:cTn id="7" dur="580">
                                          <p:stCondLst>
                                            <p:cond delay="0"/>
                                          </p:stCondLst>
                                        </p:cTn>
                                        <p:tgtEl>
                                          <p:spTgt spid="9221"/>
                                        </p:tgtEl>
                                      </p:cBhvr>
                                    </p:animEffect>
                                    <p:anim calcmode="lin" valueType="num">
                                      <p:cBhvr>
                                        <p:cTn id="8" dur="1822" tmFilter="0,0; 0.14,0.36; 0.43,0.73; 0.71,0.91; 1.0,1.0">
                                          <p:stCondLst>
                                            <p:cond delay="0"/>
                                          </p:stCondLst>
                                        </p:cTn>
                                        <p:tgtEl>
                                          <p:spTgt spid="922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22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22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22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221"/>
                                        </p:tgtEl>
                                        <p:attrNameLst>
                                          <p:attrName>ppt_y</p:attrName>
                                        </p:attrNameLst>
                                      </p:cBhvr>
                                      <p:tavLst>
                                        <p:tav tm="0" fmla="#ppt_y-sin(pi*$)/81">
                                          <p:val>
                                            <p:fltVal val="0"/>
                                          </p:val>
                                        </p:tav>
                                        <p:tav tm="100000">
                                          <p:val>
                                            <p:fltVal val="1"/>
                                          </p:val>
                                        </p:tav>
                                      </p:tavLst>
                                    </p:anim>
                                    <p:animScale>
                                      <p:cBhvr>
                                        <p:cTn id="13" dur="26">
                                          <p:stCondLst>
                                            <p:cond delay="650"/>
                                          </p:stCondLst>
                                        </p:cTn>
                                        <p:tgtEl>
                                          <p:spTgt spid="9221"/>
                                        </p:tgtEl>
                                      </p:cBhvr>
                                      <p:to x="100000" y="60000"/>
                                    </p:animScale>
                                    <p:animScale>
                                      <p:cBhvr>
                                        <p:cTn id="14" dur="166" decel="50000">
                                          <p:stCondLst>
                                            <p:cond delay="676"/>
                                          </p:stCondLst>
                                        </p:cTn>
                                        <p:tgtEl>
                                          <p:spTgt spid="9221"/>
                                        </p:tgtEl>
                                      </p:cBhvr>
                                      <p:to x="100000" y="100000"/>
                                    </p:animScale>
                                    <p:animScale>
                                      <p:cBhvr>
                                        <p:cTn id="15" dur="26">
                                          <p:stCondLst>
                                            <p:cond delay="1312"/>
                                          </p:stCondLst>
                                        </p:cTn>
                                        <p:tgtEl>
                                          <p:spTgt spid="9221"/>
                                        </p:tgtEl>
                                      </p:cBhvr>
                                      <p:to x="100000" y="80000"/>
                                    </p:animScale>
                                    <p:animScale>
                                      <p:cBhvr>
                                        <p:cTn id="16" dur="166" decel="50000">
                                          <p:stCondLst>
                                            <p:cond delay="1338"/>
                                          </p:stCondLst>
                                        </p:cTn>
                                        <p:tgtEl>
                                          <p:spTgt spid="9221"/>
                                        </p:tgtEl>
                                      </p:cBhvr>
                                      <p:to x="100000" y="100000"/>
                                    </p:animScale>
                                    <p:animScale>
                                      <p:cBhvr>
                                        <p:cTn id="17" dur="26">
                                          <p:stCondLst>
                                            <p:cond delay="1642"/>
                                          </p:stCondLst>
                                        </p:cTn>
                                        <p:tgtEl>
                                          <p:spTgt spid="9221"/>
                                        </p:tgtEl>
                                      </p:cBhvr>
                                      <p:to x="100000" y="90000"/>
                                    </p:animScale>
                                    <p:animScale>
                                      <p:cBhvr>
                                        <p:cTn id="18" dur="166" decel="50000">
                                          <p:stCondLst>
                                            <p:cond delay="1668"/>
                                          </p:stCondLst>
                                        </p:cTn>
                                        <p:tgtEl>
                                          <p:spTgt spid="9221"/>
                                        </p:tgtEl>
                                      </p:cBhvr>
                                      <p:to x="100000" y="100000"/>
                                    </p:animScale>
                                    <p:animScale>
                                      <p:cBhvr>
                                        <p:cTn id="19" dur="26">
                                          <p:stCondLst>
                                            <p:cond delay="1808"/>
                                          </p:stCondLst>
                                        </p:cTn>
                                        <p:tgtEl>
                                          <p:spTgt spid="9221"/>
                                        </p:tgtEl>
                                      </p:cBhvr>
                                      <p:to x="100000" y="95000"/>
                                    </p:animScale>
                                    <p:animScale>
                                      <p:cBhvr>
                                        <p:cTn id="20" dur="166" decel="50000">
                                          <p:stCondLst>
                                            <p:cond delay="1834"/>
                                          </p:stCondLst>
                                        </p:cTn>
                                        <p:tgtEl>
                                          <p:spTgt spid="9221"/>
                                        </p:tgtEl>
                                      </p:cBhvr>
                                      <p:to x="100000" y="100000"/>
                                    </p:animScale>
                                  </p:childTnLst>
                                </p:cTn>
                              </p:par>
                            </p:childTnLst>
                          </p:cTn>
                        </p:par>
                        <p:par>
                          <p:cTn id="21" fill="hold">
                            <p:stCondLst>
                              <p:cond delay="5000"/>
                            </p:stCondLst>
                            <p:childTnLst>
                              <p:par>
                                <p:cTn id="22" presetID="20" presetClass="entr" presetSubtype="0" fill="hold" nodeType="afterEffect">
                                  <p:stCondLst>
                                    <p:cond delay="0"/>
                                  </p:stCondLst>
                                  <p:childTnLst>
                                    <p:set>
                                      <p:cBhvr>
                                        <p:cTn id="23" dur="1" fill="hold">
                                          <p:stCondLst>
                                            <p:cond delay="0"/>
                                          </p:stCondLst>
                                        </p:cTn>
                                        <p:tgtEl>
                                          <p:spTgt spid="9228"/>
                                        </p:tgtEl>
                                        <p:attrNameLst>
                                          <p:attrName>style.visibility</p:attrName>
                                        </p:attrNameLst>
                                      </p:cBhvr>
                                      <p:to>
                                        <p:strVal val="visible"/>
                                      </p:to>
                                    </p:set>
                                    <p:animEffect transition="in" filter="wedge">
                                      <p:cBhvr>
                                        <p:cTn id="24" dur="2000"/>
                                        <p:tgtEl>
                                          <p:spTgt spid="9228"/>
                                        </p:tgtEl>
                                      </p:cBhvr>
                                    </p:animEffect>
                                  </p:childTnLst>
                                </p:cTn>
                              </p:par>
                              <p:par>
                                <p:cTn id="25" presetID="20" presetClass="entr" presetSubtype="0" fill="hold" nodeType="withEffect">
                                  <p:stCondLst>
                                    <p:cond delay="0"/>
                                  </p:stCondLst>
                                  <p:childTnLst>
                                    <p:set>
                                      <p:cBhvr>
                                        <p:cTn id="26" dur="1" fill="hold">
                                          <p:stCondLst>
                                            <p:cond delay="0"/>
                                          </p:stCondLst>
                                        </p:cTn>
                                        <p:tgtEl>
                                          <p:spTgt spid="9227"/>
                                        </p:tgtEl>
                                        <p:attrNameLst>
                                          <p:attrName>style.visibility</p:attrName>
                                        </p:attrNameLst>
                                      </p:cBhvr>
                                      <p:to>
                                        <p:strVal val="visible"/>
                                      </p:to>
                                    </p:set>
                                    <p:animEffect transition="in" filter="wedge">
                                      <p:cBhvr>
                                        <p:cTn id="27" dur="2000"/>
                                        <p:tgtEl>
                                          <p:spTgt spid="9227"/>
                                        </p:tgtEl>
                                      </p:cBhvr>
                                    </p:animEffect>
                                  </p:childTnLst>
                                </p:cTn>
                              </p:par>
                            </p:childTnLst>
                          </p:cTn>
                        </p:par>
                        <p:par>
                          <p:cTn id="28" fill="hold">
                            <p:stCondLst>
                              <p:cond delay="7000"/>
                            </p:stCondLst>
                            <p:childTnLst>
                              <p:par>
                                <p:cTn id="29" presetID="20" presetClass="entr" presetSubtype="0" fill="hold" nodeType="afterEffect">
                                  <p:stCondLst>
                                    <p:cond delay="0"/>
                                  </p:stCondLst>
                                  <p:childTnLst>
                                    <p:set>
                                      <p:cBhvr>
                                        <p:cTn id="30" dur="1" fill="hold">
                                          <p:stCondLst>
                                            <p:cond delay="0"/>
                                          </p:stCondLst>
                                        </p:cTn>
                                        <p:tgtEl>
                                          <p:spTgt spid="9229"/>
                                        </p:tgtEl>
                                        <p:attrNameLst>
                                          <p:attrName>style.visibility</p:attrName>
                                        </p:attrNameLst>
                                      </p:cBhvr>
                                      <p:to>
                                        <p:strVal val="visible"/>
                                      </p:to>
                                    </p:set>
                                    <p:animEffect transition="in" filter="wedge">
                                      <p:cBhvr>
                                        <p:cTn id="31" dur="2000"/>
                                        <p:tgtEl>
                                          <p:spTgt spid="9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8" name="Picture 6" descr="نحللل"/>
          <p:cNvPicPr>
            <a:picLocks noChangeAspect="1" noChangeArrowheads="1"/>
          </p:cNvPicPr>
          <p:nvPr/>
        </p:nvPicPr>
        <p:blipFill>
          <a:blip r:embed="rId2"/>
          <a:srcRect/>
          <a:stretch>
            <a:fillRect/>
          </a:stretch>
        </p:blipFill>
        <p:spPr bwMode="auto">
          <a:xfrm>
            <a:off x="0" y="0"/>
            <a:ext cx="4427538" cy="3406775"/>
          </a:xfrm>
          <a:prstGeom prst="rect">
            <a:avLst/>
          </a:prstGeom>
          <a:noFill/>
          <a:ln w="38100" algn="ctr">
            <a:solidFill>
              <a:schemeClr val="tx1"/>
            </a:solidFill>
            <a:miter lim="800000"/>
            <a:headEnd/>
            <a:tailEnd/>
          </a:ln>
          <a:effectLst/>
        </p:spPr>
      </p:pic>
      <p:pic>
        <p:nvPicPr>
          <p:cNvPr id="13319" name="Picture 7" descr="نحل"/>
          <p:cNvPicPr>
            <a:picLocks noChangeAspect="1" noChangeArrowheads="1"/>
          </p:cNvPicPr>
          <p:nvPr/>
        </p:nvPicPr>
        <p:blipFill>
          <a:blip r:embed="rId3"/>
          <a:srcRect/>
          <a:stretch>
            <a:fillRect/>
          </a:stretch>
        </p:blipFill>
        <p:spPr bwMode="auto">
          <a:xfrm>
            <a:off x="0" y="3357563"/>
            <a:ext cx="4427538" cy="3500437"/>
          </a:xfrm>
          <a:prstGeom prst="rect">
            <a:avLst/>
          </a:prstGeom>
          <a:noFill/>
          <a:ln w="38100">
            <a:solidFill>
              <a:schemeClr val="tx1"/>
            </a:solidFill>
            <a:miter lim="800000"/>
            <a:headEnd/>
            <a:tailEnd/>
          </a:ln>
        </p:spPr>
      </p:pic>
      <p:sp>
        <p:nvSpPr>
          <p:cNvPr id="13324" name="Rectangle 12"/>
          <p:cNvSpPr>
            <a:spLocks noChangeArrowheads="1"/>
          </p:cNvSpPr>
          <p:nvPr/>
        </p:nvSpPr>
        <p:spPr bwMode="auto">
          <a:xfrm>
            <a:off x="4859338" y="2133600"/>
            <a:ext cx="3998912" cy="1920875"/>
          </a:xfrm>
          <a:prstGeom prst="rect">
            <a:avLst/>
          </a:prstGeom>
          <a:noFill/>
          <a:ln w="9525">
            <a:noFill/>
            <a:miter lim="800000"/>
            <a:headEnd/>
            <a:tailEnd/>
          </a:ln>
          <a:effectLst/>
        </p:spPr>
        <p:txBody>
          <a:bodyPr>
            <a:spAutoFit/>
          </a:bodyPr>
          <a:lstStyle/>
          <a:p>
            <a:r>
              <a:rPr lang="ar-SA" sz="4000">
                <a:solidFill>
                  <a:srgbClr val="009900"/>
                </a:solidFill>
                <a:cs typeface="Traditional Arabic" pitchFamily="2" charset="-78"/>
              </a:rPr>
              <a:t>((وَأَوْحَى رَبُّكَ إِلَى النَّحْلِ أَنِ اتَّخِذِي مِنَ الْجِبَالِ بُيُوتًا وَمِنَ الشَّجَرِ وَمِمَّا يَعْرِشُونَ...</a:t>
            </a:r>
            <a:endParaRPr lang="en-US" sz="4000">
              <a:solidFill>
                <a:srgbClr val="009900"/>
              </a:solidFill>
              <a:cs typeface="Traditional Arabic" pitchFamily="2" charset="-78"/>
            </a:endParaRPr>
          </a:p>
        </p:txBody>
      </p:sp>
    </p:spTree>
  </p:cSld>
  <p:clrMapOvr>
    <a:masterClrMapping/>
  </p:clrMapOvr>
  <p:transition spd="slow" advTm="12750">
    <p:wheel spokes="3"/>
    <p:sndAc>
      <p:endSnd/>
    </p:sndAc>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نحلهه"/>
          <p:cNvPicPr>
            <a:picLocks noGrp="1" noChangeAspect="1" noChangeArrowheads="1"/>
          </p:cNvPicPr>
          <p:nvPr>
            <p:ph type="body" idx="4294967295"/>
          </p:nvPr>
        </p:nvPicPr>
        <p:blipFill>
          <a:blip r:embed="rId2"/>
          <a:srcRect/>
          <a:stretch>
            <a:fillRect/>
          </a:stretch>
        </p:blipFill>
        <p:spPr>
          <a:xfrm>
            <a:off x="4500563" y="0"/>
            <a:ext cx="4643437" cy="3328988"/>
          </a:xfrm>
          <a:noFill/>
          <a:ln w="38100" cap="flat" algn="ctr">
            <a:solidFill>
              <a:schemeClr val="tx1"/>
            </a:solidFill>
          </a:ln>
        </p:spPr>
      </p:pic>
      <p:pic>
        <p:nvPicPr>
          <p:cNvPr id="18437" name="Picture 5" descr="نححل"/>
          <p:cNvPicPr>
            <a:picLocks noChangeAspect="1" noChangeArrowheads="1"/>
          </p:cNvPicPr>
          <p:nvPr/>
        </p:nvPicPr>
        <p:blipFill>
          <a:blip r:embed="rId3"/>
          <a:srcRect/>
          <a:stretch>
            <a:fillRect/>
          </a:stretch>
        </p:blipFill>
        <p:spPr bwMode="auto">
          <a:xfrm>
            <a:off x="4500563" y="3284538"/>
            <a:ext cx="4643437" cy="3573462"/>
          </a:xfrm>
          <a:prstGeom prst="rect">
            <a:avLst/>
          </a:prstGeom>
          <a:noFill/>
          <a:ln w="38100" algn="ctr">
            <a:solidFill>
              <a:schemeClr val="tx1"/>
            </a:solidFill>
            <a:miter lim="800000"/>
            <a:headEnd/>
            <a:tailEnd/>
          </a:ln>
          <a:effectLst/>
        </p:spPr>
      </p:pic>
      <p:sp>
        <p:nvSpPr>
          <p:cNvPr id="18439" name="Rectangle 7"/>
          <p:cNvSpPr>
            <a:spLocks noChangeArrowheads="1"/>
          </p:cNvSpPr>
          <p:nvPr/>
        </p:nvSpPr>
        <p:spPr bwMode="auto">
          <a:xfrm>
            <a:off x="250825" y="1484313"/>
            <a:ext cx="3529013" cy="3387725"/>
          </a:xfrm>
          <a:prstGeom prst="rect">
            <a:avLst/>
          </a:prstGeom>
          <a:noFill/>
          <a:ln w="9525">
            <a:noFill/>
            <a:miter lim="800000"/>
            <a:headEnd/>
            <a:tailEnd/>
          </a:ln>
          <a:effectLst/>
        </p:spPr>
        <p:txBody>
          <a:bodyPr>
            <a:spAutoFit/>
          </a:bodyPr>
          <a:lstStyle/>
          <a:p>
            <a:pPr algn="ctr"/>
            <a:r>
              <a:rPr lang="ar-SA" sz="3600">
                <a:solidFill>
                  <a:srgbClr val="FF0000"/>
                </a:solidFill>
                <a:cs typeface="Traditional Arabic" pitchFamily="2" charset="-78"/>
              </a:rPr>
              <a:t>...ثُمَّ كُلِي مِن كُلِّ الثَّمَرَاتِ فَاسْلُكِي سُبُلَ رَبِّكِ ذُلُلاً يَخْرُجُ مِن بُطُونِهَا شَرَابٌ مُّخْتَلِفٌ أَلْوَانُهُ فِيهِ شِفَاء لِلنَّاسِ إِنَّ فِي ذَلِكَ لآيَةً لِّقَوْمٍ يَتَفَكَّرُونَ))</a:t>
            </a:r>
            <a:endParaRPr lang="en-US" sz="3600">
              <a:solidFill>
                <a:srgbClr val="FF0000"/>
              </a:solidFill>
              <a:cs typeface="Traditional Arabic" pitchFamily="2" charset="-78"/>
            </a:endParaRPr>
          </a:p>
        </p:txBody>
      </p:sp>
    </p:spTree>
  </p:cSld>
  <p:clrMapOvr>
    <a:masterClrMapping/>
  </p:clrMapOvr>
  <p:transition spd="slow" advTm="27406">
    <p:wheel spokes="3"/>
    <p:sndAc>
      <p:end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wd">
                                    <p:tmPct val="50000"/>
                                  </p:iterate>
                                  <p:childTnLst>
                                    <p:set>
                                      <p:cBhvr>
                                        <p:cTn id="6" dur="1" fill="hold">
                                          <p:stCondLst>
                                            <p:cond delay="0"/>
                                          </p:stCondLst>
                                        </p:cTn>
                                        <p:tgtEl>
                                          <p:spTgt spid="18439">
                                            <p:txEl>
                                              <p:pRg st="0" end="0"/>
                                            </p:txEl>
                                          </p:spTgt>
                                        </p:tgtEl>
                                        <p:attrNameLst>
                                          <p:attrName>style.visibility</p:attrName>
                                        </p:attrNameLst>
                                      </p:cBhvr>
                                      <p:to>
                                        <p:strVal val="visible"/>
                                      </p:to>
                                    </p:set>
                                    <p:anim calcmode="discrete" valueType="clr">
                                      <p:cBhvr override="childStyle">
                                        <p:cTn id="7" dur="1000"/>
                                        <p:tgtEl>
                                          <p:spTgt spid="1843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1000"/>
                                        <p:tgtEl>
                                          <p:spTgt spid="18439">
                                            <p:txEl>
                                              <p:pRg st="0" end="0"/>
                                            </p:txEl>
                                          </p:spTgt>
                                        </p:tgtEl>
                                        <p:attrNameLst>
                                          <p:attrName>fillcolor</p:attrName>
                                        </p:attrNameLst>
                                      </p:cBhvr>
                                      <p:tavLst>
                                        <p:tav tm="0">
                                          <p:val>
                                            <p:clrVal>
                                              <a:schemeClr val="accent2"/>
                                            </p:clrVal>
                                          </p:val>
                                        </p:tav>
                                        <p:tav tm="50000">
                                          <p:val>
                                            <p:clrVal>
                                              <a:schemeClr val="hlink"/>
                                            </p:clrVal>
                                          </p:val>
                                        </p:tav>
                                      </p:tavLst>
                                    </p:anim>
                                    <p:set>
                                      <p:cBhvr>
                                        <p:cTn id="9" dur="1000"/>
                                        <p:tgtEl>
                                          <p:spTgt spid="18439">
                                            <p:txEl>
                                              <p:pRg st="0" end="0"/>
                                            </p:txEl>
                                          </p:spTgt>
                                        </p:tgtEl>
                                        <p:attrNameLst>
                                          <p:attrName>fill.type</p:attrName>
                                        </p:attrNameLst>
                                      </p:cBhvr>
                                      <p:to>
                                        <p:strVal val="solid"/>
                                      </p:to>
                                    </p:set>
                                  </p:childTnLst>
                                </p:cTn>
                              </p:par>
                              <p:par>
                                <p:cTn id="10" presetID="3" presetClass="entr" presetSubtype="10" repeatCount="4000" fill="hold" nodeType="withEffect">
                                  <p:stCondLst>
                                    <p:cond delay="0"/>
                                  </p:stCondLst>
                                  <p:childTnLst>
                                    <p:set>
                                      <p:cBhvr>
                                        <p:cTn id="11" dur="1" fill="hold">
                                          <p:stCondLst>
                                            <p:cond delay="0"/>
                                          </p:stCondLst>
                                        </p:cTn>
                                        <p:tgtEl>
                                          <p:spTgt spid="18436"/>
                                        </p:tgtEl>
                                        <p:attrNameLst>
                                          <p:attrName>style.visibility</p:attrName>
                                        </p:attrNameLst>
                                      </p:cBhvr>
                                      <p:to>
                                        <p:strVal val="visible"/>
                                      </p:to>
                                    </p:set>
                                    <p:animEffect transition="in" filter="blinds(horizontal)">
                                      <p:cBhvr>
                                        <p:cTn id="12" dur="3000"/>
                                        <p:tgtEl>
                                          <p:spTgt spid="18436"/>
                                        </p:tgtEl>
                                      </p:cBhvr>
                                    </p:animEffect>
                                  </p:childTnLst>
                                </p:cTn>
                              </p:par>
                              <p:par>
                                <p:cTn id="13" presetID="3" presetClass="entr" presetSubtype="10" repeatCount="5000" fill="hold" nodeType="withEffect">
                                  <p:stCondLst>
                                    <p:cond delay="0"/>
                                  </p:stCondLst>
                                  <p:childTnLst>
                                    <p:set>
                                      <p:cBhvr>
                                        <p:cTn id="14" dur="1" fill="hold">
                                          <p:stCondLst>
                                            <p:cond delay="0"/>
                                          </p:stCondLst>
                                        </p:cTn>
                                        <p:tgtEl>
                                          <p:spTgt spid="18437"/>
                                        </p:tgtEl>
                                        <p:attrNameLst>
                                          <p:attrName>style.visibility</p:attrName>
                                        </p:attrNameLst>
                                      </p:cBhvr>
                                      <p:to>
                                        <p:strVal val="visible"/>
                                      </p:to>
                                    </p:set>
                                    <p:animEffect transition="in" filter="blinds(horizontal)">
                                      <p:cBhvr>
                                        <p:cTn id="15" dur="30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نحاه"/>
          <p:cNvPicPr>
            <a:picLocks noChangeAspect="1" noChangeArrowheads="1"/>
          </p:cNvPicPr>
          <p:nvPr/>
        </p:nvPicPr>
        <p:blipFill>
          <a:blip r:embed="rId2"/>
          <a:srcRect/>
          <a:stretch>
            <a:fillRect/>
          </a:stretch>
        </p:blipFill>
        <p:spPr bwMode="auto">
          <a:xfrm>
            <a:off x="6732588" y="908050"/>
            <a:ext cx="2016125" cy="1663700"/>
          </a:xfrm>
          <a:prstGeom prst="rect">
            <a:avLst/>
          </a:prstGeom>
          <a:noFill/>
        </p:spPr>
      </p:pic>
      <p:pic>
        <p:nvPicPr>
          <p:cNvPr id="17413" name="Picture 5" descr="نحلللل"/>
          <p:cNvPicPr>
            <a:picLocks noChangeAspect="1" noChangeArrowheads="1"/>
          </p:cNvPicPr>
          <p:nvPr/>
        </p:nvPicPr>
        <p:blipFill>
          <a:blip r:embed="rId3">
            <a:clrChange>
              <a:clrFrom>
                <a:srgbClr val="FCFCFC"/>
              </a:clrFrom>
              <a:clrTo>
                <a:srgbClr val="FCFCFC">
                  <a:alpha val="0"/>
                </a:srgbClr>
              </a:clrTo>
            </a:clrChange>
          </a:blip>
          <a:srcRect/>
          <a:stretch>
            <a:fillRect/>
          </a:stretch>
        </p:blipFill>
        <p:spPr bwMode="auto">
          <a:xfrm>
            <a:off x="250825" y="188913"/>
            <a:ext cx="4443413" cy="5905500"/>
          </a:xfrm>
          <a:prstGeom prst="rect">
            <a:avLst/>
          </a:prstGeom>
          <a:noFill/>
        </p:spPr>
      </p:pic>
      <p:pic>
        <p:nvPicPr>
          <p:cNvPr id="17414" name="Picture 6" descr="عسل النحل"/>
          <p:cNvPicPr>
            <a:picLocks noChangeAspect="1" noChangeArrowheads="1"/>
          </p:cNvPicPr>
          <p:nvPr/>
        </p:nvPicPr>
        <p:blipFill>
          <a:blip r:embed="rId4"/>
          <a:srcRect/>
          <a:stretch>
            <a:fillRect/>
          </a:stretch>
        </p:blipFill>
        <p:spPr bwMode="auto">
          <a:xfrm>
            <a:off x="5076825" y="3500438"/>
            <a:ext cx="3384550" cy="2546350"/>
          </a:xfrm>
          <a:prstGeom prst="rect">
            <a:avLst/>
          </a:prstGeom>
          <a:noFill/>
        </p:spPr>
      </p:pic>
      <p:pic>
        <p:nvPicPr>
          <p:cNvPr id="17416" name="Picture 8" descr="الله بالعسل"/>
          <p:cNvPicPr>
            <a:picLocks noChangeAspect="1" noChangeArrowheads="1"/>
          </p:cNvPicPr>
          <p:nvPr/>
        </p:nvPicPr>
        <p:blipFill>
          <a:blip r:embed="rId5"/>
          <a:srcRect/>
          <a:stretch>
            <a:fillRect/>
          </a:stretch>
        </p:blipFill>
        <p:spPr bwMode="auto">
          <a:xfrm>
            <a:off x="4067175" y="908050"/>
            <a:ext cx="2184400" cy="1638300"/>
          </a:xfrm>
          <a:prstGeom prst="rect">
            <a:avLst/>
          </a:prstGeom>
          <a:noFill/>
        </p:spPr>
      </p:pic>
    </p:spTree>
  </p:cSld>
  <p:clrMapOvr>
    <a:masterClrMapping/>
  </p:clrMapOvr>
  <p:transition advTm="1235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wheel(4)">
                                      <p:cBhvr>
                                        <p:cTn id="7" dur="2000"/>
                                        <p:tgtEl>
                                          <p:spTgt spid="17413"/>
                                        </p:tgtEl>
                                      </p:cBhvr>
                                    </p:animEffect>
                                  </p:childTnLst>
                                </p:cTn>
                              </p:par>
                            </p:childTnLst>
                          </p:cTn>
                        </p:par>
                        <p:par>
                          <p:cTn id="8" fill="hold">
                            <p:stCondLst>
                              <p:cond delay="2000"/>
                            </p:stCondLst>
                            <p:childTnLst>
                              <p:par>
                                <p:cTn id="9" presetID="12" presetClass="entr" presetSubtype="2" fill="hold" nodeType="afterEffect">
                                  <p:stCondLst>
                                    <p:cond delay="0"/>
                                  </p:stCondLst>
                                  <p:childTnLst>
                                    <p:set>
                                      <p:cBhvr>
                                        <p:cTn id="10" dur="1" fill="hold">
                                          <p:stCondLst>
                                            <p:cond delay="0"/>
                                          </p:stCondLst>
                                        </p:cTn>
                                        <p:tgtEl>
                                          <p:spTgt spid="17412"/>
                                        </p:tgtEl>
                                        <p:attrNameLst>
                                          <p:attrName>style.visibility</p:attrName>
                                        </p:attrNameLst>
                                      </p:cBhvr>
                                      <p:to>
                                        <p:strVal val="visible"/>
                                      </p:to>
                                    </p:set>
                                    <p:animEffect transition="in" filter="slide(fromRight)">
                                      <p:cBhvr>
                                        <p:cTn id="11" dur="2000"/>
                                        <p:tgtEl>
                                          <p:spTgt spid="17412"/>
                                        </p:tgtEl>
                                      </p:cBhvr>
                                    </p:animEffect>
                                  </p:childTnLst>
                                </p:cTn>
                              </p:par>
                              <p:par>
                                <p:cTn id="12" presetID="12" presetClass="entr" presetSubtype="8" fill="hold" nodeType="withEffect">
                                  <p:stCondLst>
                                    <p:cond delay="0"/>
                                  </p:stCondLst>
                                  <p:childTnLst>
                                    <p:set>
                                      <p:cBhvr>
                                        <p:cTn id="13" dur="1" fill="hold">
                                          <p:stCondLst>
                                            <p:cond delay="0"/>
                                          </p:stCondLst>
                                        </p:cTn>
                                        <p:tgtEl>
                                          <p:spTgt spid="17416"/>
                                        </p:tgtEl>
                                        <p:attrNameLst>
                                          <p:attrName>style.visibility</p:attrName>
                                        </p:attrNameLst>
                                      </p:cBhvr>
                                      <p:to>
                                        <p:strVal val="visible"/>
                                      </p:to>
                                    </p:set>
                                    <p:animEffect transition="in" filter="slide(fromLeft)">
                                      <p:cBhvr>
                                        <p:cTn id="14" dur="2000"/>
                                        <p:tgtEl>
                                          <p:spTgt spid="17416"/>
                                        </p:tgtEl>
                                      </p:cBhvr>
                                    </p:animEffect>
                                  </p:childTnLst>
                                </p:cTn>
                              </p:par>
                            </p:childTnLst>
                          </p:cTn>
                        </p:par>
                        <p:par>
                          <p:cTn id="15" fill="hold">
                            <p:stCondLst>
                              <p:cond delay="4000"/>
                            </p:stCondLst>
                            <p:childTnLst>
                              <p:par>
                                <p:cTn id="16" presetID="43" presetClass="entr" presetSubtype="0" fill="hold" nodeType="afterEffect">
                                  <p:stCondLst>
                                    <p:cond delay="0"/>
                                  </p:stCondLst>
                                  <p:childTnLst>
                                    <p:set>
                                      <p:cBhvr>
                                        <p:cTn id="17" dur="1" fill="hold">
                                          <p:stCondLst>
                                            <p:cond delay="0"/>
                                          </p:stCondLst>
                                        </p:cTn>
                                        <p:tgtEl>
                                          <p:spTgt spid="17414"/>
                                        </p:tgtEl>
                                        <p:attrNameLst>
                                          <p:attrName>style.visibility</p:attrName>
                                        </p:attrNameLst>
                                      </p:cBhvr>
                                      <p:to>
                                        <p:strVal val="visible"/>
                                      </p:to>
                                    </p:set>
                                    <p:animEffect transition="in" filter="fade">
                                      <p:cBhvr>
                                        <p:cTn id="18" dur="300"/>
                                        <p:tgtEl>
                                          <p:spTgt spid="17414"/>
                                        </p:tgtEl>
                                      </p:cBhvr>
                                    </p:animEffect>
                                    <p:anim calcmode="lin" valueType="num">
                                      <p:cBhvr>
                                        <p:cTn id="19" dur="1200" fill="hold"/>
                                        <p:tgtEl>
                                          <p:spTgt spid="17414"/>
                                        </p:tgtEl>
                                        <p:attrNameLst>
                                          <p:attrName>ppt_x</p:attrName>
                                        </p:attrNameLst>
                                      </p:cBhvr>
                                      <p:tavLst>
                                        <p:tav tm="0">
                                          <p:val>
                                            <p:strVal val="#ppt_x"/>
                                          </p:val>
                                        </p:tav>
                                        <p:tav tm="100000">
                                          <p:val>
                                            <p:strVal val="#ppt_x"/>
                                          </p:val>
                                        </p:tav>
                                      </p:tavLst>
                                    </p:anim>
                                    <p:anim calcmode="lin" valueType="num">
                                      <p:cBhvr>
                                        <p:cTn id="20" dur="1200" fill="hold"/>
                                        <p:tgtEl>
                                          <p:spTgt spid="17414"/>
                                        </p:tgtEl>
                                        <p:attrNameLst>
                                          <p:attrName>ppt_y</p:attrName>
                                        </p:attrNameLst>
                                      </p:cBhvr>
                                      <p:tavLst>
                                        <p:tav tm="0">
                                          <p:val>
                                            <p:strVal val="#ppt_y+0.31"/>
                                          </p:val>
                                        </p:tav>
                                        <p:tav tm="100000">
                                          <p:val>
                                            <p:strVal val="#ppt_y+0.31"/>
                                          </p:val>
                                        </p:tav>
                                      </p:tavLst>
                                    </p:anim>
                                    <p:anim calcmode="lin" valueType="num">
                                      <p:cBhvr>
                                        <p:cTn id="21" dur="1800" decel="50000" fill="hold">
                                          <p:stCondLst>
                                            <p:cond delay="1200"/>
                                          </p:stCondLst>
                                        </p:cTn>
                                        <p:tgtEl>
                                          <p:spTgt spid="1741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2" dur="1800" decel="50000" fill="hold">
                                          <p:stCondLst>
                                            <p:cond delay="1200"/>
                                          </p:stCondLst>
                                        </p:cTn>
                                        <p:tgtEl>
                                          <p:spTgt spid="1741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شكل بيضاوي 2"/>
          <p:cNvSpPr/>
          <p:nvPr/>
        </p:nvSpPr>
        <p:spPr>
          <a:xfrm>
            <a:off x="8001024" y="214290"/>
            <a:ext cx="857256" cy="714380"/>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u="sng" dirty="0" smtClean="0">
                <a:solidFill>
                  <a:schemeClr val="tx1"/>
                </a:solidFill>
              </a:rPr>
              <a:t>أقرأ</a:t>
            </a:r>
            <a:endParaRPr lang="ar-SA" sz="2800" b="1" u="sng" dirty="0">
              <a:solidFill>
                <a:schemeClr val="tx1"/>
              </a:solidFill>
            </a:endParaRPr>
          </a:p>
        </p:txBody>
      </p:sp>
      <p:sp>
        <p:nvSpPr>
          <p:cNvPr id="4" name="مربع نص 3"/>
          <p:cNvSpPr txBox="1"/>
          <p:nvPr/>
        </p:nvSpPr>
        <p:spPr>
          <a:xfrm>
            <a:off x="2643174" y="214290"/>
            <a:ext cx="5143536" cy="584775"/>
          </a:xfrm>
          <a:prstGeom prst="rect">
            <a:avLst/>
          </a:prstGeom>
          <a:noFill/>
        </p:spPr>
        <p:txBody>
          <a:bodyPr wrap="square" rtlCol="1">
            <a:spAutoFit/>
          </a:bodyPr>
          <a:lstStyle/>
          <a:p>
            <a:pPr algn="ctr"/>
            <a:r>
              <a:rPr lang="ar-SA" sz="3200" b="1" dirty="0" smtClean="0">
                <a:cs typeface="DecoType Naskh" pitchFamily="2" charset="-78"/>
              </a:rPr>
              <a:t>أتلو النص القرآني الكريم مع مراعاة آداب التلاوة:</a:t>
            </a:r>
          </a:p>
        </p:txBody>
      </p:sp>
      <p:sp>
        <p:nvSpPr>
          <p:cNvPr id="5" name="مستطيل ذو زوايا قطرية مخدوشة 4"/>
          <p:cNvSpPr/>
          <p:nvPr/>
        </p:nvSpPr>
        <p:spPr>
          <a:xfrm>
            <a:off x="6572264" y="928670"/>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6" name="مربع نص 5"/>
          <p:cNvSpPr txBox="1"/>
          <p:nvPr/>
        </p:nvSpPr>
        <p:spPr>
          <a:xfrm>
            <a:off x="2571736" y="857232"/>
            <a:ext cx="4429156" cy="584775"/>
          </a:xfrm>
          <a:prstGeom prst="rect">
            <a:avLst/>
          </a:prstGeom>
          <a:noFill/>
        </p:spPr>
        <p:txBody>
          <a:bodyPr wrap="square" rtlCol="1">
            <a:spAutoFit/>
          </a:bodyPr>
          <a:lstStyle/>
          <a:p>
            <a:pPr algn="ctr"/>
            <a:r>
              <a:rPr lang="ar-SA" sz="3200" b="1" dirty="0" smtClean="0">
                <a:cs typeface="DecoType Naskh" pitchFamily="2" charset="-78"/>
              </a:rPr>
              <a:t>أختار الإجابة المناسبة مما يلي:</a:t>
            </a:r>
          </a:p>
        </p:txBody>
      </p:sp>
      <p:sp>
        <p:nvSpPr>
          <p:cNvPr id="7" name="مربع نص 6"/>
          <p:cNvSpPr txBox="1"/>
          <p:nvPr/>
        </p:nvSpPr>
        <p:spPr>
          <a:xfrm>
            <a:off x="571472" y="1500174"/>
            <a:ext cx="7929618" cy="4524315"/>
          </a:xfrm>
          <a:prstGeom prst="rect">
            <a:avLst/>
          </a:prstGeom>
          <a:noFill/>
        </p:spPr>
        <p:txBody>
          <a:bodyPr wrap="square" rtlCol="1">
            <a:spAutoFit/>
          </a:bodyPr>
          <a:lstStyle/>
          <a:p>
            <a:pPr marL="514350" indent="-514350">
              <a:buAutoNum type="arabicParenR"/>
            </a:pPr>
            <a:r>
              <a:rPr lang="ar-SA" sz="3200" b="1" dirty="0" smtClean="0">
                <a:solidFill>
                  <a:srgbClr val="C00000"/>
                </a:solidFill>
                <a:cs typeface="DecoType Naskh" pitchFamily="2" charset="-78"/>
              </a:rPr>
              <a:t>الفرق بين ”العَبرة“ و“العِبرة“</a:t>
            </a:r>
          </a:p>
          <a:p>
            <a:pPr marL="514350" indent="-514350"/>
            <a:r>
              <a:rPr lang="ar-SA" sz="3200" b="1" dirty="0" smtClean="0">
                <a:solidFill>
                  <a:srgbClr val="C00000"/>
                </a:solidFill>
                <a:cs typeface="DecoType Naskh" pitchFamily="2" charset="-78"/>
              </a:rPr>
              <a:t>                   </a:t>
            </a:r>
            <a:r>
              <a:rPr lang="ar-SA" sz="3200" b="1" dirty="0" smtClean="0">
                <a:cs typeface="DecoType Naskh" pitchFamily="2" charset="-78"/>
              </a:rPr>
              <a:t>(   )كلاهما بمعنى واحد</a:t>
            </a:r>
          </a:p>
          <a:p>
            <a:pPr marL="514350" indent="-514350" algn="ctr"/>
            <a:r>
              <a:rPr lang="ar-SA" sz="3200" b="1" dirty="0" smtClean="0">
                <a:cs typeface="DecoType Naskh" pitchFamily="2" charset="-78"/>
              </a:rPr>
              <a:t>                 (    ) الأولى تعني الدمعة والثانية تعني الاتعاظ والاعتبار</a:t>
            </a:r>
          </a:p>
          <a:p>
            <a:pPr marL="514350" indent="-514350" algn="ctr"/>
            <a:r>
              <a:rPr lang="ar-SA" sz="3200" b="1" dirty="0" smtClean="0">
                <a:cs typeface="DecoType Naskh" pitchFamily="2" charset="-78"/>
              </a:rPr>
              <a:t>                 (    ) الأولى تعني الاتعاظ والاعتبار والثانية تعني الدمعة</a:t>
            </a:r>
          </a:p>
          <a:p>
            <a:pPr marL="514350" indent="-514350" algn="ctr"/>
            <a:r>
              <a:rPr lang="ar-SA" sz="3200" b="1" dirty="0" smtClean="0">
                <a:solidFill>
                  <a:srgbClr val="C00000"/>
                </a:solidFill>
                <a:cs typeface="DecoType Naskh" pitchFamily="2" charset="-78"/>
              </a:rPr>
              <a:t>2) قال تعالى</a:t>
            </a:r>
            <a:r>
              <a:rPr lang="ar-SA" sz="3200" b="1" dirty="0" smtClean="0">
                <a:solidFill>
                  <a:srgbClr val="C00000"/>
                </a:solidFill>
                <a:cs typeface="DecoType Naskh" pitchFamily="2" charset="-78"/>
                <a:sym typeface="Wingdings" pitchFamily="2" charset="2"/>
              </a:rPr>
              <a:t>:(وإنّ لكم في الأنعام لعبرة نسقيكم مما في بطونه من بين فرثٍ ودمٍ لبناً خالصاً سآئغاً للشاربين)</a:t>
            </a:r>
          </a:p>
          <a:p>
            <a:pPr marL="514350" indent="-514350"/>
            <a:r>
              <a:rPr lang="ar-SA" sz="3200" b="1" dirty="0" smtClean="0">
                <a:solidFill>
                  <a:srgbClr val="C00000"/>
                </a:solidFill>
                <a:cs typeface="DecoType Naskh" pitchFamily="2" charset="-78"/>
                <a:sym typeface="Wingdings" pitchFamily="2" charset="2"/>
              </a:rPr>
              <a:t>                   </a:t>
            </a:r>
            <a:r>
              <a:rPr lang="ar-SA" sz="3200" b="1" dirty="0" smtClean="0">
                <a:cs typeface="DecoType Naskh" pitchFamily="2" charset="-78"/>
                <a:sym typeface="Wingdings" pitchFamily="2" charset="2"/>
              </a:rPr>
              <a:t>(   ) كاملا</a:t>
            </a:r>
          </a:p>
          <a:p>
            <a:pPr marL="514350" indent="-514350"/>
            <a:r>
              <a:rPr lang="ar-SA" sz="3200" b="1" dirty="0" smtClean="0">
                <a:cs typeface="DecoType Naskh" pitchFamily="2" charset="-78"/>
              </a:rPr>
              <a:t>                   (    ) صافياً من الشوائب</a:t>
            </a:r>
          </a:p>
          <a:p>
            <a:pPr marL="514350" indent="-514350"/>
            <a:r>
              <a:rPr lang="ar-SA" sz="3200" b="1" dirty="0" smtClean="0">
                <a:cs typeface="DecoType Naskh" pitchFamily="2" charset="-78"/>
              </a:rPr>
              <a:t>                   (    ) ناصعاً  </a:t>
            </a:r>
          </a:p>
        </p:txBody>
      </p:sp>
      <p:sp>
        <p:nvSpPr>
          <p:cNvPr id="8" name="مربع نص 7"/>
          <p:cNvSpPr txBox="1"/>
          <p:nvPr/>
        </p:nvSpPr>
        <p:spPr>
          <a:xfrm>
            <a:off x="5929322" y="2500306"/>
            <a:ext cx="57150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9" name="مربع نص 8"/>
          <p:cNvSpPr txBox="1"/>
          <p:nvPr/>
        </p:nvSpPr>
        <p:spPr>
          <a:xfrm>
            <a:off x="5929322" y="4977482"/>
            <a:ext cx="57150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1000"/>
                                        <p:tgtEl>
                                          <p:spTgt spid="5"/>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edge">
                                      <p:cBhvr>
                                        <p:cTn id="13" dur="1000"/>
                                        <p:tgtEl>
                                          <p:spTgt spid="6"/>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edg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heel(4)">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heel(4)">
                                      <p:cBhvr>
                                        <p:cTn id="2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P spid="8" grpId="0"/>
      <p:bldP spid="9"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428596" y="563006"/>
            <a:ext cx="7929618" cy="5509200"/>
          </a:xfrm>
          <a:prstGeom prst="rect">
            <a:avLst/>
          </a:prstGeom>
          <a:noFill/>
        </p:spPr>
        <p:txBody>
          <a:bodyPr wrap="square" rtlCol="1">
            <a:spAutoFit/>
          </a:bodyPr>
          <a:lstStyle/>
          <a:p>
            <a:pPr marL="514350" indent="-514350"/>
            <a:r>
              <a:rPr lang="ar-SA" sz="3200" b="1" dirty="0" smtClean="0">
                <a:solidFill>
                  <a:srgbClr val="C00000"/>
                </a:solidFill>
                <a:cs typeface="DecoType Naskh" pitchFamily="2" charset="-78"/>
              </a:rPr>
              <a:t>3) قال تعالى</a:t>
            </a:r>
            <a:r>
              <a:rPr lang="ar-SA" sz="3200" b="1" dirty="0" smtClean="0">
                <a:solidFill>
                  <a:srgbClr val="C00000"/>
                </a:solidFill>
                <a:cs typeface="DecoType Naskh" pitchFamily="2" charset="-78"/>
                <a:sym typeface="Wingdings" pitchFamily="2" charset="2"/>
              </a:rPr>
              <a:t>:(وأوحى ربك إلى النحل أن اتخذي من الجبال بيوتاً ومن الشجر ومما يعرشون) “أوحى“ تعني:</a:t>
            </a:r>
            <a:endParaRPr lang="ar-SA" sz="3200" b="1" dirty="0" smtClean="0">
              <a:solidFill>
                <a:srgbClr val="C00000"/>
              </a:solidFill>
              <a:cs typeface="DecoType Naskh" pitchFamily="2" charset="-78"/>
            </a:endParaRPr>
          </a:p>
          <a:p>
            <a:pPr marL="514350" indent="-514350"/>
            <a:r>
              <a:rPr lang="ar-SA" sz="3200" b="1" dirty="0" smtClean="0">
                <a:solidFill>
                  <a:srgbClr val="C00000"/>
                </a:solidFill>
                <a:cs typeface="DecoType Naskh" pitchFamily="2" charset="-78"/>
              </a:rPr>
              <a:t>                   </a:t>
            </a:r>
            <a:r>
              <a:rPr lang="ar-SA" sz="3200" b="1" dirty="0" smtClean="0">
                <a:cs typeface="DecoType Naskh" pitchFamily="2" charset="-78"/>
              </a:rPr>
              <a:t>(   ) ألهم</a:t>
            </a:r>
          </a:p>
          <a:p>
            <a:pPr marL="514350" indent="-514350"/>
            <a:r>
              <a:rPr lang="ar-SA" sz="3200" b="1" dirty="0" smtClean="0">
                <a:cs typeface="DecoType Naskh" pitchFamily="2" charset="-78"/>
              </a:rPr>
              <a:t>                   (    ) أخبر</a:t>
            </a:r>
          </a:p>
          <a:p>
            <a:pPr marL="514350" indent="-514350"/>
            <a:r>
              <a:rPr lang="ar-SA" sz="3200" b="1" dirty="0" smtClean="0">
                <a:cs typeface="DecoType Naskh" pitchFamily="2" charset="-78"/>
              </a:rPr>
              <a:t>                  (    ) أرسل</a:t>
            </a:r>
          </a:p>
          <a:p>
            <a:pPr marL="514350" indent="-514350" algn="ctr"/>
            <a:r>
              <a:rPr lang="ar-SA" sz="3200" b="1" dirty="0" smtClean="0">
                <a:solidFill>
                  <a:srgbClr val="C00000"/>
                </a:solidFill>
                <a:cs typeface="DecoType Naskh" pitchFamily="2" charset="-78"/>
              </a:rPr>
              <a:t>2) قال تعالى</a:t>
            </a:r>
            <a:r>
              <a:rPr lang="ar-SA" sz="3200" b="1" dirty="0" smtClean="0">
                <a:solidFill>
                  <a:srgbClr val="C00000"/>
                </a:solidFill>
                <a:cs typeface="DecoType Naskh" pitchFamily="2" charset="-78"/>
                <a:sym typeface="Wingdings" pitchFamily="2" charset="2"/>
              </a:rPr>
              <a:t>:(ثم كلي من الثمرات فاسلكي سبل ربك ذللاً يخرج من بطونها شرابٌ مختلف ألوانه فيه شفاءٌ للناس إن في ذلك لأيةً لقوم يتفكرون )</a:t>
            </a:r>
          </a:p>
          <a:p>
            <a:pPr marL="514350" indent="-514350"/>
            <a:r>
              <a:rPr lang="ar-SA" sz="3200" b="1" dirty="0" smtClean="0">
                <a:solidFill>
                  <a:srgbClr val="C00000"/>
                </a:solidFill>
                <a:cs typeface="DecoType Naskh" pitchFamily="2" charset="-78"/>
                <a:sym typeface="Wingdings" pitchFamily="2" charset="2"/>
              </a:rPr>
              <a:t>            ”سُبُل“ تعني:</a:t>
            </a:r>
          </a:p>
          <a:p>
            <a:pPr marL="514350" indent="-514350"/>
            <a:r>
              <a:rPr lang="ar-SA" sz="3200" b="1" dirty="0" smtClean="0">
                <a:solidFill>
                  <a:srgbClr val="C00000"/>
                </a:solidFill>
                <a:cs typeface="DecoType Naskh" pitchFamily="2" charset="-78"/>
                <a:sym typeface="Wingdings" pitchFamily="2" charset="2"/>
              </a:rPr>
              <a:t>                    </a:t>
            </a:r>
            <a:r>
              <a:rPr lang="ar-SA" sz="3200" b="1" dirty="0" smtClean="0">
                <a:cs typeface="DecoType Naskh" pitchFamily="2" charset="-78"/>
                <a:sym typeface="Wingdings" pitchFamily="2" charset="2"/>
              </a:rPr>
              <a:t>(   ) أسباب</a:t>
            </a:r>
          </a:p>
          <a:p>
            <a:pPr marL="514350" indent="-514350"/>
            <a:r>
              <a:rPr lang="ar-SA" sz="3200" b="1" dirty="0" smtClean="0">
                <a:cs typeface="DecoType Naskh" pitchFamily="2" charset="-78"/>
              </a:rPr>
              <a:t>                   (    ) طرق</a:t>
            </a:r>
          </a:p>
          <a:p>
            <a:pPr marL="514350" indent="-514350"/>
            <a:r>
              <a:rPr lang="ar-SA" sz="3200" b="1" dirty="0" smtClean="0">
                <a:cs typeface="DecoType Naskh" pitchFamily="2" charset="-78"/>
              </a:rPr>
              <a:t>                   (    ) وسائل </a:t>
            </a:r>
          </a:p>
        </p:txBody>
      </p:sp>
      <p:sp>
        <p:nvSpPr>
          <p:cNvPr id="4" name="مربع نص 3"/>
          <p:cNvSpPr txBox="1"/>
          <p:nvPr/>
        </p:nvSpPr>
        <p:spPr>
          <a:xfrm>
            <a:off x="5786446" y="1563138"/>
            <a:ext cx="57150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
        <p:nvSpPr>
          <p:cNvPr id="5" name="مربع نص 4"/>
          <p:cNvSpPr txBox="1"/>
          <p:nvPr/>
        </p:nvSpPr>
        <p:spPr>
          <a:xfrm>
            <a:off x="5786446" y="4969008"/>
            <a:ext cx="571504"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4)">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4)">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929586" y="3786190"/>
            <a:ext cx="857256"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700" b="1" dirty="0">
              <a:solidFill>
                <a:schemeClr val="tx1"/>
              </a:solidFill>
            </a:endParaRPr>
          </a:p>
        </p:txBody>
      </p:sp>
      <p:sp>
        <p:nvSpPr>
          <p:cNvPr id="4" name="مربع نص 3"/>
          <p:cNvSpPr txBox="1"/>
          <p:nvPr/>
        </p:nvSpPr>
        <p:spPr>
          <a:xfrm>
            <a:off x="357158" y="3714752"/>
            <a:ext cx="7500990" cy="584775"/>
          </a:xfrm>
          <a:prstGeom prst="rect">
            <a:avLst/>
          </a:prstGeom>
          <a:noFill/>
        </p:spPr>
        <p:txBody>
          <a:bodyPr wrap="square" rtlCol="1">
            <a:spAutoFit/>
          </a:bodyPr>
          <a:lstStyle/>
          <a:p>
            <a:r>
              <a:rPr lang="ar-SA" sz="3200" b="1" dirty="0" smtClean="0">
                <a:cs typeface="DecoType Naskh" pitchFamily="2" charset="-78"/>
              </a:rPr>
              <a:t>أضع دائرة حول الكلمة المرادفة لمعنى الكلمات على غرار المثال المعطى:</a:t>
            </a:r>
            <a:endParaRPr lang="ar-SA" sz="3200" b="1" dirty="0">
              <a:cs typeface="DecoType Naskh" pitchFamily="2" charset="-78"/>
            </a:endParaRPr>
          </a:p>
        </p:txBody>
      </p:sp>
      <p:sp>
        <p:nvSpPr>
          <p:cNvPr id="5" name="مستطيل مستدير الزوايا 4"/>
          <p:cNvSpPr/>
          <p:nvPr/>
        </p:nvSpPr>
        <p:spPr>
          <a:xfrm>
            <a:off x="7143768" y="4429132"/>
            <a:ext cx="1643074" cy="1714512"/>
          </a:xfrm>
          <a:prstGeom prst="round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1 التغلغل</a:t>
            </a:r>
          </a:p>
          <a:p>
            <a:pPr marL="342900" indent="-342900" algn="ctr">
              <a:buAutoNum type="arabicPlain" startAt="2"/>
            </a:pPr>
            <a:r>
              <a:rPr lang="ar-SA" sz="2400" b="1" dirty="0" smtClean="0">
                <a:solidFill>
                  <a:schemeClr val="tx1"/>
                </a:solidFill>
              </a:rPr>
              <a:t>المسام</a:t>
            </a:r>
          </a:p>
          <a:p>
            <a:pPr marL="342900" indent="-342900" algn="ctr"/>
            <a:r>
              <a:rPr lang="ar-SA" sz="2400" b="1" dirty="0" smtClean="0">
                <a:solidFill>
                  <a:schemeClr val="tx1"/>
                </a:solidFill>
              </a:rPr>
              <a:t>3  الأوصاب</a:t>
            </a:r>
          </a:p>
          <a:p>
            <a:pPr marL="342900" indent="-342900" algn="ctr">
              <a:buAutoNum type="arabicPlain" startAt="2"/>
            </a:pPr>
            <a:r>
              <a:rPr lang="ar-SA" sz="2400" b="1" dirty="0" smtClean="0">
                <a:solidFill>
                  <a:schemeClr val="tx1"/>
                </a:solidFill>
              </a:rPr>
              <a:t>الغور</a:t>
            </a:r>
            <a:endParaRPr lang="ar-SA" sz="2400" b="1" dirty="0">
              <a:solidFill>
                <a:schemeClr val="tx1"/>
              </a:solidFill>
            </a:endParaRPr>
          </a:p>
        </p:txBody>
      </p:sp>
      <p:sp>
        <p:nvSpPr>
          <p:cNvPr id="6" name="مستطيل مستدير الزوايا 5"/>
          <p:cNvSpPr/>
          <p:nvPr/>
        </p:nvSpPr>
        <p:spPr>
          <a:xfrm>
            <a:off x="500034" y="4429132"/>
            <a:ext cx="5572164" cy="1714512"/>
          </a:xfrm>
          <a:prstGeom prst="round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000" b="1" dirty="0" smtClean="0">
                <a:solidFill>
                  <a:schemeClr val="tx1"/>
                </a:solidFill>
              </a:rPr>
              <a:t>الدخول بعمق            الخروج               الذوبان</a:t>
            </a:r>
          </a:p>
          <a:p>
            <a:r>
              <a:rPr lang="ar-SA" sz="2000" b="1" dirty="0" smtClean="0">
                <a:solidFill>
                  <a:schemeClr val="tx1"/>
                </a:solidFill>
              </a:rPr>
              <a:t>السامة                   المقاطع               المنافذ</a:t>
            </a:r>
          </a:p>
          <a:p>
            <a:r>
              <a:rPr lang="ar-SA" sz="2000" b="1" dirty="0" smtClean="0">
                <a:solidFill>
                  <a:schemeClr val="tx1"/>
                </a:solidFill>
              </a:rPr>
              <a:t>الأوساخ                 الأوهام                الأمراض</a:t>
            </a:r>
          </a:p>
          <a:p>
            <a:r>
              <a:rPr lang="ar-SA" sz="2000" b="1" dirty="0" smtClean="0">
                <a:solidFill>
                  <a:schemeClr val="tx1"/>
                </a:solidFill>
              </a:rPr>
              <a:t>المستوي من الأرض  المرتفع من الأرض  المنخفض من الأرض</a:t>
            </a:r>
            <a:endParaRPr lang="ar-SA" sz="2000" b="1" dirty="0">
              <a:solidFill>
                <a:schemeClr val="tx1"/>
              </a:solidFill>
            </a:endParaRPr>
          </a:p>
        </p:txBody>
      </p:sp>
      <p:sp>
        <p:nvSpPr>
          <p:cNvPr id="7" name="سهم إلى اليسار 6"/>
          <p:cNvSpPr/>
          <p:nvPr/>
        </p:nvSpPr>
        <p:spPr>
          <a:xfrm>
            <a:off x="6143636" y="4572008"/>
            <a:ext cx="857256" cy="428628"/>
          </a:xfrm>
          <a:prstGeom prst="lef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سهم إلى اليسار 7"/>
          <p:cNvSpPr/>
          <p:nvPr/>
        </p:nvSpPr>
        <p:spPr>
          <a:xfrm>
            <a:off x="6143636" y="5643578"/>
            <a:ext cx="857256" cy="428628"/>
          </a:xfrm>
          <a:prstGeom prst="lef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سهم إلى اليسار 8"/>
          <p:cNvSpPr/>
          <p:nvPr/>
        </p:nvSpPr>
        <p:spPr>
          <a:xfrm>
            <a:off x="6143636" y="4929198"/>
            <a:ext cx="857256" cy="428628"/>
          </a:xfrm>
          <a:prstGeom prst="lef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سهم إلى اليسار 9"/>
          <p:cNvSpPr/>
          <p:nvPr/>
        </p:nvSpPr>
        <p:spPr>
          <a:xfrm>
            <a:off x="6143636" y="5286388"/>
            <a:ext cx="857256" cy="428628"/>
          </a:xfrm>
          <a:prstGeom prst="lef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شكل بيضاوي 10"/>
          <p:cNvSpPr/>
          <p:nvPr/>
        </p:nvSpPr>
        <p:spPr>
          <a:xfrm>
            <a:off x="4643438" y="4643446"/>
            <a:ext cx="1357322" cy="35719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شكل بيضاوي 11"/>
          <p:cNvSpPr/>
          <p:nvPr/>
        </p:nvSpPr>
        <p:spPr>
          <a:xfrm>
            <a:off x="1357290" y="4929198"/>
            <a:ext cx="1357322" cy="35719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شكل بيضاوي 12"/>
          <p:cNvSpPr/>
          <p:nvPr/>
        </p:nvSpPr>
        <p:spPr>
          <a:xfrm>
            <a:off x="1357290" y="5286388"/>
            <a:ext cx="1357322" cy="35719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شكل بيضاوي 13"/>
          <p:cNvSpPr/>
          <p:nvPr/>
        </p:nvSpPr>
        <p:spPr>
          <a:xfrm>
            <a:off x="642910" y="5572140"/>
            <a:ext cx="1928826" cy="35719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مستطيل ذو زوايا قطرية مخدوشة 14"/>
          <p:cNvSpPr/>
          <p:nvPr/>
        </p:nvSpPr>
        <p:spPr>
          <a:xfrm>
            <a:off x="7786710" y="436511"/>
            <a:ext cx="1000132"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ثانياً</a:t>
            </a:r>
            <a:endParaRPr lang="ar-SA" sz="2800" b="1" dirty="0">
              <a:solidFill>
                <a:schemeClr val="tx1"/>
              </a:solidFill>
            </a:endParaRPr>
          </a:p>
        </p:txBody>
      </p:sp>
      <p:sp>
        <p:nvSpPr>
          <p:cNvPr id="16" name="مربع نص 15"/>
          <p:cNvSpPr txBox="1"/>
          <p:nvPr/>
        </p:nvSpPr>
        <p:spPr>
          <a:xfrm>
            <a:off x="714348" y="357166"/>
            <a:ext cx="7072362" cy="1569660"/>
          </a:xfrm>
          <a:prstGeom prst="rect">
            <a:avLst/>
          </a:prstGeom>
          <a:noFill/>
        </p:spPr>
        <p:txBody>
          <a:bodyPr wrap="square" rtlCol="1">
            <a:spAutoFit/>
          </a:bodyPr>
          <a:lstStyle/>
          <a:p>
            <a:r>
              <a:rPr lang="ar-SA" sz="3200" b="1" dirty="0" smtClean="0">
                <a:cs typeface="DecoType Naskh" pitchFamily="2" charset="-78"/>
              </a:rPr>
              <a:t>أختار ما أراه صواباً فيما يلي:</a:t>
            </a:r>
          </a:p>
          <a:p>
            <a:pPr algn="ctr"/>
            <a:r>
              <a:rPr lang="ar-SA" sz="3200" b="1" dirty="0" smtClean="0">
                <a:cs typeface="DecoType Naskh" pitchFamily="2" charset="-78"/>
              </a:rPr>
              <a:t>الفرق بين قول الكاتب(</a:t>
            </a:r>
            <a:r>
              <a:rPr lang="ar-SA" sz="3200" b="1" dirty="0" smtClean="0">
                <a:solidFill>
                  <a:srgbClr val="C00000"/>
                </a:solidFill>
                <a:cs typeface="DecoType Naskh" pitchFamily="2" charset="-78"/>
              </a:rPr>
              <a:t>وقد يمجه الظمآن،ولا يستسيغ تناوله)</a:t>
            </a:r>
            <a:r>
              <a:rPr lang="ar-SA" sz="3200" b="1" dirty="0" smtClean="0">
                <a:cs typeface="DecoType Naskh" pitchFamily="2" charset="-78"/>
              </a:rPr>
              <a:t>وقول أحدنا(</a:t>
            </a:r>
            <a:r>
              <a:rPr lang="ar-SA" sz="3200" b="1" dirty="0" smtClean="0">
                <a:solidFill>
                  <a:srgbClr val="C00000"/>
                </a:solidFill>
                <a:cs typeface="DecoType Naskh" pitchFamily="2" charset="-78"/>
              </a:rPr>
              <a:t>وقد يمجه الإنسان،ولا يستسيغ تناوله</a:t>
            </a:r>
            <a:r>
              <a:rPr lang="ar-SA" sz="3200" b="1" dirty="0" smtClean="0">
                <a:cs typeface="DecoType Naskh" pitchFamily="2" charset="-78"/>
              </a:rPr>
              <a:t>)</a:t>
            </a:r>
            <a:endParaRPr lang="ar-SA" sz="3200" b="1" dirty="0">
              <a:cs typeface="DecoType Naskh" pitchFamily="2" charset="-78"/>
            </a:endParaRPr>
          </a:p>
        </p:txBody>
      </p:sp>
      <p:sp>
        <p:nvSpPr>
          <p:cNvPr id="17" name="مستطيل مستدير الزوايا 16"/>
          <p:cNvSpPr/>
          <p:nvPr/>
        </p:nvSpPr>
        <p:spPr>
          <a:xfrm>
            <a:off x="857224" y="1855388"/>
            <a:ext cx="7286676" cy="500066"/>
          </a:xfrm>
          <a:prstGeom prst="roundRect">
            <a:avLst/>
          </a:prstGeom>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lin ang="13500000" scaled="1"/>
            <a:tileRect/>
          </a:gradFill>
          <a:ln>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ليس هنالك فرق والمعنى واحد</a:t>
            </a:r>
            <a:endParaRPr lang="ar-SA" sz="3200" b="1" dirty="0">
              <a:solidFill>
                <a:schemeClr val="tx1"/>
              </a:solidFill>
            </a:endParaRPr>
          </a:p>
        </p:txBody>
      </p:sp>
      <p:sp>
        <p:nvSpPr>
          <p:cNvPr id="18" name="مستطيل مستدير الزوايا 17"/>
          <p:cNvSpPr/>
          <p:nvPr/>
        </p:nvSpPr>
        <p:spPr>
          <a:xfrm>
            <a:off x="857224" y="2355454"/>
            <a:ext cx="7286676" cy="500066"/>
          </a:xfrm>
          <a:prstGeom prst="roundRect">
            <a:avLst/>
          </a:prstGeom>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lin ang="13500000" scaled="1"/>
            <a:tileRect/>
          </a:gradFill>
          <a:ln>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الأول أبلغ لأن الظمآن أشد حاجة للماء ومع ذلك لم يستسيغه</a:t>
            </a:r>
            <a:endParaRPr lang="ar-SA" sz="2800" b="1" dirty="0">
              <a:solidFill>
                <a:schemeClr val="tx1"/>
              </a:solidFill>
            </a:endParaRPr>
          </a:p>
        </p:txBody>
      </p:sp>
      <p:sp>
        <p:nvSpPr>
          <p:cNvPr id="19" name="مستطيل مستدير الزوايا 18"/>
          <p:cNvSpPr/>
          <p:nvPr/>
        </p:nvSpPr>
        <p:spPr>
          <a:xfrm>
            <a:off x="857224" y="2855520"/>
            <a:ext cx="7286676" cy="500066"/>
          </a:xfrm>
          <a:prstGeom prst="roundRect">
            <a:avLst/>
          </a:prstGeom>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lin ang="13500000" scaled="1"/>
            <a:tileRect/>
          </a:gradFill>
          <a:ln>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الثاني أوضح لأن كلمة الإنسان أعم وأشمل</a:t>
            </a:r>
            <a:endParaRPr lang="ar-SA" sz="2800" b="1" dirty="0">
              <a:solidFill>
                <a:schemeClr val="tx1"/>
              </a:solidFill>
            </a:endParaRPr>
          </a:p>
        </p:txBody>
      </p:sp>
      <p:sp>
        <p:nvSpPr>
          <p:cNvPr id="20" name="مربع نص 19"/>
          <p:cNvSpPr txBox="1"/>
          <p:nvPr/>
        </p:nvSpPr>
        <p:spPr>
          <a:xfrm>
            <a:off x="8143900" y="2270745"/>
            <a:ext cx="428628"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3200" b="1" dirty="0" smtClean="0">
                <a:solidFill>
                  <a:srgbClr val="C00000"/>
                </a:solidFill>
                <a:sym typeface="Wingdings"/>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style.rotation</p:attrName>
                                        </p:attrNameLst>
                                      </p:cBhvr>
                                      <p:tavLst>
                                        <p:tav tm="0">
                                          <p:val>
                                            <p:fltVal val="720"/>
                                          </p:val>
                                        </p:tav>
                                        <p:tav tm="100000">
                                          <p:val>
                                            <p:fltVal val="0"/>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style.rotation</p:attrName>
                                        </p:attrNameLst>
                                      </p:cBhvr>
                                      <p:tavLst>
                                        <p:tav tm="0">
                                          <p:val>
                                            <p:fltVal val="720"/>
                                          </p:val>
                                        </p:tav>
                                        <p:tav tm="100000">
                                          <p:val>
                                            <p:fltVal val="0"/>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style.rotation</p:attrName>
                                        </p:attrNameLst>
                                      </p:cBhvr>
                                      <p:tavLst>
                                        <p:tav tm="0">
                                          <p:val>
                                            <p:fltVal val="720"/>
                                          </p:val>
                                        </p:tav>
                                        <p:tav tm="100000">
                                          <p:val>
                                            <p:fltVal val="0"/>
                                          </p:val>
                                        </p:tav>
                                      </p:tavLst>
                                    </p:anim>
                                    <p:anim calcmode="lin" valueType="num">
                                      <p:cBhvr>
                                        <p:cTn id="33" dur="1000" fill="hold"/>
                                        <p:tgtEl>
                                          <p:spTgt spid="10"/>
                                        </p:tgtEl>
                                        <p:attrNameLst>
                                          <p:attrName>ppt_h</p:attrName>
                                        </p:attrNameLst>
                                      </p:cBhvr>
                                      <p:tavLst>
                                        <p:tav tm="0">
                                          <p:val>
                                            <p:fltVal val="0"/>
                                          </p:val>
                                        </p:tav>
                                        <p:tav tm="100000">
                                          <p:val>
                                            <p:strVal val="#ppt_h"/>
                                          </p:val>
                                        </p:tav>
                                      </p:tavLst>
                                    </p:anim>
                                    <p:anim calcmode="lin" valueType="num">
                                      <p:cBhvr>
                                        <p:cTn id="34" dur="1000" fill="hold"/>
                                        <p:tgtEl>
                                          <p:spTgt spid="10"/>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style.rotation</p:attrName>
                                        </p:attrNameLst>
                                      </p:cBhvr>
                                      <p:tavLst>
                                        <p:tav tm="0">
                                          <p:val>
                                            <p:fltVal val="720"/>
                                          </p:val>
                                        </p:tav>
                                        <p:tav tm="100000">
                                          <p:val>
                                            <p:fltVal val="0"/>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style.rotation</p:attrName>
                                        </p:attrNameLst>
                                      </p:cBhvr>
                                      <p:tavLst>
                                        <p:tav tm="0">
                                          <p:val>
                                            <p:fltVal val="720"/>
                                          </p:val>
                                        </p:tav>
                                        <p:tav tm="100000">
                                          <p:val>
                                            <p:fltVal val="0"/>
                                          </p:val>
                                        </p:tav>
                                      </p:tavLst>
                                    </p:anim>
                                    <p:anim calcmode="lin" valueType="num">
                                      <p:cBhvr>
                                        <p:cTn id="45" dur="1000" fill="hold"/>
                                        <p:tgtEl>
                                          <p:spTgt spid="6"/>
                                        </p:tgtEl>
                                        <p:attrNameLst>
                                          <p:attrName>ppt_h</p:attrName>
                                        </p:attrNameLst>
                                      </p:cBhvr>
                                      <p:tavLst>
                                        <p:tav tm="0">
                                          <p:val>
                                            <p:fltVal val="0"/>
                                          </p:val>
                                        </p:tav>
                                        <p:tav tm="100000">
                                          <p:val>
                                            <p:strVal val="#ppt_h"/>
                                          </p:val>
                                        </p:tav>
                                      </p:tavLst>
                                    </p:anim>
                                    <p:anim calcmode="lin" valueType="num">
                                      <p:cBhvr>
                                        <p:cTn id="46" dur="1000" fill="hold"/>
                                        <p:tgtEl>
                                          <p:spTgt spid="6"/>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style.rotation</p:attrName>
                                        </p:attrNameLst>
                                      </p:cBhvr>
                                      <p:tavLst>
                                        <p:tav tm="0">
                                          <p:val>
                                            <p:fltVal val="720"/>
                                          </p:val>
                                        </p:tav>
                                        <p:tav tm="100000">
                                          <p:val>
                                            <p:fltVal val="0"/>
                                          </p:val>
                                        </p:tav>
                                      </p:tavLst>
                                    </p:anim>
                                    <p:anim calcmode="lin" valueType="num">
                                      <p:cBhvr>
                                        <p:cTn id="51" dur="1000" fill="hold"/>
                                        <p:tgtEl>
                                          <p:spTgt spid="11"/>
                                        </p:tgtEl>
                                        <p:attrNameLst>
                                          <p:attrName>ppt_h</p:attrName>
                                        </p:attrNameLst>
                                      </p:cBhvr>
                                      <p:tavLst>
                                        <p:tav tm="0">
                                          <p:val>
                                            <p:fltVal val="0"/>
                                          </p:val>
                                        </p:tav>
                                        <p:tav tm="100000">
                                          <p:val>
                                            <p:strVal val="#ppt_h"/>
                                          </p:val>
                                        </p:tav>
                                      </p:tavLst>
                                    </p:anim>
                                    <p:anim calcmode="lin" valueType="num">
                                      <p:cBhvr>
                                        <p:cTn id="52" dur="1000" fill="hold"/>
                                        <p:tgtEl>
                                          <p:spTgt spid="11"/>
                                        </p:tgtEl>
                                        <p:attrNameLst>
                                          <p:attrName>ppt_w</p:attrName>
                                        </p:attrNameLst>
                                      </p:cBhvr>
                                      <p:tavLst>
                                        <p:tav tm="0">
                                          <p:val>
                                            <p:fltVal val="0"/>
                                          </p:val>
                                        </p:tav>
                                        <p:tav tm="100000">
                                          <p:val>
                                            <p:strVal val="#ppt_w"/>
                                          </p:val>
                                        </p:tav>
                                      </p:tavLst>
                                    </p:anim>
                                  </p:childTnLst>
                                </p:cTn>
                              </p:par>
                            </p:childTnLst>
                          </p:cTn>
                        </p:par>
                      </p:childTnLst>
                    </p:cTn>
                  </p:par>
                  <p:par>
                    <p:cTn id="53" fill="hold">
                      <p:stCondLst>
                        <p:cond delay="indefinite"/>
                      </p:stCondLst>
                      <p:childTnLst>
                        <p:par>
                          <p:cTn id="54" fill="hold">
                            <p:stCondLst>
                              <p:cond delay="0"/>
                            </p:stCondLst>
                            <p:childTnLst>
                              <p:par>
                                <p:cTn id="55" presetID="29"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1000" fill="hold"/>
                                        <p:tgtEl>
                                          <p:spTgt spid="12"/>
                                        </p:tgtEl>
                                        <p:attrNameLst>
                                          <p:attrName>ppt_x</p:attrName>
                                        </p:attrNameLst>
                                      </p:cBhvr>
                                      <p:tavLst>
                                        <p:tav tm="0">
                                          <p:val>
                                            <p:strVal val="#ppt_x-.2"/>
                                          </p:val>
                                        </p:tav>
                                        <p:tav tm="100000">
                                          <p:val>
                                            <p:strVal val="#ppt_x"/>
                                          </p:val>
                                        </p:tav>
                                      </p:tavLst>
                                    </p:anim>
                                    <p:anim calcmode="lin" valueType="num">
                                      <p:cBhvr>
                                        <p:cTn id="5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9" dur="10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29" presetClass="entr" presetSubtype="0"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1000" fill="hold"/>
                                        <p:tgtEl>
                                          <p:spTgt spid="13"/>
                                        </p:tgtEl>
                                        <p:attrNameLst>
                                          <p:attrName>ppt_x</p:attrName>
                                        </p:attrNameLst>
                                      </p:cBhvr>
                                      <p:tavLst>
                                        <p:tav tm="0">
                                          <p:val>
                                            <p:strVal val="#ppt_x-.2"/>
                                          </p:val>
                                        </p:tav>
                                        <p:tav tm="100000">
                                          <p:val>
                                            <p:strVal val="#ppt_x"/>
                                          </p:val>
                                        </p:tav>
                                      </p:tavLst>
                                    </p:anim>
                                    <p:anim calcmode="lin" valueType="num">
                                      <p:cBhvr>
                                        <p:cTn id="65"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66" dur="10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29" presetClass="entr" presetSubtype="0"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1000" fill="hold"/>
                                        <p:tgtEl>
                                          <p:spTgt spid="14"/>
                                        </p:tgtEl>
                                        <p:attrNameLst>
                                          <p:attrName>ppt_x</p:attrName>
                                        </p:attrNameLst>
                                      </p:cBhvr>
                                      <p:tavLst>
                                        <p:tav tm="0">
                                          <p:val>
                                            <p:strVal val="#ppt_x-.2"/>
                                          </p:val>
                                        </p:tav>
                                        <p:tav tm="100000">
                                          <p:val>
                                            <p:strVal val="#ppt_x"/>
                                          </p:val>
                                        </p:tav>
                                      </p:tavLst>
                                    </p:anim>
                                    <p:anim calcmode="lin" valueType="num">
                                      <p:cBhvr>
                                        <p:cTn id="72"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73" dur="1000"/>
                                        <p:tgtEl>
                                          <p:spTgt spid="14"/>
                                        </p:tgtEl>
                                      </p:cBhvr>
                                    </p:animEffect>
                                  </p:childTnLst>
                                </p:cTn>
                              </p:par>
                              <p:par>
                                <p:cTn id="74" presetID="2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edge">
                                      <p:cBhvr>
                                        <p:cTn id="76" dur="1000"/>
                                        <p:tgtEl>
                                          <p:spTgt spid="16"/>
                                        </p:tgtEl>
                                      </p:cBhvr>
                                    </p:animEffect>
                                  </p:childTnLst>
                                </p:cTn>
                              </p:par>
                              <p:par>
                                <p:cTn id="77" presetID="20" presetClass="entr" presetSubtype="0"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edge">
                                      <p:cBhvr>
                                        <p:cTn id="79" dur="1000"/>
                                        <p:tgtEl>
                                          <p:spTgt spid="15"/>
                                        </p:tgtEl>
                                      </p:cBhvr>
                                    </p:animEffect>
                                  </p:childTnLst>
                                </p:cTn>
                              </p:par>
                              <p:par>
                                <p:cTn id="80" presetID="6" presetClass="entr" presetSubtype="32"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circle(out)">
                                      <p:cBhvr>
                                        <p:cTn id="82" dur="2000"/>
                                        <p:tgtEl>
                                          <p:spTgt spid="17"/>
                                        </p:tgtEl>
                                      </p:cBhvr>
                                    </p:animEffect>
                                  </p:childTnLst>
                                </p:cTn>
                              </p:par>
                              <p:par>
                                <p:cTn id="83" presetID="6" presetClass="entr" presetSubtype="32"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circle(out)">
                                      <p:cBhvr>
                                        <p:cTn id="85" dur="2000"/>
                                        <p:tgtEl>
                                          <p:spTgt spid="18"/>
                                        </p:tgtEl>
                                      </p:cBhvr>
                                    </p:animEffect>
                                  </p:childTnLst>
                                </p:cTn>
                              </p:par>
                              <p:par>
                                <p:cTn id="86" presetID="6" presetClass="entr" presetSubtype="32" fill="hold" grpId="0" nodeType="with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circle(out)">
                                      <p:cBhvr>
                                        <p:cTn id="88" dur="2000"/>
                                        <p:tgtEl>
                                          <p:spTgt spid="19"/>
                                        </p:tgtEl>
                                      </p:cBhvr>
                                    </p:animEffect>
                                  </p:childTnLst>
                                </p:cTn>
                              </p:par>
                            </p:childTnLst>
                          </p:cTn>
                        </p:par>
                      </p:childTnLst>
                    </p:cTn>
                  </p:par>
                  <p:par>
                    <p:cTn id="89" fill="hold">
                      <p:stCondLst>
                        <p:cond delay="indefinite"/>
                      </p:stCondLst>
                      <p:childTnLst>
                        <p:par>
                          <p:cTn id="90" fill="hold">
                            <p:stCondLst>
                              <p:cond delay="0"/>
                            </p:stCondLst>
                            <p:childTnLst>
                              <p:par>
                                <p:cTn id="91" presetID="24" presetClass="entr" presetSubtype="0" fill="hold" grpId="0" nodeType="clickEffect">
                                  <p:stCondLst>
                                    <p:cond delay="0"/>
                                  </p:stCondLst>
                                  <p:childTnLst>
                                    <p:set>
                                      <p:cBhvr>
                                        <p:cTn id="92" dur="1" fill="hold">
                                          <p:stCondLst>
                                            <p:cond delay="0"/>
                                          </p:stCondLst>
                                        </p:cTn>
                                        <p:tgtEl>
                                          <p:spTgt spid="20"/>
                                        </p:tgtEl>
                                        <p:attrNameLst>
                                          <p:attrName>style.visibility</p:attrName>
                                        </p:attrNameLst>
                                      </p:cBhvr>
                                      <p:to>
                                        <p:strVal val="visible"/>
                                      </p:to>
                                    </p:set>
                                    <p:anim to="" calcmode="lin" valueType="num">
                                      <p:cBhvr>
                                        <p:cTn id="93" dur="1" fill="hold"/>
                                        <p:tgtEl>
                                          <p:spTgt spid="2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animBg="1"/>
      <p:bldP spid="18" grpId="0" animBg="1"/>
      <p:bldP spid="19" grpId="0" animBg="1"/>
      <p:bldP spid="20"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715272" y="744004"/>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71406" y="672566"/>
            <a:ext cx="7572428" cy="584775"/>
          </a:xfrm>
          <a:prstGeom prst="rect">
            <a:avLst/>
          </a:prstGeom>
          <a:noFill/>
        </p:spPr>
        <p:txBody>
          <a:bodyPr wrap="square" rtlCol="1">
            <a:spAutoFit/>
          </a:bodyPr>
          <a:lstStyle/>
          <a:p>
            <a:r>
              <a:rPr lang="ar-SA" sz="3200" b="1" dirty="0" smtClean="0">
                <a:cs typeface="DecoType Naskh" pitchFamily="2" charset="-78"/>
              </a:rPr>
              <a:t>أصل الكلمتين في المجموعة(أ)بما يناسب معنى كل منهما في المجموعة(ب):</a:t>
            </a:r>
          </a:p>
        </p:txBody>
      </p:sp>
      <p:sp>
        <p:nvSpPr>
          <p:cNvPr id="5" name="شكل بيضاوي 4"/>
          <p:cNvSpPr/>
          <p:nvPr/>
        </p:nvSpPr>
        <p:spPr>
          <a:xfrm>
            <a:off x="4919666" y="1244070"/>
            <a:ext cx="2286016" cy="1143008"/>
          </a:xfrm>
          <a:prstGeom prst="ellipse">
            <a:avLst/>
          </a:prstGeom>
          <a:gradFill flip="none" rotWithShape="1">
            <a:gsLst>
              <a:gs pos="0">
                <a:srgbClr val="E4E428">
                  <a:tint val="66000"/>
                  <a:satMod val="160000"/>
                </a:srgbClr>
              </a:gs>
              <a:gs pos="50000">
                <a:srgbClr val="E4E428">
                  <a:tint val="44500"/>
                  <a:satMod val="160000"/>
                </a:srgbClr>
              </a:gs>
              <a:gs pos="100000">
                <a:srgbClr val="E4E428">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ذللا</a:t>
            </a:r>
          </a:p>
          <a:p>
            <a:pPr algn="ctr"/>
            <a:r>
              <a:rPr lang="ar-SA" sz="3200" b="1" dirty="0" smtClean="0">
                <a:solidFill>
                  <a:schemeClr val="tx1"/>
                </a:solidFill>
              </a:rPr>
              <a:t>يجحدون</a:t>
            </a:r>
            <a:endParaRPr lang="ar-SA" b="1" dirty="0">
              <a:solidFill>
                <a:schemeClr val="tx1"/>
              </a:solidFill>
            </a:endParaRPr>
          </a:p>
        </p:txBody>
      </p:sp>
      <p:sp>
        <p:nvSpPr>
          <p:cNvPr id="6" name="شكل بيضاوي 5"/>
          <p:cNvSpPr/>
          <p:nvPr/>
        </p:nvSpPr>
        <p:spPr>
          <a:xfrm>
            <a:off x="6991368" y="1458384"/>
            <a:ext cx="723904" cy="633418"/>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أ</a:t>
            </a:r>
            <a:endParaRPr lang="ar-SA" sz="3200" b="1" dirty="0">
              <a:solidFill>
                <a:schemeClr val="tx1"/>
              </a:solidFill>
            </a:endParaRPr>
          </a:p>
        </p:txBody>
      </p:sp>
      <p:sp>
        <p:nvSpPr>
          <p:cNvPr id="7" name="شكل بيضاوي 6"/>
          <p:cNvSpPr/>
          <p:nvPr/>
        </p:nvSpPr>
        <p:spPr>
          <a:xfrm>
            <a:off x="1071538" y="1601260"/>
            <a:ext cx="3929090" cy="2000264"/>
          </a:xfrm>
          <a:prstGeom prst="ellipse">
            <a:avLst/>
          </a:prstGeom>
          <a:gradFill flip="none" rotWithShape="1">
            <a:gsLst>
              <a:gs pos="0">
                <a:srgbClr val="E4E428">
                  <a:tint val="66000"/>
                  <a:satMod val="160000"/>
                </a:srgbClr>
              </a:gs>
              <a:gs pos="50000">
                <a:srgbClr val="E4E428">
                  <a:tint val="44500"/>
                  <a:satMod val="160000"/>
                </a:srgbClr>
              </a:gs>
              <a:gs pos="100000">
                <a:srgbClr val="E4E428">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200" b="1" dirty="0" smtClean="0">
                <a:solidFill>
                  <a:schemeClr val="tx1"/>
                </a:solidFill>
              </a:rPr>
              <a:t>      يبطرون</a:t>
            </a:r>
          </a:p>
          <a:p>
            <a:pPr algn="ctr"/>
            <a:r>
              <a:rPr lang="ar-SA" sz="3200" b="1" dirty="0" smtClean="0">
                <a:solidFill>
                  <a:schemeClr val="tx1"/>
                </a:solidFill>
              </a:rPr>
              <a:t>            ينكرون</a:t>
            </a:r>
          </a:p>
          <a:p>
            <a:r>
              <a:rPr lang="ar-SA" sz="3200" b="1" dirty="0" smtClean="0">
                <a:solidFill>
                  <a:schemeClr val="tx1"/>
                </a:solidFill>
              </a:rPr>
              <a:t>      شاقة</a:t>
            </a:r>
          </a:p>
          <a:p>
            <a:pPr algn="ctr"/>
            <a:r>
              <a:rPr lang="ar-SA" sz="3200" b="1" dirty="0" smtClean="0">
                <a:solidFill>
                  <a:schemeClr val="tx1"/>
                </a:solidFill>
              </a:rPr>
              <a:t>       مُسخرة</a:t>
            </a:r>
            <a:endParaRPr lang="ar-SA" b="1" dirty="0">
              <a:solidFill>
                <a:schemeClr val="tx1"/>
              </a:solidFill>
            </a:endParaRPr>
          </a:p>
        </p:txBody>
      </p:sp>
      <p:sp>
        <p:nvSpPr>
          <p:cNvPr id="8" name="شكل بيضاوي 7"/>
          <p:cNvSpPr/>
          <p:nvPr/>
        </p:nvSpPr>
        <p:spPr>
          <a:xfrm>
            <a:off x="928662" y="1601260"/>
            <a:ext cx="723904" cy="633418"/>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ب</a:t>
            </a:r>
            <a:endParaRPr lang="ar-SA" sz="3200" b="1" dirty="0">
              <a:solidFill>
                <a:schemeClr val="tx1"/>
              </a:solidFill>
            </a:endParaRPr>
          </a:p>
        </p:txBody>
      </p:sp>
      <p:cxnSp>
        <p:nvCxnSpPr>
          <p:cNvPr id="10" name="رابط مستقيم 9"/>
          <p:cNvCxnSpPr/>
          <p:nvPr/>
        </p:nvCxnSpPr>
        <p:spPr>
          <a:xfrm rot="10800000" flipV="1">
            <a:off x="3214678" y="1672698"/>
            <a:ext cx="2500330" cy="1714512"/>
          </a:xfrm>
          <a:prstGeom prst="line">
            <a:avLst/>
          </a:prstGeom>
        </p:spPr>
        <p:style>
          <a:lnRef idx="1">
            <a:schemeClr val="accent2"/>
          </a:lnRef>
          <a:fillRef idx="0">
            <a:schemeClr val="accent2"/>
          </a:fillRef>
          <a:effectRef idx="0">
            <a:schemeClr val="accent2"/>
          </a:effectRef>
          <a:fontRef idx="minor">
            <a:schemeClr val="tx1"/>
          </a:fontRef>
        </p:style>
      </p:cxnSp>
      <p:cxnSp>
        <p:nvCxnSpPr>
          <p:cNvPr id="12" name="رابط مستقيم 11"/>
          <p:cNvCxnSpPr/>
          <p:nvPr/>
        </p:nvCxnSpPr>
        <p:spPr>
          <a:xfrm rot="10800000" flipV="1">
            <a:off x="2928926" y="2172764"/>
            <a:ext cx="2500330" cy="285752"/>
          </a:xfrm>
          <a:prstGeom prst="line">
            <a:avLst/>
          </a:prstGeom>
        </p:spPr>
        <p:style>
          <a:lnRef idx="1">
            <a:schemeClr val="accent2"/>
          </a:lnRef>
          <a:fillRef idx="0">
            <a:schemeClr val="accent2"/>
          </a:fillRef>
          <a:effectRef idx="0">
            <a:schemeClr val="accent2"/>
          </a:effectRef>
          <a:fontRef idx="minor">
            <a:schemeClr val="tx1"/>
          </a:fontRef>
        </p:style>
      </p:cxnSp>
      <p:sp>
        <p:nvSpPr>
          <p:cNvPr id="16" name="شكل بيضاوي 15"/>
          <p:cNvSpPr/>
          <p:nvPr/>
        </p:nvSpPr>
        <p:spPr>
          <a:xfrm rot="1008926">
            <a:off x="7572396" y="3815838"/>
            <a:ext cx="1285852" cy="714380"/>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u="sng" dirty="0" smtClean="0">
                <a:solidFill>
                  <a:schemeClr val="tx1"/>
                </a:solidFill>
              </a:rPr>
              <a:t>أجيب</a:t>
            </a:r>
            <a:endParaRPr lang="ar-SA" sz="2800" b="1" u="sng" dirty="0">
              <a:solidFill>
                <a:schemeClr val="tx1"/>
              </a:solidFill>
            </a:endParaRPr>
          </a:p>
        </p:txBody>
      </p:sp>
      <p:sp>
        <p:nvSpPr>
          <p:cNvPr id="17" name="مربع نص 16"/>
          <p:cNvSpPr txBox="1"/>
          <p:nvPr/>
        </p:nvSpPr>
        <p:spPr>
          <a:xfrm>
            <a:off x="3929058" y="4244466"/>
            <a:ext cx="2571768" cy="646331"/>
          </a:xfrm>
          <a:prstGeom prst="rect">
            <a:avLst/>
          </a:prstGeom>
          <a:noFill/>
        </p:spPr>
        <p:txBody>
          <a:bodyPr wrap="square" rtlCol="1">
            <a:spAutoFit/>
          </a:bodyPr>
          <a:lstStyle/>
          <a:p>
            <a:pPr algn="ctr"/>
            <a:r>
              <a:rPr lang="ar-SA" sz="3600" b="1" i="1" u="sng" dirty="0" smtClean="0">
                <a:solidFill>
                  <a:schemeClr val="accent2">
                    <a:lumMod val="50000"/>
                  </a:schemeClr>
                </a:solidFill>
                <a:cs typeface="DecoType Naskh" pitchFamily="2" charset="-78"/>
              </a:rPr>
              <a:t>بمَ تحيا الأرض؟</a:t>
            </a:r>
          </a:p>
        </p:txBody>
      </p:sp>
      <p:sp>
        <p:nvSpPr>
          <p:cNvPr id="18" name="مربع نص 17"/>
          <p:cNvSpPr txBox="1"/>
          <p:nvPr/>
        </p:nvSpPr>
        <p:spPr>
          <a:xfrm>
            <a:off x="2786050" y="4874137"/>
            <a:ext cx="3286148" cy="769441"/>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400"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pitchFamily="2" charset="-78"/>
              </a:rPr>
              <a:t>تحيا بالمطر.</a:t>
            </a:r>
          </a:p>
        </p:txBody>
      </p:sp>
      <p:sp>
        <p:nvSpPr>
          <p:cNvPr id="19" name="مستطيل ذو زوايا قطرية مخدوشة 18"/>
          <p:cNvSpPr/>
          <p:nvPr/>
        </p:nvSpPr>
        <p:spPr>
          <a:xfrm>
            <a:off x="6500826" y="435771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to="" calcmode="lin" valueType="num">
                                      <p:cBhvr>
                                        <p:cTn id="16" dur="1" fill="hold"/>
                                        <p:tgtEl>
                                          <p:spTgt spid="5"/>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1" fill="hold"/>
                                        <p:tgtEl>
                                          <p:spTgt spid="7"/>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strVal val="#ppt_h"/>
                                          </p:val>
                                        </p:tav>
                                        <p:tav tm="100000">
                                          <p:val>
                                            <p:strVal val="#ppt_h"/>
                                          </p:val>
                                        </p:tav>
                                      </p:tavLst>
                                    </p:anim>
                                  </p:childTnLst>
                                </p:cTn>
                              </p:par>
                              <p:par>
                                <p:cTn id="35" presetID="2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edge">
                                      <p:cBhvr>
                                        <p:cTn id="37" dur="1000"/>
                                        <p:tgtEl>
                                          <p:spTgt spid="19"/>
                                        </p:tgtEl>
                                      </p:cBhvr>
                                    </p:animEffect>
                                  </p:childTnLst>
                                </p:cTn>
                              </p:par>
                              <p:par>
                                <p:cTn id="38" presetID="2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edge">
                                      <p:cBhvr>
                                        <p:cTn id="40" dur="1000"/>
                                        <p:tgtEl>
                                          <p:spTgt spid="17"/>
                                        </p:tgtEl>
                                      </p:cBhvr>
                                    </p:animEffect>
                                  </p:childTnLst>
                                </p:cTn>
                              </p:par>
                              <p:par>
                                <p:cTn id="41" presetID="20"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edge">
                                      <p:cBhvr>
                                        <p:cTn id="4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17" grpId="0"/>
      <p:bldP spid="18" grpId="0"/>
      <p:bldP spid="19"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876871" y="1147964"/>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71406" y="985830"/>
            <a:ext cx="7929618"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أبحث عن استخدامات للكلمات التالية وأبين مواضع استخداماتها : اللبن – شفاء – الطيبات - نعمة</a:t>
            </a:r>
            <a:endParaRPr lang="ar-SA" sz="2800" b="1" dirty="0">
              <a:effectLst>
                <a:glow rad="101600">
                  <a:schemeClr val="accent2">
                    <a:satMod val="175000"/>
                    <a:alpha val="40000"/>
                  </a:schemeClr>
                </a:glow>
              </a:effectLst>
            </a:endParaRPr>
          </a:p>
        </p:txBody>
      </p:sp>
      <p:sp>
        <p:nvSpPr>
          <p:cNvPr id="5" name="مخطط انسيابي: شريط مثقب 4"/>
          <p:cNvSpPr/>
          <p:nvPr/>
        </p:nvSpPr>
        <p:spPr>
          <a:xfrm rot="726338">
            <a:off x="7767987" y="1862344"/>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6" name="مربع نص 5"/>
          <p:cNvSpPr txBox="1"/>
          <p:nvPr/>
        </p:nvSpPr>
        <p:spPr>
          <a:xfrm>
            <a:off x="642910" y="1889111"/>
            <a:ext cx="7072362"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أوظف الكلمات السابقة في جمل وعبارات من إنشائي:</a:t>
            </a:r>
            <a:endParaRPr lang="ar-SA" sz="2800" b="1" dirty="0">
              <a:effectLst>
                <a:glow rad="101600">
                  <a:schemeClr val="accent2">
                    <a:satMod val="175000"/>
                    <a:alpha val="40000"/>
                  </a:schemeClr>
                </a:glow>
              </a:effectLst>
            </a:endParaRPr>
          </a:p>
        </p:txBody>
      </p:sp>
      <p:sp>
        <p:nvSpPr>
          <p:cNvPr id="7" name="مخطط انسيابي: شريط مثقب 6"/>
          <p:cNvSpPr/>
          <p:nvPr/>
        </p:nvSpPr>
        <p:spPr>
          <a:xfrm rot="726338">
            <a:off x="7662557" y="2694187"/>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8" name="مربع نص 7"/>
          <p:cNvSpPr txBox="1"/>
          <p:nvPr/>
        </p:nvSpPr>
        <p:spPr>
          <a:xfrm>
            <a:off x="1357290" y="2677188"/>
            <a:ext cx="6429420"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أبحث في أحد التفاسير عن معنى ما يلي:</a:t>
            </a:r>
            <a:endParaRPr lang="ar-SA" sz="2800" b="1" dirty="0">
              <a:effectLst>
                <a:glow rad="101600">
                  <a:schemeClr val="accent2">
                    <a:satMod val="175000"/>
                    <a:alpha val="40000"/>
                  </a:schemeClr>
                </a:glow>
              </a:effectLst>
            </a:endParaRPr>
          </a:p>
        </p:txBody>
      </p:sp>
      <p:graphicFrame>
        <p:nvGraphicFramePr>
          <p:cNvPr id="9" name="جدول 8"/>
          <p:cNvGraphicFramePr>
            <a:graphicFrameLocks noGrp="1"/>
          </p:cNvGraphicFramePr>
          <p:nvPr/>
        </p:nvGraphicFramePr>
        <p:xfrm>
          <a:off x="1285852" y="3200408"/>
          <a:ext cx="6096000" cy="1371600"/>
        </p:xfrm>
        <a:graphic>
          <a:graphicData uri="http://schemas.openxmlformats.org/drawingml/2006/table">
            <a:tbl>
              <a:tblPr rtl="1" firstRow="1" bandRow="1">
                <a:tableStyleId>{F5AB1C69-6EDB-4FF4-983F-18BD219EF322}</a:tableStyleId>
              </a:tblPr>
              <a:tblGrid>
                <a:gridCol w="1423974"/>
                <a:gridCol w="4672026"/>
              </a:tblGrid>
              <a:tr h="370840">
                <a:tc>
                  <a:txBody>
                    <a:bodyPr/>
                    <a:lstStyle/>
                    <a:p>
                      <a:pPr algn="ctr" rtl="1"/>
                      <a:r>
                        <a:rPr lang="ar-SA" sz="2400" b="1" dirty="0" smtClean="0">
                          <a:solidFill>
                            <a:schemeClr val="tx1"/>
                          </a:solidFill>
                        </a:rPr>
                        <a:t>الكلمة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معناها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400" b="1" dirty="0" smtClean="0">
                          <a:solidFill>
                            <a:schemeClr val="tx1"/>
                          </a:solidFill>
                        </a:rPr>
                        <a:t>يعرشون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400" b="1" dirty="0" smtClean="0">
                          <a:solidFill>
                            <a:schemeClr val="tx1"/>
                          </a:solidFill>
                        </a:rPr>
                        <a:t>أرذل</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1000"/>
                                        <p:tgtEl>
                                          <p:spTgt spid="5"/>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out)">
                                      <p:cBhvr>
                                        <p:cTn id="16" dur="1000"/>
                                        <p:tgtEl>
                                          <p:spTgt spid="6"/>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out)">
                                      <p:cBhvr>
                                        <p:cTn id="19" dur="1000"/>
                                        <p:tgtEl>
                                          <p:spTgt spid="7"/>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out)">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6858024"/>
          </a:xfrm>
          <a:prstGeom prst="rect">
            <a:avLst/>
          </a:prstGeom>
          <a:noFill/>
        </p:spPr>
      </p:pic>
      <p:sp>
        <p:nvSpPr>
          <p:cNvPr id="3" name="مستطيل ذو زوايا قطرية مخدوشة 2"/>
          <p:cNvSpPr/>
          <p:nvPr/>
        </p:nvSpPr>
        <p:spPr>
          <a:xfrm>
            <a:off x="7715272" y="28572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357158" y="142852"/>
            <a:ext cx="7358114" cy="1077218"/>
          </a:xfrm>
          <a:prstGeom prst="rect">
            <a:avLst/>
          </a:prstGeom>
          <a:noFill/>
        </p:spPr>
        <p:txBody>
          <a:bodyPr wrap="square" rtlCol="1">
            <a:spAutoFit/>
          </a:bodyPr>
          <a:lstStyle/>
          <a:p>
            <a:pPr algn="ctr"/>
            <a:r>
              <a:rPr lang="ar-SA" sz="3200" b="1" dirty="0" smtClean="0">
                <a:cs typeface="DecoType Naskh" pitchFamily="2" charset="-78"/>
              </a:rPr>
              <a:t>أتعاون مع من بجواري؛لأملأ المثلثات بما في صندوق الكلمات من جمل لأكون فقرة:</a:t>
            </a:r>
          </a:p>
        </p:txBody>
      </p:sp>
      <p:sp>
        <p:nvSpPr>
          <p:cNvPr id="5" name="مستطيل مستدير الزوايا 4"/>
          <p:cNvSpPr/>
          <p:nvPr/>
        </p:nvSpPr>
        <p:spPr>
          <a:xfrm>
            <a:off x="4643438" y="857232"/>
            <a:ext cx="4071966" cy="2643206"/>
          </a:xfrm>
          <a:prstGeom prst="roundRect">
            <a:avLst/>
          </a:prstGeom>
          <a:solidFill>
            <a:schemeClr val="accent2">
              <a:lumMod val="40000"/>
              <a:lumOff val="60000"/>
            </a:schemeClr>
          </a:solidFill>
          <a:ln>
            <a:solidFill>
              <a:schemeClr val="tx1"/>
            </a:solidFill>
          </a:ln>
        </p:spPr>
        <p:style>
          <a:lnRef idx="1">
            <a:schemeClr val="accent2"/>
          </a:lnRef>
          <a:fillRef idx="3">
            <a:schemeClr val="accent2"/>
          </a:fillRef>
          <a:effectRef idx="2">
            <a:schemeClr val="accent2"/>
          </a:effectRef>
          <a:fontRef idx="minor">
            <a:schemeClr val="lt1"/>
          </a:fontRef>
        </p:style>
        <p:txBody>
          <a:bodyPr rtlCol="1" anchor="ctr"/>
          <a:lstStyle/>
          <a:p>
            <a:pPr algn="ctr"/>
            <a:r>
              <a:rPr lang="ar-SA" sz="2000" b="1" dirty="0" smtClean="0">
                <a:solidFill>
                  <a:schemeClr val="tx1"/>
                </a:solidFill>
              </a:rPr>
              <a:t>والكلمات</a:t>
            </a:r>
          </a:p>
          <a:p>
            <a:pPr algn="ctr">
              <a:buFont typeface="Arial" pitchFamily="34" charset="0"/>
              <a:buChar char="•"/>
            </a:pPr>
            <a:r>
              <a:rPr lang="ar-SA" sz="2000" b="1" dirty="0" smtClean="0">
                <a:solidFill>
                  <a:schemeClr val="tx1"/>
                </a:solidFill>
              </a:rPr>
              <a:t>والأكل من كل الثمرات</a:t>
            </a:r>
          </a:p>
          <a:p>
            <a:pPr algn="ctr">
              <a:buFont typeface="Arial" pitchFamily="34" charset="0"/>
              <a:buChar char="•"/>
            </a:pPr>
            <a:r>
              <a:rPr lang="ar-SA" sz="2000" b="1" dirty="0" smtClean="0">
                <a:solidFill>
                  <a:schemeClr val="tx1"/>
                </a:solidFill>
              </a:rPr>
              <a:t>فيه شفاء للناس</a:t>
            </a:r>
          </a:p>
          <a:p>
            <a:pPr algn="ctr">
              <a:buFont typeface="Arial" pitchFamily="34" charset="0"/>
              <a:buChar char="•"/>
            </a:pPr>
            <a:r>
              <a:rPr lang="ar-SA" sz="2000" b="1" dirty="0" smtClean="0">
                <a:solidFill>
                  <a:schemeClr val="tx1"/>
                </a:solidFill>
              </a:rPr>
              <a:t> ألهم النحل</a:t>
            </a:r>
          </a:p>
          <a:p>
            <a:pPr algn="ctr">
              <a:buFont typeface="Arial" pitchFamily="34" charset="0"/>
              <a:buChar char="•"/>
            </a:pPr>
            <a:r>
              <a:rPr lang="ar-SA" sz="2000" b="1" dirty="0" smtClean="0">
                <a:solidFill>
                  <a:schemeClr val="tx1"/>
                </a:solidFill>
              </a:rPr>
              <a:t>باتخاذ الجبال والشجر ومما يعرشون بيوتاً</a:t>
            </a:r>
          </a:p>
          <a:p>
            <a:pPr algn="ctr">
              <a:buFont typeface="Arial" pitchFamily="34" charset="0"/>
              <a:buChar char="•"/>
            </a:pPr>
            <a:r>
              <a:rPr lang="ar-SA" sz="2000" b="1" dirty="0" smtClean="0">
                <a:solidFill>
                  <a:schemeClr val="tx1"/>
                </a:solidFill>
              </a:rPr>
              <a:t>فيخرج من بطونها</a:t>
            </a:r>
          </a:p>
          <a:p>
            <a:pPr algn="ctr">
              <a:buFont typeface="Arial" pitchFamily="34" charset="0"/>
              <a:buChar char="•"/>
            </a:pPr>
            <a:r>
              <a:rPr lang="ar-SA" sz="2000" b="1" dirty="0" smtClean="0">
                <a:solidFill>
                  <a:schemeClr val="tx1"/>
                </a:solidFill>
              </a:rPr>
              <a:t>التي سخرها لها</a:t>
            </a:r>
          </a:p>
          <a:p>
            <a:pPr algn="ctr">
              <a:buFont typeface="Arial" pitchFamily="34" charset="0"/>
              <a:buChar char="•"/>
            </a:pPr>
            <a:r>
              <a:rPr lang="ar-SA" sz="2000" b="1" dirty="0" smtClean="0">
                <a:solidFill>
                  <a:schemeClr val="tx1"/>
                </a:solidFill>
              </a:rPr>
              <a:t>شراب مختلف ألوانه</a:t>
            </a:r>
            <a:endParaRPr lang="ar-SA" sz="2000" b="1" dirty="0">
              <a:solidFill>
                <a:schemeClr val="tx1"/>
              </a:solidFill>
            </a:endParaRPr>
          </a:p>
        </p:txBody>
      </p:sp>
      <p:sp>
        <p:nvSpPr>
          <p:cNvPr id="13" name="شكل بيضاوي 12"/>
          <p:cNvSpPr/>
          <p:nvPr/>
        </p:nvSpPr>
        <p:spPr>
          <a:xfrm>
            <a:off x="1285852" y="714356"/>
            <a:ext cx="2286016" cy="1357322"/>
          </a:xfrm>
          <a:prstGeom prst="ellipse">
            <a:avLst/>
          </a:prstGeom>
          <a:gradFill flip="none" rotWithShape="1">
            <a:gsLst>
              <a:gs pos="0">
                <a:srgbClr val="AE6B5E">
                  <a:tint val="66000"/>
                  <a:satMod val="160000"/>
                </a:srgbClr>
              </a:gs>
              <a:gs pos="50000">
                <a:srgbClr val="AE6B5E">
                  <a:tint val="44500"/>
                  <a:satMod val="160000"/>
                </a:srgbClr>
              </a:gs>
              <a:gs pos="100000">
                <a:srgbClr val="AE6B5E">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الله تعالى</a:t>
            </a:r>
            <a:endParaRPr lang="ar-SA" sz="3200" b="1" dirty="0">
              <a:solidFill>
                <a:schemeClr val="tx1"/>
              </a:solidFill>
            </a:endParaRPr>
          </a:p>
        </p:txBody>
      </p:sp>
      <p:sp>
        <p:nvSpPr>
          <p:cNvPr id="14" name="شكل بيضاوي 13"/>
          <p:cNvSpPr/>
          <p:nvPr/>
        </p:nvSpPr>
        <p:spPr>
          <a:xfrm>
            <a:off x="142844" y="2000240"/>
            <a:ext cx="2286016" cy="1357322"/>
          </a:xfrm>
          <a:prstGeom prst="ellipse">
            <a:avLst/>
          </a:prstGeom>
          <a:gradFill flip="none" rotWithShape="1">
            <a:gsLst>
              <a:gs pos="0">
                <a:srgbClr val="AE6B5E">
                  <a:tint val="66000"/>
                  <a:satMod val="160000"/>
                </a:srgbClr>
              </a:gs>
              <a:gs pos="50000">
                <a:srgbClr val="AE6B5E">
                  <a:tint val="44500"/>
                  <a:satMod val="160000"/>
                </a:srgbClr>
              </a:gs>
              <a:gs pos="100000">
                <a:srgbClr val="AE6B5E">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شكل بيضاوي 14"/>
          <p:cNvSpPr/>
          <p:nvPr/>
        </p:nvSpPr>
        <p:spPr>
          <a:xfrm>
            <a:off x="2285984" y="2643182"/>
            <a:ext cx="2286016" cy="1357322"/>
          </a:xfrm>
          <a:prstGeom prst="ellipse">
            <a:avLst/>
          </a:prstGeom>
          <a:gradFill flip="none" rotWithShape="1">
            <a:gsLst>
              <a:gs pos="0">
                <a:srgbClr val="AE6B5E">
                  <a:tint val="66000"/>
                  <a:satMod val="160000"/>
                </a:srgbClr>
              </a:gs>
              <a:gs pos="50000">
                <a:srgbClr val="AE6B5E">
                  <a:tint val="44500"/>
                  <a:satMod val="160000"/>
                </a:srgbClr>
              </a:gs>
              <a:gs pos="100000">
                <a:srgbClr val="AE6B5E">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6" name="شكل بيضاوي 15"/>
          <p:cNvSpPr/>
          <p:nvPr/>
        </p:nvSpPr>
        <p:spPr>
          <a:xfrm>
            <a:off x="1428728" y="4000504"/>
            <a:ext cx="2286016" cy="1357322"/>
          </a:xfrm>
          <a:prstGeom prst="ellipse">
            <a:avLst/>
          </a:prstGeom>
          <a:gradFill flip="none" rotWithShape="1">
            <a:gsLst>
              <a:gs pos="0">
                <a:srgbClr val="AE6B5E">
                  <a:tint val="66000"/>
                  <a:satMod val="160000"/>
                </a:srgbClr>
              </a:gs>
              <a:gs pos="50000">
                <a:srgbClr val="AE6B5E">
                  <a:tint val="44500"/>
                  <a:satMod val="160000"/>
                </a:srgbClr>
              </a:gs>
              <a:gs pos="100000">
                <a:srgbClr val="AE6B5E">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شكل بيضاوي 16"/>
          <p:cNvSpPr/>
          <p:nvPr/>
        </p:nvSpPr>
        <p:spPr>
          <a:xfrm>
            <a:off x="4429124" y="5072074"/>
            <a:ext cx="2286016" cy="1357322"/>
          </a:xfrm>
          <a:prstGeom prst="ellipse">
            <a:avLst/>
          </a:prstGeom>
          <a:gradFill flip="none" rotWithShape="1">
            <a:gsLst>
              <a:gs pos="0">
                <a:srgbClr val="AE6B5E">
                  <a:tint val="66000"/>
                  <a:satMod val="160000"/>
                </a:srgbClr>
              </a:gs>
              <a:gs pos="50000">
                <a:srgbClr val="AE6B5E">
                  <a:tint val="44500"/>
                  <a:satMod val="160000"/>
                </a:srgbClr>
              </a:gs>
              <a:gs pos="100000">
                <a:srgbClr val="AE6B5E">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شكل بيضاوي 17"/>
          <p:cNvSpPr/>
          <p:nvPr/>
        </p:nvSpPr>
        <p:spPr>
          <a:xfrm>
            <a:off x="2071670" y="5357826"/>
            <a:ext cx="2286016" cy="1357322"/>
          </a:xfrm>
          <a:prstGeom prst="ellipse">
            <a:avLst/>
          </a:prstGeom>
          <a:gradFill flip="none" rotWithShape="1">
            <a:gsLst>
              <a:gs pos="0">
                <a:srgbClr val="AE6B5E">
                  <a:tint val="66000"/>
                  <a:satMod val="160000"/>
                </a:srgbClr>
              </a:gs>
              <a:gs pos="50000">
                <a:srgbClr val="AE6B5E">
                  <a:tint val="44500"/>
                  <a:satMod val="160000"/>
                </a:srgbClr>
              </a:gs>
              <a:gs pos="100000">
                <a:srgbClr val="AE6B5E">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شكل بيضاوي 18"/>
          <p:cNvSpPr/>
          <p:nvPr/>
        </p:nvSpPr>
        <p:spPr>
          <a:xfrm>
            <a:off x="5429256" y="3786190"/>
            <a:ext cx="2286016" cy="1357322"/>
          </a:xfrm>
          <a:prstGeom prst="ellipse">
            <a:avLst/>
          </a:prstGeom>
          <a:gradFill flip="none" rotWithShape="1">
            <a:gsLst>
              <a:gs pos="0">
                <a:srgbClr val="AE6B5E">
                  <a:tint val="66000"/>
                  <a:satMod val="160000"/>
                </a:srgbClr>
              </a:gs>
              <a:gs pos="50000">
                <a:srgbClr val="AE6B5E">
                  <a:tint val="44500"/>
                  <a:satMod val="160000"/>
                </a:srgbClr>
              </a:gs>
              <a:gs pos="100000">
                <a:srgbClr val="AE6B5E">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1" name="شكل بيضاوي 20"/>
          <p:cNvSpPr/>
          <p:nvPr/>
        </p:nvSpPr>
        <p:spPr>
          <a:xfrm>
            <a:off x="6715140" y="5000636"/>
            <a:ext cx="2286016" cy="1357322"/>
          </a:xfrm>
          <a:prstGeom prst="ellipse">
            <a:avLst/>
          </a:prstGeom>
          <a:gradFill flip="none" rotWithShape="1">
            <a:gsLst>
              <a:gs pos="0">
                <a:srgbClr val="AE6B5E">
                  <a:tint val="66000"/>
                  <a:satMod val="160000"/>
                </a:srgbClr>
              </a:gs>
              <a:gs pos="50000">
                <a:srgbClr val="AE6B5E">
                  <a:tint val="44500"/>
                  <a:satMod val="160000"/>
                </a:srgbClr>
              </a:gs>
              <a:gs pos="100000">
                <a:srgbClr val="AE6B5E">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2" name="مربع نص 21"/>
          <p:cNvSpPr txBox="1"/>
          <p:nvPr/>
        </p:nvSpPr>
        <p:spPr>
          <a:xfrm>
            <a:off x="357158" y="2357430"/>
            <a:ext cx="1857388" cy="584775"/>
          </a:xfrm>
          <a:prstGeom prst="rect">
            <a:avLst/>
          </a:prstGeom>
          <a:noFill/>
        </p:spPr>
        <p:txBody>
          <a:bodyPr wrap="square" rtlCol="1">
            <a:spAutoFit/>
          </a:bodyPr>
          <a:lstStyle/>
          <a:p>
            <a:pPr algn="ctr"/>
            <a:r>
              <a:rPr lang="ar-SA" sz="3200" b="1" dirty="0" smtClean="0">
                <a:solidFill>
                  <a:srgbClr val="C00000"/>
                </a:solidFill>
              </a:rPr>
              <a:t>ألهم النحل</a:t>
            </a:r>
          </a:p>
        </p:txBody>
      </p:sp>
      <p:sp>
        <p:nvSpPr>
          <p:cNvPr id="23" name="مربع نص 22"/>
          <p:cNvSpPr txBox="1"/>
          <p:nvPr/>
        </p:nvSpPr>
        <p:spPr>
          <a:xfrm>
            <a:off x="2357422" y="2772787"/>
            <a:ext cx="2071702" cy="1200329"/>
          </a:xfrm>
          <a:prstGeom prst="rect">
            <a:avLst/>
          </a:prstGeom>
          <a:noFill/>
        </p:spPr>
        <p:txBody>
          <a:bodyPr wrap="square" rtlCol="1">
            <a:spAutoFit/>
          </a:bodyPr>
          <a:lstStyle/>
          <a:p>
            <a:pPr algn="ctr"/>
            <a:r>
              <a:rPr lang="ar-SA" sz="2400" b="1" dirty="0" smtClean="0">
                <a:solidFill>
                  <a:srgbClr val="C00000"/>
                </a:solidFill>
              </a:rPr>
              <a:t>باتخاذ الجبال والشجر ومما </a:t>
            </a:r>
            <a:r>
              <a:rPr lang="ar-SA" sz="2400" b="1" dirty="0" err="1" smtClean="0">
                <a:solidFill>
                  <a:srgbClr val="C00000"/>
                </a:solidFill>
              </a:rPr>
              <a:t>يعرشون</a:t>
            </a:r>
            <a:r>
              <a:rPr lang="ar-SA" sz="2400" b="1" dirty="0" smtClean="0">
                <a:solidFill>
                  <a:srgbClr val="C00000"/>
                </a:solidFill>
              </a:rPr>
              <a:t> بيوتاً</a:t>
            </a:r>
          </a:p>
        </p:txBody>
      </p:sp>
      <p:sp>
        <p:nvSpPr>
          <p:cNvPr id="24" name="مربع نص 23"/>
          <p:cNvSpPr txBox="1"/>
          <p:nvPr/>
        </p:nvSpPr>
        <p:spPr>
          <a:xfrm>
            <a:off x="1643042" y="4143380"/>
            <a:ext cx="1857388" cy="1077218"/>
          </a:xfrm>
          <a:prstGeom prst="rect">
            <a:avLst/>
          </a:prstGeom>
          <a:noFill/>
        </p:spPr>
        <p:txBody>
          <a:bodyPr wrap="square" rtlCol="1">
            <a:spAutoFit/>
          </a:bodyPr>
          <a:lstStyle/>
          <a:p>
            <a:pPr algn="ctr"/>
            <a:r>
              <a:rPr lang="ar-SA" sz="3200" b="1" dirty="0" smtClean="0">
                <a:solidFill>
                  <a:srgbClr val="C00000"/>
                </a:solidFill>
              </a:rPr>
              <a:t>والأكل من كل الثمرات</a:t>
            </a:r>
          </a:p>
        </p:txBody>
      </p:sp>
      <p:sp>
        <p:nvSpPr>
          <p:cNvPr id="25" name="مربع نص 24"/>
          <p:cNvSpPr txBox="1"/>
          <p:nvPr/>
        </p:nvSpPr>
        <p:spPr>
          <a:xfrm>
            <a:off x="2285984" y="5572140"/>
            <a:ext cx="1857388" cy="1077218"/>
          </a:xfrm>
          <a:prstGeom prst="rect">
            <a:avLst/>
          </a:prstGeom>
          <a:noFill/>
        </p:spPr>
        <p:txBody>
          <a:bodyPr wrap="square" rtlCol="1">
            <a:spAutoFit/>
          </a:bodyPr>
          <a:lstStyle/>
          <a:p>
            <a:pPr algn="ctr"/>
            <a:r>
              <a:rPr lang="ar-SA" sz="3200" b="1" dirty="0" smtClean="0">
                <a:solidFill>
                  <a:srgbClr val="C00000"/>
                </a:solidFill>
              </a:rPr>
              <a:t>التي سخرها لهم</a:t>
            </a:r>
          </a:p>
        </p:txBody>
      </p:sp>
      <p:sp>
        <p:nvSpPr>
          <p:cNvPr id="26" name="مربع نص 25"/>
          <p:cNvSpPr txBox="1"/>
          <p:nvPr/>
        </p:nvSpPr>
        <p:spPr>
          <a:xfrm>
            <a:off x="4643438" y="5214950"/>
            <a:ext cx="1857388" cy="1077218"/>
          </a:xfrm>
          <a:prstGeom prst="rect">
            <a:avLst/>
          </a:prstGeom>
          <a:noFill/>
        </p:spPr>
        <p:txBody>
          <a:bodyPr wrap="square" rtlCol="1">
            <a:spAutoFit/>
          </a:bodyPr>
          <a:lstStyle/>
          <a:p>
            <a:pPr algn="ctr"/>
            <a:r>
              <a:rPr lang="ar-SA" sz="3200" b="1" dirty="0" smtClean="0">
                <a:solidFill>
                  <a:srgbClr val="C00000"/>
                </a:solidFill>
              </a:rPr>
              <a:t>فيخرج من بطونها</a:t>
            </a:r>
          </a:p>
        </p:txBody>
      </p:sp>
      <p:sp>
        <p:nvSpPr>
          <p:cNvPr id="27" name="مربع نص 26"/>
          <p:cNvSpPr txBox="1"/>
          <p:nvPr/>
        </p:nvSpPr>
        <p:spPr>
          <a:xfrm>
            <a:off x="5429256" y="4000504"/>
            <a:ext cx="2357454" cy="1077218"/>
          </a:xfrm>
          <a:prstGeom prst="rect">
            <a:avLst/>
          </a:prstGeom>
          <a:noFill/>
        </p:spPr>
        <p:txBody>
          <a:bodyPr wrap="square" rtlCol="1">
            <a:spAutoFit/>
          </a:bodyPr>
          <a:lstStyle/>
          <a:p>
            <a:pPr algn="ctr"/>
            <a:r>
              <a:rPr lang="ar-SA" sz="3200" b="1" dirty="0" smtClean="0">
                <a:solidFill>
                  <a:srgbClr val="C00000"/>
                </a:solidFill>
              </a:rPr>
              <a:t>شراب مختلف ألوانه</a:t>
            </a:r>
          </a:p>
        </p:txBody>
      </p:sp>
      <p:sp>
        <p:nvSpPr>
          <p:cNvPr id="28" name="مربع نص 27"/>
          <p:cNvSpPr txBox="1"/>
          <p:nvPr/>
        </p:nvSpPr>
        <p:spPr>
          <a:xfrm>
            <a:off x="6858016" y="5143512"/>
            <a:ext cx="1857388" cy="1077218"/>
          </a:xfrm>
          <a:prstGeom prst="rect">
            <a:avLst/>
          </a:prstGeom>
          <a:noFill/>
        </p:spPr>
        <p:txBody>
          <a:bodyPr wrap="square" rtlCol="1">
            <a:spAutoFit/>
          </a:bodyPr>
          <a:lstStyle/>
          <a:p>
            <a:pPr algn="ctr"/>
            <a:r>
              <a:rPr lang="ar-SA" sz="3200" b="1" dirty="0" smtClean="0">
                <a:solidFill>
                  <a:srgbClr val="C00000"/>
                </a:solidFill>
              </a:rPr>
              <a:t>فيه شفاء للناس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2000"/>
                                        <p:tgtEl>
                                          <p:spTgt spid="5"/>
                                        </p:tgtEl>
                                      </p:cBhvr>
                                    </p:animEffect>
                                  </p:childTnLst>
                                </p:cTn>
                              </p:par>
                              <p:par>
                                <p:cTn id="14" presetID="24"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to="" calcmode="lin" valueType="num">
                                      <p:cBhvr>
                                        <p:cTn id="16" dur="1" fill="hold"/>
                                        <p:tgtEl>
                                          <p:spTgt spid="13"/>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to="" calcmode="lin" valueType="num">
                                      <p:cBhvr>
                                        <p:cTn id="19" dur="1" fill="hold"/>
                                        <p:tgtEl>
                                          <p:spTgt spid="14"/>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to="" calcmode="lin" valueType="num">
                                      <p:cBhvr>
                                        <p:cTn id="22" dur="1" fill="hold"/>
                                        <p:tgtEl>
                                          <p:spTgt spid="15"/>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to="" calcmode="lin" valueType="num">
                                      <p:cBhvr>
                                        <p:cTn id="25" dur="1" fill="hold"/>
                                        <p:tgtEl>
                                          <p:spTgt spid="16"/>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to="" calcmode="lin" valueType="num">
                                      <p:cBhvr>
                                        <p:cTn id="28" dur="1" fill="hold"/>
                                        <p:tgtEl>
                                          <p:spTgt spid="18"/>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to="" calcmode="lin" valueType="num">
                                      <p:cBhvr>
                                        <p:cTn id="31" dur="1" fill="hold"/>
                                        <p:tgtEl>
                                          <p:spTgt spid="17"/>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 to="" calcmode="lin" valueType="num">
                                      <p:cBhvr>
                                        <p:cTn id="34" dur="1" fill="hold"/>
                                        <p:tgtEl>
                                          <p:spTgt spid="19"/>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to="" calcmode="lin" valueType="num">
                                      <p:cBhvr>
                                        <p:cTn id="37" dur="1" fill="hold"/>
                                        <p:tgtEl>
                                          <p:spTgt spid="21"/>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15"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1000" fill="hold"/>
                                        <p:tgtEl>
                                          <p:spTgt spid="22"/>
                                        </p:tgtEl>
                                        <p:attrNameLst>
                                          <p:attrName>ppt_w</p:attrName>
                                        </p:attrNameLst>
                                      </p:cBhvr>
                                      <p:tavLst>
                                        <p:tav tm="0">
                                          <p:val>
                                            <p:fltVal val="0"/>
                                          </p:val>
                                        </p:tav>
                                        <p:tav tm="100000">
                                          <p:val>
                                            <p:strVal val="#ppt_w"/>
                                          </p:val>
                                        </p:tav>
                                      </p:tavLst>
                                    </p:anim>
                                    <p:anim calcmode="lin" valueType="num">
                                      <p:cBhvr>
                                        <p:cTn id="43" dur="1000" fill="hold"/>
                                        <p:tgtEl>
                                          <p:spTgt spid="22"/>
                                        </p:tgtEl>
                                        <p:attrNameLst>
                                          <p:attrName>ppt_h</p:attrName>
                                        </p:attrNameLst>
                                      </p:cBhvr>
                                      <p:tavLst>
                                        <p:tav tm="0">
                                          <p:val>
                                            <p:fltVal val="0"/>
                                          </p:val>
                                        </p:tav>
                                        <p:tav tm="100000">
                                          <p:val>
                                            <p:strVal val="#ppt_h"/>
                                          </p:val>
                                        </p:tav>
                                      </p:tavLst>
                                    </p:anim>
                                    <p:anim calcmode="lin" valueType="num">
                                      <p:cBhvr>
                                        <p:cTn id="44"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6" fill="hold">
                      <p:stCondLst>
                        <p:cond delay="indefinite"/>
                      </p:stCondLst>
                      <p:childTnLst>
                        <p:par>
                          <p:cTn id="47" fill="hold">
                            <p:stCondLst>
                              <p:cond delay="0"/>
                            </p:stCondLst>
                            <p:childTnLst>
                              <p:par>
                                <p:cTn id="48" presetID="15"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1000" fill="hold"/>
                                        <p:tgtEl>
                                          <p:spTgt spid="23"/>
                                        </p:tgtEl>
                                        <p:attrNameLst>
                                          <p:attrName>ppt_w</p:attrName>
                                        </p:attrNameLst>
                                      </p:cBhvr>
                                      <p:tavLst>
                                        <p:tav tm="0">
                                          <p:val>
                                            <p:fltVal val="0"/>
                                          </p:val>
                                        </p:tav>
                                        <p:tav tm="100000">
                                          <p:val>
                                            <p:strVal val="#ppt_w"/>
                                          </p:val>
                                        </p:tav>
                                      </p:tavLst>
                                    </p:anim>
                                    <p:anim calcmode="lin" valueType="num">
                                      <p:cBhvr>
                                        <p:cTn id="51" dur="1000" fill="hold"/>
                                        <p:tgtEl>
                                          <p:spTgt spid="23"/>
                                        </p:tgtEl>
                                        <p:attrNameLst>
                                          <p:attrName>ppt_h</p:attrName>
                                        </p:attrNameLst>
                                      </p:cBhvr>
                                      <p:tavLst>
                                        <p:tav tm="0">
                                          <p:val>
                                            <p:fltVal val="0"/>
                                          </p:val>
                                        </p:tav>
                                        <p:tav tm="100000">
                                          <p:val>
                                            <p:strVal val="#ppt_h"/>
                                          </p:val>
                                        </p:tav>
                                      </p:tavLst>
                                    </p:anim>
                                    <p:anim calcmode="lin" valueType="num">
                                      <p:cBhvr>
                                        <p:cTn id="52"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4" fill="hold">
                      <p:stCondLst>
                        <p:cond delay="indefinite"/>
                      </p:stCondLst>
                      <p:childTnLst>
                        <p:par>
                          <p:cTn id="55" fill="hold">
                            <p:stCondLst>
                              <p:cond delay="0"/>
                            </p:stCondLst>
                            <p:childTnLst>
                              <p:par>
                                <p:cTn id="56" presetID="15" presetClass="entr" presetSubtype="0"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1000" fill="hold"/>
                                        <p:tgtEl>
                                          <p:spTgt spid="24"/>
                                        </p:tgtEl>
                                        <p:attrNameLst>
                                          <p:attrName>ppt_w</p:attrName>
                                        </p:attrNameLst>
                                      </p:cBhvr>
                                      <p:tavLst>
                                        <p:tav tm="0">
                                          <p:val>
                                            <p:fltVal val="0"/>
                                          </p:val>
                                        </p:tav>
                                        <p:tav tm="100000">
                                          <p:val>
                                            <p:strVal val="#ppt_w"/>
                                          </p:val>
                                        </p:tav>
                                      </p:tavLst>
                                    </p:anim>
                                    <p:anim calcmode="lin" valueType="num">
                                      <p:cBhvr>
                                        <p:cTn id="59" dur="1000" fill="hold"/>
                                        <p:tgtEl>
                                          <p:spTgt spid="24"/>
                                        </p:tgtEl>
                                        <p:attrNameLst>
                                          <p:attrName>ppt_h</p:attrName>
                                        </p:attrNameLst>
                                      </p:cBhvr>
                                      <p:tavLst>
                                        <p:tav tm="0">
                                          <p:val>
                                            <p:fltVal val="0"/>
                                          </p:val>
                                        </p:tav>
                                        <p:tav tm="100000">
                                          <p:val>
                                            <p:strVal val="#ppt_h"/>
                                          </p:val>
                                        </p:tav>
                                      </p:tavLst>
                                    </p:anim>
                                    <p:anim calcmode="lin" valueType="num">
                                      <p:cBhvr>
                                        <p:cTn id="60"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61"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2" fill="hold">
                      <p:stCondLst>
                        <p:cond delay="indefinite"/>
                      </p:stCondLst>
                      <p:childTnLst>
                        <p:par>
                          <p:cTn id="63" fill="hold">
                            <p:stCondLst>
                              <p:cond delay="0"/>
                            </p:stCondLst>
                            <p:childTnLst>
                              <p:par>
                                <p:cTn id="64" presetID="15" presetClass="entr" presetSubtype="0"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p:cTn id="66" dur="1000" fill="hold"/>
                                        <p:tgtEl>
                                          <p:spTgt spid="25"/>
                                        </p:tgtEl>
                                        <p:attrNameLst>
                                          <p:attrName>ppt_w</p:attrName>
                                        </p:attrNameLst>
                                      </p:cBhvr>
                                      <p:tavLst>
                                        <p:tav tm="0">
                                          <p:val>
                                            <p:fltVal val="0"/>
                                          </p:val>
                                        </p:tav>
                                        <p:tav tm="100000">
                                          <p:val>
                                            <p:strVal val="#ppt_w"/>
                                          </p:val>
                                        </p:tav>
                                      </p:tavLst>
                                    </p:anim>
                                    <p:anim calcmode="lin" valueType="num">
                                      <p:cBhvr>
                                        <p:cTn id="67" dur="1000" fill="hold"/>
                                        <p:tgtEl>
                                          <p:spTgt spid="25"/>
                                        </p:tgtEl>
                                        <p:attrNameLst>
                                          <p:attrName>ppt_h</p:attrName>
                                        </p:attrNameLst>
                                      </p:cBhvr>
                                      <p:tavLst>
                                        <p:tav tm="0">
                                          <p:val>
                                            <p:fltVal val="0"/>
                                          </p:val>
                                        </p:tav>
                                        <p:tav tm="100000">
                                          <p:val>
                                            <p:strVal val="#ppt_h"/>
                                          </p:val>
                                        </p:tav>
                                      </p:tavLst>
                                    </p:anim>
                                    <p:anim calcmode="lin" valueType="num">
                                      <p:cBhvr>
                                        <p:cTn id="68"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0" fill="hold">
                      <p:stCondLst>
                        <p:cond delay="indefinite"/>
                      </p:stCondLst>
                      <p:childTnLst>
                        <p:par>
                          <p:cTn id="71" fill="hold">
                            <p:stCondLst>
                              <p:cond delay="0"/>
                            </p:stCondLst>
                            <p:childTnLst>
                              <p:par>
                                <p:cTn id="72" presetID="15" presetClass="entr" presetSubtype="0" fill="hold" grpId="0" nodeType="click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1000" fill="hold"/>
                                        <p:tgtEl>
                                          <p:spTgt spid="26"/>
                                        </p:tgtEl>
                                        <p:attrNameLst>
                                          <p:attrName>ppt_w</p:attrName>
                                        </p:attrNameLst>
                                      </p:cBhvr>
                                      <p:tavLst>
                                        <p:tav tm="0">
                                          <p:val>
                                            <p:fltVal val="0"/>
                                          </p:val>
                                        </p:tav>
                                        <p:tav tm="100000">
                                          <p:val>
                                            <p:strVal val="#ppt_w"/>
                                          </p:val>
                                        </p:tav>
                                      </p:tavLst>
                                    </p:anim>
                                    <p:anim calcmode="lin" valueType="num">
                                      <p:cBhvr>
                                        <p:cTn id="75" dur="1000" fill="hold"/>
                                        <p:tgtEl>
                                          <p:spTgt spid="26"/>
                                        </p:tgtEl>
                                        <p:attrNameLst>
                                          <p:attrName>ppt_h</p:attrName>
                                        </p:attrNameLst>
                                      </p:cBhvr>
                                      <p:tavLst>
                                        <p:tav tm="0">
                                          <p:val>
                                            <p:fltVal val="0"/>
                                          </p:val>
                                        </p:tav>
                                        <p:tav tm="100000">
                                          <p:val>
                                            <p:strVal val="#ppt_h"/>
                                          </p:val>
                                        </p:tav>
                                      </p:tavLst>
                                    </p:anim>
                                    <p:anim calcmode="lin" valueType="num">
                                      <p:cBhvr>
                                        <p:cTn id="76"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8" fill="hold">
                      <p:stCondLst>
                        <p:cond delay="indefinite"/>
                      </p:stCondLst>
                      <p:childTnLst>
                        <p:par>
                          <p:cTn id="79" fill="hold">
                            <p:stCondLst>
                              <p:cond delay="0"/>
                            </p:stCondLst>
                            <p:childTnLst>
                              <p:par>
                                <p:cTn id="80" presetID="15" presetClass="entr" presetSubtype="0" fill="hold" grpId="0" nodeType="click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1000" fill="hold"/>
                                        <p:tgtEl>
                                          <p:spTgt spid="27"/>
                                        </p:tgtEl>
                                        <p:attrNameLst>
                                          <p:attrName>ppt_w</p:attrName>
                                        </p:attrNameLst>
                                      </p:cBhvr>
                                      <p:tavLst>
                                        <p:tav tm="0">
                                          <p:val>
                                            <p:fltVal val="0"/>
                                          </p:val>
                                        </p:tav>
                                        <p:tav tm="100000">
                                          <p:val>
                                            <p:strVal val="#ppt_w"/>
                                          </p:val>
                                        </p:tav>
                                      </p:tavLst>
                                    </p:anim>
                                    <p:anim calcmode="lin" valueType="num">
                                      <p:cBhvr>
                                        <p:cTn id="83" dur="1000" fill="hold"/>
                                        <p:tgtEl>
                                          <p:spTgt spid="27"/>
                                        </p:tgtEl>
                                        <p:attrNameLst>
                                          <p:attrName>ppt_h</p:attrName>
                                        </p:attrNameLst>
                                      </p:cBhvr>
                                      <p:tavLst>
                                        <p:tav tm="0">
                                          <p:val>
                                            <p:fltVal val="0"/>
                                          </p:val>
                                        </p:tav>
                                        <p:tav tm="100000">
                                          <p:val>
                                            <p:strVal val="#ppt_h"/>
                                          </p:val>
                                        </p:tav>
                                      </p:tavLst>
                                    </p:anim>
                                    <p:anim calcmode="lin" valueType="num">
                                      <p:cBhvr>
                                        <p:cTn id="84"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85"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6" fill="hold">
                      <p:stCondLst>
                        <p:cond delay="indefinite"/>
                      </p:stCondLst>
                      <p:childTnLst>
                        <p:par>
                          <p:cTn id="87" fill="hold">
                            <p:stCondLst>
                              <p:cond delay="0"/>
                            </p:stCondLst>
                            <p:childTnLst>
                              <p:par>
                                <p:cTn id="88" presetID="15" presetClass="entr" presetSubtype="0" fill="hold" grpId="0" nodeType="click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1000" fill="hold"/>
                                        <p:tgtEl>
                                          <p:spTgt spid="28"/>
                                        </p:tgtEl>
                                        <p:attrNameLst>
                                          <p:attrName>ppt_w</p:attrName>
                                        </p:attrNameLst>
                                      </p:cBhvr>
                                      <p:tavLst>
                                        <p:tav tm="0">
                                          <p:val>
                                            <p:fltVal val="0"/>
                                          </p:val>
                                        </p:tav>
                                        <p:tav tm="100000">
                                          <p:val>
                                            <p:strVal val="#ppt_w"/>
                                          </p:val>
                                        </p:tav>
                                      </p:tavLst>
                                    </p:anim>
                                    <p:anim calcmode="lin" valueType="num">
                                      <p:cBhvr>
                                        <p:cTn id="91" dur="1000" fill="hold"/>
                                        <p:tgtEl>
                                          <p:spTgt spid="28"/>
                                        </p:tgtEl>
                                        <p:attrNameLst>
                                          <p:attrName>ppt_h</p:attrName>
                                        </p:attrNameLst>
                                      </p:cBhvr>
                                      <p:tavLst>
                                        <p:tav tm="0">
                                          <p:val>
                                            <p:fltVal val="0"/>
                                          </p:val>
                                        </p:tav>
                                        <p:tav tm="100000">
                                          <p:val>
                                            <p:strVal val="#ppt_h"/>
                                          </p:val>
                                        </p:tav>
                                      </p:tavLst>
                                    </p:anim>
                                    <p:anim calcmode="lin" valueType="num">
                                      <p:cBhvr>
                                        <p:cTn id="92"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93" dur="1000" fill="hold"/>
                                        <p:tgtEl>
                                          <p:spTgt spid="2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3" grpId="0" animBg="1"/>
      <p:bldP spid="14" grpId="0" animBg="1"/>
      <p:bldP spid="15" grpId="0" animBg="1"/>
      <p:bldP spid="16" grpId="0" animBg="1"/>
      <p:bldP spid="17" grpId="0" animBg="1"/>
      <p:bldP spid="18" grpId="0" animBg="1"/>
      <p:bldP spid="19" grpId="0" animBg="1"/>
      <p:bldP spid="21" grpId="0" animBg="1"/>
      <p:bldP spid="22" grpId="0"/>
      <p:bldP spid="23" grpId="0"/>
      <p:bldP spid="24" grpId="0"/>
      <p:bldP spid="25" grpId="0"/>
      <p:bldP spid="26" grpId="0"/>
      <p:bldP spid="27" grpId="0"/>
      <p:bldP spid="28"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500958" y="428604"/>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4" name="مربع نص 3"/>
          <p:cNvSpPr txBox="1"/>
          <p:nvPr/>
        </p:nvSpPr>
        <p:spPr>
          <a:xfrm>
            <a:off x="2714612" y="214290"/>
            <a:ext cx="4643470" cy="1077218"/>
          </a:xfrm>
          <a:prstGeom prst="rect">
            <a:avLst/>
          </a:prstGeom>
          <a:noFill/>
        </p:spPr>
        <p:txBody>
          <a:bodyPr wrap="square" rtlCol="1">
            <a:spAutoFit/>
          </a:bodyPr>
          <a:lstStyle/>
          <a:p>
            <a:pPr algn="ctr"/>
            <a:r>
              <a:rPr lang="ar-SA" sz="3200" b="1" dirty="0" smtClean="0">
                <a:cs typeface="DecoType Naskh" pitchFamily="2" charset="-78"/>
              </a:rPr>
              <a:t>أورد من الآيات دليلاً على أن الله تعالى قدّر أرزاق العباد</a:t>
            </a:r>
          </a:p>
        </p:txBody>
      </p:sp>
      <p:sp>
        <p:nvSpPr>
          <p:cNvPr id="5" name="مربع نص 4"/>
          <p:cNvSpPr txBox="1"/>
          <p:nvPr/>
        </p:nvSpPr>
        <p:spPr>
          <a:xfrm>
            <a:off x="2714612" y="1142984"/>
            <a:ext cx="3643338" cy="584775"/>
          </a:xfrm>
          <a:prstGeom prst="rect">
            <a:avLst/>
          </a:prstGeom>
          <a:noFill/>
        </p:spPr>
        <p:txBody>
          <a:bodyPr wrap="square" rtlCol="1">
            <a:spAutoFit/>
          </a:bodyPr>
          <a:lstStyle/>
          <a:p>
            <a:pPr algn="ctr"/>
            <a:r>
              <a:rPr lang="ar-SA" sz="3200" b="1" dirty="0" smtClean="0">
                <a:solidFill>
                  <a:srgbClr val="C00000"/>
                </a:solidFill>
              </a:rPr>
              <a:t>آية 71 في النص القرآني</a:t>
            </a:r>
          </a:p>
        </p:txBody>
      </p:sp>
      <p:sp>
        <p:nvSpPr>
          <p:cNvPr id="6" name="مستطيل ذو زوايا قطرية مخدوشة 5"/>
          <p:cNvSpPr/>
          <p:nvPr/>
        </p:nvSpPr>
        <p:spPr>
          <a:xfrm>
            <a:off x="7500958" y="1915531"/>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7" name="مربع نص 6"/>
          <p:cNvSpPr txBox="1"/>
          <p:nvPr/>
        </p:nvSpPr>
        <p:spPr>
          <a:xfrm>
            <a:off x="2714612" y="1701217"/>
            <a:ext cx="4643470" cy="1077218"/>
          </a:xfrm>
          <a:prstGeom prst="rect">
            <a:avLst/>
          </a:prstGeom>
          <a:noFill/>
        </p:spPr>
        <p:txBody>
          <a:bodyPr wrap="square" rtlCol="1">
            <a:spAutoFit/>
          </a:bodyPr>
          <a:lstStyle/>
          <a:p>
            <a:pPr algn="ctr"/>
            <a:r>
              <a:rPr lang="ar-SA" sz="3200" b="1" dirty="0" smtClean="0">
                <a:cs typeface="DecoType Naskh" pitchFamily="2" charset="-78"/>
              </a:rPr>
              <a:t>أستخرج من الآيات الكريمة النعم التي امتن بها الله تعالى على الإنسان</a:t>
            </a:r>
          </a:p>
        </p:txBody>
      </p:sp>
      <p:sp>
        <p:nvSpPr>
          <p:cNvPr id="8" name="مربع نص 7"/>
          <p:cNvSpPr txBox="1"/>
          <p:nvPr/>
        </p:nvSpPr>
        <p:spPr>
          <a:xfrm>
            <a:off x="428596" y="2772787"/>
            <a:ext cx="7572428" cy="584775"/>
          </a:xfrm>
          <a:prstGeom prst="rect">
            <a:avLst/>
          </a:prstGeom>
          <a:noFill/>
        </p:spPr>
        <p:txBody>
          <a:bodyPr wrap="square" rtlCol="1">
            <a:spAutoFit/>
          </a:bodyPr>
          <a:lstStyle/>
          <a:p>
            <a:pPr algn="ctr"/>
            <a:r>
              <a:rPr lang="ar-SA" sz="3200" b="1" dirty="0" smtClean="0">
                <a:solidFill>
                  <a:srgbClr val="C00000"/>
                </a:solidFill>
              </a:rPr>
              <a:t>المطر – إحياء الأرض – الأنعام – الثمرات - العسل</a:t>
            </a:r>
          </a:p>
        </p:txBody>
      </p:sp>
      <p:sp>
        <p:nvSpPr>
          <p:cNvPr id="9" name="مستطيل ذو زوايا قطرية مخدوشة 8"/>
          <p:cNvSpPr/>
          <p:nvPr/>
        </p:nvSpPr>
        <p:spPr>
          <a:xfrm>
            <a:off x="7358082" y="3643314"/>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خامساً</a:t>
            </a:r>
            <a:endParaRPr lang="ar-SA" sz="2400" b="1" dirty="0">
              <a:solidFill>
                <a:schemeClr val="tx1"/>
              </a:solidFill>
            </a:endParaRPr>
          </a:p>
        </p:txBody>
      </p:sp>
      <p:sp>
        <p:nvSpPr>
          <p:cNvPr id="10" name="مربع نص 9"/>
          <p:cNvSpPr txBox="1"/>
          <p:nvPr/>
        </p:nvSpPr>
        <p:spPr>
          <a:xfrm>
            <a:off x="1285852" y="3558605"/>
            <a:ext cx="6000792" cy="584775"/>
          </a:xfrm>
          <a:prstGeom prst="rect">
            <a:avLst/>
          </a:prstGeom>
          <a:noFill/>
        </p:spPr>
        <p:txBody>
          <a:bodyPr wrap="square" rtlCol="1">
            <a:spAutoFit/>
          </a:bodyPr>
          <a:lstStyle/>
          <a:p>
            <a:pPr algn="ctr"/>
            <a:r>
              <a:rPr lang="ar-SA" sz="3200" b="1" dirty="0" smtClean="0">
                <a:cs typeface="DecoType Naskh" pitchFamily="2" charset="-78"/>
              </a:rPr>
              <a:t>في النص القرآني الكريم براهين على قدرته تعالى ،أذكرها</a:t>
            </a:r>
          </a:p>
        </p:txBody>
      </p:sp>
      <p:sp>
        <p:nvSpPr>
          <p:cNvPr id="11" name="مربع نص 10"/>
          <p:cNvSpPr txBox="1"/>
          <p:nvPr/>
        </p:nvSpPr>
        <p:spPr>
          <a:xfrm>
            <a:off x="2143108" y="4071942"/>
            <a:ext cx="5000660" cy="2554545"/>
          </a:xfrm>
          <a:prstGeom prst="rect">
            <a:avLst/>
          </a:prstGeom>
          <a:noFill/>
        </p:spPr>
        <p:txBody>
          <a:bodyPr wrap="square" rtlCol="1">
            <a:spAutoFit/>
          </a:bodyPr>
          <a:lstStyle/>
          <a:p>
            <a:pPr algn="ctr">
              <a:buFontTx/>
              <a:buChar char="-"/>
            </a:pPr>
            <a:r>
              <a:rPr lang="ar-SA" sz="3200" b="1" dirty="0" smtClean="0">
                <a:solidFill>
                  <a:srgbClr val="C00000"/>
                </a:solidFill>
              </a:rPr>
              <a:t>إنزال الماء من السماء.</a:t>
            </a:r>
          </a:p>
          <a:p>
            <a:pPr algn="ctr">
              <a:buFontTx/>
              <a:buChar char="-"/>
            </a:pPr>
            <a:r>
              <a:rPr lang="ar-SA" sz="3200" b="1" dirty="0" smtClean="0">
                <a:solidFill>
                  <a:srgbClr val="C00000"/>
                </a:solidFill>
              </a:rPr>
              <a:t> إحياء الأرض بعد موتها.</a:t>
            </a:r>
          </a:p>
          <a:p>
            <a:pPr algn="ctr">
              <a:buFontTx/>
              <a:buChar char="-"/>
            </a:pPr>
            <a:r>
              <a:rPr lang="ar-SA" sz="3200" b="1" dirty="0" smtClean="0">
                <a:solidFill>
                  <a:srgbClr val="C00000"/>
                </a:solidFill>
              </a:rPr>
              <a:t> استخلاص اللبن.</a:t>
            </a:r>
          </a:p>
          <a:p>
            <a:pPr algn="ctr">
              <a:buFontTx/>
              <a:buChar char="-"/>
            </a:pPr>
            <a:r>
              <a:rPr lang="ar-SA" sz="3200" b="1" dirty="0" smtClean="0">
                <a:solidFill>
                  <a:srgbClr val="C00000"/>
                </a:solidFill>
              </a:rPr>
              <a:t> إلهامه النحل.</a:t>
            </a:r>
          </a:p>
          <a:p>
            <a:pPr algn="ctr">
              <a:buFontTx/>
              <a:buChar char="-"/>
            </a:pPr>
            <a:r>
              <a:rPr lang="ar-SA" sz="3200" b="1" dirty="0" smtClean="0">
                <a:solidFill>
                  <a:srgbClr val="C00000"/>
                </a:solidFill>
              </a:rPr>
              <a:t> خلق الإنسان.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edge">
                                      <p:cBhvr>
                                        <p:cTn id="13" dur="1000"/>
                                        <p:tgtEl>
                                          <p:spTgt spid="6"/>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edge">
                                      <p:cBhvr>
                                        <p:cTn id="16" dur="1000"/>
                                        <p:tgtEl>
                                          <p:spTgt spid="7"/>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edge">
                                      <p:cBhvr>
                                        <p:cTn id="19" dur="1000"/>
                                        <p:tgtEl>
                                          <p:spTgt spid="9"/>
                                        </p:tgtEl>
                                      </p:cBhvr>
                                    </p:animEffect>
                                  </p:childTnLst>
                                </p:cTn>
                              </p:par>
                              <p:par>
                                <p:cTn id="20" presetID="2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edg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p:bldP spid="8" grpId="0"/>
      <p:bldP spid="9" grpId="0" animBg="1"/>
      <p:bldP spid="10" grpId="0"/>
      <p:bldP spid="11"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6858024"/>
          </a:xfrm>
          <a:prstGeom prst="rect">
            <a:avLst/>
          </a:prstGeom>
          <a:noFill/>
        </p:spPr>
      </p:pic>
      <p:sp>
        <p:nvSpPr>
          <p:cNvPr id="3" name="شكل بيضاوي 2"/>
          <p:cNvSpPr/>
          <p:nvPr/>
        </p:nvSpPr>
        <p:spPr>
          <a:xfrm>
            <a:off x="7929586" y="214290"/>
            <a:ext cx="928694" cy="714380"/>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u="sng" dirty="0" smtClean="0">
                <a:solidFill>
                  <a:schemeClr val="tx1"/>
                </a:solidFill>
              </a:rPr>
              <a:t>أفكر</a:t>
            </a:r>
            <a:endParaRPr lang="ar-SA" sz="2800" b="1" u="sng" dirty="0">
              <a:solidFill>
                <a:schemeClr val="tx1"/>
              </a:solidFill>
            </a:endParaRPr>
          </a:p>
        </p:txBody>
      </p:sp>
      <p:sp>
        <p:nvSpPr>
          <p:cNvPr id="4" name="مستطيل ذو زوايا قطرية مخدوشة 3"/>
          <p:cNvSpPr/>
          <p:nvPr/>
        </p:nvSpPr>
        <p:spPr>
          <a:xfrm>
            <a:off x="6572264" y="28572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ربع نص 4"/>
          <p:cNvSpPr txBox="1"/>
          <p:nvPr/>
        </p:nvSpPr>
        <p:spPr>
          <a:xfrm>
            <a:off x="1071538" y="214290"/>
            <a:ext cx="5500726" cy="584775"/>
          </a:xfrm>
          <a:prstGeom prst="rect">
            <a:avLst/>
          </a:prstGeom>
          <a:noFill/>
        </p:spPr>
        <p:txBody>
          <a:bodyPr wrap="square" rtlCol="1">
            <a:spAutoFit/>
          </a:bodyPr>
          <a:lstStyle/>
          <a:p>
            <a:pPr algn="ctr"/>
            <a:r>
              <a:rPr lang="ar-SA" sz="3200" b="1" dirty="0" smtClean="0">
                <a:cs typeface="DecoType Naskh" pitchFamily="2" charset="-78"/>
              </a:rPr>
              <a:t>كيف يستطيع الإنسان الإسهام في إحياء الأرض؟</a:t>
            </a:r>
          </a:p>
        </p:txBody>
      </p:sp>
      <p:sp>
        <p:nvSpPr>
          <p:cNvPr id="6" name="مربع نص 5"/>
          <p:cNvSpPr txBox="1"/>
          <p:nvPr/>
        </p:nvSpPr>
        <p:spPr>
          <a:xfrm>
            <a:off x="1571604" y="772523"/>
            <a:ext cx="4786346" cy="584775"/>
          </a:xfrm>
          <a:prstGeom prst="rect">
            <a:avLst/>
          </a:prstGeom>
          <a:noFill/>
        </p:spPr>
        <p:txBody>
          <a:bodyPr wrap="square" rtlCol="1">
            <a:spAutoFit/>
          </a:bodyPr>
          <a:lstStyle/>
          <a:p>
            <a:pPr algn="ctr"/>
            <a:r>
              <a:rPr lang="ar-SA" sz="3200" b="1" dirty="0" smtClean="0">
                <a:solidFill>
                  <a:srgbClr val="C00000"/>
                </a:solidFill>
              </a:rPr>
              <a:t>بنائها – زراعتها – المحافظة عليها</a:t>
            </a:r>
          </a:p>
        </p:txBody>
      </p:sp>
      <p:sp>
        <p:nvSpPr>
          <p:cNvPr id="7" name="مستطيل ذو زوايا قطرية مخدوشة 6"/>
          <p:cNvSpPr/>
          <p:nvPr/>
        </p:nvSpPr>
        <p:spPr>
          <a:xfrm>
            <a:off x="6572264" y="1344027"/>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8" name="مربع نص 7"/>
          <p:cNvSpPr txBox="1"/>
          <p:nvPr/>
        </p:nvSpPr>
        <p:spPr>
          <a:xfrm>
            <a:off x="1285852" y="1272589"/>
            <a:ext cx="5500726" cy="584775"/>
          </a:xfrm>
          <a:prstGeom prst="rect">
            <a:avLst/>
          </a:prstGeom>
          <a:noFill/>
        </p:spPr>
        <p:txBody>
          <a:bodyPr wrap="square" rtlCol="1">
            <a:spAutoFit/>
          </a:bodyPr>
          <a:lstStyle/>
          <a:p>
            <a:pPr algn="ctr"/>
            <a:r>
              <a:rPr lang="ar-SA" sz="3200" b="1" dirty="0" smtClean="0">
                <a:cs typeface="DecoType Naskh" pitchFamily="2" charset="-78"/>
              </a:rPr>
              <a:t>أتعاون مع من يجاورني لإكمال الشكل التالي:</a:t>
            </a:r>
          </a:p>
        </p:txBody>
      </p:sp>
      <p:sp>
        <p:nvSpPr>
          <p:cNvPr id="9" name="سداسي 8"/>
          <p:cNvSpPr/>
          <p:nvPr/>
        </p:nvSpPr>
        <p:spPr>
          <a:xfrm>
            <a:off x="3786182" y="1928802"/>
            <a:ext cx="1714512"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سداسي 9"/>
          <p:cNvSpPr/>
          <p:nvPr/>
        </p:nvSpPr>
        <p:spPr>
          <a:xfrm>
            <a:off x="3929058" y="5286388"/>
            <a:ext cx="1500198"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سداسي 10"/>
          <p:cNvSpPr/>
          <p:nvPr/>
        </p:nvSpPr>
        <p:spPr>
          <a:xfrm>
            <a:off x="5643570" y="2786058"/>
            <a:ext cx="1500198"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سداسي 11"/>
          <p:cNvSpPr/>
          <p:nvPr/>
        </p:nvSpPr>
        <p:spPr>
          <a:xfrm>
            <a:off x="7286644" y="2714620"/>
            <a:ext cx="1571636"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سداسي 12"/>
          <p:cNvSpPr/>
          <p:nvPr/>
        </p:nvSpPr>
        <p:spPr>
          <a:xfrm>
            <a:off x="6286512" y="4071942"/>
            <a:ext cx="1500198"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سداسي 13"/>
          <p:cNvSpPr/>
          <p:nvPr/>
        </p:nvSpPr>
        <p:spPr>
          <a:xfrm>
            <a:off x="5572132" y="5286388"/>
            <a:ext cx="1500198"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سداسي 14"/>
          <p:cNvSpPr/>
          <p:nvPr/>
        </p:nvSpPr>
        <p:spPr>
          <a:xfrm>
            <a:off x="2214546" y="1928802"/>
            <a:ext cx="1500198"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6" name="سداسي 15"/>
          <p:cNvSpPr/>
          <p:nvPr/>
        </p:nvSpPr>
        <p:spPr>
          <a:xfrm>
            <a:off x="1285852" y="3214686"/>
            <a:ext cx="1500198"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سداسي 16"/>
          <p:cNvSpPr/>
          <p:nvPr/>
        </p:nvSpPr>
        <p:spPr>
          <a:xfrm>
            <a:off x="7286644" y="5286388"/>
            <a:ext cx="1500198"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سداسي 17"/>
          <p:cNvSpPr/>
          <p:nvPr/>
        </p:nvSpPr>
        <p:spPr>
          <a:xfrm>
            <a:off x="1196776" y="4500570"/>
            <a:ext cx="1517836"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سداسي 18"/>
          <p:cNvSpPr/>
          <p:nvPr/>
        </p:nvSpPr>
        <p:spPr>
          <a:xfrm>
            <a:off x="714348" y="1857364"/>
            <a:ext cx="1500198"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0" name="سداسي 19"/>
          <p:cNvSpPr/>
          <p:nvPr/>
        </p:nvSpPr>
        <p:spPr>
          <a:xfrm>
            <a:off x="3000364" y="3214686"/>
            <a:ext cx="1500198" cy="1071570"/>
          </a:xfrm>
          <a:prstGeom prst="hexagon">
            <a:avLst/>
          </a:prstGeom>
          <a:noFill/>
          <a:ln w="38100">
            <a:solidFill>
              <a:srgbClr val="AE6B5E"/>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1" name="مربع نص 20"/>
          <p:cNvSpPr txBox="1"/>
          <p:nvPr/>
        </p:nvSpPr>
        <p:spPr>
          <a:xfrm>
            <a:off x="7643802" y="4143380"/>
            <a:ext cx="1500198" cy="523220"/>
          </a:xfrm>
          <a:prstGeom prst="rect">
            <a:avLst/>
          </a:prstGeom>
          <a:noFill/>
        </p:spPr>
        <p:txBody>
          <a:bodyPr wrap="square" rtlCol="1">
            <a:spAutoFit/>
          </a:bodyPr>
          <a:lstStyle/>
          <a:p>
            <a:r>
              <a:rPr lang="ar-SA" sz="2800" b="1" dirty="0" smtClean="0">
                <a:solidFill>
                  <a:srgbClr val="C00000"/>
                </a:solidFill>
              </a:rPr>
              <a:t>في المرض</a:t>
            </a:r>
            <a:endParaRPr lang="ar-SA" sz="2800" b="1" dirty="0">
              <a:solidFill>
                <a:srgbClr val="C00000"/>
              </a:solidFill>
            </a:endParaRPr>
          </a:p>
        </p:txBody>
      </p:sp>
      <p:sp>
        <p:nvSpPr>
          <p:cNvPr id="22" name="مربع نص 21"/>
          <p:cNvSpPr txBox="1"/>
          <p:nvPr/>
        </p:nvSpPr>
        <p:spPr>
          <a:xfrm>
            <a:off x="-32" y="3929066"/>
            <a:ext cx="1500198" cy="523220"/>
          </a:xfrm>
          <a:prstGeom prst="rect">
            <a:avLst/>
          </a:prstGeom>
          <a:noFill/>
        </p:spPr>
        <p:txBody>
          <a:bodyPr wrap="square" rtlCol="1">
            <a:spAutoFit/>
          </a:bodyPr>
          <a:lstStyle/>
          <a:p>
            <a:r>
              <a:rPr lang="ar-SA" sz="2800" b="1" dirty="0" smtClean="0">
                <a:solidFill>
                  <a:srgbClr val="C00000"/>
                </a:solidFill>
              </a:rPr>
              <a:t>في الصحة</a:t>
            </a:r>
            <a:endParaRPr lang="ar-SA" sz="2800" b="1" dirty="0">
              <a:solidFill>
                <a:srgbClr val="C00000"/>
              </a:solidFill>
            </a:endParaRPr>
          </a:p>
        </p:txBody>
      </p:sp>
      <p:sp>
        <p:nvSpPr>
          <p:cNvPr id="23" name="مربع نص 22"/>
          <p:cNvSpPr txBox="1"/>
          <p:nvPr/>
        </p:nvSpPr>
        <p:spPr>
          <a:xfrm>
            <a:off x="3714744" y="2071678"/>
            <a:ext cx="1857388" cy="830997"/>
          </a:xfrm>
          <a:prstGeom prst="rect">
            <a:avLst/>
          </a:prstGeom>
          <a:noFill/>
        </p:spPr>
        <p:txBody>
          <a:bodyPr wrap="square" rtlCol="1">
            <a:spAutoFit/>
          </a:bodyPr>
          <a:lstStyle/>
          <a:p>
            <a:pPr algn="ctr"/>
            <a:r>
              <a:rPr lang="ar-SA" sz="2400" b="1" dirty="0" smtClean="0">
                <a:solidFill>
                  <a:srgbClr val="C00000"/>
                </a:solidFill>
              </a:rPr>
              <a:t>تنشيط الخلايا المناعية</a:t>
            </a:r>
            <a:endParaRPr lang="ar-SA" sz="2400" b="1" dirty="0">
              <a:solidFill>
                <a:srgbClr val="C00000"/>
              </a:solidFill>
            </a:endParaRPr>
          </a:p>
        </p:txBody>
      </p:sp>
      <p:sp>
        <p:nvSpPr>
          <p:cNvPr id="25" name="مربع نص 24"/>
          <p:cNvSpPr txBox="1"/>
          <p:nvPr/>
        </p:nvSpPr>
        <p:spPr>
          <a:xfrm>
            <a:off x="2285984" y="2071678"/>
            <a:ext cx="1357322" cy="830997"/>
          </a:xfrm>
          <a:prstGeom prst="rect">
            <a:avLst/>
          </a:prstGeom>
          <a:noFill/>
        </p:spPr>
        <p:txBody>
          <a:bodyPr wrap="square" rtlCol="1">
            <a:spAutoFit/>
          </a:bodyPr>
          <a:lstStyle/>
          <a:p>
            <a:pPr algn="ctr"/>
            <a:r>
              <a:rPr lang="ar-SA" sz="2400" b="1" dirty="0" smtClean="0">
                <a:solidFill>
                  <a:srgbClr val="C00000"/>
                </a:solidFill>
              </a:rPr>
              <a:t>تنظيم </a:t>
            </a:r>
          </a:p>
          <a:p>
            <a:pPr algn="ctr"/>
            <a:r>
              <a:rPr lang="ar-SA" sz="2400" b="1" dirty="0" smtClean="0">
                <a:solidFill>
                  <a:srgbClr val="C00000"/>
                </a:solidFill>
              </a:rPr>
              <a:t>ضغط الدم</a:t>
            </a:r>
            <a:endParaRPr lang="ar-SA" sz="2400" b="1" dirty="0">
              <a:solidFill>
                <a:srgbClr val="C00000"/>
              </a:solidFill>
            </a:endParaRPr>
          </a:p>
        </p:txBody>
      </p:sp>
      <p:sp>
        <p:nvSpPr>
          <p:cNvPr id="26" name="مربع نص 25"/>
          <p:cNvSpPr txBox="1"/>
          <p:nvPr/>
        </p:nvSpPr>
        <p:spPr>
          <a:xfrm>
            <a:off x="571472" y="1928802"/>
            <a:ext cx="1857388" cy="830997"/>
          </a:xfrm>
          <a:prstGeom prst="rect">
            <a:avLst/>
          </a:prstGeom>
          <a:noFill/>
        </p:spPr>
        <p:txBody>
          <a:bodyPr wrap="square" rtlCol="1">
            <a:spAutoFit/>
          </a:bodyPr>
          <a:lstStyle/>
          <a:p>
            <a:pPr algn="ctr"/>
            <a:r>
              <a:rPr lang="ar-SA" sz="2400" b="1" dirty="0" smtClean="0">
                <a:solidFill>
                  <a:srgbClr val="C00000"/>
                </a:solidFill>
              </a:rPr>
              <a:t>منع </a:t>
            </a:r>
          </a:p>
          <a:p>
            <a:pPr algn="ctr"/>
            <a:r>
              <a:rPr lang="ar-SA" sz="2400" b="1" dirty="0" smtClean="0">
                <a:solidFill>
                  <a:srgbClr val="C00000"/>
                </a:solidFill>
              </a:rPr>
              <a:t>السرطان</a:t>
            </a:r>
            <a:endParaRPr lang="ar-SA" sz="2400" b="1" dirty="0">
              <a:solidFill>
                <a:srgbClr val="C00000"/>
              </a:solidFill>
            </a:endParaRPr>
          </a:p>
        </p:txBody>
      </p:sp>
      <p:sp>
        <p:nvSpPr>
          <p:cNvPr id="27" name="مربع نص 26"/>
          <p:cNvSpPr txBox="1"/>
          <p:nvPr/>
        </p:nvSpPr>
        <p:spPr>
          <a:xfrm>
            <a:off x="2857488" y="3383821"/>
            <a:ext cx="1857388" cy="830997"/>
          </a:xfrm>
          <a:prstGeom prst="rect">
            <a:avLst/>
          </a:prstGeom>
          <a:noFill/>
        </p:spPr>
        <p:txBody>
          <a:bodyPr wrap="square" rtlCol="1">
            <a:spAutoFit/>
          </a:bodyPr>
          <a:lstStyle/>
          <a:p>
            <a:pPr algn="ctr"/>
            <a:r>
              <a:rPr lang="ar-SA" sz="2400" b="1" dirty="0" smtClean="0">
                <a:solidFill>
                  <a:srgbClr val="C00000"/>
                </a:solidFill>
              </a:rPr>
              <a:t>يساعد على تنظيف الدم</a:t>
            </a:r>
            <a:endParaRPr lang="ar-SA" sz="2400" b="1" dirty="0">
              <a:solidFill>
                <a:srgbClr val="C00000"/>
              </a:solidFill>
            </a:endParaRPr>
          </a:p>
        </p:txBody>
      </p:sp>
      <p:sp>
        <p:nvSpPr>
          <p:cNvPr id="28" name="مربع نص 27"/>
          <p:cNvSpPr txBox="1"/>
          <p:nvPr/>
        </p:nvSpPr>
        <p:spPr>
          <a:xfrm>
            <a:off x="1071538" y="3286124"/>
            <a:ext cx="1857388" cy="830997"/>
          </a:xfrm>
          <a:prstGeom prst="rect">
            <a:avLst/>
          </a:prstGeom>
          <a:noFill/>
        </p:spPr>
        <p:txBody>
          <a:bodyPr wrap="square" rtlCol="1">
            <a:spAutoFit/>
          </a:bodyPr>
          <a:lstStyle/>
          <a:p>
            <a:pPr algn="ctr"/>
            <a:r>
              <a:rPr lang="ar-SA" sz="2400" b="1" dirty="0" smtClean="0">
                <a:solidFill>
                  <a:srgbClr val="C00000"/>
                </a:solidFill>
              </a:rPr>
              <a:t>قاتل </a:t>
            </a:r>
          </a:p>
          <a:p>
            <a:pPr algn="ctr"/>
            <a:r>
              <a:rPr lang="ar-SA" sz="2400" b="1" dirty="0" smtClean="0">
                <a:solidFill>
                  <a:srgbClr val="C00000"/>
                </a:solidFill>
              </a:rPr>
              <a:t>للبكتيريا</a:t>
            </a:r>
          </a:p>
        </p:txBody>
      </p:sp>
      <p:sp>
        <p:nvSpPr>
          <p:cNvPr id="29" name="مربع نص 28"/>
          <p:cNvSpPr txBox="1"/>
          <p:nvPr/>
        </p:nvSpPr>
        <p:spPr>
          <a:xfrm>
            <a:off x="1071538" y="4669705"/>
            <a:ext cx="1857388" cy="830997"/>
          </a:xfrm>
          <a:prstGeom prst="rect">
            <a:avLst/>
          </a:prstGeom>
          <a:noFill/>
        </p:spPr>
        <p:txBody>
          <a:bodyPr wrap="square" rtlCol="1">
            <a:spAutoFit/>
          </a:bodyPr>
          <a:lstStyle/>
          <a:p>
            <a:pPr algn="ctr"/>
            <a:r>
              <a:rPr lang="ar-SA" sz="2400" b="1" dirty="0" smtClean="0">
                <a:solidFill>
                  <a:srgbClr val="C00000"/>
                </a:solidFill>
              </a:rPr>
              <a:t>يساعد على </a:t>
            </a:r>
          </a:p>
          <a:p>
            <a:pPr algn="ctr"/>
            <a:r>
              <a:rPr lang="ar-SA" sz="2400" b="1" dirty="0" smtClean="0">
                <a:solidFill>
                  <a:srgbClr val="C00000"/>
                </a:solidFill>
              </a:rPr>
              <a:t>نمو العظام</a:t>
            </a:r>
            <a:endParaRPr lang="ar-SA" sz="2400" b="1" dirty="0">
              <a:solidFill>
                <a:srgbClr val="C00000"/>
              </a:solidFill>
            </a:endParaRPr>
          </a:p>
        </p:txBody>
      </p:sp>
      <p:sp>
        <p:nvSpPr>
          <p:cNvPr id="30" name="مربع نص 29"/>
          <p:cNvSpPr txBox="1"/>
          <p:nvPr/>
        </p:nvSpPr>
        <p:spPr>
          <a:xfrm>
            <a:off x="7143768" y="2714620"/>
            <a:ext cx="1857388" cy="830997"/>
          </a:xfrm>
          <a:prstGeom prst="rect">
            <a:avLst/>
          </a:prstGeom>
          <a:noFill/>
        </p:spPr>
        <p:txBody>
          <a:bodyPr wrap="square" rtlCol="1">
            <a:spAutoFit/>
          </a:bodyPr>
          <a:lstStyle/>
          <a:p>
            <a:pPr algn="ctr"/>
            <a:r>
              <a:rPr lang="ar-SA" sz="2400" b="1" dirty="0" smtClean="0">
                <a:solidFill>
                  <a:srgbClr val="C00000"/>
                </a:solidFill>
              </a:rPr>
              <a:t>علاج للجهاز الهضمي</a:t>
            </a:r>
            <a:endParaRPr lang="ar-SA" sz="2400" b="1" dirty="0">
              <a:solidFill>
                <a:srgbClr val="C00000"/>
              </a:solidFill>
            </a:endParaRPr>
          </a:p>
        </p:txBody>
      </p:sp>
      <p:sp>
        <p:nvSpPr>
          <p:cNvPr id="31" name="مربع نص 30"/>
          <p:cNvSpPr txBox="1"/>
          <p:nvPr/>
        </p:nvSpPr>
        <p:spPr>
          <a:xfrm>
            <a:off x="5429256" y="2928934"/>
            <a:ext cx="1857388" cy="830997"/>
          </a:xfrm>
          <a:prstGeom prst="rect">
            <a:avLst/>
          </a:prstGeom>
          <a:noFill/>
        </p:spPr>
        <p:txBody>
          <a:bodyPr wrap="square" rtlCol="1">
            <a:spAutoFit/>
          </a:bodyPr>
          <a:lstStyle/>
          <a:p>
            <a:pPr algn="ctr"/>
            <a:r>
              <a:rPr lang="ar-SA" sz="2400" b="1" dirty="0" smtClean="0">
                <a:solidFill>
                  <a:srgbClr val="C00000"/>
                </a:solidFill>
              </a:rPr>
              <a:t>التهاب </a:t>
            </a:r>
          </a:p>
          <a:p>
            <a:pPr algn="ctr"/>
            <a:r>
              <a:rPr lang="ar-SA" sz="2400" b="1" dirty="0" smtClean="0">
                <a:solidFill>
                  <a:srgbClr val="C00000"/>
                </a:solidFill>
              </a:rPr>
              <a:t>اللوزتين</a:t>
            </a:r>
            <a:endParaRPr lang="ar-SA" sz="2400" b="1" dirty="0">
              <a:solidFill>
                <a:srgbClr val="C00000"/>
              </a:solidFill>
            </a:endParaRPr>
          </a:p>
        </p:txBody>
      </p:sp>
      <p:sp>
        <p:nvSpPr>
          <p:cNvPr id="32" name="مربع نص 31"/>
          <p:cNvSpPr txBox="1"/>
          <p:nvPr/>
        </p:nvSpPr>
        <p:spPr>
          <a:xfrm>
            <a:off x="6143636" y="4143380"/>
            <a:ext cx="1857388" cy="892552"/>
          </a:xfrm>
          <a:prstGeom prst="rect">
            <a:avLst/>
          </a:prstGeom>
          <a:noFill/>
        </p:spPr>
        <p:txBody>
          <a:bodyPr wrap="square" rtlCol="1">
            <a:spAutoFit/>
          </a:bodyPr>
          <a:lstStyle/>
          <a:p>
            <a:pPr algn="ctr"/>
            <a:r>
              <a:rPr lang="ar-SA" sz="2400" b="1" dirty="0" smtClean="0">
                <a:solidFill>
                  <a:srgbClr val="C00000"/>
                </a:solidFill>
              </a:rPr>
              <a:t>الز</a:t>
            </a:r>
            <a:r>
              <a:rPr lang="ar-SA" sz="2800" b="1" dirty="0" smtClean="0">
                <a:solidFill>
                  <a:srgbClr val="C00000"/>
                </a:solidFill>
              </a:rPr>
              <a:t>كام </a:t>
            </a:r>
            <a:endParaRPr lang="ar-SA" sz="2400" b="1" dirty="0" smtClean="0">
              <a:solidFill>
                <a:srgbClr val="C00000"/>
              </a:solidFill>
            </a:endParaRPr>
          </a:p>
          <a:p>
            <a:pPr algn="ctr"/>
            <a:endParaRPr lang="ar-SA" sz="2400" b="1" dirty="0">
              <a:solidFill>
                <a:srgbClr val="C00000"/>
              </a:solidFill>
            </a:endParaRPr>
          </a:p>
        </p:txBody>
      </p:sp>
      <p:sp>
        <p:nvSpPr>
          <p:cNvPr id="33" name="مربع نص 32"/>
          <p:cNvSpPr txBox="1"/>
          <p:nvPr/>
        </p:nvSpPr>
        <p:spPr>
          <a:xfrm>
            <a:off x="7072330" y="5539103"/>
            <a:ext cx="1857388" cy="461665"/>
          </a:xfrm>
          <a:prstGeom prst="rect">
            <a:avLst/>
          </a:prstGeom>
          <a:noFill/>
        </p:spPr>
        <p:txBody>
          <a:bodyPr wrap="square" rtlCol="1">
            <a:spAutoFit/>
          </a:bodyPr>
          <a:lstStyle/>
          <a:p>
            <a:pPr algn="ctr"/>
            <a:r>
              <a:rPr lang="ar-SA" sz="2400" b="1" dirty="0" smtClean="0">
                <a:solidFill>
                  <a:srgbClr val="C00000"/>
                </a:solidFill>
              </a:rPr>
              <a:t>السعال</a:t>
            </a:r>
            <a:endParaRPr lang="ar-SA" sz="2400" b="1" dirty="0">
              <a:solidFill>
                <a:srgbClr val="C00000"/>
              </a:solidFill>
            </a:endParaRPr>
          </a:p>
        </p:txBody>
      </p:sp>
      <p:sp>
        <p:nvSpPr>
          <p:cNvPr id="34" name="مربع نص 33"/>
          <p:cNvSpPr txBox="1"/>
          <p:nvPr/>
        </p:nvSpPr>
        <p:spPr>
          <a:xfrm>
            <a:off x="5357818" y="5384085"/>
            <a:ext cx="1857388" cy="830997"/>
          </a:xfrm>
          <a:prstGeom prst="rect">
            <a:avLst/>
          </a:prstGeom>
          <a:noFill/>
        </p:spPr>
        <p:txBody>
          <a:bodyPr wrap="square" rtlCol="1">
            <a:spAutoFit/>
          </a:bodyPr>
          <a:lstStyle/>
          <a:p>
            <a:pPr algn="ctr"/>
            <a:r>
              <a:rPr lang="ar-SA" sz="2400" b="1" dirty="0" smtClean="0">
                <a:solidFill>
                  <a:srgbClr val="C00000"/>
                </a:solidFill>
              </a:rPr>
              <a:t>أمراض </a:t>
            </a:r>
          </a:p>
          <a:p>
            <a:pPr algn="ctr"/>
            <a:r>
              <a:rPr lang="ar-SA" sz="2400" b="1" dirty="0" smtClean="0">
                <a:solidFill>
                  <a:srgbClr val="C00000"/>
                </a:solidFill>
              </a:rPr>
              <a:t>الرئة</a:t>
            </a:r>
            <a:endParaRPr lang="ar-SA" sz="2400" b="1" dirty="0">
              <a:solidFill>
                <a:srgbClr val="C00000"/>
              </a:solidFill>
            </a:endParaRPr>
          </a:p>
        </p:txBody>
      </p:sp>
      <p:sp>
        <p:nvSpPr>
          <p:cNvPr id="35" name="مربع نص 34"/>
          <p:cNvSpPr txBox="1"/>
          <p:nvPr/>
        </p:nvSpPr>
        <p:spPr>
          <a:xfrm>
            <a:off x="3714744" y="5357826"/>
            <a:ext cx="1857388" cy="584775"/>
          </a:xfrm>
          <a:prstGeom prst="rect">
            <a:avLst/>
          </a:prstGeom>
          <a:noFill/>
        </p:spPr>
        <p:txBody>
          <a:bodyPr wrap="square" rtlCol="1">
            <a:spAutoFit/>
          </a:bodyPr>
          <a:lstStyle/>
          <a:p>
            <a:pPr algn="ctr"/>
            <a:r>
              <a:rPr lang="ar-SA" sz="3200" b="1" dirty="0" smtClean="0">
                <a:solidFill>
                  <a:srgbClr val="C00000"/>
                </a:solidFill>
              </a:rPr>
              <a:t>نزلات البرد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1000"/>
                                        <p:tgtEl>
                                          <p:spTgt spid="5"/>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edge">
                                      <p:cBhvr>
                                        <p:cTn id="13" dur="1000"/>
                                        <p:tgtEl>
                                          <p:spTgt spid="7"/>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edge">
                                      <p:cBhvr>
                                        <p:cTn id="16" dur="1000"/>
                                        <p:tgtEl>
                                          <p:spTgt spid="8"/>
                                        </p:tgtEl>
                                      </p:cBhvr>
                                    </p:animEffect>
                                  </p:childTnLst>
                                </p:cTn>
                              </p:par>
                              <p:par>
                                <p:cTn id="17" presetID="24"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to="" calcmode="lin" valueType="num">
                                      <p:cBhvr>
                                        <p:cTn id="19" dur="1" fill="hold"/>
                                        <p:tgtEl>
                                          <p:spTgt spid="9"/>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to="" calcmode="lin" valueType="num">
                                      <p:cBhvr>
                                        <p:cTn id="25" dur="1" fill="hold"/>
                                        <p:tgtEl>
                                          <p:spTgt spid="11"/>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to="" calcmode="lin" valueType="num">
                                      <p:cBhvr>
                                        <p:cTn id="28" dur="1" fill="hold"/>
                                        <p:tgtEl>
                                          <p:spTgt spid="12"/>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to="" calcmode="lin" valueType="num">
                                      <p:cBhvr>
                                        <p:cTn id="31" dur="1" fill="hold"/>
                                        <p:tgtEl>
                                          <p:spTgt spid="13"/>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to="" calcmode="lin" valueType="num">
                                      <p:cBhvr>
                                        <p:cTn id="34" dur="1" fill="hold"/>
                                        <p:tgtEl>
                                          <p:spTgt spid="14"/>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to="" calcmode="lin" valueType="num">
                                      <p:cBhvr>
                                        <p:cTn id="37" dur="1" fill="hold"/>
                                        <p:tgtEl>
                                          <p:spTgt spid="15"/>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to="" calcmode="lin" valueType="num">
                                      <p:cBhvr>
                                        <p:cTn id="40" dur="1" fill="hold"/>
                                        <p:tgtEl>
                                          <p:spTgt spid="16"/>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to="" calcmode="lin" valueType="num">
                                      <p:cBhvr>
                                        <p:cTn id="43" dur="1" fill="hold"/>
                                        <p:tgtEl>
                                          <p:spTgt spid="17"/>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to="" calcmode="lin" valueType="num">
                                      <p:cBhvr>
                                        <p:cTn id="46" dur="1" fill="hold"/>
                                        <p:tgtEl>
                                          <p:spTgt spid="18"/>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to="" calcmode="lin" valueType="num">
                                      <p:cBhvr>
                                        <p:cTn id="49" dur="1" fill="hold"/>
                                        <p:tgtEl>
                                          <p:spTgt spid="19"/>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to="" calcmode="lin" valueType="num">
                                      <p:cBhvr>
                                        <p:cTn id="52" dur="1" fill="hold"/>
                                        <p:tgtEl>
                                          <p:spTgt spid="20"/>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15" presetClass="entr" presetSubtype="0"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1000" fill="hold"/>
                                        <p:tgtEl>
                                          <p:spTgt spid="6"/>
                                        </p:tgtEl>
                                        <p:attrNameLst>
                                          <p:attrName>ppt_w</p:attrName>
                                        </p:attrNameLst>
                                      </p:cBhvr>
                                      <p:tavLst>
                                        <p:tav tm="0">
                                          <p:val>
                                            <p:fltVal val="0"/>
                                          </p:val>
                                        </p:tav>
                                        <p:tav tm="100000">
                                          <p:val>
                                            <p:strVal val="#ppt_w"/>
                                          </p:val>
                                        </p:tav>
                                      </p:tavLst>
                                    </p:anim>
                                    <p:anim calcmode="lin" valueType="num">
                                      <p:cBhvr>
                                        <p:cTn id="58" dur="1000" fill="hold"/>
                                        <p:tgtEl>
                                          <p:spTgt spid="6"/>
                                        </p:tgtEl>
                                        <p:attrNameLst>
                                          <p:attrName>ppt_h</p:attrName>
                                        </p:attrNameLst>
                                      </p:cBhvr>
                                      <p:tavLst>
                                        <p:tav tm="0">
                                          <p:val>
                                            <p:fltVal val="0"/>
                                          </p:val>
                                        </p:tav>
                                        <p:tav tm="100000">
                                          <p:val>
                                            <p:strVal val="#ppt_h"/>
                                          </p:val>
                                        </p:tav>
                                      </p:tavLst>
                                    </p:anim>
                                    <p:anim calcmode="lin" valueType="num">
                                      <p:cBhvr>
                                        <p:cTn id="5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1" fill="hold">
                      <p:stCondLst>
                        <p:cond delay="indefinite"/>
                      </p:stCondLst>
                      <p:childTnLst>
                        <p:par>
                          <p:cTn id="62" fill="hold">
                            <p:stCondLst>
                              <p:cond delay="0"/>
                            </p:stCondLst>
                            <p:childTnLst>
                              <p:par>
                                <p:cTn id="63" presetID="17" presetClass="entr" presetSubtype="10" fill="hold" grpId="0" nodeType="click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17" presetClass="entr" presetSubtype="1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17" presetClass="entr" presetSubtype="10"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7" presetClass="entr" presetSubtype="10" fill="hold" grpId="0" nodeType="click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strVal val="#ppt_h"/>
                                          </p:val>
                                        </p:tav>
                                        <p:tav tm="100000">
                                          <p:val>
                                            <p:strVal val="#ppt_h"/>
                                          </p:val>
                                        </p:tav>
                                      </p:tavLst>
                                    </p:anim>
                                  </p:childTnLst>
                                </p:cTn>
                              </p:par>
                            </p:childTnLst>
                          </p:cTn>
                        </p:par>
                      </p:childTnLst>
                    </p:cTn>
                  </p:par>
                  <p:par>
                    <p:cTn id="85" fill="hold">
                      <p:stCondLst>
                        <p:cond delay="indefinite"/>
                      </p:stCondLst>
                      <p:childTnLst>
                        <p:par>
                          <p:cTn id="86" fill="hold">
                            <p:stCondLst>
                              <p:cond delay="0"/>
                            </p:stCondLst>
                            <p:childTnLst>
                              <p:par>
                                <p:cTn id="87" presetID="17" presetClass="entr" presetSubtype="10" fill="hold" grpId="0" nodeType="click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p:cTn id="89" dur="500" fill="hold"/>
                                        <p:tgtEl>
                                          <p:spTgt spid="28"/>
                                        </p:tgtEl>
                                        <p:attrNameLst>
                                          <p:attrName>ppt_w</p:attrName>
                                        </p:attrNameLst>
                                      </p:cBhvr>
                                      <p:tavLst>
                                        <p:tav tm="0">
                                          <p:val>
                                            <p:fltVal val="0"/>
                                          </p:val>
                                        </p:tav>
                                        <p:tav tm="100000">
                                          <p:val>
                                            <p:strVal val="#ppt_w"/>
                                          </p:val>
                                        </p:tav>
                                      </p:tavLst>
                                    </p:anim>
                                    <p:anim calcmode="lin" valueType="num">
                                      <p:cBhvr>
                                        <p:cTn id="90" dur="5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91" fill="hold">
                      <p:stCondLst>
                        <p:cond delay="indefinite"/>
                      </p:stCondLst>
                      <p:childTnLst>
                        <p:par>
                          <p:cTn id="92" fill="hold">
                            <p:stCondLst>
                              <p:cond delay="0"/>
                            </p:stCondLst>
                            <p:childTnLst>
                              <p:par>
                                <p:cTn id="93" presetID="17" presetClass="entr" presetSubtype="10" fill="hold" grpId="0" nodeType="click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97" fill="hold">
                      <p:stCondLst>
                        <p:cond delay="indefinite"/>
                      </p:stCondLst>
                      <p:childTnLst>
                        <p:par>
                          <p:cTn id="98" fill="hold">
                            <p:stCondLst>
                              <p:cond delay="0"/>
                            </p:stCondLst>
                            <p:childTnLst>
                              <p:par>
                                <p:cTn id="99" presetID="17" presetClass="entr" presetSubtype="10" fill="hold" grpId="0" nodeType="click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p:cTn id="101" dur="500" fill="hold"/>
                                        <p:tgtEl>
                                          <p:spTgt spid="30"/>
                                        </p:tgtEl>
                                        <p:attrNameLst>
                                          <p:attrName>ppt_w</p:attrName>
                                        </p:attrNameLst>
                                      </p:cBhvr>
                                      <p:tavLst>
                                        <p:tav tm="0">
                                          <p:val>
                                            <p:fltVal val="0"/>
                                          </p:val>
                                        </p:tav>
                                        <p:tav tm="100000">
                                          <p:val>
                                            <p:strVal val="#ppt_w"/>
                                          </p:val>
                                        </p:tav>
                                      </p:tavLst>
                                    </p:anim>
                                    <p:anim calcmode="lin" valueType="num">
                                      <p:cBhvr>
                                        <p:cTn id="102" dur="500" fill="hold"/>
                                        <p:tgtEl>
                                          <p:spTgt spid="30"/>
                                        </p:tgtEl>
                                        <p:attrNameLst>
                                          <p:attrName>ppt_h</p:attrName>
                                        </p:attrNameLst>
                                      </p:cBhvr>
                                      <p:tavLst>
                                        <p:tav tm="0">
                                          <p:val>
                                            <p:strVal val="#ppt_h"/>
                                          </p:val>
                                        </p:tav>
                                        <p:tav tm="100000">
                                          <p:val>
                                            <p:strVal val="#ppt_h"/>
                                          </p:val>
                                        </p:tav>
                                      </p:tavLst>
                                    </p:anim>
                                  </p:childTnLst>
                                </p:cTn>
                              </p:par>
                            </p:childTnLst>
                          </p:cTn>
                        </p:par>
                      </p:childTnLst>
                    </p:cTn>
                  </p:par>
                  <p:par>
                    <p:cTn id="103" fill="hold">
                      <p:stCondLst>
                        <p:cond delay="indefinite"/>
                      </p:stCondLst>
                      <p:childTnLst>
                        <p:par>
                          <p:cTn id="104" fill="hold">
                            <p:stCondLst>
                              <p:cond delay="0"/>
                            </p:stCondLst>
                            <p:childTnLst>
                              <p:par>
                                <p:cTn id="105" presetID="17" presetClass="entr" presetSubtype="10" fill="hold" grpId="0" nodeType="clickEffect">
                                  <p:stCondLst>
                                    <p:cond delay="0"/>
                                  </p:stCondLst>
                                  <p:childTnLst>
                                    <p:set>
                                      <p:cBhvr>
                                        <p:cTn id="106" dur="1" fill="hold">
                                          <p:stCondLst>
                                            <p:cond delay="0"/>
                                          </p:stCondLst>
                                        </p:cTn>
                                        <p:tgtEl>
                                          <p:spTgt spid="31"/>
                                        </p:tgtEl>
                                        <p:attrNameLst>
                                          <p:attrName>style.visibility</p:attrName>
                                        </p:attrNameLst>
                                      </p:cBhvr>
                                      <p:to>
                                        <p:strVal val="visible"/>
                                      </p:to>
                                    </p:set>
                                    <p:anim calcmode="lin" valueType="num">
                                      <p:cBhvr>
                                        <p:cTn id="107" dur="500" fill="hold"/>
                                        <p:tgtEl>
                                          <p:spTgt spid="31"/>
                                        </p:tgtEl>
                                        <p:attrNameLst>
                                          <p:attrName>ppt_w</p:attrName>
                                        </p:attrNameLst>
                                      </p:cBhvr>
                                      <p:tavLst>
                                        <p:tav tm="0">
                                          <p:val>
                                            <p:fltVal val="0"/>
                                          </p:val>
                                        </p:tav>
                                        <p:tav tm="100000">
                                          <p:val>
                                            <p:strVal val="#ppt_w"/>
                                          </p:val>
                                        </p:tav>
                                      </p:tavLst>
                                    </p:anim>
                                    <p:anim calcmode="lin" valueType="num">
                                      <p:cBhvr>
                                        <p:cTn id="108" dur="500" fill="hold"/>
                                        <p:tgtEl>
                                          <p:spTgt spid="31"/>
                                        </p:tgtEl>
                                        <p:attrNameLst>
                                          <p:attrName>ppt_h</p:attrName>
                                        </p:attrNameLst>
                                      </p:cBhvr>
                                      <p:tavLst>
                                        <p:tav tm="0">
                                          <p:val>
                                            <p:strVal val="#ppt_h"/>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17" presetClass="entr" presetSubtype="10" fill="hold" grpId="0" nodeType="clickEffect">
                                  <p:stCondLst>
                                    <p:cond delay="0"/>
                                  </p:stCondLst>
                                  <p:childTnLst>
                                    <p:set>
                                      <p:cBhvr>
                                        <p:cTn id="112" dur="1" fill="hold">
                                          <p:stCondLst>
                                            <p:cond delay="0"/>
                                          </p:stCondLst>
                                        </p:cTn>
                                        <p:tgtEl>
                                          <p:spTgt spid="32"/>
                                        </p:tgtEl>
                                        <p:attrNameLst>
                                          <p:attrName>style.visibility</p:attrName>
                                        </p:attrNameLst>
                                      </p:cBhvr>
                                      <p:to>
                                        <p:strVal val="visible"/>
                                      </p:to>
                                    </p:set>
                                    <p:anim calcmode="lin" valueType="num">
                                      <p:cBhvr>
                                        <p:cTn id="113" dur="500" fill="hold"/>
                                        <p:tgtEl>
                                          <p:spTgt spid="32"/>
                                        </p:tgtEl>
                                        <p:attrNameLst>
                                          <p:attrName>ppt_w</p:attrName>
                                        </p:attrNameLst>
                                      </p:cBhvr>
                                      <p:tavLst>
                                        <p:tav tm="0">
                                          <p:val>
                                            <p:fltVal val="0"/>
                                          </p:val>
                                        </p:tav>
                                        <p:tav tm="100000">
                                          <p:val>
                                            <p:strVal val="#ppt_w"/>
                                          </p:val>
                                        </p:tav>
                                      </p:tavLst>
                                    </p:anim>
                                    <p:anim calcmode="lin" valueType="num">
                                      <p:cBhvr>
                                        <p:cTn id="114" dur="50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115" fill="hold">
                      <p:stCondLst>
                        <p:cond delay="indefinite"/>
                      </p:stCondLst>
                      <p:childTnLst>
                        <p:par>
                          <p:cTn id="116" fill="hold">
                            <p:stCondLst>
                              <p:cond delay="0"/>
                            </p:stCondLst>
                            <p:childTnLst>
                              <p:par>
                                <p:cTn id="117" presetID="17" presetClass="entr" presetSubtype="10" fill="hold" grpId="0" nodeType="clickEffect">
                                  <p:stCondLst>
                                    <p:cond delay="0"/>
                                  </p:stCondLst>
                                  <p:childTnLst>
                                    <p:set>
                                      <p:cBhvr>
                                        <p:cTn id="118" dur="1" fill="hold">
                                          <p:stCondLst>
                                            <p:cond delay="0"/>
                                          </p:stCondLst>
                                        </p:cTn>
                                        <p:tgtEl>
                                          <p:spTgt spid="33"/>
                                        </p:tgtEl>
                                        <p:attrNameLst>
                                          <p:attrName>style.visibility</p:attrName>
                                        </p:attrNameLst>
                                      </p:cBhvr>
                                      <p:to>
                                        <p:strVal val="visible"/>
                                      </p:to>
                                    </p:set>
                                    <p:anim calcmode="lin" valueType="num">
                                      <p:cBhvr>
                                        <p:cTn id="119" dur="500" fill="hold"/>
                                        <p:tgtEl>
                                          <p:spTgt spid="33"/>
                                        </p:tgtEl>
                                        <p:attrNameLst>
                                          <p:attrName>ppt_w</p:attrName>
                                        </p:attrNameLst>
                                      </p:cBhvr>
                                      <p:tavLst>
                                        <p:tav tm="0">
                                          <p:val>
                                            <p:fltVal val="0"/>
                                          </p:val>
                                        </p:tav>
                                        <p:tav tm="100000">
                                          <p:val>
                                            <p:strVal val="#ppt_w"/>
                                          </p:val>
                                        </p:tav>
                                      </p:tavLst>
                                    </p:anim>
                                    <p:anim calcmode="lin" valueType="num">
                                      <p:cBhvr>
                                        <p:cTn id="120" dur="500" fill="hold"/>
                                        <p:tgtEl>
                                          <p:spTgt spid="33"/>
                                        </p:tgtEl>
                                        <p:attrNameLst>
                                          <p:attrName>ppt_h</p:attrName>
                                        </p:attrNameLst>
                                      </p:cBhvr>
                                      <p:tavLst>
                                        <p:tav tm="0">
                                          <p:val>
                                            <p:strVal val="#ppt_h"/>
                                          </p:val>
                                        </p:tav>
                                        <p:tav tm="100000">
                                          <p:val>
                                            <p:strVal val="#ppt_h"/>
                                          </p:val>
                                        </p:tav>
                                      </p:tavLst>
                                    </p:anim>
                                  </p:childTnLst>
                                </p:cTn>
                              </p:par>
                            </p:childTnLst>
                          </p:cTn>
                        </p:par>
                      </p:childTnLst>
                    </p:cTn>
                  </p:par>
                  <p:par>
                    <p:cTn id="121" fill="hold">
                      <p:stCondLst>
                        <p:cond delay="indefinite"/>
                      </p:stCondLst>
                      <p:childTnLst>
                        <p:par>
                          <p:cTn id="122" fill="hold">
                            <p:stCondLst>
                              <p:cond delay="0"/>
                            </p:stCondLst>
                            <p:childTnLst>
                              <p:par>
                                <p:cTn id="123" presetID="17" presetClass="entr" presetSubtype="10" fill="hold" grpId="0" nodeType="clickEffect">
                                  <p:stCondLst>
                                    <p:cond delay="0"/>
                                  </p:stCondLst>
                                  <p:childTnLst>
                                    <p:set>
                                      <p:cBhvr>
                                        <p:cTn id="124" dur="1" fill="hold">
                                          <p:stCondLst>
                                            <p:cond delay="0"/>
                                          </p:stCondLst>
                                        </p:cTn>
                                        <p:tgtEl>
                                          <p:spTgt spid="34"/>
                                        </p:tgtEl>
                                        <p:attrNameLst>
                                          <p:attrName>style.visibility</p:attrName>
                                        </p:attrNameLst>
                                      </p:cBhvr>
                                      <p:to>
                                        <p:strVal val="visible"/>
                                      </p:to>
                                    </p:set>
                                    <p:anim calcmode="lin" valueType="num">
                                      <p:cBhvr>
                                        <p:cTn id="125" dur="500" fill="hold"/>
                                        <p:tgtEl>
                                          <p:spTgt spid="34"/>
                                        </p:tgtEl>
                                        <p:attrNameLst>
                                          <p:attrName>ppt_w</p:attrName>
                                        </p:attrNameLst>
                                      </p:cBhvr>
                                      <p:tavLst>
                                        <p:tav tm="0">
                                          <p:val>
                                            <p:fltVal val="0"/>
                                          </p:val>
                                        </p:tav>
                                        <p:tav tm="100000">
                                          <p:val>
                                            <p:strVal val="#ppt_w"/>
                                          </p:val>
                                        </p:tav>
                                      </p:tavLst>
                                    </p:anim>
                                    <p:anim calcmode="lin" valueType="num">
                                      <p:cBhvr>
                                        <p:cTn id="126" dur="500" fill="hold"/>
                                        <p:tgtEl>
                                          <p:spTgt spid="34"/>
                                        </p:tgtEl>
                                        <p:attrNameLst>
                                          <p:attrName>ppt_h</p:attrName>
                                        </p:attrNameLst>
                                      </p:cBhvr>
                                      <p:tavLst>
                                        <p:tav tm="0">
                                          <p:val>
                                            <p:strVal val="#ppt_h"/>
                                          </p:val>
                                        </p:tav>
                                        <p:tav tm="100000">
                                          <p:val>
                                            <p:strVal val="#ppt_h"/>
                                          </p:val>
                                        </p:tav>
                                      </p:tavLst>
                                    </p:anim>
                                  </p:childTnLst>
                                </p:cTn>
                              </p:par>
                            </p:childTnLst>
                          </p:cTn>
                        </p:par>
                      </p:childTnLst>
                    </p:cTn>
                  </p:par>
                  <p:par>
                    <p:cTn id="127" fill="hold">
                      <p:stCondLst>
                        <p:cond delay="indefinite"/>
                      </p:stCondLst>
                      <p:childTnLst>
                        <p:par>
                          <p:cTn id="128" fill="hold">
                            <p:stCondLst>
                              <p:cond delay="0"/>
                            </p:stCondLst>
                            <p:childTnLst>
                              <p:par>
                                <p:cTn id="129" presetID="17" presetClass="entr" presetSubtype="10" fill="hold" grpId="0" nodeType="clickEffect">
                                  <p:stCondLst>
                                    <p:cond delay="0"/>
                                  </p:stCondLst>
                                  <p:childTnLst>
                                    <p:set>
                                      <p:cBhvr>
                                        <p:cTn id="130" dur="1" fill="hold">
                                          <p:stCondLst>
                                            <p:cond delay="0"/>
                                          </p:stCondLst>
                                        </p:cTn>
                                        <p:tgtEl>
                                          <p:spTgt spid="35"/>
                                        </p:tgtEl>
                                        <p:attrNameLst>
                                          <p:attrName>style.visibility</p:attrName>
                                        </p:attrNameLst>
                                      </p:cBhvr>
                                      <p:to>
                                        <p:strVal val="visible"/>
                                      </p:to>
                                    </p:set>
                                    <p:anim calcmode="lin" valueType="num">
                                      <p:cBhvr>
                                        <p:cTn id="131" dur="500" fill="hold"/>
                                        <p:tgtEl>
                                          <p:spTgt spid="35"/>
                                        </p:tgtEl>
                                        <p:attrNameLst>
                                          <p:attrName>ppt_w</p:attrName>
                                        </p:attrNameLst>
                                      </p:cBhvr>
                                      <p:tavLst>
                                        <p:tav tm="0">
                                          <p:val>
                                            <p:fltVal val="0"/>
                                          </p:val>
                                        </p:tav>
                                        <p:tav tm="100000">
                                          <p:val>
                                            <p:strVal val="#ppt_w"/>
                                          </p:val>
                                        </p:tav>
                                      </p:tavLst>
                                    </p:anim>
                                    <p:anim calcmode="lin" valueType="num">
                                      <p:cBhvr>
                                        <p:cTn id="132" dur="500" fill="hold"/>
                                        <p:tgtEl>
                                          <p:spTgt spid="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3" grpId="0"/>
      <p:bldP spid="25" grpId="0"/>
      <p:bldP spid="26" grpId="0"/>
      <p:bldP spid="27" grpId="0"/>
      <p:bldP spid="28" grpId="0"/>
      <p:bldP spid="29" grpId="0"/>
      <p:bldP spid="30" grpId="0"/>
      <p:bldP spid="31" grpId="0"/>
      <p:bldP spid="32" grpId="0"/>
      <p:bldP spid="33" grpId="0"/>
      <p:bldP spid="34" grpId="0"/>
      <p:bldP spid="35"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286644" y="642942"/>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 </a:t>
            </a:r>
            <a:endParaRPr lang="ar-SA" sz="2400" b="1" dirty="0">
              <a:solidFill>
                <a:schemeClr val="tx1"/>
              </a:solidFill>
            </a:endParaRPr>
          </a:p>
        </p:txBody>
      </p:sp>
      <p:sp>
        <p:nvSpPr>
          <p:cNvPr id="4" name="مربع نص 3"/>
          <p:cNvSpPr txBox="1"/>
          <p:nvPr/>
        </p:nvSpPr>
        <p:spPr>
          <a:xfrm>
            <a:off x="714348" y="280080"/>
            <a:ext cx="6429420" cy="1077218"/>
          </a:xfrm>
          <a:prstGeom prst="rect">
            <a:avLst/>
          </a:prstGeom>
          <a:noFill/>
        </p:spPr>
        <p:txBody>
          <a:bodyPr wrap="square" rtlCol="1">
            <a:spAutoFit/>
          </a:bodyPr>
          <a:lstStyle/>
          <a:p>
            <a:pPr algn="ctr"/>
            <a:r>
              <a:rPr lang="ar-SA" sz="3200" b="1" dirty="0" smtClean="0">
                <a:cs typeface="DecoType Naskh" pitchFamily="2" charset="-78"/>
              </a:rPr>
              <a:t>أتعاون مع من بجواري،لأبين ما يدل عليه قول الله تعالى في الآية التالية:(</a:t>
            </a:r>
            <a:r>
              <a:rPr lang="ar-SA" sz="3200" b="1" dirty="0" smtClean="0">
                <a:solidFill>
                  <a:srgbClr val="003300"/>
                </a:solidFill>
                <a:cs typeface="DecoType Naskh" pitchFamily="2" charset="-78"/>
              </a:rPr>
              <a:t>...إن في ذلك لأية لقومٍ يتفكرون</a:t>
            </a:r>
            <a:r>
              <a:rPr lang="ar-SA" sz="3200" b="1" dirty="0" smtClean="0">
                <a:cs typeface="DecoType Naskh" pitchFamily="2" charset="-78"/>
              </a:rPr>
              <a:t>)</a:t>
            </a:r>
          </a:p>
        </p:txBody>
      </p:sp>
      <p:sp>
        <p:nvSpPr>
          <p:cNvPr id="5" name="مربع نص 4"/>
          <p:cNvSpPr txBox="1"/>
          <p:nvPr/>
        </p:nvSpPr>
        <p:spPr>
          <a:xfrm>
            <a:off x="571472" y="1423088"/>
            <a:ext cx="7715304" cy="1077218"/>
          </a:xfrm>
          <a:prstGeom prst="rect">
            <a:avLst/>
          </a:prstGeom>
          <a:noFill/>
        </p:spPr>
        <p:txBody>
          <a:bodyPr wrap="square" rtlCol="1">
            <a:spAutoFit/>
          </a:bodyPr>
          <a:lstStyle/>
          <a:p>
            <a:pPr algn="ctr"/>
            <a:r>
              <a:rPr lang="ar-SA" sz="3200" b="1" dirty="0" smtClean="0">
                <a:solidFill>
                  <a:srgbClr val="C00000"/>
                </a:solidFill>
              </a:rPr>
              <a:t>إنما هو علامات وإمارات لقوم يعملون فكرهم ويستمعون استماع تدبر ويدركون الأمور على حقيقتها.</a:t>
            </a:r>
          </a:p>
        </p:txBody>
      </p:sp>
      <p:sp>
        <p:nvSpPr>
          <p:cNvPr id="6" name="مستطيل ذو زوايا قطرية مخدوشة 5"/>
          <p:cNvSpPr/>
          <p:nvPr/>
        </p:nvSpPr>
        <p:spPr>
          <a:xfrm>
            <a:off x="7358082" y="286316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7" name="مربع نص 6"/>
          <p:cNvSpPr txBox="1"/>
          <p:nvPr/>
        </p:nvSpPr>
        <p:spPr>
          <a:xfrm>
            <a:off x="785786" y="2500306"/>
            <a:ext cx="6429420" cy="1569660"/>
          </a:xfrm>
          <a:prstGeom prst="rect">
            <a:avLst/>
          </a:prstGeom>
          <a:noFill/>
        </p:spPr>
        <p:txBody>
          <a:bodyPr wrap="square" rtlCol="1">
            <a:spAutoFit/>
          </a:bodyPr>
          <a:lstStyle/>
          <a:p>
            <a:pPr algn="ctr"/>
            <a:r>
              <a:rPr lang="ar-SA" sz="3200" b="1" dirty="0" smtClean="0">
                <a:cs typeface="DecoType Naskh" pitchFamily="2" charset="-78"/>
              </a:rPr>
              <a:t>أتعاون مع مجموعتي لبيان ما أفادته كلمة (حسناً)في قول الله تعالى :(</a:t>
            </a:r>
            <a:r>
              <a:rPr lang="ar-SA" sz="3200" b="1" dirty="0" smtClean="0">
                <a:solidFill>
                  <a:srgbClr val="003300"/>
                </a:solidFill>
                <a:cs typeface="DecoType Naskh" pitchFamily="2" charset="-78"/>
              </a:rPr>
              <a:t>ومن ثمرات النخيل والأعناب تتخذون منه سَكَرا ورزقاً حسناً إن في ذلك لأيةً لقوم يعقلون</a:t>
            </a:r>
            <a:r>
              <a:rPr lang="ar-SA" sz="3200" b="1" dirty="0" smtClean="0">
                <a:cs typeface="DecoType Naskh" pitchFamily="2" charset="-78"/>
              </a:rPr>
              <a:t>)</a:t>
            </a:r>
          </a:p>
        </p:txBody>
      </p:sp>
      <p:sp>
        <p:nvSpPr>
          <p:cNvPr id="8" name="مربع نص 7"/>
          <p:cNvSpPr txBox="1"/>
          <p:nvPr/>
        </p:nvSpPr>
        <p:spPr>
          <a:xfrm>
            <a:off x="571472" y="3994856"/>
            <a:ext cx="7715304" cy="1569660"/>
          </a:xfrm>
          <a:prstGeom prst="rect">
            <a:avLst/>
          </a:prstGeom>
          <a:noFill/>
        </p:spPr>
        <p:txBody>
          <a:bodyPr wrap="square" rtlCol="1">
            <a:spAutoFit/>
          </a:bodyPr>
          <a:lstStyle/>
          <a:p>
            <a:pPr algn="ctr"/>
            <a:r>
              <a:rPr lang="ar-SA" sz="3200" b="1" dirty="0" smtClean="0">
                <a:solidFill>
                  <a:srgbClr val="C00000"/>
                </a:solidFill>
              </a:rPr>
              <a:t>أفادت بأن الرزق المأخوذ من ثمرات النخيل والأعناب هو رزق حسن بينما لم يذكر ذلك للخمر في هذه الآية التي نزلت قبل تحريم الخمر.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edge">
                                      <p:cBhvr>
                                        <p:cTn id="13" dur="1000"/>
                                        <p:tgtEl>
                                          <p:spTgt spid="6"/>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edg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p:bldP spid="8"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شكل بيضاوي 2"/>
          <p:cNvSpPr/>
          <p:nvPr/>
        </p:nvSpPr>
        <p:spPr>
          <a:xfrm>
            <a:off x="6858016" y="357166"/>
            <a:ext cx="1500198" cy="714380"/>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u="sng" dirty="0" smtClean="0">
                <a:solidFill>
                  <a:schemeClr val="tx1"/>
                </a:solidFill>
              </a:rPr>
              <a:t>أستثمر</a:t>
            </a:r>
            <a:endParaRPr lang="ar-SA" sz="2800" b="1" u="sng" dirty="0">
              <a:solidFill>
                <a:schemeClr val="tx1"/>
              </a:solidFill>
            </a:endParaRPr>
          </a:p>
        </p:txBody>
      </p:sp>
      <p:sp>
        <p:nvSpPr>
          <p:cNvPr id="4" name="مربع نص 3"/>
          <p:cNvSpPr txBox="1"/>
          <p:nvPr/>
        </p:nvSpPr>
        <p:spPr>
          <a:xfrm>
            <a:off x="3286116" y="415333"/>
            <a:ext cx="4000528" cy="584775"/>
          </a:xfrm>
          <a:prstGeom prst="rect">
            <a:avLst/>
          </a:prstGeom>
          <a:noFill/>
        </p:spPr>
        <p:txBody>
          <a:bodyPr wrap="square" rtlCol="1">
            <a:spAutoFit/>
          </a:bodyPr>
          <a:lstStyle/>
          <a:p>
            <a:pPr algn="ctr"/>
            <a:r>
              <a:rPr lang="ar-SA" sz="3200" b="1" dirty="0" smtClean="0">
                <a:cs typeface="DecoType Naskh" pitchFamily="2" charset="-78"/>
              </a:rPr>
              <a:t>أتلو الآيات الكريمة التالية:</a:t>
            </a:r>
          </a:p>
        </p:txBody>
      </p:sp>
      <p:sp>
        <p:nvSpPr>
          <p:cNvPr id="5" name="مربع نص 4"/>
          <p:cNvSpPr txBox="1"/>
          <p:nvPr/>
        </p:nvSpPr>
        <p:spPr>
          <a:xfrm>
            <a:off x="714348" y="1214422"/>
            <a:ext cx="7643866" cy="4031873"/>
          </a:xfrm>
          <a:prstGeom prst="rect">
            <a:avLst/>
          </a:prstGeom>
          <a:noFill/>
        </p:spPr>
        <p:txBody>
          <a:bodyPr wrap="square" rtlCol="1">
            <a:spAutoFit/>
          </a:bodyPr>
          <a:lstStyle/>
          <a:p>
            <a:pPr algn="ctr"/>
            <a:r>
              <a:rPr lang="ar-SA" sz="3200" b="1" dirty="0" smtClean="0">
                <a:solidFill>
                  <a:srgbClr val="003300"/>
                </a:solidFill>
                <a:cs typeface="DecoType Thuluth" pitchFamily="2" charset="-78"/>
              </a:rPr>
              <a:t>{وأوحى ربك إلى النحل أن اتخذي من الجبال بيوتاً ومن الشجر ومما يعرشون* ثم كلي من  كل الثمرات فاسلكي سُبُل ربك ذللاً يخرج من بطونها شرابٌ مختلفُ ألوانه فيه شفاءٌ للناس إن في ذلك لأيةً لقومٍ يتفكرون*والله خلقكم ثم يتوفاكم ومنكم من يرد إلى أرذل العمر لكي لا يعلم بعد علمٍ شيئاً إن الله عليم قدير*والله فضّل بعضكم على بعض في الرزق فما الذين فضلوا برادي رزقهم على ما ملكت أيمانهم فهم فيه سواء أفبنعمة الله يجحدون}</a:t>
            </a:r>
            <a:endParaRPr lang="ar-SA" b="1" dirty="0">
              <a:solidFill>
                <a:srgbClr val="003300"/>
              </a:solidFill>
              <a:cs typeface="DecoType Thuluth"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out)">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357158" y="1000108"/>
            <a:ext cx="7929618" cy="584775"/>
          </a:xfrm>
          <a:prstGeom prst="rect">
            <a:avLst/>
          </a:prstGeom>
          <a:noFill/>
        </p:spPr>
        <p:txBody>
          <a:bodyPr wrap="square" rtlCol="1">
            <a:spAutoFit/>
          </a:bodyPr>
          <a:lstStyle/>
          <a:p>
            <a:pPr algn="ctr"/>
            <a:r>
              <a:rPr lang="ar-SA" sz="3200" b="1" dirty="0" smtClean="0">
                <a:cs typeface="DecoType Naskh" pitchFamily="2" charset="-78"/>
              </a:rPr>
              <a:t>أستعين بالجدول التالي لأذكر ما استفدته من الآيات في مجالي البيئة والصحة:</a:t>
            </a:r>
          </a:p>
        </p:txBody>
      </p:sp>
      <p:graphicFrame>
        <p:nvGraphicFramePr>
          <p:cNvPr id="4" name="جدول 3"/>
          <p:cNvGraphicFramePr>
            <a:graphicFrameLocks noGrp="1"/>
          </p:cNvGraphicFramePr>
          <p:nvPr/>
        </p:nvGraphicFramePr>
        <p:xfrm>
          <a:off x="1357290" y="1857364"/>
          <a:ext cx="6096000" cy="2072640"/>
        </p:xfrm>
        <a:graphic>
          <a:graphicData uri="http://schemas.openxmlformats.org/drawingml/2006/table">
            <a:tbl>
              <a:tblPr rtl="1" firstRow="1" bandRow="1">
                <a:tableStyleId>{F5AB1C69-6EDB-4FF4-983F-18BD219EF322}</a:tableStyleId>
              </a:tblPr>
              <a:tblGrid>
                <a:gridCol w="3048000"/>
                <a:gridCol w="3048000"/>
              </a:tblGrid>
              <a:tr h="370840">
                <a:tc>
                  <a:txBody>
                    <a:bodyPr/>
                    <a:lstStyle/>
                    <a:p>
                      <a:pPr algn="ctr" rtl="1"/>
                      <a:r>
                        <a:rPr lang="ar-SA" sz="2800" b="1" dirty="0" smtClean="0">
                          <a:solidFill>
                            <a:schemeClr val="tx1"/>
                          </a:solidFill>
                        </a:rPr>
                        <a:t>الصحة</a:t>
                      </a:r>
                      <a:endParaRPr lang="ar-SA" sz="2800" b="1" dirty="0">
                        <a:solidFill>
                          <a:schemeClr val="tx1"/>
                        </a:solidFill>
                      </a:endParaRPr>
                    </a:p>
                  </a:txBody>
                  <a:tcPr/>
                </a:tc>
                <a:tc>
                  <a:txBody>
                    <a:bodyPr/>
                    <a:lstStyle/>
                    <a:p>
                      <a:pPr algn="ctr" rtl="1"/>
                      <a:r>
                        <a:rPr lang="ar-SA" sz="2800" b="1" dirty="0" smtClean="0">
                          <a:solidFill>
                            <a:schemeClr val="tx1"/>
                          </a:solidFill>
                        </a:rPr>
                        <a:t>البيئة</a:t>
                      </a:r>
                      <a:endParaRPr lang="ar-SA" sz="2800" b="1" dirty="0">
                        <a:solidFill>
                          <a:schemeClr val="tx1"/>
                        </a:solidFill>
                      </a:endParaRPr>
                    </a:p>
                  </a:txBody>
                  <a:tcPr/>
                </a:tc>
              </a:tr>
              <a:tr h="370840">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r>
              <a:tr h="370840">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r>
              <a:tr h="370840">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r>
            </a:tbl>
          </a:graphicData>
        </a:graphic>
      </p:graphicFrame>
      <p:sp>
        <p:nvSpPr>
          <p:cNvPr id="5" name="مربع نص 4"/>
          <p:cNvSpPr txBox="1"/>
          <p:nvPr/>
        </p:nvSpPr>
        <p:spPr>
          <a:xfrm>
            <a:off x="357158" y="4058671"/>
            <a:ext cx="7929618" cy="584775"/>
          </a:xfrm>
          <a:prstGeom prst="rect">
            <a:avLst/>
          </a:prstGeom>
          <a:noFill/>
        </p:spPr>
        <p:txBody>
          <a:bodyPr wrap="square" rtlCol="1">
            <a:spAutoFit/>
          </a:bodyPr>
          <a:lstStyle/>
          <a:p>
            <a:pPr algn="ctr"/>
            <a:r>
              <a:rPr lang="ar-SA" sz="3200" b="1" dirty="0" smtClean="0">
                <a:cs typeface="DecoType Naskh" pitchFamily="2" charset="-78"/>
              </a:rPr>
              <a:t>أبحث في سورة الأعراف عن آيات تحدثت عن الصحة،ثم أقوم بتفسيرها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17"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ppt_x</p:attrName>
                                        </p:attrNameLst>
                                      </p:cBhvr>
                                      <p:tavLst>
                                        <p:tav tm="0">
                                          <p:val>
                                            <p:strVal val="#ppt_x"/>
                                          </p:val>
                                        </p:tav>
                                        <p:tav tm="100000">
                                          <p:val>
                                            <p:strVal val="#ppt_x"/>
                                          </p:val>
                                        </p:tav>
                                      </p:tavLst>
                                    </p:anim>
                                    <p:anim calcmode="lin" valueType="num">
                                      <p:cBhvr>
                                        <p:cTn id="11" dur="500" fill="hold"/>
                                        <p:tgtEl>
                                          <p:spTgt spid="4"/>
                                        </p:tgtEl>
                                        <p:attrNameLst>
                                          <p:attrName>ppt_y</p:attrName>
                                        </p:attrNameLst>
                                      </p:cBhvr>
                                      <p:tavLst>
                                        <p:tav tm="0">
                                          <p:val>
                                            <p:strVal val="#ppt_y+#ppt_h/2"/>
                                          </p:val>
                                        </p:tav>
                                        <p:tav tm="100000">
                                          <p:val>
                                            <p:strVal val="#ppt_y"/>
                                          </p:val>
                                        </p:tav>
                                      </p:tavLst>
                                    </p:anim>
                                    <p:anim calcmode="lin" valueType="num">
                                      <p:cBhvr>
                                        <p:cTn id="12" dur="500" fill="hold"/>
                                        <p:tgtEl>
                                          <p:spTgt spid="4"/>
                                        </p:tgtEl>
                                        <p:attrNameLst>
                                          <p:attrName>ppt_w</p:attrName>
                                        </p:attrNameLst>
                                      </p:cBhvr>
                                      <p:tavLst>
                                        <p:tav tm="0">
                                          <p:val>
                                            <p:strVal val="#ppt_w"/>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par>
                                <p:cTn id="14" presetID="2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edg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267920" y="1208267"/>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1142976" y="1065898"/>
            <a:ext cx="6000792" cy="1077218"/>
          </a:xfrm>
          <a:prstGeom prst="rect">
            <a:avLst/>
          </a:prstGeom>
          <a:noFill/>
        </p:spPr>
        <p:txBody>
          <a:bodyPr wrap="square" rtlCol="1">
            <a:spAutoFit/>
          </a:bodyPr>
          <a:lstStyle/>
          <a:p>
            <a:pPr algn="ctr"/>
            <a:r>
              <a:rPr lang="ar-SA" sz="3200" b="1" dirty="0" smtClean="0">
                <a:effectLst>
                  <a:glow rad="101600">
                    <a:schemeClr val="accent2">
                      <a:satMod val="175000"/>
                      <a:alpha val="40000"/>
                    </a:schemeClr>
                  </a:glow>
                </a:effectLst>
              </a:rPr>
              <a:t>أبحث في الآيات السابقة من سورة النحل عن أسماء الإشارة،وأدونها فيما يلي:</a:t>
            </a:r>
            <a:endParaRPr lang="ar-SA" sz="3200" b="1" dirty="0">
              <a:effectLst>
                <a:glow rad="101600">
                  <a:schemeClr val="accent2">
                    <a:satMod val="175000"/>
                    <a:alpha val="40000"/>
                  </a:schemeClr>
                </a:glow>
              </a:effectLst>
            </a:endParaRPr>
          </a:p>
        </p:txBody>
      </p:sp>
      <p:sp>
        <p:nvSpPr>
          <p:cNvPr id="5" name="دمعة 4"/>
          <p:cNvSpPr/>
          <p:nvPr/>
        </p:nvSpPr>
        <p:spPr>
          <a:xfrm rot="16573974">
            <a:off x="186331" y="91292"/>
            <a:ext cx="1071538" cy="1133111"/>
          </a:xfrm>
          <a:prstGeom prst="teardrop">
            <a:avLst/>
          </a:prstGeom>
        </p:spPr>
        <p:style>
          <a:lnRef idx="1">
            <a:schemeClr val="accent2"/>
          </a:lnRef>
          <a:fillRef idx="2">
            <a:schemeClr val="accent2"/>
          </a:fillRef>
          <a:effectRef idx="1">
            <a:schemeClr val="accent2"/>
          </a:effectRef>
          <a:fontRef idx="minor">
            <a:schemeClr val="dk1"/>
          </a:fontRef>
        </p:style>
        <p:txBody>
          <a:bodyPr vert="vert" rtlCol="1" anchor="ctr"/>
          <a:lstStyle/>
          <a:p>
            <a:pPr algn="ctr"/>
            <a:r>
              <a:rPr lang="ar-SA" sz="2400" b="1" dirty="0" smtClean="0">
                <a:solidFill>
                  <a:srgbClr val="C00000"/>
                </a:solidFill>
              </a:rPr>
              <a:t>اسم الإشارة</a:t>
            </a:r>
            <a:endParaRPr lang="ar-SA" sz="2400" b="1" dirty="0">
              <a:solidFill>
                <a:srgbClr val="C00000"/>
              </a:solidFill>
            </a:endParaRPr>
          </a:p>
        </p:txBody>
      </p:sp>
      <p:sp>
        <p:nvSpPr>
          <p:cNvPr id="6" name="مستطيل مستدير الزوايا 5"/>
          <p:cNvSpPr/>
          <p:nvPr/>
        </p:nvSpPr>
        <p:spPr>
          <a:xfrm>
            <a:off x="714348" y="2643182"/>
            <a:ext cx="7929618" cy="2286016"/>
          </a:xfrm>
          <a:prstGeom prst="roundRect">
            <a:avLst>
              <a:gd name="adj" fmla="val 27778"/>
            </a:avLst>
          </a:prstGeom>
          <a:solidFill>
            <a:schemeClr val="bg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smtClean="0">
              <a:solidFill>
                <a:schemeClr val="tx1"/>
              </a:solidFill>
            </a:endParaRPr>
          </a:p>
          <a:p>
            <a:pPr algn="ctr"/>
            <a:r>
              <a:rPr lang="ar-SA" sz="2000" b="1" dirty="0" smtClean="0">
                <a:solidFill>
                  <a:schemeClr val="tx1"/>
                </a:solidFill>
              </a:rPr>
              <a:t>قال تعالى تعالى:{........................................................}الآية(.......) </a:t>
            </a:r>
          </a:p>
          <a:p>
            <a:pPr algn="ctr"/>
            <a:endParaRPr lang="ar-SA" sz="2000" b="1" dirty="0" smtClean="0">
              <a:solidFill>
                <a:schemeClr val="tx1"/>
              </a:solidFill>
            </a:endParaRPr>
          </a:p>
          <a:p>
            <a:pPr algn="ctr"/>
            <a:r>
              <a:rPr lang="ar-SA" sz="2000" b="1" dirty="0" smtClean="0">
                <a:solidFill>
                  <a:schemeClr val="tx1"/>
                </a:solidFill>
              </a:rPr>
              <a:t>قال تعالى تعالى:{........................................................}الآية(.......)</a:t>
            </a:r>
          </a:p>
          <a:p>
            <a:pPr algn="ctr"/>
            <a:endParaRPr lang="ar-SA" sz="2000" b="1" dirty="0" smtClean="0">
              <a:solidFill>
                <a:schemeClr val="tx1"/>
              </a:solidFill>
            </a:endParaRPr>
          </a:p>
          <a:p>
            <a:pPr algn="ctr"/>
            <a:r>
              <a:rPr lang="ar-SA" sz="2000" b="1" dirty="0" smtClean="0">
                <a:solidFill>
                  <a:schemeClr val="tx1"/>
                </a:solidFill>
              </a:rPr>
              <a:t>قال تعالى تعالى:{........................................................}الآية(.......)</a:t>
            </a:r>
          </a:p>
          <a:p>
            <a:pPr algn="ctr"/>
            <a:endParaRPr lang="ar-SA" sz="2000" b="1" dirty="0">
              <a:solidFill>
                <a:schemeClr val="tx1"/>
              </a:solidFill>
            </a:endParaRPr>
          </a:p>
        </p:txBody>
      </p:sp>
      <p:sp>
        <p:nvSpPr>
          <p:cNvPr id="8" name="مربع نص 7"/>
          <p:cNvSpPr txBox="1"/>
          <p:nvPr/>
        </p:nvSpPr>
        <p:spPr>
          <a:xfrm>
            <a:off x="2643174" y="2786058"/>
            <a:ext cx="3571900" cy="523220"/>
          </a:xfrm>
          <a:prstGeom prst="rect">
            <a:avLst/>
          </a:prstGeom>
          <a:noFill/>
        </p:spPr>
        <p:txBody>
          <a:bodyPr wrap="square" rtlCol="1">
            <a:spAutoFit/>
          </a:bodyPr>
          <a:lstStyle/>
          <a:p>
            <a:r>
              <a:rPr lang="ar-SA" sz="2800" b="1" dirty="0" smtClean="0">
                <a:solidFill>
                  <a:srgbClr val="C00000"/>
                </a:solidFill>
              </a:rPr>
              <a:t>إنّ في ذلك لآية لقوم يسمعون</a:t>
            </a:r>
            <a:endParaRPr lang="ar-SA" sz="2800" b="1" dirty="0">
              <a:solidFill>
                <a:srgbClr val="C00000"/>
              </a:solidFill>
            </a:endParaRPr>
          </a:p>
        </p:txBody>
      </p:sp>
      <p:sp>
        <p:nvSpPr>
          <p:cNvPr id="9" name="مربع نص 8"/>
          <p:cNvSpPr txBox="1"/>
          <p:nvPr/>
        </p:nvSpPr>
        <p:spPr>
          <a:xfrm>
            <a:off x="1428728" y="2880650"/>
            <a:ext cx="714380" cy="461665"/>
          </a:xfrm>
          <a:prstGeom prst="rect">
            <a:avLst/>
          </a:prstGeom>
          <a:noFill/>
        </p:spPr>
        <p:txBody>
          <a:bodyPr wrap="square" rtlCol="1">
            <a:spAutoFit/>
          </a:bodyPr>
          <a:lstStyle/>
          <a:p>
            <a:pPr algn="ctr"/>
            <a:r>
              <a:rPr lang="ar-SA" sz="2400" b="1" dirty="0" smtClean="0">
                <a:solidFill>
                  <a:srgbClr val="C00000"/>
                </a:solidFill>
              </a:rPr>
              <a:t>65</a:t>
            </a:r>
            <a:endParaRPr lang="ar-SA" sz="2800" b="1" dirty="0">
              <a:solidFill>
                <a:srgbClr val="C00000"/>
              </a:solidFill>
            </a:endParaRPr>
          </a:p>
        </p:txBody>
      </p:sp>
      <p:sp>
        <p:nvSpPr>
          <p:cNvPr id="10" name="مربع نص 9"/>
          <p:cNvSpPr txBox="1"/>
          <p:nvPr/>
        </p:nvSpPr>
        <p:spPr>
          <a:xfrm>
            <a:off x="2643174" y="3357562"/>
            <a:ext cx="3571900" cy="523220"/>
          </a:xfrm>
          <a:prstGeom prst="rect">
            <a:avLst/>
          </a:prstGeom>
          <a:noFill/>
        </p:spPr>
        <p:txBody>
          <a:bodyPr wrap="square" rtlCol="1">
            <a:spAutoFit/>
          </a:bodyPr>
          <a:lstStyle/>
          <a:p>
            <a:r>
              <a:rPr lang="ar-SA" sz="2800" b="1" dirty="0" smtClean="0">
                <a:solidFill>
                  <a:srgbClr val="C00000"/>
                </a:solidFill>
              </a:rPr>
              <a:t>إنّ في ذلك لآية لقوم يعقلون</a:t>
            </a:r>
            <a:endParaRPr lang="ar-SA" sz="2800" b="1" dirty="0">
              <a:solidFill>
                <a:srgbClr val="C00000"/>
              </a:solidFill>
            </a:endParaRPr>
          </a:p>
        </p:txBody>
      </p:sp>
      <p:sp>
        <p:nvSpPr>
          <p:cNvPr id="11" name="مربع نص 10"/>
          <p:cNvSpPr txBox="1"/>
          <p:nvPr/>
        </p:nvSpPr>
        <p:spPr>
          <a:xfrm>
            <a:off x="1428728" y="3452154"/>
            <a:ext cx="714380" cy="461665"/>
          </a:xfrm>
          <a:prstGeom prst="rect">
            <a:avLst/>
          </a:prstGeom>
          <a:noFill/>
        </p:spPr>
        <p:txBody>
          <a:bodyPr wrap="square" rtlCol="1">
            <a:spAutoFit/>
          </a:bodyPr>
          <a:lstStyle/>
          <a:p>
            <a:pPr algn="ctr"/>
            <a:r>
              <a:rPr lang="ar-SA" sz="2400" b="1" dirty="0" smtClean="0">
                <a:solidFill>
                  <a:srgbClr val="C00000"/>
                </a:solidFill>
              </a:rPr>
              <a:t>67</a:t>
            </a:r>
            <a:endParaRPr lang="ar-SA" sz="2800" b="1" dirty="0">
              <a:solidFill>
                <a:srgbClr val="C00000"/>
              </a:solidFill>
            </a:endParaRPr>
          </a:p>
        </p:txBody>
      </p:sp>
      <p:sp>
        <p:nvSpPr>
          <p:cNvPr id="12" name="مربع نص 11"/>
          <p:cNvSpPr txBox="1"/>
          <p:nvPr/>
        </p:nvSpPr>
        <p:spPr>
          <a:xfrm>
            <a:off x="2643174" y="4000504"/>
            <a:ext cx="3571900" cy="523220"/>
          </a:xfrm>
          <a:prstGeom prst="rect">
            <a:avLst/>
          </a:prstGeom>
          <a:noFill/>
        </p:spPr>
        <p:txBody>
          <a:bodyPr wrap="square" rtlCol="1">
            <a:spAutoFit/>
          </a:bodyPr>
          <a:lstStyle/>
          <a:p>
            <a:r>
              <a:rPr lang="ar-SA" sz="2800" b="1" dirty="0" smtClean="0">
                <a:solidFill>
                  <a:srgbClr val="C00000"/>
                </a:solidFill>
              </a:rPr>
              <a:t>إنّ في ذلك لآية لقوم يتفكرون</a:t>
            </a:r>
            <a:endParaRPr lang="ar-SA" sz="2800" b="1" dirty="0">
              <a:solidFill>
                <a:srgbClr val="C00000"/>
              </a:solidFill>
            </a:endParaRPr>
          </a:p>
        </p:txBody>
      </p:sp>
      <p:sp>
        <p:nvSpPr>
          <p:cNvPr id="13" name="مربع نص 12"/>
          <p:cNvSpPr txBox="1"/>
          <p:nvPr/>
        </p:nvSpPr>
        <p:spPr>
          <a:xfrm>
            <a:off x="1428728" y="4110343"/>
            <a:ext cx="714380" cy="461665"/>
          </a:xfrm>
          <a:prstGeom prst="rect">
            <a:avLst/>
          </a:prstGeom>
          <a:noFill/>
        </p:spPr>
        <p:txBody>
          <a:bodyPr wrap="square" rtlCol="1">
            <a:spAutoFit/>
          </a:bodyPr>
          <a:lstStyle/>
          <a:p>
            <a:pPr algn="ctr"/>
            <a:r>
              <a:rPr lang="ar-SA" sz="2400" b="1" dirty="0" smtClean="0">
                <a:solidFill>
                  <a:srgbClr val="C00000"/>
                </a:solidFill>
              </a:rPr>
              <a:t>69</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4)">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fltVal val="0"/>
                                          </p:val>
                                        </p:tav>
                                        <p:tav tm="100000">
                                          <p:val>
                                            <p:strVal val="#ppt_w"/>
                                          </p:val>
                                        </p:tav>
                                      </p:tavLst>
                                    </p:anim>
                                    <p:anim calcmode="lin" valueType="num">
                                      <p:cBhvr>
                                        <p:cTn id="35" dur="1000" fill="hold"/>
                                        <p:tgtEl>
                                          <p:spTgt spid="10"/>
                                        </p:tgtEl>
                                        <p:attrNameLst>
                                          <p:attrName>ppt_h</p:attrName>
                                        </p:attrNameLst>
                                      </p:cBhvr>
                                      <p:tavLst>
                                        <p:tav tm="0">
                                          <p:val>
                                            <p:fltVal val="0"/>
                                          </p:val>
                                        </p:tav>
                                        <p:tav tm="100000">
                                          <p:val>
                                            <p:strVal val="#ppt_h"/>
                                          </p:val>
                                        </p:tav>
                                      </p:tavLst>
                                    </p:anim>
                                    <p:anim calcmode="lin" valueType="num">
                                      <p:cBhvr>
                                        <p:cTn id="36"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15"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6" fill="hold">
                      <p:stCondLst>
                        <p:cond delay="indefinite"/>
                      </p:stCondLst>
                      <p:childTnLst>
                        <p:par>
                          <p:cTn id="47" fill="hold">
                            <p:stCondLst>
                              <p:cond delay="0"/>
                            </p:stCondLst>
                            <p:childTnLst>
                              <p:par>
                                <p:cTn id="48" presetID="15"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1000" fill="hold"/>
                                        <p:tgtEl>
                                          <p:spTgt spid="12"/>
                                        </p:tgtEl>
                                        <p:attrNameLst>
                                          <p:attrName>ppt_w</p:attrName>
                                        </p:attrNameLst>
                                      </p:cBhvr>
                                      <p:tavLst>
                                        <p:tav tm="0">
                                          <p:val>
                                            <p:fltVal val="0"/>
                                          </p:val>
                                        </p:tav>
                                        <p:tav tm="100000">
                                          <p:val>
                                            <p:strVal val="#ppt_w"/>
                                          </p:val>
                                        </p:tav>
                                      </p:tavLst>
                                    </p:anim>
                                    <p:anim calcmode="lin" valueType="num">
                                      <p:cBhvr>
                                        <p:cTn id="51" dur="1000" fill="hold"/>
                                        <p:tgtEl>
                                          <p:spTgt spid="12"/>
                                        </p:tgtEl>
                                        <p:attrNameLst>
                                          <p:attrName>ppt_h</p:attrName>
                                        </p:attrNameLst>
                                      </p:cBhvr>
                                      <p:tavLst>
                                        <p:tav tm="0">
                                          <p:val>
                                            <p:fltVal val="0"/>
                                          </p:val>
                                        </p:tav>
                                        <p:tav tm="100000">
                                          <p:val>
                                            <p:strVal val="#ppt_h"/>
                                          </p:val>
                                        </p:tav>
                                      </p:tavLst>
                                    </p:anim>
                                    <p:anim calcmode="lin" valueType="num">
                                      <p:cBhvr>
                                        <p:cTn id="52"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4" fill="hold">
                      <p:stCondLst>
                        <p:cond delay="indefinite"/>
                      </p:stCondLst>
                      <p:childTnLst>
                        <p:par>
                          <p:cTn id="55" fill="hold">
                            <p:stCondLst>
                              <p:cond delay="0"/>
                            </p:stCondLst>
                            <p:childTnLst>
                              <p:par>
                                <p:cTn id="56" presetID="15" presetClass="entr" presetSubtype="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000" fill="hold"/>
                                        <p:tgtEl>
                                          <p:spTgt spid="13"/>
                                        </p:tgtEl>
                                        <p:attrNameLst>
                                          <p:attrName>ppt_w</p:attrName>
                                        </p:attrNameLst>
                                      </p:cBhvr>
                                      <p:tavLst>
                                        <p:tav tm="0">
                                          <p:val>
                                            <p:fltVal val="0"/>
                                          </p:val>
                                        </p:tav>
                                        <p:tav tm="100000">
                                          <p:val>
                                            <p:strVal val="#ppt_w"/>
                                          </p:val>
                                        </p:tav>
                                      </p:tavLst>
                                    </p:anim>
                                    <p:anim calcmode="lin" valueType="num">
                                      <p:cBhvr>
                                        <p:cTn id="59" dur="1000" fill="hold"/>
                                        <p:tgtEl>
                                          <p:spTgt spid="13"/>
                                        </p:tgtEl>
                                        <p:attrNameLst>
                                          <p:attrName>ppt_h</p:attrName>
                                        </p:attrNameLst>
                                      </p:cBhvr>
                                      <p:tavLst>
                                        <p:tav tm="0">
                                          <p:val>
                                            <p:fltVal val="0"/>
                                          </p:val>
                                        </p:tav>
                                        <p:tav tm="100000">
                                          <p:val>
                                            <p:strVal val="#ppt_h"/>
                                          </p:val>
                                        </p:tav>
                                      </p:tavLst>
                                    </p:anim>
                                    <p:anim calcmode="lin" valueType="num">
                                      <p:cBhvr>
                                        <p:cTn id="60"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61"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8" grpId="0"/>
      <p:bldP spid="9" grpId="0"/>
      <p:bldP spid="10" grpId="0"/>
      <p:bldP spid="11" grpId="0"/>
      <p:bldP spid="12" grpId="0"/>
      <p:bldP spid="13"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4" name="مخطط انسيابي: شريط مثقب 3"/>
          <p:cNvSpPr/>
          <p:nvPr/>
        </p:nvSpPr>
        <p:spPr>
          <a:xfrm rot="726338">
            <a:off x="7519681" y="736839"/>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5" name="مربع نص 4"/>
          <p:cNvSpPr txBox="1"/>
          <p:nvPr/>
        </p:nvSpPr>
        <p:spPr>
          <a:xfrm>
            <a:off x="1428728" y="762759"/>
            <a:ext cx="6000792"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أملأ الجدول وفق المطلوب على غرار المثال الأول:</a:t>
            </a:r>
            <a:endParaRPr lang="ar-SA" sz="2800" b="1" dirty="0">
              <a:effectLst>
                <a:glow rad="101600">
                  <a:schemeClr val="accent2">
                    <a:satMod val="175000"/>
                    <a:alpha val="40000"/>
                  </a:schemeClr>
                </a:glow>
              </a:effectLst>
            </a:endParaRPr>
          </a:p>
        </p:txBody>
      </p:sp>
      <p:sp>
        <p:nvSpPr>
          <p:cNvPr id="6" name="دمعة 5"/>
          <p:cNvSpPr/>
          <p:nvPr/>
        </p:nvSpPr>
        <p:spPr>
          <a:xfrm rot="16573974">
            <a:off x="296079" y="-7123"/>
            <a:ext cx="1071538" cy="1353914"/>
          </a:xfrm>
          <a:prstGeom prst="teardrop">
            <a:avLst/>
          </a:prstGeom>
        </p:spPr>
        <p:style>
          <a:lnRef idx="1">
            <a:schemeClr val="accent2"/>
          </a:lnRef>
          <a:fillRef idx="2">
            <a:schemeClr val="accent2"/>
          </a:fillRef>
          <a:effectRef idx="1">
            <a:schemeClr val="accent2"/>
          </a:effectRef>
          <a:fontRef idx="minor">
            <a:schemeClr val="dk1"/>
          </a:fontRef>
        </p:style>
        <p:txBody>
          <a:bodyPr vert="vert" rtlCol="1" anchor="ctr"/>
          <a:lstStyle/>
          <a:p>
            <a:pPr algn="ctr"/>
            <a:r>
              <a:rPr lang="ar-SA" sz="2400" b="1" dirty="0" smtClean="0">
                <a:solidFill>
                  <a:srgbClr val="C00000"/>
                </a:solidFill>
              </a:rPr>
              <a:t>الجر</a:t>
            </a:r>
          </a:p>
          <a:p>
            <a:pPr algn="ctr"/>
            <a:r>
              <a:rPr lang="ar-SA" sz="2400" b="1" dirty="0" smtClean="0">
                <a:solidFill>
                  <a:srgbClr val="C00000"/>
                </a:solidFill>
              </a:rPr>
              <a:t>بالإضافة</a:t>
            </a:r>
            <a:endParaRPr lang="ar-SA" sz="2400" b="1" dirty="0">
              <a:solidFill>
                <a:srgbClr val="C00000"/>
              </a:solidFill>
            </a:endParaRPr>
          </a:p>
        </p:txBody>
      </p:sp>
      <p:graphicFrame>
        <p:nvGraphicFramePr>
          <p:cNvPr id="7" name="جدول 6"/>
          <p:cNvGraphicFramePr>
            <a:graphicFrameLocks noGrp="1"/>
          </p:cNvGraphicFramePr>
          <p:nvPr/>
        </p:nvGraphicFramePr>
        <p:xfrm>
          <a:off x="357158" y="1631650"/>
          <a:ext cx="8429684" cy="3383280"/>
        </p:xfrm>
        <a:graphic>
          <a:graphicData uri="http://schemas.openxmlformats.org/drawingml/2006/table">
            <a:tbl>
              <a:tblPr rtl="1" firstRow="1" bandRow="1">
                <a:tableStyleId>{21E4AEA4-8DFA-4A89-87EB-49C32662AFE0}</a:tableStyleId>
              </a:tblPr>
              <a:tblGrid>
                <a:gridCol w="2457492"/>
                <a:gridCol w="1614476"/>
                <a:gridCol w="2250296"/>
                <a:gridCol w="2107420"/>
              </a:tblGrid>
              <a:tr h="370840">
                <a:tc>
                  <a:txBody>
                    <a:bodyPr/>
                    <a:lstStyle/>
                    <a:p>
                      <a:pPr algn="ctr" rtl="1"/>
                      <a:r>
                        <a:rPr lang="ar-SA" sz="2000" b="1" dirty="0" smtClean="0">
                          <a:solidFill>
                            <a:schemeClr val="tx1"/>
                          </a:solidFill>
                        </a:rPr>
                        <a:t>الجملة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المضاف إليه </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علامة إعرابه</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السبب</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(من بين فرثٍ ودمٍ لبناً)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فرثٍ</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الكسرة الظاهرة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000" b="1" dirty="0" smtClean="0">
                          <a:solidFill>
                            <a:schemeClr val="tx1"/>
                          </a:solidFill>
                        </a:rPr>
                        <a:t>لأنه اسم ظاهر صحيح الآخر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(وأوحى ربكَ إلى النحلِ)</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(ثم كلي من كل الثمرات)</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(لكي لا يعلم بعد علمٍ شيئاً)</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(من يُرد إلى أرذل العمر)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000" b="1" dirty="0" smtClean="0">
                          <a:solidFill>
                            <a:schemeClr val="tx1"/>
                          </a:solidFill>
                        </a:rPr>
                        <a:t>(والله فضّل بعضكم على بعض في الرزق)</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مربع نص 7"/>
          <p:cNvSpPr txBox="1"/>
          <p:nvPr/>
        </p:nvSpPr>
        <p:spPr>
          <a:xfrm>
            <a:off x="4643438" y="2714620"/>
            <a:ext cx="1714512" cy="461665"/>
          </a:xfrm>
          <a:prstGeom prst="rect">
            <a:avLst/>
          </a:prstGeom>
          <a:noFill/>
        </p:spPr>
        <p:txBody>
          <a:bodyPr wrap="square" rtlCol="1">
            <a:spAutoFit/>
          </a:bodyPr>
          <a:lstStyle/>
          <a:p>
            <a:pPr algn="ctr"/>
            <a:r>
              <a:rPr lang="ar-SA" sz="2400" b="1" dirty="0" smtClean="0">
                <a:solidFill>
                  <a:srgbClr val="C00000"/>
                </a:solidFill>
              </a:rPr>
              <a:t>ضمير المخاطب</a:t>
            </a:r>
            <a:endParaRPr lang="ar-SA" sz="2800" b="1" dirty="0">
              <a:solidFill>
                <a:srgbClr val="C00000"/>
              </a:solidFill>
            </a:endParaRPr>
          </a:p>
        </p:txBody>
      </p:sp>
      <p:sp>
        <p:nvSpPr>
          <p:cNvPr id="9" name="مربع نص 8"/>
          <p:cNvSpPr txBox="1"/>
          <p:nvPr/>
        </p:nvSpPr>
        <p:spPr>
          <a:xfrm>
            <a:off x="2428860" y="2714620"/>
            <a:ext cx="2286016" cy="461665"/>
          </a:xfrm>
          <a:prstGeom prst="rect">
            <a:avLst/>
          </a:prstGeom>
          <a:noFill/>
        </p:spPr>
        <p:txBody>
          <a:bodyPr wrap="square" rtlCol="1">
            <a:spAutoFit/>
          </a:bodyPr>
          <a:lstStyle/>
          <a:p>
            <a:pPr algn="ctr"/>
            <a:r>
              <a:rPr lang="ar-SA" sz="2400" b="1" dirty="0" smtClean="0">
                <a:solidFill>
                  <a:srgbClr val="C00000"/>
                </a:solidFill>
              </a:rPr>
              <a:t>في محل جر بالإضافة</a:t>
            </a:r>
            <a:endParaRPr lang="ar-SA" sz="2800" b="1" dirty="0">
              <a:solidFill>
                <a:srgbClr val="C00000"/>
              </a:solidFill>
            </a:endParaRPr>
          </a:p>
        </p:txBody>
      </p:sp>
      <p:sp>
        <p:nvSpPr>
          <p:cNvPr id="10" name="مربع نص 9"/>
          <p:cNvSpPr txBox="1"/>
          <p:nvPr/>
        </p:nvSpPr>
        <p:spPr>
          <a:xfrm>
            <a:off x="142844" y="2681583"/>
            <a:ext cx="2571768" cy="400110"/>
          </a:xfrm>
          <a:prstGeom prst="rect">
            <a:avLst/>
          </a:prstGeom>
          <a:noFill/>
        </p:spPr>
        <p:txBody>
          <a:bodyPr wrap="square" rtlCol="1">
            <a:spAutoFit/>
          </a:bodyPr>
          <a:lstStyle/>
          <a:p>
            <a:pPr algn="ctr"/>
            <a:r>
              <a:rPr lang="ar-SA" sz="2000" b="1" dirty="0" smtClean="0">
                <a:solidFill>
                  <a:srgbClr val="C00000"/>
                </a:solidFill>
              </a:rPr>
              <a:t>ضمير مبني على السكون</a:t>
            </a:r>
            <a:endParaRPr lang="ar-SA" sz="2000" b="1" dirty="0">
              <a:solidFill>
                <a:srgbClr val="C00000"/>
              </a:solidFill>
            </a:endParaRPr>
          </a:p>
        </p:txBody>
      </p:sp>
      <p:sp>
        <p:nvSpPr>
          <p:cNvPr id="11" name="مربع نص 10"/>
          <p:cNvSpPr txBox="1"/>
          <p:nvPr/>
        </p:nvSpPr>
        <p:spPr>
          <a:xfrm>
            <a:off x="4643438" y="3110211"/>
            <a:ext cx="1714512" cy="461665"/>
          </a:xfrm>
          <a:prstGeom prst="rect">
            <a:avLst/>
          </a:prstGeom>
          <a:noFill/>
        </p:spPr>
        <p:txBody>
          <a:bodyPr wrap="square" rtlCol="1">
            <a:spAutoFit/>
          </a:bodyPr>
          <a:lstStyle/>
          <a:p>
            <a:pPr algn="ctr"/>
            <a:r>
              <a:rPr lang="ar-SA" sz="2400" b="1" dirty="0" smtClean="0">
                <a:solidFill>
                  <a:srgbClr val="C00000"/>
                </a:solidFill>
              </a:rPr>
              <a:t>الثمرات</a:t>
            </a:r>
            <a:endParaRPr lang="ar-SA" sz="2800" b="1" dirty="0">
              <a:solidFill>
                <a:srgbClr val="C00000"/>
              </a:solidFill>
            </a:endParaRPr>
          </a:p>
        </p:txBody>
      </p:sp>
      <p:sp>
        <p:nvSpPr>
          <p:cNvPr id="12" name="مربع نص 11"/>
          <p:cNvSpPr txBox="1"/>
          <p:nvPr/>
        </p:nvSpPr>
        <p:spPr>
          <a:xfrm>
            <a:off x="2428860" y="3110211"/>
            <a:ext cx="2286016" cy="461665"/>
          </a:xfrm>
          <a:prstGeom prst="rect">
            <a:avLst/>
          </a:prstGeom>
          <a:noFill/>
        </p:spPr>
        <p:txBody>
          <a:bodyPr wrap="square" rtlCol="1">
            <a:spAutoFit/>
          </a:bodyPr>
          <a:lstStyle/>
          <a:p>
            <a:pPr algn="ctr"/>
            <a:r>
              <a:rPr lang="ar-SA" sz="2400" b="1" dirty="0" smtClean="0">
                <a:solidFill>
                  <a:srgbClr val="C00000"/>
                </a:solidFill>
              </a:rPr>
              <a:t>الكسرة</a:t>
            </a:r>
            <a:endParaRPr lang="ar-SA" sz="2800" b="1" dirty="0">
              <a:solidFill>
                <a:srgbClr val="C00000"/>
              </a:solidFill>
            </a:endParaRPr>
          </a:p>
        </p:txBody>
      </p:sp>
      <p:sp>
        <p:nvSpPr>
          <p:cNvPr id="13" name="مربع نص 12"/>
          <p:cNvSpPr txBox="1"/>
          <p:nvPr/>
        </p:nvSpPr>
        <p:spPr>
          <a:xfrm>
            <a:off x="142844" y="3077174"/>
            <a:ext cx="2571768" cy="430887"/>
          </a:xfrm>
          <a:prstGeom prst="rect">
            <a:avLst/>
          </a:prstGeom>
          <a:noFill/>
        </p:spPr>
        <p:txBody>
          <a:bodyPr wrap="square" rtlCol="1">
            <a:spAutoFit/>
          </a:bodyPr>
          <a:lstStyle/>
          <a:p>
            <a:pPr algn="ctr"/>
            <a:r>
              <a:rPr lang="ar-SA" sz="2200" b="1" dirty="0" smtClean="0">
                <a:solidFill>
                  <a:srgbClr val="C00000"/>
                </a:solidFill>
              </a:rPr>
              <a:t>اسم ظاهر صحيح الآخر</a:t>
            </a:r>
            <a:endParaRPr lang="ar-SA" sz="2200" b="1" dirty="0">
              <a:solidFill>
                <a:srgbClr val="C00000"/>
              </a:solidFill>
            </a:endParaRPr>
          </a:p>
        </p:txBody>
      </p:sp>
      <p:sp>
        <p:nvSpPr>
          <p:cNvPr id="14" name="مربع نص 13"/>
          <p:cNvSpPr txBox="1"/>
          <p:nvPr/>
        </p:nvSpPr>
        <p:spPr>
          <a:xfrm>
            <a:off x="4643438" y="3467401"/>
            <a:ext cx="1714512" cy="461665"/>
          </a:xfrm>
          <a:prstGeom prst="rect">
            <a:avLst/>
          </a:prstGeom>
          <a:noFill/>
        </p:spPr>
        <p:txBody>
          <a:bodyPr wrap="square" rtlCol="1">
            <a:spAutoFit/>
          </a:bodyPr>
          <a:lstStyle/>
          <a:p>
            <a:pPr algn="ctr"/>
            <a:r>
              <a:rPr lang="ar-SA" sz="2400" b="1" dirty="0" smtClean="0">
                <a:solidFill>
                  <a:srgbClr val="C00000"/>
                </a:solidFill>
              </a:rPr>
              <a:t>علم</a:t>
            </a:r>
            <a:endParaRPr lang="ar-SA" sz="2800" b="1" dirty="0">
              <a:solidFill>
                <a:srgbClr val="C00000"/>
              </a:solidFill>
            </a:endParaRPr>
          </a:p>
        </p:txBody>
      </p:sp>
      <p:sp>
        <p:nvSpPr>
          <p:cNvPr id="15" name="مربع نص 14"/>
          <p:cNvSpPr txBox="1"/>
          <p:nvPr/>
        </p:nvSpPr>
        <p:spPr>
          <a:xfrm>
            <a:off x="2428860" y="3467401"/>
            <a:ext cx="2286016" cy="461665"/>
          </a:xfrm>
          <a:prstGeom prst="rect">
            <a:avLst/>
          </a:prstGeom>
          <a:noFill/>
        </p:spPr>
        <p:txBody>
          <a:bodyPr wrap="square" rtlCol="1">
            <a:spAutoFit/>
          </a:bodyPr>
          <a:lstStyle/>
          <a:p>
            <a:pPr algn="ctr"/>
            <a:r>
              <a:rPr lang="ar-SA" sz="2400" b="1" dirty="0" smtClean="0">
                <a:solidFill>
                  <a:srgbClr val="C00000"/>
                </a:solidFill>
              </a:rPr>
              <a:t>الكسرة</a:t>
            </a:r>
            <a:endParaRPr lang="ar-SA" sz="2800" b="1" dirty="0">
              <a:solidFill>
                <a:srgbClr val="C00000"/>
              </a:solidFill>
            </a:endParaRPr>
          </a:p>
        </p:txBody>
      </p:sp>
      <p:sp>
        <p:nvSpPr>
          <p:cNvPr id="16" name="مربع نص 15"/>
          <p:cNvSpPr txBox="1"/>
          <p:nvPr/>
        </p:nvSpPr>
        <p:spPr>
          <a:xfrm>
            <a:off x="142844" y="3434364"/>
            <a:ext cx="2571768" cy="430887"/>
          </a:xfrm>
          <a:prstGeom prst="rect">
            <a:avLst/>
          </a:prstGeom>
          <a:noFill/>
        </p:spPr>
        <p:txBody>
          <a:bodyPr wrap="square" rtlCol="1">
            <a:spAutoFit/>
          </a:bodyPr>
          <a:lstStyle/>
          <a:p>
            <a:pPr algn="ctr"/>
            <a:r>
              <a:rPr lang="ar-SA" sz="2200" b="1" dirty="0" smtClean="0">
                <a:solidFill>
                  <a:srgbClr val="C00000"/>
                </a:solidFill>
              </a:rPr>
              <a:t>اسم ظاهر صحيح الآخر</a:t>
            </a:r>
            <a:endParaRPr lang="ar-SA" sz="2200" b="1" dirty="0">
              <a:solidFill>
                <a:srgbClr val="C00000"/>
              </a:solidFill>
            </a:endParaRPr>
          </a:p>
        </p:txBody>
      </p:sp>
      <p:sp>
        <p:nvSpPr>
          <p:cNvPr id="17" name="مربع نص 16"/>
          <p:cNvSpPr txBox="1"/>
          <p:nvPr/>
        </p:nvSpPr>
        <p:spPr>
          <a:xfrm>
            <a:off x="4643438" y="3896029"/>
            <a:ext cx="1714512" cy="461665"/>
          </a:xfrm>
          <a:prstGeom prst="rect">
            <a:avLst/>
          </a:prstGeom>
          <a:noFill/>
        </p:spPr>
        <p:txBody>
          <a:bodyPr wrap="square" rtlCol="1">
            <a:spAutoFit/>
          </a:bodyPr>
          <a:lstStyle/>
          <a:p>
            <a:pPr algn="ctr"/>
            <a:r>
              <a:rPr lang="ar-SA" sz="2400" b="1" dirty="0" smtClean="0">
                <a:solidFill>
                  <a:srgbClr val="C00000"/>
                </a:solidFill>
              </a:rPr>
              <a:t>العمر</a:t>
            </a:r>
            <a:endParaRPr lang="ar-SA" sz="2800" b="1" dirty="0">
              <a:solidFill>
                <a:srgbClr val="C00000"/>
              </a:solidFill>
            </a:endParaRPr>
          </a:p>
        </p:txBody>
      </p:sp>
      <p:sp>
        <p:nvSpPr>
          <p:cNvPr id="18" name="مربع نص 17"/>
          <p:cNvSpPr txBox="1"/>
          <p:nvPr/>
        </p:nvSpPr>
        <p:spPr>
          <a:xfrm>
            <a:off x="2428860" y="3896029"/>
            <a:ext cx="2286016" cy="461665"/>
          </a:xfrm>
          <a:prstGeom prst="rect">
            <a:avLst/>
          </a:prstGeom>
          <a:noFill/>
        </p:spPr>
        <p:txBody>
          <a:bodyPr wrap="square" rtlCol="1">
            <a:spAutoFit/>
          </a:bodyPr>
          <a:lstStyle/>
          <a:p>
            <a:pPr algn="ctr"/>
            <a:r>
              <a:rPr lang="ar-SA" sz="2400" b="1" dirty="0" smtClean="0">
                <a:solidFill>
                  <a:srgbClr val="C00000"/>
                </a:solidFill>
              </a:rPr>
              <a:t>الكسرة</a:t>
            </a:r>
            <a:endParaRPr lang="ar-SA" sz="2800" b="1" dirty="0">
              <a:solidFill>
                <a:srgbClr val="C00000"/>
              </a:solidFill>
            </a:endParaRPr>
          </a:p>
        </p:txBody>
      </p:sp>
      <p:sp>
        <p:nvSpPr>
          <p:cNvPr id="19" name="مربع نص 18"/>
          <p:cNvSpPr txBox="1"/>
          <p:nvPr/>
        </p:nvSpPr>
        <p:spPr>
          <a:xfrm>
            <a:off x="142844" y="3862992"/>
            <a:ext cx="2571768" cy="430887"/>
          </a:xfrm>
          <a:prstGeom prst="rect">
            <a:avLst/>
          </a:prstGeom>
          <a:noFill/>
        </p:spPr>
        <p:txBody>
          <a:bodyPr wrap="square" rtlCol="1">
            <a:spAutoFit/>
          </a:bodyPr>
          <a:lstStyle/>
          <a:p>
            <a:pPr algn="ctr"/>
            <a:r>
              <a:rPr lang="ar-SA" sz="2200" b="1" dirty="0" smtClean="0">
                <a:solidFill>
                  <a:srgbClr val="C00000"/>
                </a:solidFill>
              </a:rPr>
              <a:t>اسم ظاهر صحيح الآخر</a:t>
            </a:r>
            <a:endParaRPr lang="ar-SA" sz="2200" b="1" dirty="0">
              <a:solidFill>
                <a:srgbClr val="C00000"/>
              </a:solidFill>
            </a:endParaRPr>
          </a:p>
        </p:txBody>
      </p:sp>
      <p:sp>
        <p:nvSpPr>
          <p:cNvPr id="20" name="مربع نص 19"/>
          <p:cNvSpPr txBox="1"/>
          <p:nvPr/>
        </p:nvSpPr>
        <p:spPr>
          <a:xfrm>
            <a:off x="4643438" y="4396095"/>
            <a:ext cx="1714512" cy="461665"/>
          </a:xfrm>
          <a:prstGeom prst="rect">
            <a:avLst/>
          </a:prstGeom>
          <a:noFill/>
        </p:spPr>
        <p:txBody>
          <a:bodyPr wrap="square" rtlCol="1">
            <a:spAutoFit/>
          </a:bodyPr>
          <a:lstStyle/>
          <a:p>
            <a:pPr algn="ctr"/>
            <a:r>
              <a:rPr lang="ar-SA" sz="2400" b="1" dirty="0" smtClean="0">
                <a:solidFill>
                  <a:srgbClr val="C00000"/>
                </a:solidFill>
              </a:rPr>
              <a:t>ضمير المخاطب</a:t>
            </a:r>
            <a:endParaRPr lang="ar-SA" sz="2800" b="1" dirty="0">
              <a:solidFill>
                <a:srgbClr val="C00000"/>
              </a:solidFill>
            </a:endParaRPr>
          </a:p>
        </p:txBody>
      </p:sp>
      <p:sp>
        <p:nvSpPr>
          <p:cNvPr id="21" name="مربع نص 20"/>
          <p:cNvSpPr txBox="1"/>
          <p:nvPr/>
        </p:nvSpPr>
        <p:spPr>
          <a:xfrm>
            <a:off x="2428860" y="4396095"/>
            <a:ext cx="2286016" cy="461665"/>
          </a:xfrm>
          <a:prstGeom prst="rect">
            <a:avLst/>
          </a:prstGeom>
          <a:noFill/>
        </p:spPr>
        <p:txBody>
          <a:bodyPr wrap="square" rtlCol="1">
            <a:spAutoFit/>
          </a:bodyPr>
          <a:lstStyle/>
          <a:p>
            <a:pPr algn="ctr"/>
            <a:r>
              <a:rPr lang="ar-SA" sz="2400" b="1" dirty="0" smtClean="0">
                <a:solidFill>
                  <a:srgbClr val="C00000"/>
                </a:solidFill>
              </a:rPr>
              <a:t>في محل جر بالإضافة</a:t>
            </a:r>
            <a:endParaRPr lang="ar-SA" sz="2800" b="1" dirty="0">
              <a:solidFill>
                <a:srgbClr val="C00000"/>
              </a:solidFill>
            </a:endParaRPr>
          </a:p>
        </p:txBody>
      </p:sp>
      <p:sp>
        <p:nvSpPr>
          <p:cNvPr id="22" name="مربع نص 21"/>
          <p:cNvSpPr txBox="1"/>
          <p:nvPr/>
        </p:nvSpPr>
        <p:spPr>
          <a:xfrm>
            <a:off x="142844" y="4363058"/>
            <a:ext cx="2571768" cy="430887"/>
          </a:xfrm>
          <a:prstGeom prst="rect">
            <a:avLst/>
          </a:prstGeom>
          <a:noFill/>
        </p:spPr>
        <p:txBody>
          <a:bodyPr wrap="square" rtlCol="1">
            <a:spAutoFit/>
          </a:bodyPr>
          <a:lstStyle/>
          <a:p>
            <a:pPr algn="ctr"/>
            <a:r>
              <a:rPr lang="ar-SA" sz="2200" b="1" dirty="0" smtClean="0">
                <a:solidFill>
                  <a:srgbClr val="C00000"/>
                </a:solidFill>
              </a:rPr>
              <a:t>ضمير متصل</a:t>
            </a:r>
            <a:endParaRPr lang="ar-SA" sz="2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000"/>
                                        <p:tgtEl>
                                          <p:spTgt spid="4"/>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out)">
                                      <p:cBhvr>
                                        <p:cTn id="10" dur="10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1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fltVal val="0"/>
                                          </p:val>
                                        </p:tav>
                                        <p:tav tm="100000">
                                          <p:val>
                                            <p:strVal val="#ppt_w"/>
                                          </p:val>
                                        </p:tav>
                                      </p:tavLst>
                                    </p:anim>
                                    <p:anim calcmode="lin" valueType="num">
                                      <p:cBhvr>
                                        <p:cTn id="35" dur="1000" fill="hold"/>
                                        <p:tgtEl>
                                          <p:spTgt spid="10"/>
                                        </p:tgtEl>
                                        <p:attrNameLst>
                                          <p:attrName>ppt_h</p:attrName>
                                        </p:attrNameLst>
                                      </p:cBhvr>
                                      <p:tavLst>
                                        <p:tav tm="0">
                                          <p:val>
                                            <p:fltVal val="0"/>
                                          </p:val>
                                        </p:tav>
                                        <p:tav tm="100000">
                                          <p:val>
                                            <p:strVal val="#ppt_h"/>
                                          </p:val>
                                        </p:tav>
                                      </p:tavLst>
                                    </p:anim>
                                    <p:anim calcmode="lin" valueType="num">
                                      <p:cBhvr>
                                        <p:cTn id="36"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15"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6" fill="hold">
                      <p:stCondLst>
                        <p:cond delay="indefinite"/>
                      </p:stCondLst>
                      <p:childTnLst>
                        <p:par>
                          <p:cTn id="47" fill="hold">
                            <p:stCondLst>
                              <p:cond delay="0"/>
                            </p:stCondLst>
                            <p:childTnLst>
                              <p:par>
                                <p:cTn id="48" presetID="15"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1000" fill="hold"/>
                                        <p:tgtEl>
                                          <p:spTgt spid="12"/>
                                        </p:tgtEl>
                                        <p:attrNameLst>
                                          <p:attrName>ppt_w</p:attrName>
                                        </p:attrNameLst>
                                      </p:cBhvr>
                                      <p:tavLst>
                                        <p:tav tm="0">
                                          <p:val>
                                            <p:fltVal val="0"/>
                                          </p:val>
                                        </p:tav>
                                        <p:tav tm="100000">
                                          <p:val>
                                            <p:strVal val="#ppt_w"/>
                                          </p:val>
                                        </p:tav>
                                      </p:tavLst>
                                    </p:anim>
                                    <p:anim calcmode="lin" valueType="num">
                                      <p:cBhvr>
                                        <p:cTn id="51" dur="1000" fill="hold"/>
                                        <p:tgtEl>
                                          <p:spTgt spid="12"/>
                                        </p:tgtEl>
                                        <p:attrNameLst>
                                          <p:attrName>ppt_h</p:attrName>
                                        </p:attrNameLst>
                                      </p:cBhvr>
                                      <p:tavLst>
                                        <p:tav tm="0">
                                          <p:val>
                                            <p:fltVal val="0"/>
                                          </p:val>
                                        </p:tav>
                                        <p:tav tm="100000">
                                          <p:val>
                                            <p:strVal val="#ppt_h"/>
                                          </p:val>
                                        </p:tav>
                                      </p:tavLst>
                                    </p:anim>
                                    <p:anim calcmode="lin" valueType="num">
                                      <p:cBhvr>
                                        <p:cTn id="52"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4" fill="hold">
                      <p:stCondLst>
                        <p:cond delay="indefinite"/>
                      </p:stCondLst>
                      <p:childTnLst>
                        <p:par>
                          <p:cTn id="55" fill="hold">
                            <p:stCondLst>
                              <p:cond delay="0"/>
                            </p:stCondLst>
                            <p:childTnLst>
                              <p:par>
                                <p:cTn id="56" presetID="15" presetClass="entr" presetSubtype="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000" fill="hold"/>
                                        <p:tgtEl>
                                          <p:spTgt spid="13"/>
                                        </p:tgtEl>
                                        <p:attrNameLst>
                                          <p:attrName>ppt_w</p:attrName>
                                        </p:attrNameLst>
                                      </p:cBhvr>
                                      <p:tavLst>
                                        <p:tav tm="0">
                                          <p:val>
                                            <p:fltVal val="0"/>
                                          </p:val>
                                        </p:tav>
                                        <p:tav tm="100000">
                                          <p:val>
                                            <p:strVal val="#ppt_w"/>
                                          </p:val>
                                        </p:tav>
                                      </p:tavLst>
                                    </p:anim>
                                    <p:anim calcmode="lin" valueType="num">
                                      <p:cBhvr>
                                        <p:cTn id="59" dur="1000" fill="hold"/>
                                        <p:tgtEl>
                                          <p:spTgt spid="13"/>
                                        </p:tgtEl>
                                        <p:attrNameLst>
                                          <p:attrName>ppt_h</p:attrName>
                                        </p:attrNameLst>
                                      </p:cBhvr>
                                      <p:tavLst>
                                        <p:tav tm="0">
                                          <p:val>
                                            <p:fltVal val="0"/>
                                          </p:val>
                                        </p:tav>
                                        <p:tav tm="100000">
                                          <p:val>
                                            <p:strVal val="#ppt_h"/>
                                          </p:val>
                                        </p:tav>
                                      </p:tavLst>
                                    </p:anim>
                                    <p:anim calcmode="lin" valueType="num">
                                      <p:cBhvr>
                                        <p:cTn id="60"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61"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2" fill="hold">
                      <p:stCondLst>
                        <p:cond delay="indefinite"/>
                      </p:stCondLst>
                      <p:childTnLst>
                        <p:par>
                          <p:cTn id="63" fill="hold">
                            <p:stCondLst>
                              <p:cond delay="0"/>
                            </p:stCondLst>
                            <p:childTnLst>
                              <p:par>
                                <p:cTn id="64" presetID="15" presetClass="entr" presetSubtype="0"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1000" fill="hold"/>
                                        <p:tgtEl>
                                          <p:spTgt spid="14"/>
                                        </p:tgtEl>
                                        <p:attrNameLst>
                                          <p:attrName>ppt_w</p:attrName>
                                        </p:attrNameLst>
                                      </p:cBhvr>
                                      <p:tavLst>
                                        <p:tav tm="0">
                                          <p:val>
                                            <p:fltVal val="0"/>
                                          </p:val>
                                        </p:tav>
                                        <p:tav tm="100000">
                                          <p:val>
                                            <p:strVal val="#ppt_w"/>
                                          </p:val>
                                        </p:tav>
                                      </p:tavLst>
                                    </p:anim>
                                    <p:anim calcmode="lin" valueType="num">
                                      <p:cBhvr>
                                        <p:cTn id="67" dur="1000" fill="hold"/>
                                        <p:tgtEl>
                                          <p:spTgt spid="14"/>
                                        </p:tgtEl>
                                        <p:attrNameLst>
                                          <p:attrName>ppt_h</p:attrName>
                                        </p:attrNameLst>
                                      </p:cBhvr>
                                      <p:tavLst>
                                        <p:tav tm="0">
                                          <p:val>
                                            <p:fltVal val="0"/>
                                          </p:val>
                                        </p:tav>
                                        <p:tav tm="100000">
                                          <p:val>
                                            <p:strVal val="#ppt_h"/>
                                          </p:val>
                                        </p:tav>
                                      </p:tavLst>
                                    </p:anim>
                                    <p:anim calcmode="lin" valueType="num">
                                      <p:cBhvr>
                                        <p:cTn id="68"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0" fill="hold">
                      <p:stCondLst>
                        <p:cond delay="indefinite"/>
                      </p:stCondLst>
                      <p:childTnLst>
                        <p:par>
                          <p:cTn id="71" fill="hold">
                            <p:stCondLst>
                              <p:cond delay="0"/>
                            </p:stCondLst>
                            <p:childTnLst>
                              <p:par>
                                <p:cTn id="72" presetID="15" presetClass="entr" presetSubtype="0"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1000" fill="hold"/>
                                        <p:tgtEl>
                                          <p:spTgt spid="15"/>
                                        </p:tgtEl>
                                        <p:attrNameLst>
                                          <p:attrName>ppt_w</p:attrName>
                                        </p:attrNameLst>
                                      </p:cBhvr>
                                      <p:tavLst>
                                        <p:tav tm="0">
                                          <p:val>
                                            <p:fltVal val="0"/>
                                          </p:val>
                                        </p:tav>
                                        <p:tav tm="100000">
                                          <p:val>
                                            <p:strVal val="#ppt_w"/>
                                          </p:val>
                                        </p:tav>
                                      </p:tavLst>
                                    </p:anim>
                                    <p:anim calcmode="lin" valueType="num">
                                      <p:cBhvr>
                                        <p:cTn id="75" dur="1000" fill="hold"/>
                                        <p:tgtEl>
                                          <p:spTgt spid="15"/>
                                        </p:tgtEl>
                                        <p:attrNameLst>
                                          <p:attrName>ppt_h</p:attrName>
                                        </p:attrNameLst>
                                      </p:cBhvr>
                                      <p:tavLst>
                                        <p:tav tm="0">
                                          <p:val>
                                            <p:fltVal val="0"/>
                                          </p:val>
                                        </p:tav>
                                        <p:tav tm="100000">
                                          <p:val>
                                            <p:strVal val="#ppt_h"/>
                                          </p:val>
                                        </p:tav>
                                      </p:tavLst>
                                    </p:anim>
                                    <p:anim calcmode="lin" valueType="num">
                                      <p:cBhvr>
                                        <p:cTn id="76"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8" fill="hold">
                      <p:stCondLst>
                        <p:cond delay="indefinite"/>
                      </p:stCondLst>
                      <p:childTnLst>
                        <p:par>
                          <p:cTn id="79" fill="hold">
                            <p:stCondLst>
                              <p:cond delay="0"/>
                            </p:stCondLst>
                            <p:childTnLst>
                              <p:par>
                                <p:cTn id="80" presetID="15" presetClass="entr" presetSubtype="0" fill="hold" grpId="0" nodeType="click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1000" fill="hold"/>
                                        <p:tgtEl>
                                          <p:spTgt spid="16"/>
                                        </p:tgtEl>
                                        <p:attrNameLst>
                                          <p:attrName>ppt_w</p:attrName>
                                        </p:attrNameLst>
                                      </p:cBhvr>
                                      <p:tavLst>
                                        <p:tav tm="0">
                                          <p:val>
                                            <p:fltVal val="0"/>
                                          </p:val>
                                        </p:tav>
                                        <p:tav tm="100000">
                                          <p:val>
                                            <p:strVal val="#ppt_w"/>
                                          </p:val>
                                        </p:tav>
                                      </p:tavLst>
                                    </p:anim>
                                    <p:anim calcmode="lin" valueType="num">
                                      <p:cBhvr>
                                        <p:cTn id="83" dur="1000" fill="hold"/>
                                        <p:tgtEl>
                                          <p:spTgt spid="16"/>
                                        </p:tgtEl>
                                        <p:attrNameLst>
                                          <p:attrName>ppt_h</p:attrName>
                                        </p:attrNameLst>
                                      </p:cBhvr>
                                      <p:tavLst>
                                        <p:tav tm="0">
                                          <p:val>
                                            <p:fltVal val="0"/>
                                          </p:val>
                                        </p:tav>
                                        <p:tav tm="100000">
                                          <p:val>
                                            <p:strVal val="#ppt_h"/>
                                          </p:val>
                                        </p:tav>
                                      </p:tavLst>
                                    </p:anim>
                                    <p:anim calcmode="lin" valueType="num">
                                      <p:cBhvr>
                                        <p:cTn id="84"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5"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6" fill="hold">
                      <p:stCondLst>
                        <p:cond delay="indefinite"/>
                      </p:stCondLst>
                      <p:childTnLst>
                        <p:par>
                          <p:cTn id="87" fill="hold">
                            <p:stCondLst>
                              <p:cond delay="0"/>
                            </p:stCondLst>
                            <p:childTnLst>
                              <p:par>
                                <p:cTn id="88" presetID="15" presetClass="entr" presetSubtype="0" fill="hold" grpId="0" nodeType="click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p:cTn id="90" dur="1000" fill="hold"/>
                                        <p:tgtEl>
                                          <p:spTgt spid="17"/>
                                        </p:tgtEl>
                                        <p:attrNameLst>
                                          <p:attrName>ppt_w</p:attrName>
                                        </p:attrNameLst>
                                      </p:cBhvr>
                                      <p:tavLst>
                                        <p:tav tm="0">
                                          <p:val>
                                            <p:fltVal val="0"/>
                                          </p:val>
                                        </p:tav>
                                        <p:tav tm="100000">
                                          <p:val>
                                            <p:strVal val="#ppt_w"/>
                                          </p:val>
                                        </p:tav>
                                      </p:tavLst>
                                    </p:anim>
                                    <p:anim calcmode="lin" valueType="num">
                                      <p:cBhvr>
                                        <p:cTn id="91" dur="1000" fill="hold"/>
                                        <p:tgtEl>
                                          <p:spTgt spid="17"/>
                                        </p:tgtEl>
                                        <p:attrNameLst>
                                          <p:attrName>ppt_h</p:attrName>
                                        </p:attrNameLst>
                                      </p:cBhvr>
                                      <p:tavLst>
                                        <p:tav tm="0">
                                          <p:val>
                                            <p:fltVal val="0"/>
                                          </p:val>
                                        </p:tav>
                                        <p:tav tm="100000">
                                          <p:val>
                                            <p:strVal val="#ppt_h"/>
                                          </p:val>
                                        </p:tav>
                                      </p:tavLst>
                                    </p:anim>
                                    <p:anim calcmode="lin" valueType="num">
                                      <p:cBhvr>
                                        <p:cTn id="92"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93"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4" fill="hold">
                      <p:stCondLst>
                        <p:cond delay="indefinite"/>
                      </p:stCondLst>
                      <p:childTnLst>
                        <p:par>
                          <p:cTn id="95" fill="hold">
                            <p:stCondLst>
                              <p:cond delay="0"/>
                            </p:stCondLst>
                            <p:childTnLst>
                              <p:par>
                                <p:cTn id="96" presetID="15" presetClass="entr" presetSubtype="0"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 calcmode="lin" valueType="num">
                                      <p:cBhvr>
                                        <p:cTn id="98" dur="1000" fill="hold"/>
                                        <p:tgtEl>
                                          <p:spTgt spid="18"/>
                                        </p:tgtEl>
                                        <p:attrNameLst>
                                          <p:attrName>ppt_w</p:attrName>
                                        </p:attrNameLst>
                                      </p:cBhvr>
                                      <p:tavLst>
                                        <p:tav tm="0">
                                          <p:val>
                                            <p:fltVal val="0"/>
                                          </p:val>
                                        </p:tav>
                                        <p:tav tm="100000">
                                          <p:val>
                                            <p:strVal val="#ppt_w"/>
                                          </p:val>
                                        </p:tav>
                                      </p:tavLst>
                                    </p:anim>
                                    <p:anim calcmode="lin" valueType="num">
                                      <p:cBhvr>
                                        <p:cTn id="99" dur="1000" fill="hold"/>
                                        <p:tgtEl>
                                          <p:spTgt spid="18"/>
                                        </p:tgtEl>
                                        <p:attrNameLst>
                                          <p:attrName>ppt_h</p:attrName>
                                        </p:attrNameLst>
                                      </p:cBhvr>
                                      <p:tavLst>
                                        <p:tav tm="0">
                                          <p:val>
                                            <p:fltVal val="0"/>
                                          </p:val>
                                        </p:tav>
                                        <p:tav tm="100000">
                                          <p:val>
                                            <p:strVal val="#ppt_h"/>
                                          </p:val>
                                        </p:tav>
                                      </p:tavLst>
                                    </p:anim>
                                    <p:anim calcmode="lin" valueType="num">
                                      <p:cBhvr>
                                        <p:cTn id="100"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01"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2" fill="hold">
                      <p:stCondLst>
                        <p:cond delay="indefinite"/>
                      </p:stCondLst>
                      <p:childTnLst>
                        <p:par>
                          <p:cTn id="103" fill="hold">
                            <p:stCondLst>
                              <p:cond delay="0"/>
                            </p:stCondLst>
                            <p:childTnLst>
                              <p:par>
                                <p:cTn id="104" presetID="15" presetClass="entr" presetSubtype="0" fill="hold" grpId="0" nodeType="click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p:cTn id="106" dur="1000" fill="hold"/>
                                        <p:tgtEl>
                                          <p:spTgt spid="19"/>
                                        </p:tgtEl>
                                        <p:attrNameLst>
                                          <p:attrName>ppt_w</p:attrName>
                                        </p:attrNameLst>
                                      </p:cBhvr>
                                      <p:tavLst>
                                        <p:tav tm="0">
                                          <p:val>
                                            <p:fltVal val="0"/>
                                          </p:val>
                                        </p:tav>
                                        <p:tav tm="100000">
                                          <p:val>
                                            <p:strVal val="#ppt_w"/>
                                          </p:val>
                                        </p:tav>
                                      </p:tavLst>
                                    </p:anim>
                                    <p:anim calcmode="lin" valueType="num">
                                      <p:cBhvr>
                                        <p:cTn id="107" dur="1000" fill="hold"/>
                                        <p:tgtEl>
                                          <p:spTgt spid="19"/>
                                        </p:tgtEl>
                                        <p:attrNameLst>
                                          <p:attrName>ppt_h</p:attrName>
                                        </p:attrNameLst>
                                      </p:cBhvr>
                                      <p:tavLst>
                                        <p:tav tm="0">
                                          <p:val>
                                            <p:fltVal val="0"/>
                                          </p:val>
                                        </p:tav>
                                        <p:tav tm="100000">
                                          <p:val>
                                            <p:strVal val="#ppt_h"/>
                                          </p:val>
                                        </p:tav>
                                      </p:tavLst>
                                    </p:anim>
                                    <p:anim calcmode="lin" valueType="num">
                                      <p:cBhvr>
                                        <p:cTn id="108"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09"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0" fill="hold">
                      <p:stCondLst>
                        <p:cond delay="indefinite"/>
                      </p:stCondLst>
                      <p:childTnLst>
                        <p:par>
                          <p:cTn id="111" fill="hold">
                            <p:stCondLst>
                              <p:cond delay="0"/>
                            </p:stCondLst>
                            <p:childTnLst>
                              <p:par>
                                <p:cTn id="112" presetID="15" presetClass="entr" presetSubtype="0" fill="hold" grpId="0" nodeType="clickEffect">
                                  <p:stCondLst>
                                    <p:cond delay="0"/>
                                  </p:stCondLst>
                                  <p:childTnLst>
                                    <p:set>
                                      <p:cBhvr>
                                        <p:cTn id="113" dur="1" fill="hold">
                                          <p:stCondLst>
                                            <p:cond delay="0"/>
                                          </p:stCondLst>
                                        </p:cTn>
                                        <p:tgtEl>
                                          <p:spTgt spid="20"/>
                                        </p:tgtEl>
                                        <p:attrNameLst>
                                          <p:attrName>style.visibility</p:attrName>
                                        </p:attrNameLst>
                                      </p:cBhvr>
                                      <p:to>
                                        <p:strVal val="visible"/>
                                      </p:to>
                                    </p:set>
                                    <p:anim calcmode="lin" valueType="num">
                                      <p:cBhvr>
                                        <p:cTn id="114" dur="1000" fill="hold"/>
                                        <p:tgtEl>
                                          <p:spTgt spid="20"/>
                                        </p:tgtEl>
                                        <p:attrNameLst>
                                          <p:attrName>ppt_w</p:attrName>
                                        </p:attrNameLst>
                                      </p:cBhvr>
                                      <p:tavLst>
                                        <p:tav tm="0">
                                          <p:val>
                                            <p:fltVal val="0"/>
                                          </p:val>
                                        </p:tav>
                                        <p:tav tm="100000">
                                          <p:val>
                                            <p:strVal val="#ppt_w"/>
                                          </p:val>
                                        </p:tav>
                                      </p:tavLst>
                                    </p:anim>
                                    <p:anim calcmode="lin" valueType="num">
                                      <p:cBhvr>
                                        <p:cTn id="115" dur="1000" fill="hold"/>
                                        <p:tgtEl>
                                          <p:spTgt spid="20"/>
                                        </p:tgtEl>
                                        <p:attrNameLst>
                                          <p:attrName>ppt_h</p:attrName>
                                        </p:attrNameLst>
                                      </p:cBhvr>
                                      <p:tavLst>
                                        <p:tav tm="0">
                                          <p:val>
                                            <p:fltVal val="0"/>
                                          </p:val>
                                        </p:tav>
                                        <p:tav tm="100000">
                                          <p:val>
                                            <p:strVal val="#ppt_h"/>
                                          </p:val>
                                        </p:tav>
                                      </p:tavLst>
                                    </p:anim>
                                    <p:anim calcmode="lin" valueType="num">
                                      <p:cBhvr>
                                        <p:cTn id="116"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17"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8" fill="hold">
                      <p:stCondLst>
                        <p:cond delay="indefinite"/>
                      </p:stCondLst>
                      <p:childTnLst>
                        <p:par>
                          <p:cTn id="119" fill="hold">
                            <p:stCondLst>
                              <p:cond delay="0"/>
                            </p:stCondLst>
                            <p:childTnLst>
                              <p:par>
                                <p:cTn id="120" presetID="15" presetClass="entr" presetSubtype="0" fill="hold" grpId="0" nodeType="clickEffect">
                                  <p:stCondLst>
                                    <p:cond delay="0"/>
                                  </p:stCondLst>
                                  <p:childTnLst>
                                    <p:set>
                                      <p:cBhvr>
                                        <p:cTn id="121" dur="1" fill="hold">
                                          <p:stCondLst>
                                            <p:cond delay="0"/>
                                          </p:stCondLst>
                                        </p:cTn>
                                        <p:tgtEl>
                                          <p:spTgt spid="21"/>
                                        </p:tgtEl>
                                        <p:attrNameLst>
                                          <p:attrName>style.visibility</p:attrName>
                                        </p:attrNameLst>
                                      </p:cBhvr>
                                      <p:to>
                                        <p:strVal val="visible"/>
                                      </p:to>
                                    </p:set>
                                    <p:anim calcmode="lin" valueType="num">
                                      <p:cBhvr>
                                        <p:cTn id="122" dur="1000" fill="hold"/>
                                        <p:tgtEl>
                                          <p:spTgt spid="21"/>
                                        </p:tgtEl>
                                        <p:attrNameLst>
                                          <p:attrName>ppt_w</p:attrName>
                                        </p:attrNameLst>
                                      </p:cBhvr>
                                      <p:tavLst>
                                        <p:tav tm="0">
                                          <p:val>
                                            <p:fltVal val="0"/>
                                          </p:val>
                                        </p:tav>
                                        <p:tav tm="100000">
                                          <p:val>
                                            <p:strVal val="#ppt_w"/>
                                          </p:val>
                                        </p:tav>
                                      </p:tavLst>
                                    </p:anim>
                                    <p:anim calcmode="lin" valueType="num">
                                      <p:cBhvr>
                                        <p:cTn id="123" dur="1000" fill="hold"/>
                                        <p:tgtEl>
                                          <p:spTgt spid="21"/>
                                        </p:tgtEl>
                                        <p:attrNameLst>
                                          <p:attrName>ppt_h</p:attrName>
                                        </p:attrNameLst>
                                      </p:cBhvr>
                                      <p:tavLst>
                                        <p:tav tm="0">
                                          <p:val>
                                            <p:fltVal val="0"/>
                                          </p:val>
                                        </p:tav>
                                        <p:tav tm="100000">
                                          <p:val>
                                            <p:strVal val="#ppt_h"/>
                                          </p:val>
                                        </p:tav>
                                      </p:tavLst>
                                    </p:anim>
                                    <p:anim calcmode="lin" valueType="num">
                                      <p:cBhvr>
                                        <p:cTn id="124"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25"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6" fill="hold">
                      <p:stCondLst>
                        <p:cond delay="indefinite"/>
                      </p:stCondLst>
                      <p:childTnLst>
                        <p:par>
                          <p:cTn id="127" fill="hold">
                            <p:stCondLst>
                              <p:cond delay="0"/>
                            </p:stCondLst>
                            <p:childTnLst>
                              <p:par>
                                <p:cTn id="128" presetID="15" presetClass="entr" presetSubtype="0" fill="hold" grpId="0" nodeType="clickEffect">
                                  <p:stCondLst>
                                    <p:cond delay="0"/>
                                  </p:stCondLst>
                                  <p:childTnLst>
                                    <p:set>
                                      <p:cBhvr>
                                        <p:cTn id="129" dur="1" fill="hold">
                                          <p:stCondLst>
                                            <p:cond delay="0"/>
                                          </p:stCondLst>
                                        </p:cTn>
                                        <p:tgtEl>
                                          <p:spTgt spid="22"/>
                                        </p:tgtEl>
                                        <p:attrNameLst>
                                          <p:attrName>style.visibility</p:attrName>
                                        </p:attrNameLst>
                                      </p:cBhvr>
                                      <p:to>
                                        <p:strVal val="visible"/>
                                      </p:to>
                                    </p:set>
                                    <p:anim calcmode="lin" valueType="num">
                                      <p:cBhvr>
                                        <p:cTn id="130" dur="1000" fill="hold"/>
                                        <p:tgtEl>
                                          <p:spTgt spid="22"/>
                                        </p:tgtEl>
                                        <p:attrNameLst>
                                          <p:attrName>ppt_w</p:attrName>
                                        </p:attrNameLst>
                                      </p:cBhvr>
                                      <p:tavLst>
                                        <p:tav tm="0">
                                          <p:val>
                                            <p:fltVal val="0"/>
                                          </p:val>
                                        </p:tav>
                                        <p:tav tm="100000">
                                          <p:val>
                                            <p:strVal val="#ppt_w"/>
                                          </p:val>
                                        </p:tav>
                                      </p:tavLst>
                                    </p:anim>
                                    <p:anim calcmode="lin" valueType="num">
                                      <p:cBhvr>
                                        <p:cTn id="131" dur="1000" fill="hold"/>
                                        <p:tgtEl>
                                          <p:spTgt spid="22"/>
                                        </p:tgtEl>
                                        <p:attrNameLst>
                                          <p:attrName>ppt_h</p:attrName>
                                        </p:attrNameLst>
                                      </p:cBhvr>
                                      <p:tavLst>
                                        <p:tav tm="0">
                                          <p:val>
                                            <p:fltVal val="0"/>
                                          </p:val>
                                        </p:tav>
                                        <p:tav tm="100000">
                                          <p:val>
                                            <p:strVal val="#ppt_h"/>
                                          </p:val>
                                        </p:tav>
                                      </p:tavLst>
                                    </p:anim>
                                    <p:anim calcmode="lin" valueType="num">
                                      <p:cBhvr>
                                        <p:cTn id="132"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33"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858148" y="318765"/>
            <a:ext cx="857256"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أولاً</a:t>
            </a:r>
            <a:endParaRPr lang="ar-SA" sz="2800" b="1" dirty="0">
              <a:solidFill>
                <a:schemeClr val="tx1"/>
              </a:solidFill>
            </a:endParaRPr>
          </a:p>
        </p:txBody>
      </p:sp>
      <p:sp>
        <p:nvSpPr>
          <p:cNvPr id="4" name="مربع نص 3"/>
          <p:cNvSpPr txBox="1"/>
          <p:nvPr/>
        </p:nvSpPr>
        <p:spPr>
          <a:xfrm>
            <a:off x="5500694" y="201019"/>
            <a:ext cx="2214578" cy="584775"/>
          </a:xfrm>
          <a:prstGeom prst="rect">
            <a:avLst/>
          </a:prstGeom>
          <a:noFill/>
        </p:spPr>
        <p:txBody>
          <a:bodyPr wrap="square" rtlCol="1">
            <a:spAutoFit/>
          </a:bodyPr>
          <a:lstStyle/>
          <a:p>
            <a:r>
              <a:rPr lang="ar-SA" sz="3200" b="1" dirty="0" smtClean="0">
                <a:cs typeface="DecoType Naskh" pitchFamily="2" charset="-78"/>
              </a:rPr>
              <a:t>مم يتركب الماء؟</a:t>
            </a:r>
            <a:endParaRPr lang="ar-SA" sz="3200" b="1" dirty="0">
              <a:cs typeface="DecoType Naskh" pitchFamily="2" charset="-78"/>
            </a:endParaRPr>
          </a:p>
        </p:txBody>
      </p:sp>
      <p:sp>
        <p:nvSpPr>
          <p:cNvPr id="5" name="مربع نص 4"/>
          <p:cNvSpPr txBox="1"/>
          <p:nvPr/>
        </p:nvSpPr>
        <p:spPr>
          <a:xfrm>
            <a:off x="285720" y="714356"/>
            <a:ext cx="7715304" cy="523220"/>
          </a:xfrm>
          <a:prstGeom prst="rect">
            <a:avLst/>
          </a:prstGeom>
          <a:noFill/>
          <a:ln>
            <a:solidFill>
              <a:srgbClr val="0070C0"/>
            </a:solidFill>
          </a:ln>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2800" b="1" dirty="0" smtClean="0">
                <a:solidFill>
                  <a:srgbClr val="C00000"/>
                </a:solidFill>
                <a:sym typeface="Wingdings"/>
              </a:rPr>
              <a:t>من اتحاد غازين:جزء من الأكسجين وجزآن من الهيدروجين.</a:t>
            </a:r>
          </a:p>
        </p:txBody>
      </p:sp>
      <p:sp>
        <p:nvSpPr>
          <p:cNvPr id="6" name="مستطيل ذو زوايا قطرية مخدوشة 5"/>
          <p:cNvSpPr/>
          <p:nvPr/>
        </p:nvSpPr>
        <p:spPr>
          <a:xfrm>
            <a:off x="7858148" y="1403606"/>
            <a:ext cx="928694"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ثانياً</a:t>
            </a:r>
            <a:endParaRPr lang="ar-SA" sz="2800" b="1" dirty="0">
              <a:solidFill>
                <a:schemeClr val="tx1"/>
              </a:solidFill>
            </a:endParaRPr>
          </a:p>
        </p:txBody>
      </p:sp>
      <p:sp>
        <p:nvSpPr>
          <p:cNvPr id="7" name="مربع نص 6"/>
          <p:cNvSpPr txBox="1"/>
          <p:nvPr/>
        </p:nvSpPr>
        <p:spPr>
          <a:xfrm>
            <a:off x="1214414" y="1285860"/>
            <a:ext cx="6500858" cy="584775"/>
          </a:xfrm>
          <a:prstGeom prst="rect">
            <a:avLst/>
          </a:prstGeom>
          <a:noFill/>
        </p:spPr>
        <p:txBody>
          <a:bodyPr wrap="square" rtlCol="1">
            <a:spAutoFit/>
          </a:bodyPr>
          <a:lstStyle/>
          <a:p>
            <a:r>
              <a:rPr lang="ar-SA" sz="3200" b="1" dirty="0" smtClean="0">
                <a:cs typeface="DecoType Naskh" pitchFamily="2" charset="-78"/>
              </a:rPr>
              <a:t>ما الخواص التي سخرها الله في الماء ليصبح سائغاً للشاربين؟</a:t>
            </a:r>
            <a:endParaRPr lang="ar-SA" sz="3200" b="1" dirty="0">
              <a:cs typeface="DecoType Naskh" pitchFamily="2" charset="-78"/>
            </a:endParaRPr>
          </a:p>
        </p:txBody>
      </p:sp>
      <p:sp>
        <p:nvSpPr>
          <p:cNvPr id="8" name="مربع نص 7"/>
          <p:cNvSpPr txBox="1"/>
          <p:nvPr/>
        </p:nvSpPr>
        <p:spPr>
          <a:xfrm>
            <a:off x="285720" y="1857364"/>
            <a:ext cx="7715304" cy="523220"/>
          </a:xfrm>
          <a:prstGeom prst="rect">
            <a:avLst/>
          </a:prstGeom>
          <a:noFill/>
          <a:ln>
            <a:solidFill>
              <a:srgbClr val="0070C0"/>
            </a:solidFill>
          </a:ln>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2800" b="1" dirty="0" smtClean="0">
                <a:solidFill>
                  <a:srgbClr val="C00000"/>
                </a:solidFill>
                <a:sym typeface="Wingdings"/>
              </a:rPr>
              <a:t>امتصاص الغازات وإذابة الجماد.</a:t>
            </a:r>
          </a:p>
        </p:txBody>
      </p:sp>
      <p:sp>
        <p:nvSpPr>
          <p:cNvPr id="9" name="مستطيل ذو زوايا قطرية مخدوشة 8"/>
          <p:cNvSpPr/>
          <p:nvPr/>
        </p:nvSpPr>
        <p:spPr>
          <a:xfrm>
            <a:off x="7858148" y="2461905"/>
            <a:ext cx="928694"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ثالثاً</a:t>
            </a:r>
            <a:endParaRPr lang="ar-SA" sz="2800" b="1" dirty="0">
              <a:solidFill>
                <a:schemeClr val="tx1"/>
              </a:solidFill>
            </a:endParaRPr>
          </a:p>
        </p:txBody>
      </p:sp>
      <p:sp>
        <p:nvSpPr>
          <p:cNvPr id="10" name="مربع نص 9"/>
          <p:cNvSpPr txBox="1"/>
          <p:nvPr/>
        </p:nvSpPr>
        <p:spPr>
          <a:xfrm>
            <a:off x="714348" y="2344159"/>
            <a:ext cx="7000924" cy="2554545"/>
          </a:xfrm>
          <a:prstGeom prst="rect">
            <a:avLst/>
          </a:prstGeom>
          <a:noFill/>
        </p:spPr>
        <p:txBody>
          <a:bodyPr wrap="square" rtlCol="1">
            <a:spAutoFit/>
          </a:bodyPr>
          <a:lstStyle/>
          <a:p>
            <a:r>
              <a:rPr lang="ar-SA" sz="3200" b="1" dirty="0" smtClean="0">
                <a:cs typeface="DecoType Naskh" pitchFamily="2" charset="-78"/>
              </a:rPr>
              <a:t>أرتب بعض مراحل دورة ماء الشرب في الطبيعة كما مرّ في النص:</a:t>
            </a:r>
          </a:p>
          <a:p>
            <a:r>
              <a:rPr lang="ar-SA" sz="3200" b="1" dirty="0" smtClean="0">
                <a:cs typeface="DecoType Naskh" pitchFamily="2" charset="-78"/>
              </a:rPr>
              <a:t>(   ) إذابته الأملاح.</a:t>
            </a:r>
          </a:p>
          <a:p>
            <a:r>
              <a:rPr lang="ar-SA" sz="3200" b="1" dirty="0" smtClean="0">
                <a:cs typeface="DecoType Naskh" pitchFamily="2" charset="-78"/>
              </a:rPr>
              <a:t>(   ) هطوله على شكل مطر.</a:t>
            </a:r>
          </a:p>
          <a:p>
            <a:r>
              <a:rPr lang="ar-SA" sz="3200" b="1" dirty="0" smtClean="0">
                <a:cs typeface="DecoType Naskh" pitchFamily="2" charset="-78"/>
              </a:rPr>
              <a:t>(   ) امتصاصه الغازات.</a:t>
            </a:r>
          </a:p>
          <a:p>
            <a:r>
              <a:rPr lang="ar-SA" sz="3200" b="1" dirty="0" smtClean="0">
                <a:cs typeface="DecoType Naskh" pitchFamily="2" charset="-78"/>
              </a:rPr>
              <a:t>(   ) مكوثه في الأرض.</a:t>
            </a:r>
            <a:endParaRPr lang="ar-SA" sz="3200" b="1" dirty="0">
              <a:cs typeface="DecoType Naskh" pitchFamily="2" charset="-78"/>
            </a:endParaRPr>
          </a:p>
        </p:txBody>
      </p:sp>
      <p:sp>
        <p:nvSpPr>
          <p:cNvPr id="11" name="مربع نص 10"/>
          <p:cNvSpPr txBox="1"/>
          <p:nvPr/>
        </p:nvSpPr>
        <p:spPr>
          <a:xfrm>
            <a:off x="7143768" y="2786058"/>
            <a:ext cx="428628" cy="584775"/>
          </a:xfrm>
          <a:prstGeom prst="rect">
            <a:avLst/>
          </a:prstGeom>
          <a:noFill/>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3200" b="1" dirty="0" smtClean="0">
                <a:solidFill>
                  <a:srgbClr val="C00000"/>
                </a:solidFill>
                <a:sym typeface="Wingdings"/>
              </a:rPr>
              <a:t>3</a:t>
            </a:r>
          </a:p>
        </p:txBody>
      </p:sp>
      <p:sp>
        <p:nvSpPr>
          <p:cNvPr id="12" name="مربع نص 11"/>
          <p:cNvSpPr txBox="1"/>
          <p:nvPr/>
        </p:nvSpPr>
        <p:spPr>
          <a:xfrm>
            <a:off x="7143768" y="3344291"/>
            <a:ext cx="428628" cy="584775"/>
          </a:xfrm>
          <a:prstGeom prst="rect">
            <a:avLst/>
          </a:prstGeom>
          <a:noFill/>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3200" b="1" dirty="0" smtClean="0">
                <a:solidFill>
                  <a:srgbClr val="C00000"/>
                </a:solidFill>
                <a:sym typeface="Wingdings"/>
              </a:rPr>
              <a:t>1</a:t>
            </a:r>
          </a:p>
        </p:txBody>
      </p:sp>
      <p:sp>
        <p:nvSpPr>
          <p:cNvPr id="13" name="مربع نص 12"/>
          <p:cNvSpPr txBox="1"/>
          <p:nvPr/>
        </p:nvSpPr>
        <p:spPr>
          <a:xfrm>
            <a:off x="7143768" y="3857628"/>
            <a:ext cx="428628" cy="584775"/>
          </a:xfrm>
          <a:prstGeom prst="rect">
            <a:avLst/>
          </a:prstGeom>
          <a:noFill/>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3200" b="1" dirty="0" smtClean="0">
                <a:solidFill>
                  <a:srgbClr val="C00000"/>
                </a:solidFill>
                <a:sym typeface="Wingdings"/>
              </a:rPr>
              <a:t>2</a:t>
            </a:r>
          </a:p>
        </p:txBody>
      </p:sp>
      <p:sp>
        <p:nvSpPr>
          <p:cNvPr id="14" name="مربع نص 13"/>
          <p:cNvSpPr txBox="1"/>
          <p:nvPr/>
        </p:nvSpPr>
        <p:spPr>
          <a:xfrm>
            <a:off x="7143768" y="4344423"/>
            <a:ext cx="428628" cy="584775"/>
          </a:xfrm>
          <a:prstGeom prst="rect">
            <a:avLst/>
          </a:prstGeom>
          <a:noFill/>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3200" b="1" dirty="0" smtClean="0">
                <a:solidFill>
                  <a:srgbClr val="C00000"/>
                </a:solidFill>
                <a:sym typeface="Wingdings"/>
              </a:rPr>
              <a:t>4</a:t>
            </a:r>
          </a:p>
        </p:txBody>
      </p:sp>
      <p:sp>
        <p:nvSpPr>
          <p:cNvPr id="15" name="مستطيل ذو زوايا قطرية مخدوشة 14"/>
          <p:cNvSpPr/>
          <p:nvPr/>
        </p:nvSpPr>
        <p:spPr>
          <a:xfrm>
            <a:off x="7858148" y="4890797"/>
            <a:ext cx="928694"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16" name="مربع نص 15"/>
          <p:cNvSpPr txBox="1"/>
          <p:nvPr/>
        </p:nvSpPr>
        <p:spPr>
          <a:xfrm>
            <a:off x="1285852" y="4844489"/>
            <a:ext cx="6500858" cy="584775"/>
          </a:xfrm>
          <a:prstGeom prst="rect">
            <a:avLst/>
          </a:prstGeom>
          <a:noFill/>
        </p:spPr>
        <p:txBody>
          <a:bodyPr wrap="square" rtlCol="1">
            <a:spAutoFit/>
          </a:bodyPr>
          <a:lstStyle/>
          <a:p>
            <a:r>
              <a:rPr lang="ar-SA" sz="3200" b="1" dirty="0" smtClean="0">
                <a:cs typeface="DecoType Naskh" pitchFamily="2" charset="-78"/>
              </a:rPr>
              <a:t>أعلل ذهاب بعض الناس إلى الآبار والينابيع العميقة:</a:t>
            </a:r>
            <a:endParaRPr lang="ar-SA" sz="3200" b="1" dirty="0">
              <a:cs typeface="DecoType Naskh" pitchFamily="2" charset="-78"/>
            </a:endParaRPr>
          </a:p>
        </p:txBody>
      </p:sp>
      <p:sp>
        <p:nvSpPr>
          <p:cNvPr id="17" name="مربع نص 16"/>
          <p:cNvSpPr txBox="1"/>
          <p:nvPr/>
        </p:nvSpPr>
        <p:spPr>
          <a:xfrm>
            <a:off x="285720" y="5357826"/>
            <a:ext cx="7715304" cy="523220"/>
          </a:xfrm>
          <a:prstGeom prst="rect">
            <a:avLst/>
          </a:prstGeom>
          <a:noFill/>
          <a:ln>
            <a:solidFill>
              <a:srgbClr val="0070C0"/>
            </a:solidFill>
          </a:ln>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2800" b="1" dirty="0" smtClean="0">
                <a:solidFill>
                  <a:srgbClr val="C00000"/>
                </a:solidFill>
                <a:sym typeface="Wingdings"/>
              </a:rPr>
              <a:t>يستشفون من أوصابهم وعللهم لوجود المواد النافعة للكبد والكلى.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to="" calcmode="lin" valueType="num">
                                      <p:cBhvr>
                                        <p:cTn id="15" dur="1" fill="hold"/>
                                        <p:tgtEl>
                                          <p:spTgt spid="5"/>
                                        </p:tgtEl>
                                        <p:attrNameLst>
                                          <p:attrName/>
                                        </p:attrNameLst>
                                      </p:cBhvr>
                                    </p:anim>
                                  </p:childTnLst>
                                </p:cTn>
                              </p:par>
                            </p:childTnLst>
                          </p:cTn>
                        </p:par>
                        <p:par>
                          <p:cTn id="16" fill="hold">
                            <p:stCondLst>
                              <p:cond delay="0"/>
                            </p:stCondLst>
                            <p:childTnLst>
                              <p:par>
                                <p:cTn id="17" presetID="2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1000"/>
                                        <p:tgtEl>
                                          <p:spTgt spid="7"/>
                                        </p:tgtEl>
                                      </p:cBhvr>
                                    </p:animEffect>
                                  </p:childTnLst>
                                </p:cTn>
                              </p:par>
                              <p:par>
                                <p:cTn id="20" presetID="2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edg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1" fill="hold"/>
                                        <p:tgtEl>
                                          <p:spTgt spid="8"/>
                                        </p:tgtEl>
                                        <p:attrNameLst>
                                          <p:attrName/>
                                        </p:attrNameLst>
                                      </p:cBhvr>
                                    </p:anim>
                                  </p:childTnLst>
                                </p:cTn>
                              </p:par>
                            </p:childTnLst>
                          </p:cTn>
                        </p:par>
                        <p:par>
                          <p:cTn id="28" fill="hold">
                            <p:stCondLst>
                              <p:cond delay="0"/>
                            </p:stCondLst>
                            <p:childTnLst>
                              <p:par>
                                <p:cTn id="29" presetID="2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edge">
                                      <p:cBhvr>
                                        <p:cTn id="31" dur="1000"/>
                                        <p:tgtEl>
                                          <p:spTgt spid="10"/>
                                        </p:tgtEl>
                                      </p:cBhvr>
                                    </p:animEffect>
                                  </p:childTnLst>
                                </p:cTn>
                              </p:par>
                              <p:par>
                                <p:cTn id="32" presetID="2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edge">
                                      <p:cBhvr>
                                        <p:cTn id="34" dur="1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to="" calcmode="lin" valueType="num">
                                      <p:cBhvr>
                                        <p:cTn id="39" dur="1" fill="hold"/>
                                        <p:tgtEl>
                                          <p:spTgt spid="12"/>
                                        </p:tgtEl>
                                        <p:attrNameLst>
                                          <p:attrName/>
                                        </p:attrNameLst>
                                      </p:cBhvr>
                                    </p:anim>
                                  </p:childTnLst>
                                </p:cTn>
                              </p:par>
                            </p:childTnLst>
                          </p:cTn>
                        </p:par>
                      </p:childTnLst>
                    </p:cTn>
                  </p:par>
                  <p:par>
                    <p:cTn id="40" fill="hold">
                      <p:stCondLst>
                        <p:cond delay="indefinite"/>
                      </p:stCondLst>
                      <p:childTnLst>
                        <p:par>
                          <p:cTn id="41" fill="hold">
                            <p:stCondLst>
                              <p:cond delay="0"/>
                            </p:stCondLst>
                            <p:childTnLst>
                              <p:par>
                                <p:cTn id="42" presetID="24"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 to="" calcmode="lin" valueType="num">
                                      <p:cBhvr>
                                        <p:cTn id="44" dur="1" fill="hold"/>
                                        <p:tgtEl>
                                          <p:spTgt spid="13"/>
                                        </p:tgtEl>
                                        <p:attrNameLst>
                                          <p:attrName/>
                                        </p:attrNameLst>
                                      </p:cBhvr>
                                    </p:anim>
                                  </p:childTnLst>
                                </p:cTn>
                              </p:par>
                            </p:childTnLst>
                          </p:cTn>
                        </p:par>
                      </p:childTnLst>
                    </p:cTn>
                  </p:par>
                  <p:par>
                    <p:cTn id="45" fill="hold">
                      <p:stCondLst>
                        <p:cond delay="indefinite"/>
                      </p:stCondLst>
                      <p:childTnLst>
                        <p:par>
                          <p:cTn id="46" fill="hold">
                            <p:stCondLst>
                              <p:cond delay="0"/>
                            </p:stCondLst>
                            <p:childTnLst>
                              <p:par>
                                <p:cTn id="47" presetID="24"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to="" calcmode="lin" valueType="num">
                                      <p:cBhvr>
                                        <p:cTn id="49" dur="1" fill="hold"/>
                                        <p:tgtEl>
                                          <p:spTgt spid="11"/>
                                        </p:tgtEl>
                                        <p:attrNameLst>
                                          <p:attrName/>
                                        </p:attrNameLst>
                                      </p:cBhvr>
                                    </p:anim>
                                  </p:childTnLst>
                                </p:cTn>
                              </p:par>
                            </p:childTnLst>
                          </p:cTn>
                        </p:par>
                      </p:childTnLst>
                    </p:cTn>
                  </p:par>
                  <p:par>
                    <p:cTn id="50" fill="hold">
                      <p:stCondLst>
                        <p:cond delay="indefinite"/>
                      </p:stCondLst>
                      <p:childTnLst>
                        <p:par>
                          <p:cTn id="51" fill="hold">
                            <p:stCondLst>
                              <p:cond delay="0"/>
                            </p:stCondLst>
                            <p:childTnLst>
                              <p:par>
                                <p:cTn id="52" presetID="24"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 to="" calcmode="lin" valueType="num">
                                      <p:cBhvr>
                                        <p:cTn id="54" dur="1" fill="hold"/>
                                        <p:tgtEl>
                                          <p:spTgt spid="14"/>
                                        </p:tgtEl>
                                        <p:attrNameLst>
                                          <p:attrName/>
                                        </p:attrNameLst>
                                      </p:cBhvr>
                                    </p:anim>
                                  </p:childTnLst>
                                </p:cTn>
                              </p:par>
                            </p:childTnLst>
                          </p:cTn>
                        </p:par>
                        <p:par>
                          <p:cTn id="55" fill="hold">
                            <p:stCondLst>
                              <p:cond delay="0"/>
                            </p:stCondLst>
                            <p:childTnLst>
                              <p:par>
                                <p:cTn id="56" presetID="20" presetClass="entr" presetSubtype="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edge">
                                      <p:cBhvr>
                                        <p:cTn id="58" dur="1000"/>
                                        <p:tgtEl>
                                          <p:spTgt spid="16"/>
                                        </p:tgtEl>
                                      </p:cBhvr>
                                    </p:animEffect>
                                  </p:childTnLst>
                                </p:cTn>
                              </p:par>
                              <p:par>
                                <p:cTn id="59" presetID="20"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edge">
                                      <p:cBhvr>
                                        <p:cTn id="61" dur="1000"/>
                                        <p:tgtEl>
                                          <p:spTgt spid="15"/>
                                        </p:tgtEl>
                                      </p:cBhvr>
                                    </p:animEffect>
                                  </p:childTnLst>
                                </p:cTn>
                              </p:par>
                            </p:childTnLst>
                          </p:cTn>
                        </p:par>
                      </p:childTnLst>
                    </p:cTn>
                  </p:par>
                  <p:par>
                    <p:cTn id="62" fill="hold">
                      <p:stCondLst>
                        <p:cond delay="indefinite"/>
                      </p:stCondLst>
                      <p:childTnLst>
                        <p:par>
                          <p:cTn id="63" fill="hold">
                            <p:stCondLst>
                              <p:cond delay="0"/>
                            </p:stCondLst>
                            <p:childTnLst>
                              <p:par>
                                <p:cTn id="64" presetID="24" presetClass="entr" presetSubtype="0"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 to="" calcmode="lin" valueType="num">
                                      <p:cBhvr>
                                        <p:cTn id="66" dur="1" fill="hold"/>
                                        <p:tgtEl>
                                          <p:spTgt spid="1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p:bldP spid="8" grpId="0" animBg="1"/>
      <p:bldP spid="9" grpId="0" animBg="1"/>
      <p:bldP spid="10" grpId="0"/>
      <p:bldP spid="11" grpId="0" animBg="1"/>
      <p:bldP spid="12" grpId="0" animBg="1"/>
      <p:bldP spid="13" grpId="0" animBg="1"/>
      <p:bldP spid="14" grpId="0" animBg="1"/>
      <p:bldP spid="15" grpId="0" animBg="1"/>
      <p:bldP spid="16" grpId="0"/>
      <p:bldP spid="17"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32" y="-24"/>
            <a:ext cx="9144000" cy="6858024"/>
          </a:xfrm>
          <a:prstGeom prst="rect">
            <a:avLst/>
          </a:prstGeom>
          <a:noFill/>
        </p:spPr>
      </p:pic>
      <p:sp>
        <p:nvSpPr>
          <p:cNvPr id="3" name="مخطط انسيابي: شريط مثقب 2"/>
          <p:cNvSpPr/>
          <p:nvPr/>
        </p:nvSpPr>
        <p:spPr>
          <a:xfrm rot="726338">
            <a:off x="6624979" y="665401"/>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4" name="مربع نص 3"/>
          <p:cNvSpPr txBox="1"/>
          <p:nvPr/>
        </p:nvSpPr>
        <p:spPr>
          <a:xfrm>
            <a:off x="2357422" y="629647"/>
            <a:ext cx="4357718" cy="584775"/>
          </a:xfrm>
          <a:prstGeom prst="rect">
            <a:avLst/>
          </a:prstGeom>
          <a:noFill/>
        </p:spPr>
        <p:txBody>
          <a:bodyPr wrap="square" rtlCol="1">
            <a:spAutoFit/>
          </a:bodyPr>
          <a:lstStyle/>
          <a:p>
            <a:pPr algn="ctr"/>
            <a:r>
              <a:rPr lang="ar-SA" sz="3200" b="1" dirty="0" smtClean="0">
                <a:effectLst>
                  <a:glow rad="101600">
                    <a:schemeClr val="accent2">
                      <a:satMod val="175000"/>
                      <a:alpha val="40000"/>
                    </a:schemeClr>
                  </a:glow>
                </a:effectLst>
              </a:rPr>
              <a:t>أجيب على غرار المثال:</a:t>
            </a:r>
            <a:endParaRPr lang="ar-SA" sz="3200" b="1" dirty="0">
              <a:effectLst>
                <a:glow rad="101600">
                  <a:schemeClr val="accent2">
                    <a:satMod val="175000"/>
                    <a:alpha val="40000"/>
                  </a:schemeClr>
                </a:glow>
              </a:effectLst>
            </a:endParaRPr>
          </a:p>
        </p:txBody>
      </p:sp>
      <p:sp>
        <p:nvSpPr>
          <p:cNvPr id="5" name="مستطيل مستدير الزوايا 4"/>
          <p:cNvSpPr/>
          <p:nvPr/>
        </p:nvSpPr>
        <p:spPr>
          <a:xfrm>
            <a:off x="4357664" y="1785926"/>
            <a:ext cx="4214842" cy="3214710"/>
          </a:xfrm>
          <a:prstGeom prst="roundRect">
            <a:avLst/>
          </a:prstGeom>
          <a:ln w="38100">
            <a:solidFill>
              <a:schemeClr val="accent2">
                <a:lumMod val="75000"/>
              </a:schemeClr>
            </a:solidFill>
          </a:ln>
        </p:spPr>
        <p:style>
          <a:lnRef idx="3">
            <a:schemeClr val="lt1"/>
          </a:lnRef>
          <a:fillRef idx="1">
            <a:schemeClr val="accent3"/>
          </a:fillRef>
          <a:effectRef idx="1">
            <a:schemeClr val="accent3"/>
          </a:effectRef>
          <a:fontRef idx="minor">
            <a:schemeClr val="lt1"/>
          </a:fontRef>
        </p:style>
        <p:txBody>
          <a:bodyPr rtlCol="1" anchor="ctr"/>
          <a:lstStyle/>
          <a:p>
            <a:pPr algn="ctr"/>
            <a:r>
              <a:rPr lang="ar-SA" sz="2800" b="1" dirty="0" smtClean="0">
                <a:solidFill>
                  <a:schemeClr val="tx1"/>
                </a:solidFill>
              </a:rPr>
              <a:t>1/ (فأحيا به الأرض بعد موتها)</a:t>
            </a:r>
          </a:p>
          <a:p>
            <a:pPr algn="ctr"/>
            <a:r>
              <a:rPr lang="ar-SA" sz="2800" b="1" dirty="0" smtClean="0">
                <a:solidFill>
                  <a:schemeClr val="tx1"/>
                </a:solidFill>
              </a:rPr>
              <a:t>2/ (نسقيكم مما في بطونه)</a:t>
            </a:r>
          </a:p>
          <a:p>
            <a:pPr algn="ctr"/>
            <a:r>
              <a:rPr lang="ar-SA" sz="2800" b="1" dirty="0" smtClean="0">
                <a:solidFill>
                  <a:schemeClr val="tx1"/>
                </a:solidFill>
              </a:rPr>
              <a:t>3/ (فاسلكي سُبُل ربكِ)</a:t>
            </a:r>
          </a:p>
          <a:p>
            <a:pPr algn="ctr"/>
            <a:r>
              <a:rPr lang="ar-SA" sz="2800" b="1" dirty="0" smtClean="0">
                <a:solidFill>
                  <a:schemeClr val="tx1"/>
                </a:solidFill>
              </a:rPr>
              <a:t>4/ (والله جعل لكم من أنفسكم) </a:t>
            </a:r>
            <a:endParaRPr lang="ar-SA" sz="2800" b="1" dirty="0">
              <a:solidFill>
                <a:schemeClr val="tx1"/>
              </a:solidFill>
            </a:endParaRPr>
          </a:p>
        </p:txBody>
      </p:sp>
      <p:graphicFrame>
        <p:nvGraphicFramePr>
          <p:cNvPr id="73" name="جدول 72"/>
          <p:cNvGraphicFramePr>
            <a:graphicFrameLocks noGrp="1"/>
          </p:cNvGraphicFramePr>
          <p:nvPr/>
        </p:nvGraphicFramePr>
        <p:xfrm>
          <a:off x="928662" y="2214552"/>
          <a:ext cx="3190854" cy="2643208"/>
        </p:xfrm>
        <a:graphic>
          <a:graphicData uri="http://schemas.openxmlformats.org/drawingml/2006/table">
            <a:tbl>
              <a:tblPr rtl="1" firstRow="1" bandRow="1">
                <a:tableStyleId>{0E3FDE45-AF77-4B5C-9715-49D594BDF05E}</a:tableStyleId>
              </a:tblPr>
              <a:tblGrid>
                <a:gridCol w="1595427"/>
                <a:gridCol w="1595427"/>
              </a:tblGrid>
              <a:tr h="660802">
                <a:tc>
                  <a:txBody>
                    <a:bodyPr/>
                    <a:lstStyle/>
                    <a:p>
                      <a:pPr algn="ctr" rtl="1"/>
                      <a:r>
                        <a:rPr lang="ar-SA" sz="2800" b="1" dirty="0" smtClean="0">
                          <a:solidFill>
                            <a:schemeClr val="tx1"/>
                          </a:solidFill>
                        </a:rPr>
                        <a:t>موت</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800" b="1" dirty="0" smtClean="0">
                          <a:solidFill>
                            <a:schemeClr val="tx1"/>
                          </a:solidFill>
                        </a:rPr>
                        <a:t>الهاء</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0802">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0802">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60802">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4" name="مربع نص 73"/>
          <p:cNvSpPr txBox="1"/>
          <p:nvPr/>
        </p:nvSpPr>
        <p:spPr>
          <a:xfrm>
            <a:off x="2428860" y="2928934"/>
            <a:ext cx="1714512" cy="584775"/>
          </a:xfrm>
          <a:prstGeom prst="rect">
            <a:avLst/>
          </a:prstGeom>
          <a:noFill/>
        </p:spPr>
        <p:txBody>
          <a:bodyPr wrap="square" rtlCol="1">
            <a:spAutoFit/>
          </a:bodyPr>
          <a:lstStyle/>
          <a:p>
            <a:pPr algn="ctr"/>
            <a:r>
              <a:rPr lang="ar-SA" sz="3200" b="1" dirty="0" smtClean="0">
                <a:solidFill>
                  <a:srgbClr val="C00000"/>
                </a:solidFill>
              </a:rPr>
              <a:t>بطون</a:t>
            </a:r>
            <a:endParaRPr lang="ar-SA" sz="3600" b="1" dirty="0">
              <a:solidFill>
                <a:srgbClr val="C00000"/>
              </a:solidFill>
            </a:endParaRPr>
          </a:p>
        </p:txBody>
      </p:sp>
      <p:sp>
        <p:nvSpPr>
          <p:cNvPr id="75" name="مربع نص 74"/>
          <p:cNvSpPr txBox="1"/>
          <p:nvPr/>
        </p:nvSpPr>
        <p:spPr>
          <a:xfrm>
            <a:off x="928662" y="2928934"/>
            <a:ext cx="1714512" cy="584775"/>
          </a:xfrm>
          <a:prstGeom prst="rect">
            <a:avLst/>
          </a:prstGeom>
          <a:noFill/>
        </p:spPr>
        <p:txBody>
          <a:bodyPr wrap="square" rtlCol="1">
            <a:spAutoFit/>
          </a:bodyPr>
          <a:lstStyle/>
          <a:p>
            <a:pPr algn="ctr"/>
            <a:r>
              <a:rPr lang="ar-SA" sz="3200" b="1" dirty="0" smtClean="0">
                <a:solidFill>
                  <a:srgbClr val="C00000"/>
                </a:solidFill>
              </a:rPr>
              <a:t>الهاء</a:t>
            </a:r>
            <a:endParaRPr lang="ar-SA" sz="3600" b="1" dirty="0">
              <a:solidFill>
                <a:srgbClr val="C00000"/>
              </a:solidFill>
            </a:endParaRPr>
          </a:p>
        </p:txBody>
      </p:sp>
      <p:sp>
        <p:nvSpPr>
          <p:cNvPr id="76" name="مربع نص 75"/>
          <p:cNvSpPr txBox="1"/>
          <p:nvPr/>
        </p:nvSpPr>
        <p:spPr>
          <a:xfrm>
            <a:off x="2428860" y="3558605"/>
            <a:ext cx="1714512" cy="584775"/>
          </a:xfrm>
          <a:prstGeom prst="rect">
            <a:avLst/>
          </a:prstGeom>
          <a:noFill/>
        </p:spPr>
        <p:txBody>
          <a:bodyPr wrap="square" rtlCol="1">
            <a:spAutoFit/>
          </a:bodyPr>
          <a:lstStyle/>
          <a:p>
            <a:pPr algn="ctr"/>
            <a:r>
              <a:rPr lang="ar-SA" sz="3200" b="1" dirty="0" smtClean="0">
                <a:solidFill>
                  <a:srgbClr val="C00000"/>
                </a:solidFill>
              </a:rPr>
              <a:t>سبل</a:t>
            </a:r>
            <a:endParaRPr lang="ar-SA" sz="3600" b="1" dirty="0">
              <a:solidFill>
                <a:srgbClr val="C00000"/>
              </a:solidFill>
            </a:endParaRPr>
          </a:p>
        </p:txBody>
      </p:sp>
      <p:sp>
        <p:nvSpPr>
          <p:cNvPr id="77" name="مربع نص 76"/>
          <p:cNvSpPr txBox="1"/>
          <p:nvPr/>
        </p:nvSpPr>
        <p:spPr>
          <a:xfrm>
            <a:off x="928662" y="3558605"/>
            <a:ext cx="1714512" cy="584775"/>
          </a:xfrm>
          <a:prstGeom prst="rect">
            <a:avLst/>
          </a:prstGeom>
          <a:noFill/>
        </p:spPr>
        <p:txBody>
          <a:bodyPr wrap="square" rtlCol="1">
            <a:spAutoFit/>
          </a:bodyPr>
          <a:lstStyle/>
          <a:p>
            <a:pPr algn="ctr"/>
            <a:r>
              <a:rPr lang="ar-SA" sz="3200" b="1" dirty="0" smtClean="0">
                <a:solidFill>
                  <a:srgbClr val="C00000"/>
                </a:solidFill>
              </a:rPr>
              <a:t>رب</a:t>
            </a:r>
            <a:endParaRPr lang="ar-SA" sz="3600" b="1" dirty="0">
              <a:solidFill>
                <a:srgbClr val="C00000"/>
              </a:solidFill>
            </a:endParaRPr>
          </a:p>
        </p:txBody>
      </p:sp>
      <p:sp>
        <p:nvSpPr>
          <p:cNvPr id="78" name="مربع نص 77"/>
          <p:cNvSpPr txBox="1"/>
          <p:nvPr/>
        </p:nvSpPr>
        <p:spPr>
          <a:xfrm>
            <a:off x="2428860" y="4201547"/>
            <a:ext cx="1714512" cy="584775"/>
          </a:xfrm>
          <a:prstGeom prst="rect">
            <a:avLst/>
          </a:prstGeom>
          <a:noFill/>
        </p:spPr>
        <p:txBody>
          <a:bodyPr wrap="square" rtlCol="1">
            <a:spAutoFit/>
          </a:bodyPr>
          <a:lstStyle/>
          <a:p>
            <a:pPr algn="ctr"/>
            <a:r>
              <a:rPr lang="ar-SA" sz="3200" b="1" dirty="0" smtClean="0">
                <a:solidFill>
                  <a:srgbClr val="C00000"/>
                </a:solidFill>
              </a:rPr>
              <a:t>أنفس</a:t>
            </a:r>
            <a:endParaRPr lang="ar-SA" sz="3600" b="1" dirty="0">
              <a:solidFill>
                <a:srgbClr val="C00000"/>
              </a:solidFill>
            </a:endParaRPr>
          </a:p>
        </p:txBody>
      </p:sp>
      <p:sp>
        <p:nvSpPr>
          <p:cNvPr id="79" name="مربع نص 78"/>
          <p:cNvSpPr txBox="1"/>
          <p:nvPr/>
        </p:nvSpPr>
        <p:spPr>
          <a:xfrm>
            <a:off x="928662" y="4201547"/>
            <a:ext cx="1714512" cy="584775"/>
          </a:xfrm>
          <a:prstGeom prst="rect">
            <a:avLst/>
          </a:prstGeom>
          <a:noFill/>
        </p:spPr>
        <p:txBody>
          <a:bodyPr wrap="square" rtlCol="1">
            <a:spAutoFit/>
          </a:bodyPr>
          <a:lstStyle/>
          <a:p>
            <a:pPr algn="ctr"/>
            <a:r>
              <a:rPr lang="ar-SA" sz="3200" b="1" dirty="0" smtClean="0">
                <a:solidFill>
                  <a:srgbClr val="C00000"/>
                </a:solidFill>
              </a:rPr>
              <a:t>الكاف</a:t>
            </a:r>
            <a:endParaRPr lang="ar-SA" sz="3600" b="1" dirty="0">
              <a:solidFill>
                <a:srgbClr val="C00000"/>
              </a:solidFill>
            </a:endParaRPr>
          </a:p>
        </p:txBody>
      </p:sp>
      <p:sp>
        <p:nvSpPr>
          <p:cNvPr id="80" name="قلب 79"/>
          <p:cNvSpPr/>
          <p:nvPr/>
        </p:nvSpPr>
        <p:spPr>
          <a:xfrm>
            <a:off x="2500298" y="1357298"/>
            <a:ext cx="1643074" cy="857256"/>
          </a:xfrm>
          <a:prstGeom prst="hear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2000" b="1" dirty="0" smtClean="0">
                <a:solidFill>
                  <a:schemeClr val="tx1"/>
                </a:solidFill>
              </a:rPr>
              <a:t>المضاف</a:t>
            </a:r>
            <a:endParaRPr lang="ar-SA" sz="2000" b="1" dirty="0">
              <a:solidFill>
                <a:schemeClr val="tx1"/>
              </a:solidFill>
            </a:endParaRPr>
          </a:p>
        </p:txBody>
      </p:sp>
      <p:sp>
        <p:nvSpPr>
          <p:cNvPr id="81" name="قلب 80"/>
          <p:cNvSpPr/>
          <p:nvPr/>
        </p:nvSpPr>
        <p:spPr>
          <a:xfrm>
            <a:off x="1000100" y="1357298"/>
            <a:ext cx="1643074" cy="857256"/>
          </a:xfrm>
          <a:prstGeom prst="heart">
            <a:avLst/>
          </a:prstGeom>
        </p:spPr>
        <p:style>
          <a:lnRef idx="2">
            <a:schemeClr val="accent6"/>
          </a:lnRef>
          <a:fillRef idx="1">
            <a:schemeClr val="lt1"/>
          </a:fillRef>
          <a:effectRef idx="0">
            <a:schemeClr val="accent6"/>
          </a:effectRef>
          <a:fontRef idx="minor">
            <a:schemeClr val="dk1"/>
          </a:fontRef>
        </p:style>
        <p:txBody>
          <a:bodyPr rtlCol="1" anchor="ctr"/>
          <a:lstStyle/>
          <a:p>
            <a:pPr algn="ctr"/>
            <a:endParaRPr lang="ar-SA" sz="2000" b="1" dirty="0" smtClean="0">
              <a:solidFill>
                <a:schemeClr val="tx1"/>
              </a:solidFill>
            </a:endParaRPr>
          </a:p>
          <a:p>
            <a:pPr algn="ctr"/>
            <a:r>
              <a:rPr lang="ar-SA" sz="2000" b="1" dirty="0" smtClean="0">
                <a:solidFill>
                  <a:schemeClr val="tx1"/>
                </a:solidFill>
              </a:rPr>
              <a:t>المضاف إليه</a:t>
            </a:r>
            <a:endParaRPr lang="ar-SA" sz="20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17" presetClass="entr" presetSubtype="10" fill="hold" nodeType="with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fltVal val="0"/>
                                          </p:val>
                                        </p:tav>
                                        <p:tav tm="100000">
                                          <p:val>
                                            <p:strVal val="#ppt_w"/>
                                          </p:val>
                                        </p:tav>
                                      </p:tavLst>
                                    </p:anim>
                                    <p:anim calcmode="lin" valueType="num">
                                      <p:cBhvr>
                                        <p:cTn id="17" dur="500" fill="hold"/>
                                        <p:tgtEl>
                                          <p:spTgt spid="73"/>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p:cTn id="22" dur="500" fill="hold"/>
                                        <p:tgtEl>
                                          <p:spTgt spid="74"/>
                                        </p:tgtEl>
                                        <p:attrNameLst>
                                          <p:attrName>ppt_w</p:attrName>
                                        </p:attrNameLst>
                                      </p:cBhvr>
                                      <p:tavLst>
                                        <p:tav tm="0">
                                          <p:val>
                                            <p:fltVal val="0"/>
                                          </p:val>
                                        </p:tav>
                                        <p:tav tm="100000">
                                          <p:val>
                                            <p:strVal val="#ppt_w"/>
                                          </p:val>
                                        </p:tav>
                                      </p:tavLst>
                                    </p:anim>
                                    <p:anim calcmode="lin" valueType="num">
                                      <p:cBhvr>
                                        <p:cTn id="23" dur="500" fill="hold"/>
                                        <p:tgtEl>
                                          <p:spTgt spid="74"/>
                                        </p:tgtEl>
                                        <p:attrNameLst>
                                          <p:attrName>ppt_h</p:attrName>
                                        </p:attrNameLst>
                                      </p:cBhvr>
                                      <p:tavLst>
                                        <p:tav tm="0">
                                          <p:val>
                                            <p:strVal val="#ppt_h"/>
                                          </p:val>
                                        </p:tav>
                                        <p:tav tm="100000">
                                          <p:val>
                                            <p:strVal val="#ppt_h"/>
                                          </p:val>
                                        </p:tav>
                                      </p:tavLst>
                                    </p:anim>
                                  </p:childTnLst>
                                </p:cTn>
                              </p:par>
                              <p:par>
                                <p:cTn id="24" presetID="17" presetClass="entr" presetSubtype="10"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plus(in)">
                                      <p:cBhvr>
                                        <p:cTn id="32" dur="2000"/>
                                        <p:tgtEl>
                                          <p:spTgt spid="76"/>
                                        </p:tgtEl>
                                      </p:cBhvr>
                                    </p:animEffect>
                                  </p:childTnLst>
                                </p:cTn>
                              </p:par>
                              <p:par>
                                <p:cTn id="33" presetID="13" presetClass="entr" presetSubtype="16" fill="hold" grpId="0" nodeType="with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plus(in)">
                                      <p:cBhvr>
                                        <p:cTn id="35" dur="2000"/>
                                        <p:tgtEl>
                                          <p:spTgt spid="77"/>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4" fill="hold" grpId="0" nodeType="clickEffect">
                                  <p:stCondLst>
                                    <p:cond delay="0"/>
                                  </p:stCondLst>
                                  <p:childTnLst>
                                    <p:set>
                                      <p:cBhvr>
                                        <p:cTn id="39" dur="1" fill="hold">
                                          <p:stCondLst>
                                            <p:cond delay="0"/>
                                          </p:stCondLst>
                                        </p:cTn>
                                        <p:tgtEl>
                                          <p:spTgt spid="78"/>
                                        </p:tgtEl>
                                        <p:attrNameLst>
                                          <p:attrName>style.visibility</p:attrName>
                                        </p:attrNameLst>
                                      </p:cBhvr>
                                      <p:to>
                                        <p:strVal val="visible"/>
                                      </p:to>
                                    </p:set>
                                    <p:animEffect transition="in" filter="wheel(4)">
                                      <p:cBhvr>
                                        <p:cTn id="40" dur="2000"/>
                                        <p:tgtEl>
                                          <p:spTgt spid="78"/>
                                        </p:tgtEl>
                                      </p:cBhvr>
                                    </p:animEffect>
                                  </p:childTnLst>
                                </p:cTn>
                              </p:par>
                              <p:par>
                                <p:cTn id="41" presetID="21" presetClass="entr" presetSubtype="4" fill="hold" grpId="0" nodeType="with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heel(4)">
                                      <p:cBhvr>
                                        <p:cTn id="43" dur="2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74" grpId="0"/>
      <p:bldP spid="75" grpId="0"/>
      <p:bldP spid="76" grpId="0"/>
      <p:bldP spid="77" grpId="0"/>
      <p:bldP spid="78" grpId="0"/>
      <p:bldP spid="79"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482235" y="376424"/>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1428728" y="285728"/>
            <a:ext cx="6000792"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أحول الجمل الطلبية التالية إلى جمل اسمية خبرية مثبتة:</a:t>
            </a:r>
            <a:endParaRPr lang="ar-SA" sz="2800" b="1" dirty="0">
              <a:effectLst>
                <a:glow rad="101600">
                  <a:schemeClr val="accent2">
                    <a:satMod val="175000"/>
                    <a:alpha val="40000"/>
                  </a:schemeClr>
                </a:glow>
              </a:effectLst>
            </a:endParaRPr>
          </a:p>
        </p:txBody>
      </p:sp>
      <p:sp>
        <p:nvSpPr>
          <p:cNvPr id="5" name="دمعة 4"/>
          <p:cNvSpPr/>
          <p:nvPr/>
        </p:nvSpPr>
        <p:spPr>
          <a:xfrm rot="16573974">
            <a:off x="296079" y="-7123"/>
            <a:ext cx="1071538" cy="1353914"/>
          </a:xfrm>
          <a:prstGeom prst="teardrop">
            <a:avLst/>
          </a:prstGeom>
        </p:spPr>
        <p:style>
          <a:lnRef idx="1">
            <a:schemeClr val="accent2"/>
          </a:lnRef>
          <a:fillRef idx="2">
            <a:schemeClr val="accent2"/>
          </a:fillRef>
          <a:effectRef idx="1">
            <a:schemeClr val="accent2"/>
          </a:effectRef>
          <a:fontRef idx="minor">
            <a:schemeClr val="dk1"/>
          </a:fontRef>
        </p:style>
        <p:txBody>
          <a:bodyPr vert="vert" rtlCol="1" anchor="ctr"/>
          <a:lstStyle/>
          <a:p>
            <a:pPr algn="ctr"/>
            <a:r>
              <a:rPr lang="ar-SA" sz="2400" b="1" dirty="0" smtClean="0">
                <a:solidFill>
                  <a:srgbClr val="C00000"/>
                </a:solidFill>
              </a:rPr>
              <a:t>الجملة الاسمية المثبتة</a:t>
            </a:r>
            <a:endParaRPr lang="ar-SA" sz="2400" b="1" dirty="0">
              <a:solidFill>
                <a:srgbClr val="C00000"/>
              </a:solidFill>
            </a:endParaRPr>
          </a:p>
        </p:txBody>
      </p:sp>
      <p:sp>
        <p:nvSpPr>
          <p:cNvPr id="6" name="مربع نص 5"/>
          <p:cNvSpPr txBox="1"/>
          <p:nvPr/>
        </p:nvSpPr>
        <p:spPr>
          <a:xfrm>
            <a:off x="1357290" y="3500438"/>
            <a:ext cx="6000792"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أبحث في الآيات الكريمة(في نص الدعم)عن:</a:t>
            </a:r>
          </a:p>
          <a:p>
            <a:pPr algn="ctr"/>
            <a:r>
              <a:rPr lang="ar-SA" sz="2800" b="1" dirty="0" smtClean="0">
                <a:effectLst>
                  <a:glow rad="101600">
                    <a:schemeClr val="accent2">
                      <a:satMod val="175000"/>
                      <a:alpha val="40000"/>
                    </a:schemeClr>
                  </a:glow>
                </a:effectLst>
              </a:rPr>
              <a:t>* جمل اسمية مثبتة،وأدوّنها:</a:t>
            </a:r>
            <a:endParaRPr lang="ar-SA" sz="2800" b="1" dirty="0">
              <a:effectLst>
                <a:glow rad="101600">
                  <a:schemeClr val="accent2">
                    <a:satMod val="175000"/>
                    <a:alpha val="40000"/>
                  </a:schemeClr>
                </a:glow>
              </a:effectLst>
            </a:endParaRPr>
          </a:p>
        </p:txBody>
      </p:sp>
      <p:sp>
        <p:nvSpPr>
          <p:cNvPr id="7" name="مخطط انسيابي: شريط مثقب 6"/>
          <p:cNvSpPr/>
          <p:nvPr/>
        </p:nvSpPr>
        <p:spPr>
          <a:xfrm rot="726338">
            <a:off x="7196483" y="3519696"/>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8" name="مستطيل مستدير الزوايا 7"/>
          <p:cNvSpPr/>
          <p:nvPr/>
        </p:nvSpPr>
        <p:spPr>
          <a:xfrm>
            <a:off x="571472" y="4429132"/>
            <a:ext cx="7929618" cy="2143140"/>
          </a:xfrm>
          <a:prstGeom prst="roundRect">
            <a:avLst>
              <a:gd name="adj" fmla="val 27778"/>
            </a:avLst>
          </a:prstGeom>
          <a:solidFill>
            <a:schemeClr val="accent3">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smtClean="0">
              <a:solidFill>
                <a:schemeClr val="tx1"/>
              </a:solidFill>
            </a:endParaRPr>
          </a:p>
          <a:p>
            <a:pPr algn="ctr"/>
            <a:r>
              <a:rPr lang="ar-SA" sz="2000" b="1" dirty="0" smtClean="0">
                <a:solidFill>
                  <a:schemeClr val="tx1"/>
                </a:solidFill>
              </a:rPr>
              <a:t>قال تعالى تعالى:{........................................................}الآية(.......) </a:t>
            </a:r>
          </a:p>
          <a:p>
            <a:pPr algn="ctr"/>
            <a:endParaRPr lang="ar-SA" sz="2000" b="1" dirty="0" smtClean="0">
              <a:solidFill>
                <a:schemeClr val="tx1"/>
              </a:solidFill>
            </a:endParaRPr>
          </a:p>
          <a:p>
            <a:pPr algn="ctr"/>
            <a:r>
              <a:rPr lang="ar-SA" sz="2000" b="1" dirty="0" smtClean="0">
                <a:solidFill>
                  <a:schemeClr val="tx1"/>
                </a:solidFill>
              </a:rPr>
              <a:t>قال تعالى تعالى:{........................................................}الآية(.......)</a:t>
            </a:r>
          </a:p>
          <a:p>
            <a:pPr algn="ctr"/>
            <a:endParaRPr lang="ar-SA" sz="2000" b="1" dirty="0" smtClean="0">
              <a:solidFill>
                <a:schemeClr val="tx1"/>
              </a:solidFill>
            </a:endParaRPr>
          </a:p>
          <a:p>
            <a:pPr algn="ctr"/>
            <a:r>
              <a:rPr lang="ar-SA" sz="2000" b="1" dirty="0" smtClean="0">
                <a:solidFill>
                  <a:schemeClr val="tx1"/>
                </a:solidFill>
              </a:rPr>
              <a:t>قال تعالى تعالى:{........................................................}الآية(.......)</a:t>
            </a:r>
          </a:p>
          <a:p>
            <a:pPr algn="ctr"/>
            <a:endParaRPr lang="ar-SA" sz="2000" b="1" dirty="0">
              <a:solidFill>
                <a:schemeClr val="tx1"/>
              </a:solidFill>
            </a:endParaRPr>
          </a:p>
        </p:txBody>
      </p:sp>
      <p:sp>
        <p:nvSpPr>
          <p:cNvPr id="9" name="مربع نص 8"/>
          <p:cNvSpPr txBox="1"/>
          <p:nvPr/>
        </p:nvSpPr>
        <p:spPr>
          <a:xfrm>
            <a:off x="2500298" y="4572008"/>
            <a:ext cx="3571900" cy="523220"/>
          </a:xfrm>
          <a:prstGeom prst="rect">
            <a:avLst/>
          </a:prstGeom>
          <a:noFill/>
        </p:spPr>
        <p:txBody>
          <a:bodyPr wrap="square" rtlCol="1">
            <a:spAutoFit/>
          </a:bodyPr>
          <a:lstStyle/>
          <a:p>
            <a:r>
              <a:rPr lang="ar-SA" sz="2800" b="1" dirty="0" smtClean="0">
                <a:solidFill>
                  <a:srgbClr val="C00000"/>
                </a:solidFill>
              </a:rPr>
              <a:t>إنّ في ذلك لآية لقوم يسمعون</a:t>
            </a:r>
            <a:endParaRPr lang="ar-SA" sz="2800" b="1" dirty="0">
              <a:solidFill>
                <a:srgbClr val="C00000"/>
              </a:solidFill>
            </a:endParaRPr>
          </a:p>
        </p:txBody>
      </p:sp>
      <p:sp>
        <p:nvSpPr>
          <p:cNvPr id="10" name="مربع نص 9"/>
          <p:cNvSpPr txBox="1"/>
          <p:nvPr/>
        </p:nvSpPr>
        <p:spPr>
          <a:xfrm>
            <a:off x="1285852" y="4666600"/>
            <a:ext cx="714380" cy="461665"/>
          </a:xfrm>
          <a:prstGeom prst="rect">
            <a:avLst/>
          </a:prstGeom>
          <a:noFill/>
        </p:spPr>
        <p:txBody>
          <a:bodyPr wrap="square" rtlCol="1">
            <a:spAutoFit/>
          </a:bodyPr>
          <a:lstStyle/>
          <a:p>
            <a:pPr algn="ctr"/>
            <a:r>
              <a:rPr lang="ar-SA" sz="2400" b="1" dirty="0" smtClean="0">
                <a:solidFill>
                  <a:srgbClr val="C00000"/>
                </a:solidFill>
              </a:rPr>
              <a:t>65</a:t>
            </a:r>
            <a:endParaRPr lang="ar-SA" sz="2800" b="1" dirty="0">
              <a:solidFill>
                <a:srgbClr val="C00000"/>
              </a:solidFill>
            </a:endParaRPr>
          </a:p>
        </p:txBody>
      </p:sp>
      <p:sp>
        <p:nvSpPr>
          <p:cNvPr id="11" name="مربع نص 10"/>
          <p:cNvSpPr txBox="1"/>
          <p:nvPr/>
        </p:nvSpPr>
        <p:spPr>
          <a:xfrm>
            <a:off x="2500298" y="5143512"/>
            <a:ext cx="3571900" cy="523220"/>
          </a:xfrm>
          <a:prstGeom prst="rect">
            <a:avLst/>
          </a:prstGeom>
          <a:noFill/>
        </p:spPr>
        <p:txBody>
          <a:bodyPr wrap="square" rtlCol="1">
            <a:spAutoFit/>
          </a:bodyPr>
          <a:lstStyle/>
          <a:p>
            <a:r>
              <a:rPr lang="ar-SA" sz="2800" b="1" dirty="0" smtClean="0">
                <a:solidFill>
                  <a:srgbClr val="C00000"/>
                </a:solidFill>
              </a:rPr>
              <a:t>إنّ في ذلك لآية لقوم يعقلون</a:t>
            </a:r>
            <a:endParaRPr lang="ar-SA" sz="2800" b="1" dirty="0">
              <a:solidFill>
                <a:srgbClr val="C00000"/>
              </a:solidFill>
            </a:endParaRPr>
          </a:p>
        </p:txBody>
      </p:sp>
      <p:sp>
        <p:nvSpPr>
          <p:cNvPr id="12" name="مربع نص 11"/>
          <p:cNvSpPr txBox="1"/>
          <p:nvPr/>
        </p:nvSpPr>
        <p:spPr>
          <a:xfrm>
            <a:off x="1285852" y="5238104"/>
            <a:ext cx="714380" cy="461665"/>
          </a:xfrm>
          <a:prstGeom prst="rect">
            <a:avLst/>
          </a:prstGeom>
          <a:noFill/>
        </p:spPr>
        <p:txBody>
          <a:bodyPr wrap="square" rtlCol="1">
            <a:spAutoFit/>
          </a:bodyPr>
          <a:lstStyle/>
          <a:p>
            <a:pPr algn="ctr"/>
            <a:r>
              <a:rPr lang="ar-SA" sz="2400" b="1" dirty="0" smtClean="0">
                <a:solidFill>
                  <a:srgbClr val="C00000"/>
                </a:solidFill>
              </a:rPr>
              <a:t>67</a:t>
            </a:r>
            <a:endParaRPr lang="ar-SA" sz="2800" b="1" dirty="0">
              <a:solidFill>
                <a:srgbClr val="C00000"/>
              </a:solidFill>
            </a:endParaRPr>
          </a:p>
        </p:txBody>
      </p:sp>
      <p:sp>
        <p:nvSpPr>
          <p:cNvPr id="13" name="مربع نص 12"/>
          <p:cNvSpPr txBox="1"/>
          <p:nvPr/>
        </p:nvSpPr>
        <p:spPr>
          <a:xfrm>
            <a:off x="2500298" y="5786454"/>
            <a:ext cx="3571900" cy="523220"/>
          </a:xfrm>
          <a:prstGeom prst="rect">
            <a:avLst/>
          </a:prstGeom>
          <a:noFill/>
        </p:spPr>
        <p:txBody>
          <a:bodyPr wrap="square" rtlCol="1">
            <a:spAutoFit/>
          </a:bodyPr>
          <a:lstStyle/>
          <a:p>
            <a:r>
              <a:rPr lang="ar-SA" sz="2800" b="1" dirty="0" smtClean="0">
                <a:solidFill>
                  <a:srgbClr val="C00000"/>
                </a:solidFill>
              </a:rPr>
              <a:t>إنّ في ذلك لآية لقوم يتفكرون</a:t>
            </a:r>
            <a:endParaRPr lang="ar-SA" sz="2800" b="1" dirty="0">
              <a:solidFill>
                <a:srgbClr val="C00000"/>
              </a:solidFill>
            </a:endParaRPr>
          </a:p>
        </p:txBody>
      </p:sp>
      <p:sp>
        <p:nvSpPr>
          <p:cNvPr id="14" name="مربع نص 13"/>
          <p:cNvSpPr txBox="1"/>
          <p:nvPr/>
        </p:nvSpPr>
        <p:spPr>
          <a:xfrm>
            <a:off x="1285852" y="5857892"/>
            <a:ext cx="714380" cy="461665"/>
          </a:xfrm>
          <a:prstGeom prst="rect">
            <a:avLst/>
          </a:prstGeom>
          <a:noFill/>
        </p:spPr>
        <p:txBody>
          <a:bodyPr wrap="square" rtlCol="1">
            <a:spAutoFit/>
          </a:bodyPr>
          <a:lstStyle/>
          <a:p>
            <a:pPr algn="ctr"/>
            <a:r>
              <a:rPr lang="ar-SA" sz="2400" b="1" dirty="0" smtClean="0">
                <a:solidFill>
                  <a:srgbClr val="C00000"/>
                </a:solidFill>
              </a:rPr>
              <a:t>69</a:t>
            </a:r>
            <a:endParaRPr lang="ar-SA" sz="2800" b="1" dirty="0">
              <a:solidFill>
                <a:srgbClr val="C00000"/>
              </a:solidFill>
            </a:endParaRPr>
          </a:p>
        </p:txBody>
      </p:sp>
      <p:sp>
        <p:nvSpPr>
          <p:cNvPr id="15" name="مربع نص 14"/>
          <p:cNvSpPr txBox="1"/>
          <p:nvPr/>
        </p:nvSpPr>
        <p:spPr>
          <a:xfrm>
            <a:off x="357158" y="1214422"/>
            <a:ext cx="8072494" cy="2308324"/>
          </a:xfrm>
          <a:prstGeom prst="rect">
            <a:avLst/>
          </a:prstGeom>
          <a:noFill/>
          <a:ln w="38100">
            <a:noFill/>
            <a:prstDash val="sysDash"/>
          </a:ln>
        </p:spPr>
        <p:txBody>
          <a:bodyPr wrap="square" rtlCol="1">
            <a:spAutoFit/>
          </a:bodyPr>
          <a:lstStyle/>
          <a:p>
            <a:pPr marL="342900" indent="-342900" algn="ctr">
              <a:buAutoNum type="arabicParenR"/>
            </a:pPr>
            <a:r>
              <a:rPr lang="ar-SA" sz="2400" b="1" dirty="0" smtClean="0">
                <a:solidFill>
                  <a:srgbClr val="C00000"/>
                </a:solidFill>
              </a:rPr>
              <a:t>هل جفاف الأعشاب الصحراوية يعني اقتلاعها؟</a:t>
            </a:r>
          </a:p>
          <a:p>
            <a:pPr marL="342900" indent="-342900" algn="ctr"/>
            <a:endParaRPr lang="ar-SA" sz="2400" b="1" dirty="0" smtClean="0">
              <a:solidFill>
                <a:srgbClr val="C00000"/>
              </a:solidFill>
            </a:endParaRPr>
          </a:p>
          <a:p>
            <a:pPr marL="342900" indent="-342900" algn="ctr"/>
            <a:r>
              <a:rPr lang="ar-SA" sz="2400" b="1" dirty="0" smtClean="0">
                <a:solidFill>
                  <a:srgbClr val="C00000"/>
                </a:solidFill>
              </a:rPr>
              <a:t>2)أيها الصيادون:ساعدوا على حماية الحياة الفطرية وإنمائها.</a:t>
            </a:r>
          </a:p>
          <a:p>
            <a:pPr marL="342900" indent="-342900" algn="ctr"/>
            <a:endParaRPr lang="ar-SA" sz="2400" b="1" dirty="0" smtClean="0">
              <a:solidFill>
                <a:srgbClr val="C00000"/>
              </a:solidFill>
            </a:endParaRPr>
          </a:p>
          <a:p>
            <a:pPr marL="342900" indent="-342900" algn="ctr"/>
            <a:r>
              <a:rPr lang="ar-SA" sz="2400" b="1" dirty="0" smtClean="0">
                <a:solidFill>
                  <a:srgbClr val="C00000"/>
                </a:solidFill>
              </a:rPr>
              <a:t>3) لا تترك صنبور الماء مفتوحاً أثناء الوضوء</a:t>
            </a:r>
          </a:p>
          <a:p>
            <a:pPr marL="342900" indent="-342900" algn="ctr"/>
            <a:endParaRPr lang="ar-SA" sz="2400" b="1" dirty="0" smtClean="0">
              <a:solidFill>
                <a:srgbClr val="C00000"/>
              </a:solidFill>
            </a:endParaRPr>
          </a:p>
        </p:txBody>
      </p:sp>
      <p:sp>
        <p:nvSpPr>
          <p:cNvPr id="16" name="مربع نص 15"/>
          <p:cNvSpPr txBox="1"/>
          <p:nvPr/>
        </p:nvSpPr>
        <p:spPr>
          <a:xfrm>
            <a:off x="1428728" y="1546766"/>
            <a:ext cx="5857916" cy="523220"/>
          </a:xfrm>
          <a:prstGeom prst="rect">
            <a:avLst/>
          </a:prstGeom>
          <a:noFill/>
        </p:spPr>
        <p:txBody>
          <a:bodyPr wrap="square" rtlCol="1">
            <a:spAutoFit/>
          </a:bodyPr>
          <a:lstStyle/>
          <a:p>
            <a:pPr algn="ctr"/>
            <a:r>
              <a:rPr lang="ar-SA" sz="2800" b="1" dirty="0" smtClean="0"/>
              <a:t>إنّ جفاف الأعشاب الصحراوية لا يعني اقتلاعها.</a:t>
            </a:r>
            <a:endParaRPr lang="ar-SA" sz="2800" b="1" dirty="0"/>
          </a:p>
        </p:txBody>
      </p:sp>
      <p:sp>
        <p:nvSpPr>
          <p:cNvPr id="17" name="مربع نص 16"/>
          <p:cNvSpPr txBox="1"/>
          <p:nvPr/>
        </p:nvSpPr>
        <p:spPr>
          <a:xfrm>
            <a:off x="428596" y="2261146"/>
            <a:ext cx="8286776" cy="523220"/>
          </a:xfrm>
          <a:prstGeom prst="rect">
            <a:avLst/>
          </a:prstGeom>
          <a:noFill/>
        </p:spPr>
        <p:txBody>
          <a:bodyPr wrap="square" rtlCol="1">
            <a:spAutoFit/>
          </a:bodyPr>
          <a:lstStyle/>
          <a:p>
            <a:pPr algn="ctr"/>
            <a:r>
              <a:rPr lang="ar-SA" sz="2800" b="1" dirty="0" smtClean="0"/>
              <a:t>إنّ الصيد الجائر يقضي على الحياة الفطرية ويؤدي إلى الانقراض.</a:t>
            </a:r>
            <a:endParaRPr lang="ar-SA" sz="2800" b="1" dirty="0"/>
          </a:p>
        </p:txBody>
      </p:sp>
      <p:sp>
        <p:nvSpPr>
          <p:cNvPr id="18" name="مربع نص 17"/>
          <p:cNvSpPr txBox="1"/>
          <p:nvPr/>
        </p:nvSpPr>
        <p:spPr>
          <a:xfrm>
            <a:off x="642910" y="3011668"/>
            <a:ext cx="7715272" cy="523220"/>
          </a:xfrm>
          <a:prstGeom prst="rect">
            <a:avLst/>
          </a:prstGeom>
          <a:noFill/>
        </p:spPr>
        <p:txBody>
          <a:bodyPr wrap="square" rtlCol="1">
            <a:spAutoFit/>
          </a:bodyPr>
          <a:lstStyle/>
          <a:p>
            <a:pPr algn="ctr"/>
            <a:r>
              <a:rPr lang="ar-SA" sz="2800" b="1" dirty="0" smtClean="0"/>
              <a:t>إن ترك صنبور الماء مفتوحاً أثناء الوضوء هدر للثروة المائية.</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out)">
                                      <p:cBhvr>
                                        <p:cTn id="13" dur="1000"/>
                                        <p:tgtEl>
                                          <p:spTgt spid="6"/>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out)">
                                      <p:cBhvr>
                                        <p:cTn id="16" dur="1000"/>
                                        <p:tgtEl>
                                          <p:spTgt spid="7"/>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4)">
                                      <p:cBhvr>
                                        <p:cTn id="19" dur="2000"/>
                                        <p:tgtEl>
                                          <p:spTgt spid="8"/>
                                        </p:tgtEl>
                                      </p:cBhvr>
                                    </p:animEffect>
                                  </p:childTnLst>
                                </p:cTn>
                              </p:par>
                              <p:par>
                                <p:cTn id="20" presetID="21" presetClass="entr" presetSubtype="2"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2)">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to="" calcmode="lin" valueType="num">
                                      <p:cBhvr>
                                        <p:cTn id="27" dur="1" fill="hold"/>
                                        <p:tgtEl>
                                          <p:spTgt spid="16"/>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 to="" calcmode="lin" valueType="num">
                                      <p:cBhvr>
                                        <p:cTn id="32" dur="1" fill="hold"/>
                                        <p:tgtEl>
                                          <p:spTgt spid="17"/>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to="" calcmode="lin" valueType="num">
                                      <p:cBhvr>
                                        <p:cTn id="37" dur="1" fill="hold"/>
                                        <p:tgtEl>
                                          <p:spTgt spid="18"/>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15"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ppt_w</p:attrName>
                                        </p:attrNameLst>
                                      </p:cBhvr>
                                      <p:tavLst>
                                        <p:tav tm="0">
                                          <p:val>
                                            <p:fltVal val="0"/>
                                          </p:val>
                                        </p:tav>
                                        <p:tav tm="100000">
                                          <p:val>
                                            <p:strVal val="#ppt_w"/>
                                          </p:val>
                                        </p:tav>
                                      </p:tavLst>
                                    </p:anim>
                                    <p:anim calcmode="lin" valueType="num">
                                      <p:cBhvr>
                                        <p:cTn id="43" dur="1000" fill="hold"/>
                                        <p:tgtEl>
                                          <p:spTgt spid="9"/>
                                        </p:tgtEl>
                                        <p:attrNameLst>
                                          <p:attrName>ppt_h</p:attrName>
                                        </p:attrNameLst>
                                      </p:cBhvr>
                                      <p:tavLst>
                                        <p:tav tm="0">
                                          <p:val>
                                            <p:fltVal val="0"/>
                                          </p:val>
                                        </p:tav>
                                        <p:tav tm="100000">
                                          <p:val>
                                            <p:strVal val="#ppt_h"/>
                                          </p:val>
                                        </p:tav>
                                      </p:tavLst>
                                    </p:anim>
                                    <p:anim calcmode="lin" valueType="num">
                                      <p:cBhvr>
                                        <p:cTn id="44"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6" fill="hold">
                      <p:stCondLst>
                        <p:cond delay="indefinite"/>
                      </p:stCondLst>
                      <p:childTnLst>
                        <p:par>
                          <p:cTn id="47" fill="hold">
                            <p:stCondLst>
                              <p:cond delay="0"/>
                            </p:stCondLst>
                            <p:childTnLst>
                              <p:par>
                                <p:cTn id="48" presetID="15"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1000" fill="hold"/>
                                        <p:tgtEl>
                                          <p:spTgt spid="10"/>
                                        </p:tgtEl>
                                        <p:attrNameLst>
                                          <p:attrName>ppt_w</p:attrName>
                                        </p:attrNameLst>
                                      </p:cBhvr>
                                      <p:tavLst>
                                        <p:tav tm="0">
                                          <p:val>
                                            <p:fltVal val="0"/>
                                          </p:val>
                                        </p:tav>
                                        <p:tav tm="100000">
                                          <p:val>
                                            <p:strVal val="#ppt_w"/>
                                          </p:val>
                                        </p:tav>
                                      </p:tavLst>
                                    </p:anim>
                                    <p:anim calcmode="lin" valueType="num">
                                      <p:cBhvr>
                                        <p:cTn id="51" dur="1000" fill="hold"/>
                                        <p:tgtEl>
                                          <p:spTgt spid="10"/>
                                        </p:tgtEl>
                                        <p:attrNameLst>
                                          <p:attrName>ppt_h</p:attrName>
                                        </p:attrNameLst>
                                      </p:cBhvr>
                                      <p:tavLst>
                                        <p:tav tm="0">
                                          <p:val>
                                            <p:fltVal val="0"/>
                                          </p:val>
                                        </p:tav>
                                        <p:tav tm="100000">
                                          <p:val>
                                            <p:strVal val="#ppt_h"/>
                                          </p:val>
                                        </p:tav>
                                      </p:tavLst>
                                    </p:anim>
                                    <p:anim calcmode="lin" valueType="num">
                                      <p:cBhvr>
                                        <p:cTn id="52"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4" fill="hold">
                      <p:stCondLst>
                        <p:cond delay="indefinite"/>
                      </p:stCondLst>
                      <p:childTnLst>
                        <p:par>
                          <p:cTn id="55" fill="hold">
                            <p:stCondLst>
                              <p:cond delay="0"/>
                            </p:stCondLst>
                            <p:childTnLst>
                              <p:par>
                                <p:cTn id="56" presetID="15" presetClass="entr" presetSubtype="0"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1000" fill="hold"/>
                                        <p:tgtEl>
                                          <p:spTgt spid="11"/>
                                        </p:tgtEl>
                                        <p:attrNameLst>
                                          <p:attrName>ppt_w</p:attrName>
                                        </p:attrNameLst>
                                      </p:cBhvr>
                                      <p:tavLst>
                                        <p:tav tm="0">
                                          <p:val>
                                            <p:fltVal val="0"/>
                                          </p:val>
                                        </p:tav>
                                        <p:tav tm="100000">
                                          <p:val>
                                            <p:strVal val="#ppt_w"/>
                                          </p:val>
                                        </p:tav>
                                      </p:tavLst>
                                    </p:anim>
                                    <p:anim calcmode="lin" valueType="num">
                                      <p:cBhvr>
                                        <p:cTn id="59" dur="1000" fill="hold"/>
                                        <p:tgtEl>
                                          <p:spTgt spid="11"/>
                                        </p:tgtEl>
                                        <p:attrNameLst>
                                          <p:attrName>ppt_h</p:attrName>
                                        </p:attrNameLst>
                                      </p:cBhvr>
                                      <p:tavLst>
                                        <p:tav tm="0">
                                          <p:val>
                                            <p:fltVal val="0"/>
                                          </p:val>
                                        </p:tav>
                                        <p:tav tm="100000">
                                          <p:val>
                                            <p:strVal val="#ppt_h"/>
                                          </p:val>
                                        </p:tav>
                                      </p:tavLst>
                                    </p:anim>
                                    <p:anim calcmode="lin" valueType="num">
                                      <p:cBhvr>
                                        <p:cTn id="60"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61"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2" fill="hold">
                      <p:stCondLst>
                        <p:cond delay="indefinite"/>
                      </p:stCondLst>
                      <p:childTnLst>
                        <p:par>
                          <p:cTn id="63" fill="hold">
                            <p:stCondLst>
                              <p:cond delay="0"/>
                            </p:stCondLst>
                            <p:childTnLst>
                              <p:par>
                                <p:cTn id="64" presetID="15"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1000" fill="hold"/>
                                        <p:tgtEl>
                                          <p:spTgt spid="12"/>
                                        </p:tgtEl>
                                        <p:attrNameLst>
                                          <p:attrName>ppt_w</p:attrName>
                                        </p:attrNameLst>
                                      </p:cBhvr>
                                      <p:tavLst>
                                        <p:tav tm="0">
                                          <p:val>
                                            <p:fltVal val="0"/>
                                          </p:val>
                                        </p:tav>
                                        <p:tav tm="100000">
                                          <p:val>
                                            <p:strVal val="#ppt_w"/>
                                          </p:val>
                                        </p:tav>
                                      </p:tavLst>
                                    </p:anim>
                                    <p:anim calcmode="lin" valueType="num">
                                      <p:cBhvr>
                                        <p:cTn id="67" dur="1000" fill="hold"/>
                                        <p:tgtEl>
                                          <p:spTgt spid="12"/>
                                        </p:tgtEl>
                                        <p:attrNameLst>
                                          <p:attrName>ppt_h</p:attrName>
                                        </p:attrNameLst>
                                      </p:cBhvr>
                                      <p:tavLst>
                                        <p:tav tm="0">
                                          <p:val>
                                            <p:fltVal val="0"/>
                                          </p:val>
                                        </p:tav>
                                        <p:tav tm="100000">
                                          <p:val>
                                            <p:strVal val="#ppt_h"/>
                                          </p:val>
                                        </p:tav>
                                      </p:tavLst>
                                    </p:anim>
                                    <p:anim calcmode="lin" valueType="num">
                                      <p:cBhvr>
                                        <p:cTn id="68"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0" fill="hold">
                      <p:stCondLst>
                        <p:cond delay="indefinite"/>
                      </p:stCondLst>
                      <p:childTnLst>
                        <p:par>
                          <p:cTn id="71" fill="hold">
                            <p:stCondLst>
                              <p:cond delay="0"/>
                            </p:stCondLst>
                            <p:childTnLst>
                              <p:par>
                                <p:cTn id="72" presetID="15" presetClass="entr" presetSubtype="0" fill="hold" grpId="0" nodeType="click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1000" fill="hold"/>
                                        <p:tgtEl>
                                          <p:spTgt spid="13"/>
                                        </p:tgtEl>
                                        <p:attrNameLst>
                                          <p:attrName>ppt_w</p:attrName>
                                        </p:attrNameLst>
                                      </p:cBhvr>
                                      <p:tavLst>
                                        <p:tav tm="0">
                                          <p:val>
                                            <p:fltVal val="0"/>
                                          </p:val>
                                        </p:tav>
                                        <p:tav tm="100000">
                                          <p:val>
                                            <p:strVal val="#ppt_w"/>
                                          </p:val>
                                        </p:tav>
                                      </p:tavLst>
                                    </p:anim>
                                    <p:anim calcmode="lin" valueType="num">
                                      <p:cBhvr>
                                        <p:cTn id="75" dur="1000" fill="hold"/>
                                        <p:tgtEl>
                                          <p:spTgt spid="13"/>
                                        </p:tgtEl>
                                        <p:attrNameLst>
                                          <p:attrName>ppt_h</p:attrName>
                                        </p:attrNameLst>
                                      </p:cBhvr>
                                      <p:tavLst>
                                        <p:tav tm="0">
                                          <p:val>
                                            <p:fltVal val="0"/>
                                          </p:val>
                                        </p:tav>
                                        <p:tav tm="100000">
                                          <p:val>
                                            <p:strVal val="#ppt_h"/>
                                          </p:val>
                                        </p:tav>
                                      </p:tavLst>
                                    </p:anim>
                                    <p:anim calcmode="lin" valueType="num">
                                      <p:cBhvr>
                                        <p:cTn id="76"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8" fill="hold">
                      <p:stCondLst>
                        <p:cond delay="indefinite"/>
                      </p:stCondLst>
                      <p:childTnLst>
                        <p:par>
                          <p:cTn id="79" fill="hold">
                            <p:stCondLst>
                              <p:cond delay="0"/>
                            </p:stCondLst>
                            <p:childTnLst>
                              <p:par>
                                <p:cTn id="80" presetID="15" presetClass="entr" presetSubtype="0" fill="hold" grpId="0" nodeType="click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1000" fill="hold"/>
                                        <p:tgtEl>
                                          <p:spTgt spid="14"/>
                                        </p:tgtEl>
                                        <p:attrNameLst>
                                          <p:attrName>ppt_w</p:attrName>
                                        </p:attrNameLst>
                                      </p:cBhvr>
                                      <p:tavLst>
                                        <p:tav tm="0">
                                          <p:val>
                                            <p:fltVal val="0"/>
                                          </p:val>
                                        </p:tav>
                                        <p:tav tm="100000">
                                          <p:val>
                                            <p:strVal val="#ppt_w"/>
                                          </p:val>
                                        </p:tav>
                                      </p:tavLst>
                                    </p:anim>
                                    <p:anim calcmode="lin" valueType="num">
                                      <p:cBhvr>
                                        <p:cTn id="83" dur="1000" fill="hold"/>
                                        <p:tgtEl>
                                          <p:spTgt spid="14"/>
                                        </p:tgtEl>
                                        <p:attrNameLst>
                                          <p:attrName>ppt_h</p:attrName>
                                        </p:attrNameLst>
                                      </p:cBhvr>
                                      <p:tavLst>
                                        <p:tav tm="0">
                                          <p:val>
                                            <p:fltVal val="0"/>
                                          </p:val>
                                        </p:tav>
                                        <p:tav tm="100000">
                                          <p:val>
                                            <p:strVal val="#ppt_h"/>
                                          </p:val>
                                        </p:tav>
                                      </p:tavLst>
                                    </p:anim>
                                    <p:anim calcmode="lin" valueType="num">
                                      <p:cBhvr>
                                        <p:cTn id="84"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85"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animBg="1"/>
      <p:bldP spid="8" grpId="0" animBg="1"/>
      <p:bldP spid="9" grpId="0"/>
      <p:bldP spid="10" grpId="0"/>
      <p:bldP spid="11" grpId="0"/>
      <p:bldP spid="12" grpId="0"/>
      <p:bldP spid="13" grpId="0"/>
      <p:bldP spid="14" grpId="0"/>
      <p:bldP spid="15" grpId="0"/>
      <p:bldP spid="16" grpId="0"/>
      <p:bldP spid="17" grpId="0"/>
      <p:bldP spid="18"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519681" y="376424"/>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1500166" y="285728"/>
            <a:ext cx="6000792"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أعيد كتابة الكلمات التالية المكتوبة بخط النسخ إلى جوارها بخط الرقعة:</a:t>
            </a:r>
            <a:endParaRPr lang="ar-SA" sz="2800" b="1" dirty="0">
              <a:effectLst>
                <a:glow rad="101600">
                  <a:schemeClr val="accent2">
                    <a:satMod val="175000"/>
                    <a:alpha val="40000"/>
                  </a:schemeClr>
                </a:glow>
              </a:effectLst>
            </a:endParaRPr>
          </a:p>
        </p:txBody>
      </p:sp>
      <p:sp>
        <p:nvSpPr>
          <p:cNvPr id="5" name="دمعة 4"/>
          <p:cNvSpPr/>
          <p:nvPr/>
        </p:nvSpPr>
        <p:spPr>
          <a:xfrm rot="16573974">
            <a:off x="333525" y="-7123"/>
            <a:ext cx="1071538" cy="1353914"/>
          </a:xfrm>
          <a:prstGeom prst="teardrop">
            <a:avLst/>
          </a:prstGeom>
        </p:spPr>
        <p:style>
          <a:lnRef idx="1">
            <a:schemeClr val="accent2"/>
          </a:lnRef>
          <a:fillRef idx="2">
            <a:schemeClr val="accent2"/>
          </a:fillRef>
          <a:effectRef idx="1">
            <a:schemeClr val="accent2"/>
          </a:effectRef>
          <a:fontRef idx="minor">
            <a:schemeClr val="dk1"/>
          </a:fontRef>
        </p:style>
        <p:txBody>
          <a:bodyPr vert="vert" rtlCol="1" anchor="ctr"/>
          <a:lstStyle/>
          <a:p>
            <a:pPr algn="ctr"/>
            <a:r>
              <a:rPr lang="ar-SA" sz="1900" b="1" dirty="0" smtClean="0">
                <a:solidFill>
                  <a:srgbClr val="C00000"/>
                </a:solidFill>
              </a:rPr>
              <a:t>كتابة الدال والذال بخط الرقعة</a:t>
            </a:r>
            <a:endParaRPr lang="ar-SA" sz="1900" b="1" dirty="0">
              <a:solidFill>
                <a:srgbClr val="C00000"/>
              </a:solidFill>
            </a:endParaRPr>
          </a:p>
        </p:txBody>
      </p:sp>
      <p:sp>
        <p:nvSpPr>
          <p:cNvPr id="6" name="مستطيل مستدير الزوايا 5"/>
          <p:cNvSpPr/>
          <p:nvPr/>
        </p:nvSpPr>
        <p:spPr>
          <a:xfrm>
            <a:off x="1071538" y="1214422"/>
            <a:ext cx="6715172" cy="571504"/>
          </a:xfrm>
          <a:prstGeom prst="roundRect">
            <a:avLst/>
          </a:prstGeom>
          <a:solidFill>
            <a:schemeClr val="accent1">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000" b="1" dirty="0" smtClean="0">
                <a:solidFill>
                  <a:schemeClr val="tx1"/>
                </a:solidFill>
              </a:rPr>
              <a:t>دم     حفدة      تتخذون      ذللاً </a:t>
            </a:r>
            <a:endParaRPr lang="ar-SA" sz="4000" b="1" dirty="0">
              <a:solidFill>
                <a:schemeClr val="tx1"/>
              </a:solidFill>
            </a:endParaRPr>
          </a:p>
        </p:txBody>
      </p:sp>
      <p:sp>
        <p:nvSpPr>
          <p:cNvPr id="7" name="مخطط انسيابي: شريط مثقب 6"/>
          <p:cNvSpPr/>
          <p:nvPr/>
        </p:nvSpPr>
        <p:spPr>
          <a:xfrm rot="726338">
            <a:off x="7519681" y="1948060"/>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8" name="مربع نص 7"/>
          <p:cNvSpPr txBox="1"/>
          <p:nvPr/>
        </p:nvSpPr>
        <p:spPr>
          <a:xfrm>
            <a:off x="1500166" y="1977086"/>
            <a:ext cx="6000792"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أكتب بخط الرقعة مع الابتداء من السطر الأسفل:</a:t>
            </a:r>
            <a:endParaRPr lang="ar-SA" sz="2800" b="1" dirty="0">
              <a:effectLst>
                <a:glow rad="101600">
                  <a:schemeClr val="accent2">
                    <a:satMod val="175000"/>
                    <a:alpha val="40000"/>
                  </a:schemeClr>
                </a:glow>
              </a:effectLst>
            </a:endParaRPr>
          </a:p>
        </p:txBody>
      </p:sp>
      <p:sp>
        <p:nvSpPr>
          <p:cNvPr id="9" name="مستطيل مستدير الزوايا 8"/>
          <p:cNvSpPr/>
          <p:nvPr/>
        </p:nvSpPr>
        <p:spPr>
          <a:xfrm>
            <a:off x="1071538" y="2571744"/>
            <a:ext cx="6715172" cy="714380"/>
          </a:xfrm>
          <a:prstGeom prst="roundRect">
            <a:avLst/>
          </a:prstGeom>
          <a:solidFill>
            <a:schemeClr val="accent1">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latin typeface="Wingdings 3" pitchFamily="18" charset="2"/>
              </a:rPr>
              <a:t>(ومنكم من يرد إلى أرذل العمر لكي لا يعلم بعد علم شيئاً،إن الله عليم قدير)</a:t>
            </a:r>
            <a:endParaRPr lang="ar-SA" sz="2200" b="1" dirty="0">
              <a:solidFill>
                <a:schemeClr val="tx1"/>
              </a:solidFill>
              <a:latin typeface="Wingdings 3" pitchFamily="18" charset="2"/>
            </a:endParaRPr>
          </a:p>
        </p:txBody>
      </p:sp>
      <p:sp>
        <p:nvSpPr>
          <p:cNvPr id="10" name="مخطط انسيابي: شريط مثقب 9"/>
          <p:cNvSpPr/>
          <p:nvPr/>
        </p:nvSpPr>
        <p:spPr>
          <a:xfrm rot="726338">
            <a:off x="7519681" y="3308607"/>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a:t>
            </a:r>
          </a:p>
        </p:txBody>
      </p:sp>
      <p:sp>
        <p:nvSpPr>
          <p:cNvPr id="11" name="مربع نص 10"/>
          <p:cNvSpPr txBox="1"/>
          <p:nvPr/>
        </p:nvSpPr>
        <p:spPr>
          <a:xfrm>
            <a:off x="1500166" y="3337633"/>
            <a:ext cx="6000792"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أكتب بخط النسخ مع الابتداء من السطر الأسفل:</a:t>
            </a:r>
            <a:endParaRPr lang="ar-SA" sz="2800" b="1" dirty="0">
              <a:effectLst>
                <a:glow rad="101600">
                  <a:schemeClr val="accent2">
                    <a:satMod val="175000"/>
                    <a:alpha val="40000"/>
                  </a:schemeClr>
                </a:glow>
              </a:effectLst>
            </a:endParaRPr>
          </a:p>
        </p:txBody>
      </p:sp>
      <p:sp>
        <p:nvSpPr>
          <p:cNvPr id="12" name="مستطيل مستدير الزوايا 11"/>
          <p:cNvSpPr/>
          <p:nvPr/>
        </p:nvSpPr>
        <p:spPr>
          <a:xfrm>
            <a:off x="1071538" y="3929066"/>
            <a:ext cx="6715172" cy="714380"/>
          </a:xfrm>
          <a:prstGeom prst="roundRect">
            <a:avLst/>
          </a:prstGeom>
          <a:solidFill>
            <a:schemeClr val="accent1">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latin typeface="Wingdings 3" pitchFamily="18" charset="2"/>
              </a:rPr>
              <a:t>(والله خلقكم ثم يتوفاكم ومنك من يرد إلى أرذل العمر لكي لا يعلم بعد علم شيئاً إن الله عليم قدير)</a:t>
            </a:r>
            <a:endParaRPr lang="ar-SA" sz="2200" b="1" dirty="0">
              <a:solidFill>
                <a:schemeClr val="tx1"/>
              </a:solidFill>
              <a:latin typeface="Wingdings 3" pitchFamily="18" charset="2"/>
            </a:endParaRPr>
          </a:p>
        </p:txBody>
      </p:sp>
      <p:sp>
        <p:nvSpPr>
          <p:cNvPr id="13" name="مربع نص 12"/>
          <p:cNvSpPr txBox="1"/>
          <p:nvPr/>
        </p:nvSpPr>
        <p:spPr>
          <a:xfrm>
            <a:off x="1500166" y="4691730"/>
            <a:ext cx="6000792"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ألاحظ وأتأمل الخط الفارسي:</a:t>
            </a:r>
            <a:endParaRPr lang="ar-SA" sz="2800" b="1" dirty="0">
              <a:effectLst>
                <a:glow rad="101600">
                  <a:schemeClr val="accent2">
                    <a:satMod val="175000"/>
                    <a:alpha val="40000"/>
                  </a:schemeClr>
                </a:glow>
              </a:effectLst>
            </a:endParaRPr>
          </a:p>
        </p:txBody>
      </p:sp>
      <p:sp>
        <p:nvSpPr>
          <p:cNvPr id="14" name="مستطيل مستدير الزوايا 13"/>
          <p:cNvSpPr/>
          <p:nvPr/>
        </p:nvSpPr>
        <p:spPr>
          <a:xfrm>
            <a:off x="1071538" y="5286388"/>
            <a:ext cx="6715172" cy="714380"/>
          </a:xfrm>
          <a:prstGeom prst="roundRect">
            <a:avLst/>
          </a:prstGeom>
          <a:solidFill>
            <a:schemeClr val="accent1">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600" b="1" dirty="0" smtClean="0">
                <a:solidFill>
                  <a:schemeClr val="tx1"/>
                </a:solidFill>
                <a:latin typeface="Wingdings 3" pitchFamily="18" charset="2"/>
                <a:cs typeface="DecoType Naskh Variants" pitchFamily="2" charset="-78"/>
              </a:rPr>
              <a:t>قال تعالى</a:t>
            </a:r>
            <a:r>
              <a:rPr lang="ar-SA" sz="2600" b="1" dirty="0" smtClean="0">
                <a:solidFill>
                  <a:schemeClr val="tx1"/>
                </a:solidFill>
                <a:latin typeface="Wingdings 3" pitchFamily="18" charset="2"/>
                <a:cs typeface="DecoType Naskh Variants" pitchFamily="2" charset="-78"/>
                <a:sym typeface="Wingdings" pitchFamily="2" charset="2"/>
              </a:rPr>
              <a:t>:(ومنكم من يرد إلى أرذل العمر لكي لا يعلم بعد علم شيئا)</a:t>
            </a:r>
            <a:endParaRPr lang="ar-SA" sz="2600" b="1" dirty="0">
              <a:solidFill>
                <a:schemeClr val="tx1"/>
              </a:solidFill>
              <a:latin typeface="Wingdings 3" pitchFamily="18" charset="2"/>
              <a:cs typeface="DecoType Naskh Variants"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17" presetClass="entr" presetSubtype="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ppt_x</p:attrName>
                                        </p:attrNameLst>
                                      </p:cBhvr>
                                      <p:tavLst>
                                        <p:tav tm="0">
                                          <p:val>
                                            <p:strVal val="#ppt_x+#ppt_w/2"/>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strVal val="#ppt_h"/>
                                          </p:val>
                                        </p:tav>
                                        <p:tav tm="100000">
                                          <p:val>
                                            <p:strVal val="#ppt_h"/>
                                          </p:val>
                                        </p:tav>
                                      </p:tavLst>
                                    </p:anim>
                                  </p:childTnLst>
                                </p:cTn>
                              </p:par>
                              <p:par>
                                <p:cTn id="17" presetID="6" presetClass="entr" presetSubtype="3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out)">
                                      <p:cBhvr>
                                        <p:cTn id="19" dur="1000"/>
                                        <p:tgtEl>
                                          <p:spTgt spid="7"/>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out)">
                                      <p:cBhvr>
                                        <p:cTn id="22" dur="1000"/>
                                        <p:tgtEl>
                                          <p:spTgt spid="8"/>
                                        </p:tgtEl>
                                      </p:cBhvr>
                                    </p:animEffect>
                                  </p:childTnLst>
                                </p:cTn>
                              </p:par>
                              <p:par>
                                <p:cTn id="23" presetID="17" presetClass="entr" presetSubtype="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ppt_x</p:attrName>
                                        </p:attrNameLst>
                                      </p:cBhvr>
                                      <p:tavLst>
                                        <p:tav tm="0">
                                          <p:val>
                                            <p:strVal val="#ppt_x+#ppt_w/2"/>
                                          </p:val>
                                        </p:tav>
                                        <p:tav tm="100000">
                                          <p:val>
                                            <p:strVal val="#ppt_x"/>
                                          </p:val>
                                        </p:tav>
                                      </p:tavLst>
                                    </p:anim>
                                    <p:anim calcmode="lin" valueType="num">
                                      <p:cBhvr>
                                        <p:cTn id="26" dur="1000" fill="hold"/>
                                        <p:tgtEl>
                                          <p:spTgt spid="9"/>
                                        </p:tgtEl>
                                        <p:attrNameLst>
                                          <p:attrName>ppt_y</p:attrName>
                                        </p:attrNameLst>
                                      </p:cBhvr>
                                      <p:tavLst>
                                        <p:tav tm="0">
                                          <p:val>
                                            <p:strVal val="#ppt_y"/>
                                          </p:val>
                                        </p:tav>
                                        <p:tav tm="100000">
                                          <p:val>
                                            <p:strVal val="#ppt_y"/>
                                          </p:val>
                                        </p:tav>
                                      </p:tavLst>
                                    </p:anim>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strVal val="#ppt_h"/>
                                          </p:val>
                                        </p:tav>
                                        <p:tav tm="100000">
                                          <p:val>
                                            <p:strVal val="#ppt_h"/>
                                          </p:val>
                                        </p:tav>
                                      </p:tavLst>
                                    </p:anim>
                                  </p:childTnLst>
                                </p:cTn>
                              </p:par>
                              <p:par>
                                <p:cTn id="29" presetID="6" presetClass="entr" presetSubtype="32"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ircle(out)">
                                      <p:cBhvr>
                                        <p:cTn id="31" dur="1000"/>
                                        <p:tgtEl>
                                          <p:spTgt spid="10"/>
                                        </p:tgtEl>
                                      </p:cBhvr>
                                    </p:animEffect>
                                  </p:childTnLst>
                                </p:cTn>
                              </p:par>
                              <p:par>
                                <p:cTn id="32" presetID="6" presetClass="entr" presetSubtype="3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circle(out)">
                                      <p:cBhvr>
                                        <p:cTn id="34" dur="1000"/>
                                        <p:tgtEl>
                                          <p:spTgt spid="11"/>
                                        </p:tgtEl>
                                      </p:cBhvr>
                                    </p:animEffect>
                                  </p:childTnLst>
                                </p:cTn>
                              </p:par>
                              <p:par>
                                <p:cTn id="35" presetID="17" presetClass="entr" presetSubtype="2"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ppt_x</p:attrName>
                                        </p:attrNameLst>
                                      </p:cBhvr>
                                      <p:tavLst>
                                        <p:tav tm="0">
                                          <p:val>
                                            <p:strVal val="#ppt_x+#ppt_w/2"/>
                                          </p:val>
                                        </p:tav>
                                        <p:tav tm="100000">
                                          <p:val>
                                            <p:strVal val="#ppt_x"/>
                                          </p:val>
                                        </p:tav>
                                      </p:tavLst>
                                    </p:anim>
                                    <p:anim calcmode="lin" valueType="num">
                                      <p:cBhvr>
                                        <p:cTn id="38" dur="1000" fill="hold"/>
                                        <p:tgtEl>
                                          <p:spTgt spid="12"/>
                                        </p:tgtEl>
                                        <p:attrNameLst>
                                          <p:attrName>ppt_y</p:attrName>
                                        </p:attrNameLst>
                                      </p:cBhvr>
                                      <p:tavLst>
                                        <p:tav tm="0">
                                          <p:val>
                                            <p:strVal val="#ppt_y"/>
                                          </p:val>
                                        </p:tav>
                                        <p:tav tm="100000">
                                          <p:val>
                                            <p:strVal val="#ppt_y"/>
                                          </p:val>
                                        </p:tav>
                                      </p:tavLst>
                                    </p:anim>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strVal val="#ppt_h"/>
                                          </p:val>
                                        </p:tav>
                                        <p:tav tm="100000">
                                          <p:val>
                                            <p:strVal val="#ppt_h"/>
                                          </p:val>
                                        </p:tav>
                                      </p:tavLst>
                                    </p:anim>
                                  </p:childTnLst>
                                </p:cTn>
                              </p:par>
                              <p:par>
                                <p:cTn id="41" presetID="6" presetClass="entr" presetSubtype="32"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circle(out)">
                                      <p:cBhvr>
                                        <p:cTn id="43" dur="1000"/>
                                        <p:tgtEl>
                                          <p:spTgt spid="13"/>
                                        </p:tgtEl>
                                      </p:cBhvr>
                                    </p:animEffect>
                                  </p:childTnLst>
                                </p:cTn>
                              </p:par>
                              <p:par>
                                <p:cTn id="44" presetID="17" presetClass="entr" presetSubtype="2"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1000" fill="hold"/>
                                        <p:tgtEl>
                                          <p:spTgt spid="14"/>
                                        </p:tgtEl>
                                        <p:attrNameLst>
                                          <p:attrName>ppt_x</p:attrName>
                                        </p:attrNameLst>
                                      </p:cBhvr>
                                      <p:tavLst>
                                        <p:tav tm="0">
                                          <p:val>
                                            <p:strVal val="#ppt_x+#ppt_w/2"/>
                                          </p:val>
                                        </p:tav>
                                        <p:tav tm="100000">
                                          <p:val>
                                            <p:strVal val="#ppt_x"/>
                                          </p:val>
                                        </p:tav>
                                      </p:tavLst>
                                    </p:anim>
                                    <p:anim calcmode="lin" valueType="num">
                                      <p:cBhvr>
                                        <p:cTn id="47" dur="1000" fill="hold"/>
                                        <p:tgtEl>
                                          <p:spTgt spid="14"/>
                                        </p:tgtEl>
                                        <p:attrNameLst>
                                          <p:attrName>ppt_y</p:attrName>
                                        </p:attrNameLst>
                                      </p:cBhvr>
                                      <p:tavLst>
                                        <p:tav tm="0">
                                          <p:val>
                                            <p:strVal val="#ppt_y"/>
                                          </p:val>
                                        </p:tav>
                                        <p:tav tm="100000">
                                          <p:val>
                                            <p:strVal val="#ppt_y"/>
                                          </p:val>
                                        </p:tav>
                                      </p:tavLst>
                                    </p:anim>
                                    <p:anim calcmode="lin" valueType="num">
                                      <p:cBhvr>
                                        <p:cTn id="48" dur="1000" fill="hold"/>
                                        <p:tgtEl>
                                          <p:spTgt spid="14"/>
                                        </p:tgtEl>
                                        <p:attrNameLst>
                                          <p:attrName>ppt_w</p:attrName>
                                        </p:attrNameLst>
                                      </p:cBhvr>
                                      <p:tavLst>
                                        <p:tav tm="0">
                                          <p:val>
                                            <p:fltVal val="0"/>
                                          </p:val>
                                        </p:tav>
                                        <p:tav tm="100000">
                                          <p:val>
                                            <p:strVal val="#ppt_w"/>
                                          </p:val>
                                        </p:tav>
                                      </p:tavLst>
                                    </p:anim>
                                    <p:anim calcmode="lin" valueType="num">
                                      <p:cBhvr>
                                        <p:cTn id="49" dur="1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animBg="1"/>
      <p:bldP spid="8" grpId="0"/>
      <p:bldP spid="9" grpId="0" animBg="1"/>
      <p:bldP spid="10" grpId="0" animBg="1"/>
      <p:bldP spid="11" grpId="0"/>
      <p:bldP spid="12" grpId="0" animBg="1"/>
      <p:bldP spid="13" grpId="0"/>
      <p:bldP spid="14"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519681" y="376424"/>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1500166" y="285728"/>
            <a:ext cx="6072230" cy="2677656"/>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وجهت نحلة الحديقة في مدينتنا رسالة تهنئة إلى زوارها نظير عنايتكم بالأزهار التي هي مصدر غذائها.</a:t>
            </a:r>
          </a:p>
          <a:p>
            <a:pPr algn="ctr"/>
            <a:r>
              <a:rPr lang="ar-SA" sz="2800" b="1" dirty="0" smtClean="0">
                <a:effectLst>
                  <a:glow rad="101600">
                    <a:schemeClr val="accent2">
                      <a:satMod val="175000"/>
                      <a:alpha val="40000"/>
                    </a:schemeClr>
                  </a:glow>
                </a:effectLst>
              </a:rPr>
              <a:t>أتخيل أني تلك النحلة وأكتب  الرسالة في المكان المخصص لها،مع الاستعانة بالنص القرآني</a:t>
            </a:r>
          </a:p>
          <a:p>
            <a:pPr algn="ctr"/>
            <a:r>
              <a:rPr lang="ar-SA" sz="2800" b="1" dirty="0" smtClean="0">
                <a:effectLst>
                  <a:glow rad="101600">
                    <a:schemeClr val="accent2">
                      <a:satMod val="175000"/>
                      <a:alpha val="40000"/>
                    </a:schemeClr>
                  </a:glow>
                </a:effectLst>
              </a:rPr>
              <a:t>(سورة النحل)</a:t>
            </a:r>
            <a:endParaRPr lang="ar-SA" sz="2800" b="1" dirty="0">
              <a:effectLst>
                <a:glow rad="101600">
                  <a:schemeClr val="accent2">
                    <a:satMod val="175000"/>
                    <a:alpha val="40000"/>
                  </a:schemeClr>
                </a:glow>
              </a:effectLst>
            </a:endParaRPr>
          </a:p>
        </p:txBody>
      </p:sp>
      <p:sp>
        <p:nvSpPr>
          <p:cNvPr id="5" name="دمعة 4"/>
          <p:cNvSpPr/>
          <p:nvPr/>
        </p:nvSpPr>
        <p:spPr>
          <a:xfrm rot="16573974">
            <a:off x="333525" y="-7123"/>
            <a:ext cx="1071538" cy="1353914"/>
          </a:xfrm>
          <a:prstGeom prst="teardrop">
            <a:avLst/>
          </a:prstGeom>
        </p:spPr>
        <p:style>
          <a:lnRef idx="1">
            <a:schemeClr val="accent2"/>
          </a:lnRef>
          <a:fillRef idx="2">
            <a:schemeClr val="accent2"/>
          </a:fillRef>
          <a:effectRef idx="1">
            <a:schemeClr val="accent2"/>
          </a:effectRef>
          <a:fontRef idx="minor">
            <a:schemeClr val="dk1"/>
          </a:fontRef>
        </p:style>
        <p:txBody>
          <a:bodyPr vert="vert" rtlCol="1" anchor="ctr"/>
          <a:lstStyle/>
          <a:p>
            <a:pPr algn="ctr"/>
            <a:r>
              <a:rPr lang="ar-SA" sz="1900" b="1" dirty="0" smtClean="0">
                <a:solidFill>
                  <a:srgbClr val="C00000"/>
                </a:solidFill>
              </a:rPr>
              <a:t>كتابة الدال والذال بخط الرقعة</a:t>
            </a:r>
            <a:endParaRPr lang="ar-SA" sz="1900" b="1" dirty="0">
              <a:solidFill>
                <a:srgbClr val="C00000"/>
              </a:solidFill>
            </a:endParaRPr>
          </a:p>
        </p:txBody>
      </p:sp>
      <p:sp>
        <p:nvSpPr>
          <p:cNvPr id="6" name="مربع نص 5"/>
          <p:cNvSpPr txBox="1"/>
          <p:nvPr/>
        </p:nvSpPr>
        <p:spPr>
          <a:xfrm>
            <a:off x="642910" y="2858058"/>
            <a:ext cx="7572428" cy="3785652"/>
          </a:xfrm>
          <a:prstGeom prst="rect">
            <a:avLst/>
          </a:prstGeom>
          <a:noFill/>
        </p:spPr>
        <p:txBody>
          <a:bodyPr wrap="square" rtlCol="1">
            <a:spAutoFit/>
          </a:bodyPr>
          <a:lstStyle/>
          <a:p>
            <a:r>
              <a:rPr lang="ar-SA" sz="2000" dirty="0" smtClean="0"/>
              <a:t>                                   </a:t>
            </a:r>
            <a:r>
              <a:rPr lang="ar-SA" sz="2400" b="1" dirty="0" smtClean="0"/>
              <a:t>بسم الله الرحمن الرحيم</a:t>
            </a:r>
          </a:p>
          <a:p>
            <a:r>
              <a:rPr lang="ar-SA" sz="2400" b="1" dirty="0" smtClean="0"/>
              <a:t>أحبائي زوار الحديقة</a:t>
            </a:r>
          </a:p>
          <a:p>
            <a:r>
              <a:rPr lang="ar-SA" sz="2400" b="1" dirty="0" smtClean="0"/>
              <a:t>                        السلام عليكم ورحمة الله وبركاته</a:t>
            </a:r>
          </a:p>
          <a:p>
            <a:r>
              <a:rPr lang="ar-SA" sz="2400" b="1" dirty="0" smtClean="0"/>
              <a:t>...................................................................................................................................................................................................................................................................................................................................................................................................................................................</a:t>
            </a:r>
          </a:p>
          <a:p>
            <a:r>
              <a:rPr lang="ar-SA" sz="2400" b="1" dirty="0" smtClean="0"/>
              <a:t>                                                            المحبة لكم</a:t>
            </a:r>
          </a:p>
          <a:p>
            <a:r>
              <a:rPr lang="ar-SA" sz="2400" b="1" dirty="0" smtClean="0"/>
              <a:t>                                                     صديقتكم نحلة الحديقة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7" presetClass="entr" presetSubtype="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1+#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شكل بيضاوي 2"/>
          <p:cNvSpPr/>
          <p:nvPr/>
        </p:nvSpPr>
        <p:spPr>
          <a:xfrm rot="429892">
            <a:off x="5357818" y="148065"/>
            <a:ext cx="3429024" cy="1214446"/>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4" name="مستطيل 3"/>
          <p:cNvSpPr/>
          <p:nvPr/>
        </p:nvSpPr>
        <p:spPr>
          <a:xfrm>
            <a:off x="5929322" y="291092"/>
            <a:ext cx="2012090" cy="923330"/>
          </a:xfrm>
          <a:prstGeom prst="rect">
            <a:avLst/>
          </a:prstGeom>
        </p:spPr>
        <p:style>
          <a:lnRef idx="2">
            <a:schemeClr val="accent1"/>
          </a:lnRef>
          <a:fillRef idx="1">
            <a:schemeClr val="lt1"/>
          </a:fillRef>
          <a:effectRef idx="0">
            <a:schemeClr val="accent1"/>
          </a:effectRef>
          <a:fontRef idx="minor">
            <a:schemeClr val="dk1"/>
          </a:fontRef>
        </p:style>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الرياضة</a:t>
            </a:r>
            <a:endParaRPr lang="ar-SA"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مربع نص 4"/>
          <p:cNvSpPr txBox="1"/>
          <p:nvPr/>
        </p:nvSpPr>
        <p:spPr>
          <a:xfrm>
            <a:off x="785786" y="1500174"/>
            <a:ext cx="7429552" cy="4544081"/>
          </a:xfrm>
          <a:prstGeom prst="rect">
            <a:avLst/>
          </a:prstGeom>
          <a:noFill/>
        </p:spPr>
        <p:txBody>
          <a:bodyPr wrap="square" rtlCol="1">
            <a:spAutoFit/>
          </a:bodyPr>
          <a:lstStyle/>
          <a:p>
            <a:pPr algn="ctr"/>
            <a:r>
              <a:rPr lang="ar-SA" sz="2900" b="1" dirty="0" smtClean="0">
                <a:cs typeface="Farsi Simple Bold" pitchFamily="2" charset="-78"/>
              </a:rPr>
              <a:t>أعزُّ الأسد أمنها عرينا        وأشجعها إذا لاقت قرينا</a:t>
            </a:r>
          </a:p>
          <a:p>
            <a:pPr algn="ctr"/>
            <a:r>
              <a:rPr lang="ar-SA" sz="2900" b="1" dirty="0" smtClean="0">
                <a:cs typeface="Farsi Simple Bold" pitchFamily="2" charset="-78"/>
              </a:rPr>
              <a:t>وأوسعها صُدوراً في نزال         إذا ضاقت صدور النازلينا</a:t>
            </a:r>
          </a:p>
          <a:p>
            <a:r>
              <a:rPr lang="ar-SA" sz="2900" b="1" dirty="0" smtClean="0">
                <a:cs typeface="Farsi Simple Bold" pitchFamily="2" charset="-78"/>
              </a:rPr>
              <a:t>       سبيلك في الحياة سبيل جد     فلا تتبع سبيل الهازلينا</a:t>
            </a:r>
          </a:p>
          <a:p>
            <a:r>
              <a:rPr lang="ar-SA" sz="2900" b="1" dirty="0" smtClean="0">
                <a:cs typeface="Farsi Simple Bold" pitchFamily="2" charset="-78"/>
              </a:rPr>
              <a:t>       فحي معي الرياضة إن فيها     فوائد للشباب الطامحينا</a:t>
            </a:r>
          </a:p>
          <a:p>
            <a:pPr algn="ctr"/>
            <a:r>
              <a:rPr lang="ar-SA" sz="2900" b="1" dirty="0" smtClean="0">
                <a:cs typeface="Farsi Simple Bold" pitchFamily="2" charset="-78"/>
              </a:rPr>
              <a:t>تزودهم بأجسام شداد            وتغرس فيهم الخلق المتينا</a:t>
            </a:r>
          </a:p>
          <a:p>
            <a:pPr algn="ctr"/>
            <a:r>
              <a:rPr lang="ar-SA" sz="2900" b="1" dirty="0" smtClean="0">
                <a:cs typeface="Farsi Simple Bold" pitchFamily="2" charset="-78"/>
              </a:rPr>
              <a:t>وتبعث فيهم روحاً شريفاً      فيلقون المتاعب باسمينا</a:t>
            </a:r>
          </a:p>
          <a:p>
            <a:r>
              <a:rPr lang="ar-SA" sz="2900" b="1" dirty="0" smtClean="0">
                <a:cs typeface="Farsi Simple Bold" pitchFamily="2" charset="-78"/>
              </a:rPr>
              <a:t>      فإن نزلت بأرضهم الرزايا    سعوا في دفعها متكاتفينا</a:t>
            </a:r>
          </a:p>
          <a:p>
            <a:pPr algn="ctr"/>
            <a:r>
              <a:rPr lang="ar-SA" sz="2900" b="1" dirty="0" smtClean="0">
                <a:cs typeface="Farsi Simple Bold" pitchFamily="2" charset="-78"/>
              </a:rPr>
              <a:t>وليس العزم مفخرة لشعب    إذا لم ينشئ الوطن الأمينا</a:t>
            </a:r>
          </a:p>
          <a:p>
            <a:pPr algn="ctr"/>
            <a:r>
              <a:rPr lang="ar-SA" sz="2900" b="1" dirty="0" smtClean="0">
                <a:cs typeface="Farsi Simple Bold" pitchFamily="2" charset="-78"/>
              </a:rPr>
              <a:t>فكن فينا رياضياً قوياً                وكن في الأرض إنساناً معيناً</a:t>
            </a:r>
          </a:p>
          <a:p>
            <a:r>
              <a:rPr lang="ar-SA" sz="2900" b="1" dirty="0" smtClean="0">
                <a:cs typeface="Farsi Simple Bold" pitchFamily="2" charset="-78"/>
              </a:rPr>
              <a:t>      هنالك نبلغ العلياء زهواً          ونرفع رأسنا في الرافعينا  </a:t>
            </a:r>
            <a:endParaRPr lang="ar-SA" sz="2900" b="1" dirty="0">
              <a:cs typeface="Farsi Simple Bold"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643834" y="500066"/>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4" name="مربع نص 3"/>
          <p:cNvSpPr txBox="1"/>
          <p:nvPr/>
        </p:nvSpPr>
        <p:spPr>
          <a:xfrm>
            <a:off x="642910" y="142852"/>
            <a:ext cx="7000924" cy="1077218"/>
          </a:xfrm>
          <a:prstGeom prst="rect">
            <a:avLst/>
          </a:prstGeom>
          <a:noFill/>
        </p:spPr>
        <p:txBody>
          <a:bodyPr wrap="square" rtlCol="1">
            <a:spAutoFit/>
          </a:bodyPr>
          <a:lstStyle/>
          <a:p>
            <a:pPr algn="ctr"/>
            <a:r>
              <a:rPr lang="ar-SA" sz="3200" b="1" dirty="0" smtClean="0">
                <a:solidFill>
                  <a:srgbClr val="C00000"/>
                </a:solidFill>
                <a:cs typeface="DecoType Naskh" pitchFamily="2" charset="-78"/>
              </a:rPr>
              <a:t>عمر فروخ:أديب لبناني من مواليد بيروت له مؤلفات عديدة منها:</a:t>
            </a:r>
          </a:p>
          <a:p>
            <a:pPr algn="ctr"/>
            <a:r>
              <a:rPr lang="ar-SA" sz="3200" b="1" dirty="0" smtClean="0">
                <a:solidFill>
                  <a:srgbClr val="C00000"/>
                </a:solidFill>
                <a:cs typeface="DecoType Naskh" pitchFamily="2" charset="-78"/>
              </a:rPr>
              <a:t>(تاريخ العلوم عند العرب)،(معالم الأدب العربي في العصر الحديث) </a:t>
            </a:r>
          </a:p>
        </p:txBody>
      </p:sp>
      <p:sp>
        <p:nvSpPr>
          <p:cNvPr id="5" name="مستطيل ذو زوايا قطرية مخدوشة 4"/>
          <p:cNvSpPr/>
          <p:nvPr/>
        </p:nvSpPr>
        <p:spPr>
          <a:xfrm>
            <a:off x="7643834" y="1428736"/>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6" name="مربع نص 5"/>
          <p:cNvSpPr txBox="1"/>
          <p:nvPr/>
        </p:nvSpPr>
        <p:spPr>
          <a:xfrm>
            <a:off x="785786" y="1285860"/>
            <a:ext cx="7000924" cy="584775"/>
          </a:xfrm>
          <a:prstGeom prst="rect">
            <a:avLst/>
          </a:prstGeom>
          <a:noFill/>
        </p:spPr>
        <p:txBody>
          <a:bodyPr wrap="square" rtlCol="1">
            <a:spAutoFit/>
          </a:bodyPr>
          <a:lstStyle/>
          <a:p>
            <a:pPr algn="ctr"/>
            <a:r>
              <a:rPr lang="ar-SA" sz="3200" b="1" dirty="0" smtClean="0">
                <a:cs typeface="DecoType Naskh" pitchFamily="2" charset="-78"/>
              </a:rPr>
              <a:t>أجيب عما يأتي بوضع علامة(</a:t>
            </a:r>
            <a:r>
              <a:rPr lang="ar-SA" sz="3200" b="1" dirty="0" smtClean="0">
                <a:cs typeface="DecoType Naskh" pitchFamily="2" charset="-78"/>
                <a:sym typeface="Wingdings"/>
              </a:rPr>
              <a:t></a:t>
            </a:r>
            <a:r>
              <a:rPr lang="ar-SA" sz="3200" b="1" dirty="0" smtClean="0">
                <a:cs typeface="DecoType Naskh" pitchFamily="2" charset="-78"/>
              </a:rPr>
              <a:t>) أمام الإجابة الصحيحة: </a:t>
            </a:r>
          </a:p>
        </p:txBody>
      </p:sp>
      <p:cxnSp>
        <p:nvCxnSpPr>
          <p:cNvPr id="8" name="رابط مستقيم 7"/>
          <p:cNvCxnSpPr/>
          <p:nvPr/>
        </p:nvCxnSpPr>
        <p:spPr>
          <a:xfrm rot="5400000">
            <a:off x="5358612" y="3000372"/>
            <a:ext cx="1856594" cy="794"/>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رابط مستقيم 10"/>
          <p:cNvCxnSpPr/>
          <p:nvPr/>
        </p:nvCxnSpPr>
        <p:spPr>
          <a:xfrm rot="5400000">
            <a:off x="2214943" y="2999975"/>
            <a:ext cx="1857388" cy="794"/>
          </a:xfrm>
          <a:prstGeom prst="line">
            <a:avLst/>
          </a:prstGeom>
        </p:spPr>
        <p:style>
          <a:lnRef idx="3">
            <a:schemeClr val="accent2"/>
          </a:lnRef>
          <a:fillRef idx="0">
            <a:schemeClr val="accent2"/>
          </a:fillRef>
          <a:effectRef idx="2">
            <a:schemeClr val="accent2"/>
          </a:effectRef>
          <a:fontRef idx="minor">
            <a:schemeClr val="tx1"/>
          </a:fontRef>
        </p:style>
      </p:cxnSp>
      <p:sp>
        <p:nvSpPr>
          <p:cNvPr id="12" name="مربع نص 11"/>
          <p:cNvSpPr txBox="1"/>
          <p:nvPr/>
        </p:nvSpPr>
        <p:spPr>
          <a:xfrm>
            <a:off x="6357950" y="2615509"/>
            <a:ext cx="2071702" cy="1384995"/>
          </a:xfrm>
          <a:prstGeom prst="rect">
            <a:avLst/>
          </a:prstGeom>
          <a:noFill/>
        </p:spPr>
        <p:txBody>
          <a:bodyPr wrap="square" rtlCol="1">
            <a:spAutoFit/>
          </a:bodyPr>
          <a:lstStyle/>
          <a:p>
            <a:pPr algn="ctr"/>
            <a:r>
              <a:rPr lang="ar-SA" sz="2800" b="1" dirty="0" smtClean="0"/>
              <a:t>مدح</a:t>
            </a:r>
          </a:p>
          <a:p>
            <a:pPr algn="ctr"/>
            <a:r>
              <a:rPr lang="ar-SA" sz="2800" b="1" dirty="0" smtClean="0"/>
              <a:t>حكمة</a:t>
            </a:r>
          </a:p>
          <a:p>
            <a:pPr algn="ctr"/>
            <a:r>
              <a:rPr lang="ar-SA" sz="2800" b="1" dirty="0" smtClean="0"/>
              <a:t>    نصح وإرشاد</a:t>
            </a:r>
            <a:endParaRPr lang="ar-SA" sz="2800" b="1" dirty="0"/>
          </a:p>
        </p:txBody>
      </p:sp>
      <p:sp>
        <p:nvSpPr>
          <p:cNvPr id="20" name="مستطيل مستدير الزوايا 19"/>
          <p:cNvSpPr/>
          <p:nvPr/>
        </p:nvSpPr>
        <p:spPr>
          <a:xfrm>
            <a:off x="8001024" y="2686947"/>
            <a:ext cx="428628" cy="357190"/>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21" name="مستطيل مستدير الزوايا 20"/>
          <p:cNvSpPr/>
          <p:nvPr/>
        </p:nvSpPr>
        <p:spPr>
          <a:xfrm>
            <a:off x="8001024" y="3115575"/>
            <a:ext cx="428628" cy="357190"/>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22" name="مستطيل مستدير الزوايا 21"/>
          <p:cNvSpPr/>
          <p:nvPr/>
        </p:nvSpPr>
        <p:spPr>
          <a:xfrm>
            <a:off x="8001024" y="3544203"/>
            <a:ext cx="428628" cy="357190"/>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23" name="مربع نص 22"/>
          <p:cNvSpPr txBox="1"/>
          <p:nvPr/>
        </p:nvSpPr>
        <p:spPr>
          <a:xfrm>
            <a:off x="3571868" y="2544071"/>
            <a:ext cx="2071702" cy="1384995"/>
          </a:xfrm>
          <a:prstGeom prst="rect">
            <a:avLst/>
          </a:prstGeom>
          <a:noFill/>
        </p:spPr>
        <p:txBody>
          <a:bodyPr wrap="square" rtlCol="1">
            <a:spAutoFit/>
          </a:bodyPr>
          <a:lstStyle/>
          <a:p>
            <a:pPr algn="ctr"/>
            <a:r>
              <a:rPr lang="ar-SA" sz="2800" b="1" dirty="0" smtClean="0"/>
              <a:t>للمعلم</a:t>
            </a:r>
          </a:p>
          <a:p>
            <a:pPr algn="ctr"/>
            <a:r>
              <a:rPr lang="ar-SA" sz="2800" b="1" dirty="0" smtClean="0"/>
              <a:t>   للرياضي</a:t>
            </a:r>
          </a:p>
          <a:p>
            <a:pPr algn="ctr"/>
            <a:r>
              <a:rPr lang="ar-SA" sz="2800" b="1" dirty="0" smtClean="0"/>
              <a:t> للآباء</a:t>
            </a:r>
            <a:endParaRPr lang="ar-SA" sz="2800" b="1" dirty="0"/>
          </a:p>
        </p:txBody>
      </p:sp>
      <p:sp>
        <p:nvSpPr>
          <p:cNvPr id="24" name="مستطيل مستدير الزوايا 23"/>
          <p:cNvSpPr/>
          <p:nvPr/>
        </p:nvSpPr>
        <p:spPr>
          <a:xfrm>
            <a:off x="5214942" y="2615509"/>
            <a:ext cx="428628" cy="357190"/>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25" name="مستطيل مستدير الزوايا 24"/>
          <p:cNvSpPr/>
          <p:nvPr/>
        </p:nvSpPr>
        <p:spPr>
          <a:xfrm>
            <a:off x="5214942" y="3044137"/>
            <a:ext cx="428628" cy="357190"/>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26" name="مستطيل مستدير الزوايا 25"/>
          <p:cNvSpPr/>
          <p:nvPr/>
        </p:nvSpPr>
        <p:spPr>
          <a:xfrm>
            <a:off x="5214942" y="3472765"/>
            <a:ext cx="428628" cy="357190"/>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27" name="مربع نص 26"/>
          <p:cNvSpPr txBox="1"/>
          <p:nvPr/>
        </p:nvSpPr>
        <p:spPr>
          <a:xfrm>
            <a:off x="214282" y="2615509"/>
            <a:ext cx="2571768" cy="1384995"/>
          </a:xfrm>
          <a:prstGeom prst="rect">
            <a:avLst/>
          </a:prstGeom>
          <a:noFill/>
        </p:spPr>
        <p:txBody>
          <a:bodyPr wrap="square" rtlCol="1">
            <a:spAutoFit/>
          </a:bodyPr>
          <a:lstStyle/>
          <a:p>
            <a:pPr algn="ctr"/>
            <a:r>
              <a:rPr lang="ar-SA" sz="2800" b="1" dirty="0" smtClean="0"/>
              <a:t>جاداً</a:t>
            </a:r>
          </a:p>
          <a:p>
            <a:pPr algn="ctr"/>
            <a:r>
              <a:rPr lang="ar-SA" sz="2800" b="1" dirty="0" smtClean="0"/>
              <a:t>   هازلاً وساخراً</a:t>
            </a:r>
          </a:p>
          <a:p>
            <a:pPr algn="ctr"/>
            <a:r>
              <a:rPr lang="ar-SA" sz="2800" b="1" dirty="0" smtClean="0"/>
              <a:t>     عاجزاً ومتكاسلاً</a:t>
            </a:r>
            <a:endParaRPr lang="ar-SA" sz="2800" b="1" dirty="0"/>
          </a:p>
        </p:txBody>
      </p:sp>
      <p:sp>
        <p:nvSpPr>
          <p:cNvPr id="28" name="مستطيل مستدير الزوايا 27"/>
          <p:cNvSpPr/>
          <p:nvPr/>
        </p:nvSpPr>
        <p:spPr>
          <a:xfrm>
            <a:off x="2357422" y="2686947"/>
            <a:ext cx="428628" cy="357190"/>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29" name="مستطيل مستدير الزوايا 28"/>
          <p:cNvSpPr/>
          <p:nvPr/>
        </p:nvSpPr>
        <p:spPr>
          <a:xfrm>
            <a:off x="2357422" y="3115575"/>
            <a:ext cx="428628" cy="357190"/>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30" name="مستطيل مستدير الزوايا 29"/>
          <p:cNvSpPr/>
          <p:nvPr/>
        </p:nvSpPr>
        <p:spPr>
          <a:xfrm>
            <a:off x="2357422" y="3544203"/>
            <a:ext cx="428628" cy="357190"/>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dirty="0"/>
          </a:p>
        </p:txBody>
      </p:sp>
      <p:sp>
        <p:nvSpPr>
          <p:cNvPr id="35" name="مربع نص 34"/>
          <p:cNvSpPr txBox="1"/>
          <p:nvPr/>
        </p:nvSpPr>
        <p:spPr>
          <a:xfrm>
            <a:off x="6286512" y="2000240"/>
            <a:ext cx="2357454" cy="461665"/>
          </a:xfrm>
          <a:prstGeom prst="rect">
            <a:avLst/>
          </a:prstGeom>
          <a:noFill/>
        </p:spPr>
        <p:txBody>
          <a:bodyPr wrap="square" rtlCol="1">
            <a:spAutoFit/>
          </a:bodyPr>
          <a:lstStyle/>
          <a:p>
            <a:r>
              <a:rPr lang="ar-SA" sz="2400" b="1" dirty="0" smtClean="0">
                <a:solidFill>
                  <a:srgbClr val="C00000"/>
                </a:solidFill>
              </a:rPr>
              <a:t>1) مجال هذه الأبيات</a:t>
            </a:r>
            <a:endParaRPr lang="ar-SA" sz="2400" b="1" dirty="0">
              <a:solidFill>
                <a:srgbClr val="C00000"/>
              </a:solidFill>
            </a:endParaRPr>
          </a:p>
        </p:txBody>
      </p:sp>
      <p:sp>
        <p:nvSpPr>
          <p:cNvPr id="36" name="مربع نص 35"/>
          <p:cNvSpPr txBox="1"/>
          <p:nvPr/>
        </p:nvSpPr>
        <p:spPr>
          <a:xfrm>
            <a:off x="3500430" y="1857364"/>
            <a:ext cx="2643206" cy="830997"/>
          </a:xfrm>
          <a:prstGeom prst="rect">
            <a:avLst/>
          </a:prstGeom>
          <a:noFill/>
        </p:spPr>
        <p:txBody>
          <a:bodyPr wrap="square" rtlCol="1">
            <a:spAutoFit/>
          </a:bodyPr>
          <a:lstStyle/>
          <a:p>
            <a:pPr algn="ctr"/>
            <a:r>
              <a:rPr lang="ar-SA" sz="2400" b="1" dirty="0" smtClean="0">
                <a:solidFill>
                  <a:srgbClr val="C00000"/>
                </a:solidFill>
              </a:rPr>
              <a:t>2) يوجه الشاعر تحية في الأبيات</a:t>
            </a:r>
            <a:endParaRPr lang="ar-SA" sz="2400" b="1" dirty="0">
              <a:solidFill>
                <a:srgbClr val="C00000"/>
              </a:solidFill>
            </a:endParaRPr>
          </a:p>
        </p:txBody>
      </p:sp>
      <p:sp>
        <p:nvSpPr>
          <p:cNvPr id="37" name="مربع نص 36"/>
          <p:cNvSpPr txBox="1"/>
          <p:nvPr/>
        </p:nvSpPr>
        <p:spPr>
          <a:xfrm>
            <a:off x="428596" y="1928802"/>
            <a:ext cx="2571768" cy="830997"/>
          </a:xfrm>
          <a:prstGeom prst="rect">
            <a:avLst/>
          </a:prstGeom>
          <a:noFill/>
        </p:spPr>
        <p:txBody>
          <a:bodyPr wrap="square" rtlCol="1">
            <a:spAutoFit/>
          </a:bodyPr>
          <a:lstStyle/>
          <a:p>
            <a:pPr algn="ctr"/>
            <a:r>
              <a:rPr lang="ar-SA" sz="2400" b="1" dirty="0" smtClean="0">
                <a:solidFill>
                  <a:srgbClr val="C00000"/>
                </a:solidFill>
              </a:rPr>
              <a:t>3) يريد الشاعر من الإنسان أن يكون:</a:t>
            </a:r>
            <a:endParaRPr lang="ar-SA" sz="2400" b="1" dirty="0">
              <a:solidFill>
                <a:srgbClr val="C00000"/>
              </a:solidFill>
            </a:endParaRPr>
          </a:p>
        </p:txBody>
      </p:sp>
      <p:sp>
        <p:nvSpPr>
          <p:cNvPr id="38" name="مستطيل ذو زوايا قطرية مخدوشة 37"/>
          <p:cNvSpPr/>
          <p:nvPr/>
        </p:nvSpPr>
        <p:spPr>
          <a:xfrm>
            <a:off x="7643834" y="4143380"/>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39" name="مربع نص 38"/>
          <p:cNvSpPr txBox="1"/>
          <p:nvPr/>
        </p:nvSpPr>
        <p:spPr>
          <a:xfrm>
            <a:off x="5357818" y="4058671"/>
            <a:ext cx="2428892" cy="584775"/>
          </a:xfrm>
          <a:prstGeom prst="rect">
            <a:avLst/>
          </a:prstGeom>
          <a:noFill/>
        </p:spPr>
        <p:txBody>
          <a:bodyPr wrap="square" rtlCol="1">
            <a:spAutoFit/>
          </a:bodyPr>
          <a:lstStyle/>
          <a:p>
            <a:pPr algn="ctr"/>
            <a:r>
              <a:rPr lang="ar-SA" sz="3200" b="1" dirty="0" smtClean="0">
                <a:cs typeface="DecoType Naskh" pitchFamily="2" charset="-78"/>
              </a:rPr>
              <a:t>أكمل ما يلي:</a:t>
            </a:r>
          </a:p>
        </p:txBody>
      </p:sp>
      <p:sp>
        <p:nvSpPr>
          <p:cNvPr id="40" name="سهم إلى اليسار 39"/>
          <p:cNvSpPr/>
          <p:nvPr/>
        </p:nvSpPr>
        <p:spPr>
          <a:xfrm>
            <a:off x="5929322" y="4786322"/>
            <a:ext cx="2357454" cy="1285884"/>
          </a:xfrm>
          <a:prstGeom prst="leftArrow">
            <a:avLst>
              <a:gd name="adj1" fmla="val 61111"/>
              <a:gd name="adj2" fmla="val 50000"/>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400" b="1" dirty="0" smtClean="0">
                <a:solidFill>
                  <a:srgbClr val="C00000"/>
                </a:solidFill>
              </a:rPr>
              <a:t>نهتم بالرياضة  لأنها:</a:t>
            </a:r>
            <a:endParaRPr lang="ar-SA" sz="2400" b="1" dirty="0">
              <a:solidFill>
                <a:srgbClr val="C00000"/>
              </a:solidFill>
            </a:endParaRPr>
          </a:p>
        </p:txBody>
      </p:sp>
      <p:sp>
        <p:nvSpPr>
          <p:cNvPr id="41" name="مربع نص 40"/>
          <p:cNvSpPr txBox="1"/>
          <p:nvPr/>
        </p:nvSpPr>
        <p:spPr>
          <a:xfrm>
            <a:off x="785786" y="4643446"/>
            <a:ext cx="5072098" cy="1938992"/>
          </a:xfrm>
          <a:prstGeom prst="rect">
            <a:avLst/>
          </a:prstGeom>
          <a:noFill/>
        </p:spPr>
        <p:txBody>
          <a:bodyPr wrap="square" rtlCol="1">
            <a:spAutoFit/>
          </a:bodyPr>
          <a:lstStyle/>
          <a:p>
            <a:r>
              <a:rPr lang="ar-SA" dirty="0" smtClean="0"/>
              <a:t>1</a:t>
            </a:r>
            <a:r>
              <a:rPr lang="ar-SA" sz="2000" b="1" dirty="0" smtClean="0"/>
              <a:t>ـ .....................................................................</a:t>
            </a:r>
          </a:p>
          <a:p>
            <a:r>
              <a:rPr lang="ar-SA" sz="2000" b="1" dirty="0" smtClean="0"/>
              <a:t>2- .....................................................................</a:t>
            </a:r>
          </a:p>
          <a:p>
            <a:r>
              <a:rPr lang="ar-SA" sz="2000" b="1" dirty="0" smtClean="0"/>
              <a:t>3ـ .....................................................................</a:t>
            </a:r>
            <a:endParaRPr lang="ar-SA" sz="2000" b="1" dirty="0"/>
          </a:p>
        </p:txBody>
      </p:sp>
      <p:sp>
        <p:nvSpPr>
          <p:cNvPr id="42" name="مربع نص 41"/>
          <p:cNvSpPr txBox="1"/>
          <p:nvPr/>
        </p:nvSpPr>
        <p:spPr>
          <a:xfrm>
            <a:off x="8001024" y="3477284"/>
            <a:ext cx="428628" cy="523220"/>
          </a:xfrm>
          <a:prstGeom prst="rect">
            <a:avLst/>
          </a:prstGeom>
          <a:noFill/>
        </p:spPr>
        <p:txBody>
          <a:bodyPr wrap="square" rtlCol="1">
            <a:spAutoFit/>
          </a:bodyPr>
          <a:lstStyle/>
          <a:p>
            <a:r>
              <a:rPr lang="ar-SA" sz="2800" b="1" dirty="0" smtClean="0">
                <a:sym typeface="Wingdings"/>
              </a:rPr>
              <a:t></a:t>
            </a:r>
            <a:endParaRPr lang="ar-SA" b="1" dirty="0"/>
          </a:p>
        </p:txBody>
      </p:sp>
      <p:sp>
        <p:nvSpPr>
          <p:cNvPr id="43" name="مربع نص 42"/>
          <p:cNvSpPr txBox="1"/>
          <p:nvPr/>
        </p:nvSpPr>
        <p:spPr>
          <a:xfrm>
            <a:off x="5214942" y="3000372"/>
            <a:ext cx="428628" cy="523220"/>
          </a:xfrm>
          <a:prstGeom prst="rect">
            <a:avLst/>
          </a:prstGeom>
          <a:noFill/>
        </p:spPr>
        <p:txBody>
          <a:bodyPr wrap="square" rtlCol="1">
            <a:spAutoFit/>
          </a:bodyPr>
          <a:lstStyle/>
          <a:p>
            <a:r>
              <a:rPr lang="ar-SA" sz="2800" b="1" dirty="0" smtClean="0">
                <a:sym typeface="Wingdings"/>
              </a:rPr>
              <a:t></a:t>
            </a:r>
            <a:endParaRPr lang="ar-SA" b="1" dirty="0"/>
          </a:p>
        </p:txBody>
      </p:sp>
      <p:sp>
        <p:nvSpPr>
          <p:cNvPr id="44" name="مربع نص 43"/>
          <p:cNvSpPr txBox="1"/>
          <p:nvPr/>
        </p:nvSpPr>
        <p:spPr>
          <a:xfrm>
            <a:off x="2357422" y="2643182"/>
            <a:ext cx="428628" cy="523220"/>
          </a:xfrm>
          <a:prstGeom prst="rect">
            <a:avLst/>
          </a:prstGeom>
          <a:noFill/>
        </p:spPr>
        <p:txBody>
          <a:bodyPr wrap="square" rtlCol="1">
            <a:spAutoFit/>
          </a:bodyPr>
          <a:lstStyle/>
          <a:p>
            <a:r>
              <a:rPr lang="ar-SA" sz="2800" b="1" dirty="0" smtClean="0">
                <a:sym typeface="Wingdings"/>
              </a:rPr>
              <a:t></a:t>
            </a:r>
            <a:endParaRPr lang="ar-SA"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1000"/>
                                        <p:tgtEl>
                                          <p:spTgt spid="5"/>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edge">
                                      <p:cBhvr>
                                        <p:cTn id="16" dur="1000"/>
                                        <p:tgtEl>
                                          <p:spTgt spid="6"/>
                                        </p:tgtEl>
                                      </p:cBhvr>
                                    </p:animEffect>
                                  </p:childTnLst>
                                </p:cTn>
                              </p:par>
                              <p:par>
                                <p:cTn id="17" presetID="5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70" decel="100000"/>
                                        <p:tgtEl>
                                          <p:spTgt spid="8"/>
                                        </p:tgtEl>
                                      </p:cBhvr>
                                    </p:animEffect>
                                    <p:animScale>
                                      <p:cBhvr>
                                        <p:cTn id="20" dur="770" decel="100000"/>
                                        <p:tgtEl>
                                          <p:spTgt spid="8"/>
                                        </p:tgtEl>
                                      </p:cBhvr>
                                      <p:from x="10000" y="10000"/>
                                      <p:to x="200000" y="450000"/>
                                    </p:animScale>
                                    <p:animScale>
                                      <p:cBhvr>
                                        <p:cTn id="21" dur="1230" accel="100000" fill="hold">
                                          <p:stCondLst>
                                            <p:cond delay="770"/>
                                          </p:stCondLst>
                                        </p:cTn>
                                        <p:tgtEl>
                                          <p:spTgt spid="8"/>
                                        </p:tgtEl>
                                      </p:cBhvr>
                                      <p:from x="200000" y="450000"/>
                                      <p:to x="100000" y="100000"/>
                                    </p:animScale>
                                    <p:set>
                                      <p:cBhvr>
                                        <p:cTn id="22" dur="770" fill="hold"/>
                                        <p:tgtEl>
                                          <p:spTgt spid="8"/>
                                        </p:tgtEl>
                                        <p:attrNameLst>
                                          <p:attrName>ppt_x</p:attrName>
                                        </p:attrNameLst>
                                      </p:cBhvr>
                                      <p:to>
                                        <p:strVal val="(0.5)"/>
                                      </p:to>
                                    </p:set>
                                    <p:anim from="(0.5)" to="(#ppt_x)" calcmode="lin" valueType="num">
                                      <p:cBhvr>
                                        <p:cTn id="23" dur="1230" accel="100000" fill="hold">
                                          <p:stCondLst>
                                            <p:cond delay="770"/>
                                          </p:stCondLst>
                                        </p:cTn>
                                        <p:tgtEl>
                                          <p:spTgt spid="8"/>
                                        </p:tgtEl>
                                        <p:attrNameLst>
                                          <p:attrName>ppt_x</p:attrName>
                                        </p:attrNameLst>
                                      </p:cBhvr>
                                    </p:anim>
                                    <p:set>
                                      <p:cBhvr>
                                        <p:cTn id="24" dur="770" fill="hold"/>
                                        <p:tgtEl>
                                          <p:spTgt spid="8"/>
                                        </p:tgtEl>
                                        <p:attrNameLst>
                                          <p:attrName>ppt_y</p:attrName>
                                        </p:attrNameLst>
                                      </p:cBhvr>
                                      <p:to>
                                        <p:strVal val="(#ppt_y+0.4)"/>
                                      </p:to>
                                    </p:set>
                                    <p:anim from="(#ppt_y+0.4)" to="(#ppt_y)" calcmode="lin" valueType="num">
                                      <p:cBhvr>
                                        <p:cTn id="25" dur="1230" accel="100000" fill="hold">
                                          <p:stCondLst>
                                            <p:cond delay="770"/>
                                          </p:stCondLst>
                                        </p:cTn>
                                        <p:tgtEl>
                                          <p:spTgt spid="8"/>
                                        </p:tgtEl>
                                        <p:attrNameLst>
                                          <p:attrName>ppt_y</p:attrName>
                                        </p:attrNameLst>
                                      </p:cBhvr>
                                    </p:anim>
                                  </p:childTnLst>
                                </p:cTn>
                              </p:par>
                              <p:par>
                                <p:cTn id="26" presetID="51"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770" decel="100000"/>
                                        <p:tgtEl>
                                          <p:spTgt spid="11"/>
                                        </p:tgtEl>
                                      </p:cBhvr>
                                    </p:animEffect>
                                    <p:animScale>
                                      <p:cBhvr>
                                        <p:cTn id="29" dur="770" decel="100000"/>
                                        <p:tgtEl>
                                          <p:spTgt spid="11"/>
                                        </p:tgtEl>
                                      </p:cBhvr>
                                      <p:from x="10000" y="10000"/>
                                      <p:to x="200000" y="450000"/>
                                    </p:animScale>
                                    <p:animScale>
                                      <p:cBhvr>
                                        <p:cTn id="30" dur="1230" accel="100000" fill="hold">
                                          <p:stCondLst>
                                            <p:cond delay="770"/>
                                          </p:stCondLst>
                                        </p:cTn>
                                        <p:tgtEl>
                                          <p:spTgt spid="11"/>
                                        </p:tgtEl>
                                      </p:cBhvr>
                                      <p:from x="200000" y="450000"/>
                                      <p:to x="100000" y="100000"/>
                                    </p:animScale>
                                    <p:set>
                                      <p:cBhvr>
                                        <p:cTn id="31" dur="770" fill="hold"/>
                                        <p:tgtEl>
                                          <p:spTgt spid="11"/>
                                        </p:tgtEl>
                                        <p:attrNameLst>
                                          <p:attrName>ppt_x</p:attrName>
                                        </p:attrNameLst>
                                      </p:cBhvr>
                                      <p:to>
                                        <p:strVal val="(0.5)"/>
                                      </p:to>
                                    </p:set>
                                    <p:anim from="(0.5)" to="(#ppt_x)" calcmode="lin" valueType="num">
                                      <p:cBhvr>
                                        <p:cTn id="32" dur="1230" accel="100000" fill="hold">
                                          <p:stCondLst>
                                            <p:cond delay="770"/>
                                          </p:stCondLst>
                                        </p:cTn>
                                        <p:tgtEl>
                                          <p:spTgt spid="11"/>
                                        </p:tgtEl>
                                        <p:attrNameLst>
                                          <p:attrName>ppt_x</p:attrName>
                                        </p:attrNameLst>
                                      </p:cBhvr>
                                    </p:anim>
                                    <p:set>
                                      <p:cBhvr>
                                        <p:cTn id="33" dur="770" fill="hold"/>
                                        <p:tgtEl>
                                          <p:spTgt spid="11"/>
                                        </p:tgtEl>
                                        <p:attrNameLst>
                                          <p:attrName>ppt_y</p:attrName>
                                        </p:attrNameLst>
                                      </p:cBhvr>
                                      <p:to>
                                        <p:strVal val="(#ppt_y+0.4)"/>
                                      </p:to>
                                    </p:set>
                                    <p:anim from="(#ppt_y+0.4)" to="(#ppt_y)" calcmode="lin" valueType="num">
                                      <p:cBhvr>
                                        <p:cTn id="34" dur="1230" accel="100000" fill="hold">
                                          <p:stCondLst>
                                            <p:cond delay="770"/>
                                          </p:stCondLst>
                                        </p:cTn>
                                        <p:tgtEl>
                                          <p:spTgt spid="11"/>
                                        </p:tgtEl>
                                        <p:attrNameLst>
                                          <p:attrName>ppt_y</p:attrName>
                                        </p:attrNameLst>
                                      </p:cBhvr>
                                    </p:anim>
                                  </p:childTnLst>
                                </p:cTn>
                              </p:par>
                              <p:par>
                                <p:cTn id="35" presetID="6" presetClass="entr" presetSubtype="16"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ircle(in)">
                                      <p:cBhvr>
                                        <p:cTn id="37" dur="2000"/>
                                        <p:tgtEl>
                                          <p:spTgt spid="20"/>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circle(in)">
                                      <p:cBhvr>
                                        <p:cTn id="40" dur="2000"/>
                                        <p:tgtEl>
                                          <p:spTgt spid="21"/>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circle(in)">
                                      <p:cBhvr>
                                        <p:cTn id="43" dur="2000"/>
                                        <p:tgtEl>
                                          <p:spTgt spid="22"/>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circle(in)">
                                      <p:cBhvr>
                                        <p:cTn id="46" dur="2000"/>
                                        <p:tgtEl>
                                          <p:spTgt spid="24"/>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circle(in)">
                                      <p:cBhvr>
                                        <p:cTn id="49" dur="2000"/>
                                        <p:tgtEl>
                                          <p:spTgt spid="25"/>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circle(in)">
                                      <p:cBhvr>
                                        <p:cTn id="52" dur="2000"/>
                                        <p:tgtEl>
                                          <p:spTgt spid="26"/>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circle(in)">
                                      <p:cBhvr>
                                        <p:cTn id="55" dur="2000"/>
                                        <p:tgtEl>
                                          <p:spTgt spid="28"/>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circle(in)">
                                      <p:cBhvr>
                                        <p:cTn id="58" dur="2000"/>
                                        <p:tgtEl>
                                          <p:spTgt spid="29"/>
                                        </p:tgtEl>
                                      </p:cBhvr>
                                    </p:animEffect>
                                  </p:childTnLst>
                                </p:cTn>
                              </p:par>
                              <p:par>
                                <p:cTn id="59" presetID="6" presetClass="entr" presetSubtype="16"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circle(in)">
                                      <p:cBhvr>
                                        <p:cTn id="61" dur="2000"/>
                                        <p:tgtEl>
                                          <p:spTgt spid="30"/>
                                        </p:tgtEl>
                                      </p:cBhvr>
                                    </p:animEffect>
                                  </p:childTnLst>
                                </p:cTn>
                              </p:par>
                              <p:par>
                                <p:cTn id="62" presetID="6" presetClass="entr" presetSubtype="16"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circle(in)">
                                      <p:cBhvr>
                                        <p:cTn id="64" dur="2000"/>
                                        <p:tgtEl>
                                          <p:spTgt spid="35"/>
                                        </p:tgtEl>
                                      </p:cBhvr>
                                    </p:animEffect>
                                  </p:childTnLst>
                                </p:cTn>
                              </p:par>
                              <p:par>
                                <p:cTn id="65" presetID="6" presetClass="entr" presetSubtype="16"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circle(in)">
                                      <p:cBhvr>
                                        <p:cTn id="67" dur="2000"/>
                                        <p:tgtEl>
                                          <p:spTgt spid="36"/>
                                        </p:tgtEl>
                                      </p:cBhvr>
                                    </p:animEffect>
                                  </p:childTnLst>
                                </p:cTn>
                              </p:par>
                              <p:par>
                                <p:cTn id="68" presetID="6" presetClass="entr" presetSubtype="16"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circle(in)">
                                      <p:cBhvr>
                                        <p:cTn id="70" dur="2000"/>
                                        <p:tgtEl>
                                          <p:spTgt spid="37"/>
                                        </p:tgtEl>
                                      </p:cBhvr>
                                    </p:animEffect>
                                  </p:childTnLst>
                                </p:cTn>
                              </p:par>
                              <p:par>
                                <p:cTn id="71" presetID="20" presetClass="entr" presetSubtype="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edge">
                                      <p:cBhvr>
                                        <p:cTn id="73" dur="1000"/>
                                        <p:tgtEl>
                                          <p:spTgt spid="38"/>
                                        </p:tgtEl>
                                      </p:cBhvr>
                                    </p:animEffect>
                                  </p:childTnLst>
                                </p:cTn>
                              </p:par>
                              <p:par>
                                <p:cTn id="74" presetID="20" presetClass="entr" presetSubtype="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wedge">
                                      <p:cBhvr>
                                        <p:cTn id="76" dur="1000"/>
                                        <p:tgtEl>
                                          <p:spTgt spid="39"/>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slide(fromBottom)">
                                      <p:cBhvr>
                                        <p:cTn id="79" dur="500"/>
                                        <p:tgtEl>
                                          <p:spTgt spid="40"/>
                                        </p:tgtEl>
                                      </p:cBhvr>
                                    </p:animEffect>
                                  </p:childTnLst>
                                </p:cTn>
                              </p:par>
                              <p:par>
                                <p:cTn id="80" presetID="7"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2000" fill="hold"/>
                                        <p:tgtEl>
                                          <p:spTgt spid="41"/>
                                        </p:tgtEl>
                                        <p:attrNameLst>
                                          <p:attrName>ppt_x</p:attrName>
                                        </p:attrNameLst>
                                      </p:cBhvr>
                                      <p:tavLst>
                                        <p:tav tm="0">
                                          <p:val>
                                            <p:strVal val="#ppt_x"/>
                                          </p:val>
                                        </p:tav>
                                        <p:tav tm="100000">
                                          <p:val>
                                            <p:strVal val="#ppt_x"/>
                                          </p:val>
                                        </p:tav>
                                      </p:tavLst>
                                    </p:anim>
                                    <p:anim calcmode="lin" valueType="num">
                                      <p:cBhvr additive="base">
                                        <p:cTn id="83" dur="20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1" presetClass="entr" presetSubtype="4" fill="hold" nodeType="clickEffect">
                                  <p:stCondLst>
                                    <p:cond delay="0"/>
                                  </p:stCondLst>
                                  <p:childTnLst>
                                    <p:set>
                                      <p:cBhvr>
                                        <p:cTn id="87" dur="1" fill="hold">
                                          <p:stCondLst>
                                            <p:cond delay="0"/>
                                          </p:stCondLst>
                                        </p:cTn>
                                        <p:tgtEl>
                                          <p:spTgt spid="42">
                                            <p:txEl>
                                              <p:pRg st="0" end="0"/>
                                            </p:txEl>
                                          </p:spTgt>
                                        </p:tgtEl>
                                        <p:attrNameLst>
                                          <p:attrName>style.visibility</p:attrName>
                                        </p:attrNameLst>
                                      </p:cBhvr>
                                      <p:to>
                                        <p:strVal val="visible"/>
                                      </p:to>
                                    </p:set>
                                    <p:animEffect transition="in" filter="wheel(4)">
                                      <p:cBhvr>
                                        <p:cTn id="88" dur="500"/>
                                        <p:tgtEl>
                                          <p:spTgt spid="42">
                                            <p:txEl>
                                              <p:pRg st="0" end="0"/>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21" presetClass="entr" presetSubtype="4" fill="hold" nodeType="clickEffect">
                                  <p:stCondLst>
                                    <p:cond delay="0"/>
                                  </p:stCondLst>
                                  <p:childTnLst>
                                    <p:set>
                                      <p:cBhvr>
                                        <p:cTn id="92" dur="1" fill="hold">
                                          <p:stCondLst>
                                            <p:cond delay="0"/>
                                          </p:stCondLst>
                                        </p:cTn>
                                        <p:tgtEl>
                                          <p:spTgt spid="43">
                                            <p:txEl>
                                              <p:pRg st="0" end="0"/>
                                            </p:txEl>
                                          </p:spTgt>
                                        </p:tgtEl>
                                        <p:attrNameLst>
                                          <p:attrName>style.visibility</p:attrName>
                                        </p:attrNameLst>
                                      </p:cBhvr>
                                      <p:to>
                                        <p:strVal val="visible"/>
                                      </p:to>
                                    </p:set>
                                    <p:animEffect transition="in" filter="wheel(4)">
                                      <p:cBhvr>
                                        <p:cTn id="93" dur="500"/>
                                        <p:tgtEl>
                                          <p:spTgt spid="43">
                                            <p:txEl>
                                              <p:pRg st="0" end="0"/>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21" presetClass="entr" presetSubtype="4" fill="hold" nodeType="clickEffect">
                                  <p:stCondLst>
                                    <p:cond delay="0"/>
                                  </p:stCondLst>
                                  <p:childTnLst>
                                    <p:set>
                                      <p:cBhvr>
                                        <p:cTn id="97" dur="1" fill="hold">
                                          <p:stCondLst>
                                            <p:cond delay="0"/>
                                          </p:stCondLst>
                                        </p:cTn>
                                        <p:tgtEl>
                                          <p:spTgt spid="44">
                                            <p:txEl>
                                              <p:pRg st="0" end="0"/>
                                            </p:txEl>
                                          </p:spTgt>
                                        </p:tgtEl>
                                        <p:attrNameLst>
                                          <p:attrName>style.visibility</p:attrName>
                                        </p:attrNameLst>
                                      </p:cBhvr>
                                      <p:to>
                                        <p:strVal val="visible"/>
                                      </p:to>
                                    </p:set>
                                    <p:animEffect transition="in" filter="wheel(4)">
                                      <p:cBhvr>
                                        <p:cTn id="98"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20" grpId="0" animBg="1"/>
      <p:bldP spid="21" grpId="0" animBg="1"/>
      <p:bldP spid="22" grpId="0" animBg="1"/>
      <p:bldP spid="24" grpId="0" animBg="1"/>
      <p:bldP spid="25" grpId="0" animBg="1"/>
      <p:bldP spid="26" grpId="0" animBg="1"/>
      <p:bldP spid="28" grpId="0" animBg="1"/>
      <p:bldP spid="29" grpId="0" animBg="1"/>
      <p:bldP spid="30" grpId="0" animBg="1"/>
      <p:bldP spid="35" grpId="0"/>
      <p:bldP spid="36" grpId="0"/>
      <p:bldP spid="37" grpId="0"/>
      <p:bldP spid="38" grpId="0" animBg="1"/>
      <p:bldP spid="39" grpId="0"/>
      <p:bldP spid="40" grpId="0" animBg="1"/>
      <p:bldP spid="41"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شكل بيضاوي 2"/>
          <p:cNvSpPr/>
          <p:nvPr/>
        </p:nvSpPr>
        <p:spPr>
          <a:xfrm rot="20944982">
            <a:off x="6072198" y="214290"/>
            <a:ext cx="2857520" cy="1000132"/>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ar-SA" sz="3200" b="1" dirty="0" smtClean="0">
                <a:solidFill>
                  <a:schemeClr val="tx1"/>
                </a:solidFill>
                <a:sym typeface="Wingdings"/>
              </a:rPr>
              <a:t></a:t>
            </a:r>
          </a:p>
          <a:p>
            <a:pPr algn="ctr"/>
            <a:r>
              <a:rPr lang="ar-SA" sz="2400" b="1" dirty="0" smtClean="0">
                <a:solidFill>
                  <a:schemeClr val="tx1"/>
                </a:solidFill>
                <a:sym typeface="Wingdings"/>
              </a:rPr>
              <a:t>أستمع </a:t>
            </a:r>
            <a:r>
              <a:rPr lang="ar-SA" sz="2400" b="1" dirty="0" smtClean="0">
                <a:solidFill>
                  <a:schemeClr val="tx1"/>
                </a:solidFill>
                <a:sym typeface="Wingdings"/>
                <a:hlinkClick r:id="rId3" action="ppaction://hlinkfile"/>
              </a:rPr>
              <a:t>وأحاكي</a:t>
            </a:r>
            <a:endParaRPr lang="ar-SA" sz="2400" b="1" dirty="0">
              <a:solidFill>
                <a:schemeClr val="tx1"/>
              </a:solidFill>
            </a:endParaRPr>
          </a:p>
        </p:txBody>
      </p:sp>
      <p:sp>
        <p:nvSpPr>
          <p:cNvPr id="4" name="مستطيل ذو زوايا قطرية مخدوشة 3"/>
          <p:cNvSpPr/>
          <p:nvPr/>
        </p:nvSpPr>
        <p:spPr>
          <a:xfrm>
            <a:off x="6429388" y="1500174"/>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ربع نص 4"/>
          <p:cNvSpPr txBox="1"/>
          <p:nvPr/>
        </p:nvSpPr>
        <p:spPr>
          <a:xfrm>
            <a:off x="2643174" y="1415465"/>
            <a:ext cx="3929090" cy="584775"/>
          </a:xfrm>
          <a:prstGeom prst="rect">
            <a:avLst/>
          </a:prstGeom>
          <a:noFill/>
        </p:spPr>
        <p:txBody>
          <a:bodyPr wrap="square" rtlCol="1">
            <a:spAutoFit/>
          </a:bodyPr>
          <a:lstStyle/>
          <a:p>
            <a:pPr algn="ctr"/>
            <a:r>
              <a:rPr lang="ar-SA" sz="3200" b="1" dirty="0" smtClean="0">
                <a:cs typeface="DecoType Naskh" pitchFamily="2" charset="-78"/>
              </a:rPr>
              <a:t>أصل كل كلمة بمعناها المناسب:</a:t>
            </a:r>
          </a:p>
        </p:txBody>
      </p:sp>
      <p:sp>
        <p:nvSpPr>
          <p:cNvPr id="6" name="مستطيل مستدير الزوايا 5"/>
          <p:cNvSpPr/>
          <p:nvPr/>
        </p:nvSpPr>
        <p:spPr>
          <a:xfrm>
            <a:off x="6715140" y="2571744"/>
            <a:ext cx="2000264" cy="2786082"/>
          </a:xfrm>
          <a:prstGeom prst="roundRect">
            <a:avLst>
              <a:gd name="adj" fmla="val 28096"/>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t> </a:t>
            </a:r>
            <a:r>
              <a:rPr lang="ar-SA" sz="2800" b="1" dirty="0" smtClean="0">
                <a:solidFill>
                  <a:schemeClr val="tx1"/>
                </a:solidFill>
              </a:rPr>
              <a:t>* نزال</a:t>
            </a:r>
          </a:p>
          <a:p>
            <a:pPr algn="ctr"/>
            <a:r>
              <a:rPr lang="ar-SA" sz="2800" b="1" dirty="0" smtClean="0">
                <a:solidFill>
                  <a:schemeClr val="tx1"/>
                </a:solidFill>
              </a:rPr>
              <a:t>* الطامحينا</a:t>
            </a:r>
          </a:p>
          <a:p>
            <a:pPr algn="ctr"/>
            <a:r>
              <a:rPr lang="ar-SA" sz="2800" b="1" dirty="0" smtClean="0">
                <a:solidFill>
                  <a:schemeClr val="tx1"/>
                </a:solidFill>
              </a:rPr>
              <a:t>* شداد </a:t>
            </a:r>
          </a:p>
          <a:p>
            <a:pPr algn="ctr"/>
            <a:r>
              <a:rPr lang="ar-SA" sz="2800" b="1" dirty="0" smtClean="0">
                <a:solidFill>
                  <a:schemeClr val="tx1"/>
                </a:solidFill>
              </a:rPr>
              <a:t>* الرزايا </a:t>
            </a:r>
          </a:p>
          <a:p>
            <a:pPr algn="ctr"/>
            <a:r>
              <a:rPr lang="ar-SA" sz="2800" b="1" dirty="0" smtClean="0">
                <a:solidFill>
                  <a:schemeClr val="tx1"/>
                </a:solidFill>
              </a:rPr>
              <a:t>* السبيل</a:t>
            </a:r>
          </a:p>
        </p:txBody>
      </p:sp>
      <p:sp>
        <p:nvSpPr>
          <p:cNvPr id="7" name="مستطيل مستدير الزوايا 6"/>
          <p:cNvSpPr/>
          <p:nvPr/>
        </p:nvSpPr>
        <p:spPr>
          <a:xfrm>
            <a:off x="428596" y="2571744"/>
            <a:ext cx="5572132" cy="2786082"/>
          </a:xfrm>
          <a:prstGeom prst="roundRect">
            <a:avLst>
              <a:gd name="adj" fmla="val 28096"/>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 المصائب </a:t>
            </a:r>
          </a:p>
          <a:p>
            <a:pPr algn="ctr"/>
            <a:r>
              <a:rPr lang="ar-SA" sz="2800" b="1" dirty="0" smtClean="0">
                <a:solidFill>
                  <a:schemeClr val="tx1"/>
                </a:solidFill>
              </a:rPr>
              <a:t>* متاعب</a:t>
            </a:r>
          </a:p>
          <a:p>
            <a:pPr algn="ctr"/>
            <a:r>
              <a:rPr lang="ar-SA" sz="2800" b="1" dirty="0" smtClean="0">
                <a:solidFill>
                  <a:schemeClr val="tx1"/>
                </a:solidFill>
              </a:rPr>
              <a:t>* الطريق</a:t>
            </a:r>
          </a:p>
          <a:p>
            <a:pPr algn="ctr"/>
            <a:r>
              <a:rPr lang="ar-SA" sz="2800" b="1" dirty="0" smtClean="0">
                <a:solidFill>
                  <a:schemeClr val="tx1"/>
                </a:solidFill>
              </a:rPr>
              <a:t>* أقوياء</a:t>
            </a:r>
          </a:p>
          <a:p>
            <a:pPr algn="ctr"/>
            <a:r>
              <a:rPr lang="ar-SA" sz="2800" b="1" dirty="0" smtClean="0">
                <a:solidFill>
                  <a:schemeClr val="tx1"/>
                </a:solidFill>
              </a:rPr>
              <a:t>* قتال </a:t>
            </a:r>
          </a:p>
          <a:p>
            <a:pPr algn="ctr"/>
            <a:r>
              <a:rPr lang="ar-SA" sz="2800" b="1" dirty="0" smtClean="0">
                <a:solidFill>
                  <a:schemeClr val="tx1"/>
                </a:solidFill>
              </a:rPr>
              <a:t>* أصحاب الهمم العالية الراغبين في المجد</a:t>
            </a:r>
          </a:p>
        </p:txBody>
      </p:sp>
      <p:cxnSp>
        <p:nvCxnSpPr>
          <p:cNvPr id="9" name="رابط مستقيم 8"/>
          <p:cNvCxnSpPr/>
          <p:nvPr/>
        </p:nvCxnSpPr>
        <p:spPr>
          <a:xfrm rot="10800000" flipV="1">
            <a:off x="3571868" y="3143248"/>
            <a:ext cx="3714776" cy="1357322"/>
          </a:xfrm>
          <a:prstGeom prst="line">
            <a:avLst/>
          </a:prstGeom>
        </p:spPr>
        <p:style>
          <a:lnRef idx="3">
            <a:schemeClr val="accent1"/>
          </a:lnRef>
          <a:fillRef idx="0">
            <a:schemeClr val="accent1"/>
          </a:fillRef>
          <a:effectRef idx="2">
            <a:schemeClr val="accent1"/>
          </a:effectRef>
          <a:fontRef idx="minor">
            <a:schemeClr val="tx1"/>
          </a:fontRef>
        </p:style>
      </p:cxnSp>
      <p:cxnSp>
        <p:nvCxnSpPr>
          <p:cNvPr id="12" name="رابط مستقيم 11"/>
          <p:cNvCxnSpPr/>
          <p:nvPr/>
        </p:nvCxnSpPr>
        <p:spPr>
          <a:xfrm rot="10800000" flipV="1">
            <a:off x="5572133" y="3571874"/>
            <a:ext cx="1428761" cy="1357323"/>
          </a:xfrm>
          <a:prstGeom prst="line">
            <a:avLst/>
          </a:prstGeom>
        </p:spPr>
        <p:style>
          <a:lnRef idx="3">
            <a:schemeClr val="accent1"/>
          </a:lnRef>
          <a:fillRef idx="0">
            <a:schemeClr val="accent1"/>
          </a:fillRef>
          <a:effectRef idx="2">
            <a:schemeClr val="accent1"/>
          </a:effectRef>
          <a:fontRef idx="minor">
            <a:schemeClr val="tx1"/>
          </a:fontRef>
        </p:style>
      </p:cxnSp>
      <p:cxnSp>
        <p:nvCxnSpPr>
          <p:cNvPr id="14" name="رابط مستقيم 13"/>
          <p:cNvCxnSpPr/>
          <p:nvPr/>
        </p:nvCxnSpPr>
        <p:spPr>
          <a:xfrm rot="10800000" flipV="1">
            <a:off x="3643308" y="4000503"/>
            <a:ext cx="3643337" cy="142877"/>
          </a:xfrm>
          <a:prstGeom prst="line">
            <a:avLst/>
          </a:prstGeom>
        </p:spPr>
        <p:style>
          <a:lnRef idx="3">
            <a:schemeClr val="accent1"/>
          </a:lnRef>
          <a:fillRef idx="0">
            <a:schemeClr val="accent1"/>
          </a:fillRef>
          <a:effectRef idx="2">
            <a:schemeClr val="accent1"/>
          </a:effectRef>
          <a:fontRef idx="minor">
            <a:schemeClr val="tx1"/>
          </a:fontRef>
        </p:style>
      </p:cxnSp>
      <p:cxnSp>
        <p:nvCxnSpPr>
          <p:cNvPr id="16" name="رابط مستقيم 15"/>
          <p:cNvCxnSpPr/>
          <p:nvPr/>
        </p:nvCxnSpPr>
        <p:spPr>
          <a:xfrm rot="10800000">
            <a:off x="3786182" y="2857496"/>
            <a:ext cx="3429026" cy="1571636"/>
          </a:xfrm>
          <a:prstGeom prst="line">
            <a:avLst/>
          </a:prstGeom>
        </p:spPr>
        <p:style>
          <a:lnRef idx="3">
            <a:schemeClr val="accent1"/>
          </a:lnRef>
          <a:fillRef idx="0">
            <a:schemeClr val="accent1"/>
          </a:fillRef>
          <a:effectRef idx="2">
            <a:schemeClr val="accent1"/>
          </a:effectRef>
          <a:fontRef idx="minor">
            <a:schemeClr val="tx1"/>
          </a:fontRef>
        </p:style>
      </p:cxnSp>
      <p:cxnSp>
        <p:nvCxnSpPr>
          <p:cNvPr id="20" name="رابط مستقيم 19"/>
          <p:cNvCxnSpPr/>
          <p:nvPr/>
        </p:nvCxnSpPr>
        <p:spPr>
          <a:xfrm rot="10800000">
            <a:off x="3714744" y="3714752"/>
            <a:ext cx="3509990" cy="1152530"/>
          </a:xfrm>
          <a:prstGeom prst="line">
            <a:avLst/>
          </a:prstGeom>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1000"/>
                                        <p:tgtEl>
                                          <p:spTgt spid="5"/>
                                        </p:tgtEl>
                                      </p:cBhvr>
                                    </p:animEffect>
                                  </p:childTnLst>
                                </p:cTn>
                              </p:par>
                              <p:par>
                                <p:cTn id="11" presetID="15"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7" presetClass="entr" presetSubtype="10" fill="hold"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7" presetClass="entr" presetSubtype="10"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072330" y="28572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1142976" y="142852"/>
            <a:ext cx="6000792" cy="1077218"/>
          </a:xfrm>
          <a:prstGeom prst="rect">
            <a:avLst/>
          </a:prstGeom>
          <a:noFill/>
        </p:spPr>
        <p:txBody>
          <a:bodyPr wrap="square" rtlCol="1">
            <a:spAutoFit/>
          </a:bodyPr>
          <a:lstStyle/>
          <a:p>
            <a:pPr algn="ctr"/>
            <a:r>
              <a:rPr lang="ar-SA" sz="3200" b="1" dirty="0" smtClean="0">
                <a:cs typeface="DecoType Naskh" pitchFamily="2" charset="-78"/>
              </a:rPr>
              <a:t>أختار المعنى المناسب للكلمة كما وردت في النص ثم أضعها في جملة من إنشائي:</a:t>
            </a:r>
          </a:p>
        </p:txBody>
      </p:sp>
      <p:sp>
        <p:nvSpPr>
          <p:cNvPr id="8" name="دمعة 7"/>
          <p:cNvSpPr/>
          <p:nvPr/>
        </p:nvSpPr>
        <p:spPr>
          <a:xfrm rot="4248238">
            <a:off x="684812" y="1376522"/>
            <a:ext cx="1428760" cy="1012846"/>
          </a:xfrm>
          <a:prstGeom prst="teardrop">
            <a:avLst/>
          </a:prstGeom>
          <a:solidFill>
            <a:srgbClr val="FFC00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ar-SA" sz="2400" b="1" dirty="0" smtClean="0">
                <a:solidFill>
                  <a:schemeClr val="tx1"/>
                </a:solidFill>
              </a:rPr>
              <a:t>القوي</a:t>
            </a:r>
            <a:endParaRPr lang="ar-SA" sz="2200" b="1" dirty="0">
              <a:solidFill>
                <a:schemeClr val="tx1"/>
              </a:solidFill>
            </a:endParaRPr>
          </a:p>
        </p:txBody>
      </p:sp>
      <p:sp>
        <p:nvSpPr>
          <p:cNvPr id="9" name="دمعة 8"/>
          <p:cNvSpPr/>
          <p:nvPr/>
        </p:nvSpPr>
        <p:spPr>
          <a:xfrm rot="170202">
            <a:off x="663248" y="2392262"/>
            <a:ext cx="1428760" cy="857256"/>
          </a:xfrm>
          <a:prstGeom prst="teardrop">
            <a:avLst/>
          </a:prstGeom>
          <a:solidFill>
            <a:srgbClr val="FFC00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الجيد إقامته</a:t>
            </a:r>
            <a:endParaRPr lang="ar-SA" sz="2400" b="1" dirty="0">
              <a:solidFill>
                <a:schemeClr val="tx1"/>
              </a:solidFill>
            </a:endParaRPr>
          </a:p>
        </p:txBody>
      </p:sp>
      <p:sp>
        <p:nvSpPr>
          <p:cNvPr id="10" name="دمعة 9"/>
          <p:cNvSpPr/>
          <p:nvPr/>
        </p:nvSpPr>
        <p:spPr>
          <a:xfrm rot="6030034">
            <a:off x="1578610" y="946890"/>
            <a:ext cx="1309075" cy="830577"/>
          </a:xfrm>
          <a:prstGeom prst="teardrop">
            <a:avLst>
              <a:gd name="adj" fmla="val 119682"/>
            </a:avLst>
          </a:prstGeom>
          <a:solidFill>
            <a:srgbClr val="FFC00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ar-SA" sz="2000" b="1" dirty="0" smtClean="0">
                <a:solidFill>
                  <a:schemeClr val="tx1"/>
                </a:solidFill>
              </a:rPr>
              <a:t>البدين</a:t>
            </a:r>
            <a:endParaRPr lang="ar-SA" sz="2000" b="1" dirty="0">
              <a:solidFill>
                <a:schemeClr val="tx1"/>
              </a:solidFill>
            </a:endParaRPr>
          </a:p>
        </p:txBody>
      </p:sp>
      <p:sp>
        <p:nvSpPr>
          <p:cNvPr id="5" name="شكل بيضاوي 4"/>
          <p:cNvSpPr/>
          <p:nvPr/>
        </p:nvSpPr>
        <p:spPr>
          <a:xfrm>
            <a:off x="2040908" y="2000242"/>
            <a:ext cx="1143008" cy="642942"/>
          </a:xfrm>
          <a:prstGeom prst="ellipse">
            <a:avLst/>
          </a:prstGeom>
          <a:solidFill>
            <a:schemeClr val="accent4">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المتين</a:t>
            </a:r>
            <a:endParaRPr lang="ar-SA" sz="2200" b="1" dirty="0">
              <a:solidFill>
                <a:schemeClr val="tx1"/>
              </a:solidFill>
            </a:endParaRPr>
          </a:p>
        </p:txBody>
      </p:sp>
      <p:sp>
        <p:nvSpPr>
          <p:cNvPr id="11" name="دمعة 10"/>
          <p:cNvSpPr/>
          <p:nvPr/>
        </p:nvSpPr>
        <p:spPr>
          <a:xfrm rot="13086638">
            <a:off x="112250" y="4635784"/>
            <a:ext cx="1428760" cy="857256"/>
          </a:xfrm>
          <a:prstGeom prst="teardrop">
            <a:avLst/>
          </a:prstGeom>
          <a:solidFill>
            <a:srgbClr val="FFC00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pPr algn="ctr"/>
            <a:r>
              <a:rPr lang="ar-SA" sz="2000" b="1" dirty="0" smtClean="0">
                <a:solidFill>
                  <a:schemeClr val="tx1"/>
                </a:solidFill>
              </a:rPr>
              <a:t>صديقاً ومصاحباً له</a:t>
            </a:r>
            <a:endParaRPr lang="ar-SA" sz="2000" b="1" dirty="0">
              <a:solidFill>
                <a:schemeClr val="tx1"/>
              </a:solidFill>
            </a:endParaRPr>
          </a:p>
        </p:txBody>
      </p:sp>
      <p:sp>
        <p:nvSpPr>
          <p:cNvPr id="12" name="دمعة 11"/>
          <p:cNvSpPr/>
          <p:nvPr/>
        </p:nvSpPr>
        <p:spPr>
          <a:xfrm rot="8049327">
            <a:off x="1187275" y="4086691"/>
            <a:ext cx="1428760" cy="926819"/>
          </a:xfrm>
          <a:prstGeom prst="teardrop">
            <a:avLst/>
          </a:prstGeom>
          <a:solidFill>
            <a:srgbClr val="FFC00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ar-SA" sz="1900" b="1" dirty="0" smtClean="0">
                <a:solidFill>
                  <a:schemeClr val="tx1"/>
                </a:solidFill>
              </a:rPr>
              <a:t>ملازماً له ومقترناً به</a:t>
            </a:r>
            <a:endParaRPr lang="ar-SA" sz="1900" b="1" dirty="0">
              <a:solidFill>
                <a:schemeClr val="tx1"/>
              </a:solidFill>
            </a:endParaRPr>
          </a:p>
        </p:txBody>
      </p:sp>
      <p:sp>
        <p:nvSpPr>
          <p:cNvPr id="13" name="دمعة 12"/>
          <p:cNvSpPr/>
          <p:nvPr/>
        </p:nvSpPr>
        <p:spPr>
          <a:xfrm rot="19056975">
            <a:off x="657300" y="5569937"/>
            <a:ext cx="1309075" cy="974142"/>
          </a:xfrm>
          <a:prstGeom prst="teardrop">
            <a:avLst>
              <a:gd name="adj" fmla="val 119682"/>
            </a:avLst>
          </a:prstGeom>
          <a:solidFill>
            <a:srgbClr val="FFC00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مماثلاً له في الشجاعة</a:t>
            </a:r>
            <a:endParaRPr lang="ar-SA" b="1" dirty="0">
              <a:solidFill>
                <a:schemeClr val="tx1"/>
              </a:solidFill>
            </a:endParaRPr>
          </a:p>
        </p:txBody>
      </p:sp>
      <p:sp>
        <p:nvSpPr>
          <p:cNvPr id="6" name="شكل بيضاوي 5"/>
          <p:cNvSpPr/>
          <p:nvPr/>
        </p:nvSpPr>
        <p:spPr>
          <a:xfrm>
            <a:off x="6643702" y="3687131"/>
            <a:ext cx="1143008" cy="642942"/>
          </a:xfrm>
          <a:prstGeom prst="ellipse">
            <a:avLst/>
          </a:prstGeom>
          <a:solidFill>
            <a:schemeClr val="accent4">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زهواً</a:t>
            </a:r>
            <a:endParaRPr lang="ar-SA" sz="2200" b="1" dirty="0">
              <a:solidFill>
                <a:schemeClr val="tx1"/>
              </a:solidFill>
            </a:endParaRPr>
          </a:p>
        </p:txBody>
      </p:sp>
      <p:sp>
        <p:nvSpPr>
          <p:cNvPr id="14" name="دمعة 13"/>
          <p:cNvSpPr/>
          <p:nvPr/>
        </p:nvSpPr>
        <p:spPr>
          <a:xfrm rot="4248238">
            <a:off x="6783321" y="2672957"/>
            <a:ext cx="1428760" cy="857256"/>
          </a:xfrm>
          <a:prstGeom prst="teardrop">
            <a:avLst/>
          </a:prstGeom>
          <a:solidFill>
            <a:srgbClr val="FFC00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ar-SA" sz="2000" b="1" dirty="0" smtClean="0">
                <a:solidFill>
                  <a:schemeClr val="tx1"/>
                </a:solidFill>
              </a:rPr>
              <a:t>منظراً حسناً</a:t>
            </a:r>
            <a:endParaRPr lang="ar-SA" sz="2000" b="1" dirty="0">
              <a:solidFill>
                <a:schemeClr val="tx1"/>
              </a:solidFill>
            </a:endParaRPr>
          </a:p>
        </p:txBody>
      </p:sp>
      <p:sp>
        <p:nvSpPr>
          <p:cNvPr id="15" name="دمعة 14"/>
          <p:cNvSpPr/>
          <p:nvPr/>
        </p:nvSpPr>
        <p:spPr>
          <a:xfrm rot="170202">
            <a:off x="7694903" y="3320953"/>
            <a:ext cx="1428760" cy="857256"/>
          </a:xfrm>
          <a:prstGeom prst="teardrop">
            <a:avLst/>
          </a:prstGeom>
          <a:solidFill>
            <a:srgbClr val="FFC00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تكبراً</a:t>
            </a:r>
            <a:endParaRPr lang="ar-SA" sz="2800" b="1" dirty="0">
              <a:solidFill>
                <a:schemeClr val="tx1"/>
              </a:solidFill>
            </a:endParaRPr>
          </a:p>
        </p:txBody>
      </p:sp>
      <p:sp>
        <p:nvSpPr>
          <p:cNvPr id="16" name="دمعة 15"/>
          <p:cNvSpPr/>
          <p:nvPr/>
        </p:nvSpPr>
        <p:spPr>
          <a:xfrm rot="6030034">
            <a:off x="7419148" y="4326374"/>
            <a:ext cx="1309075" cy="777019"/>
          </a:xfrm>
          <a:prstGeom prst="teardrop">
            <a:avLst>
              <a:gd name="adj" fmla="val 119682"/>
            </a:avLst>
          </a:prstGeom>
          <a:solidFill>
            <a:srgbClr val="FFC000"/>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ar-SA" sz="2400" b="1" dirty="0" smtClean="0">
                <a:solidFill>
                  <a:schemeClr val="tx1"/>
                </a:solidFill>
              </a:rPr>
              <a:t>فخراً</a:t>
            </a:r>
            <a:endParaRPr lang="ar-SA" sz="2400" b="1" dirty="0">
              <a:solidFill>
                <a:schemeClr val="tx1"/>
              </a:solidFill>
            </a:endParaRPr>
          </a:p>
        </p:txBody>
      </p:sp>
      <p:sp>
        <p:nvSpPr>
          <p:cNvPr id="7" name="شكل بيضاوي 6"/>
          <p:cNvSpPr/>
          <p:nvPr/>
        </p:nvSpPr>
        <p:spPr>
          <a:xfrm>
            <a:off x="1571604" y="5286388"/>
            <a:ext cx="1143008" cy="642942"/>
          </a:xfrm>
          <a:prstGeom prst="ellipse">
            <a:avLst/>
          </a:prstGeom>
          <a:solidFill>
            <a:schemeClr val="accent4">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قريناً</a:t>
            </a:r>
            <a:endParaRPr lang="ar-SA" sz="2200" b="1" dirty="0">
              <a:solidFill>
                <a:schemeClr val="tx1"/>
              </a:solidFill>
            </a:endParaRPr>
          </a:p>
        </p:txBody>
      </p:sp>
      <p:sp>
        <p:nvSpPr>
          <p:cNvPr id="20" name="مستطيل مستدير الزوايا 19"/>
          <p:cNvSpPr/>
          <p:nvPr/>
        </p:nvSpPr>
        <p:spPr>
          <a:xfrm>
            <a:off x="3214678" y="2071678"/>
            <a:ext cx="3643338" cy="571504"/>
          </a:xfrm>
          <a:prstGeom prst="roundRect">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b="1" dirty="0">
              <a:solidFill>
                <a:schemeClr val="tx1"/>
              </a:solidFill>
            </a:endParaRPr>
          </a:p>
        </p:txBody>
      </p:sp>
      <p:sp>
        <p:nvSpPr>
          <p:cNvPr id="21" name="مستطيل مستدير الزوايا 20"/>
          <p:cNvSpPr/>
          <p:nvPr/>
        </p:nvSpPr>
        <p:spPr>
          <a:xfrm>
            <a:off x="2857488" y="3643314"/>
            <a:ext cx="3714776" cy="571504"/>
          </a:xfrm>
          <a:prstGeom prst="roundRect">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2" name="مستطيل مستدير الزوايا 21"/>
          <p:cNvSpPr/>
          <p:nvPr/>
        </p:nvSpPr>
        <p:spPr>
          <a:xfrm>
            <a:off x="2714612" y="5429264"/>
            <a:ext cx="3571900" cy="571504"/>
          </a:xfrm>
          <a:prstGeom prst="roundRect">
            <a:avLst/>
          </a:prstGeom>
          <a:solidFill>
            <a:schemeClr val="accent3">
              <a:lumMod val="60000"/>
              <a:lumOff val="4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مربع نص 22"/>
          <p:cNvSpPr txBox="1"/>
          <p:nvPr/>
        </p:nvSpPr>
        <p:spPr>
          <a:xfrm>
            <a:off x="3643306" y="2071678"/>
            <a:ext cx="2500330" cy="523220"/>
          </a:xfrm>
          <a:prstGeom prst="rect">
            <a:avLst/>
          </a:prstGeom>
          <a:noFill/>
        </p:spPr>
        <p:txBody>
          <a:bodyPr wrap="square" rtlCol="1">
            <a:spAutoFit/>
          </a:bodyPr>
          <a:lstStyle/>
          <a:p>
            <a:pPr algn="ctr"/>
            <a:r>
              <a:rPr lang="ar-SA" sz="2800" b="1" dirty="0" smtClean="0"/>
              <a:t>الـــقــوي</a:t>
            </a:r>
            <a:endParaRPr lang="ar-SA" sz="2800" b="1" dirty="0"/>
          </a:p>
        </p:txBody>
      </p:sp>
      <p:sp>
        <p:nvSpPr>
          <p:cNvPr id="24" name="مربع نص 23"/>
          <p:cNvSpPr txBox="1"/>
          <p:nvPr/>
        </p:nvSpPr>
        <p:spPr>
          <a:xfrm>
            <a:off x="3500430" y="3714752"/>
            <a:ext cx="2500330" cy="523220"/>
          </a:xfrm>
          <a:prstGeom prst="rect">
            <a:avLst/>
          </a:prstGeom>
          <a:noFill/>
        </p:spPr>
        <p:txBody>
          <a:bodyPr wrap="square" rtlCol="1">
            <a:spAutoFit/>
          </a:bodyPr>
          <a:lstStyle/>
          <a:p>
            <a:pPr algn="ctr"/>
            <a:r>
              <a:rPr lang="ar-SA" sz="2800" b="1" dirty="0" smtClean="0"/>
              <a:t>فخراً</a:t>
            </a:r>
            <a:endParaRPr lang="ar-SA" sz="2800" b="1" dirty="0"/>
          </a:p>
        </p:txBody>
      </p:sp>
      <p:sp>
        <p:nvSpPr>
          <p:cNvPr id="26" name="مربع نص 25"/>
          <p:cNvSpPr txBox="1"/>
          <p:nvPr/>
        </p:nvSpPr>
        <p:spPr>
          <a:xfrm>
            <a:off x="2928926" y="5429264"/>
            <a:ext cx="2928958" cy="523220"/>
          </a:xfrm>
          <a:prstGeom prst="rect">
            <a:avLst/>
          </a:prstGeom>
          <a:noFill/>
        </p:spPr>
        <p:txBody>
          <a:bodyPr wrap="square" rtlCol="1">
            <a:spAutoFit/>
          </a:bodyPr>
          <a:lstStyle/>
          <a:p>
            <a:pPr algn="ctr"/>
            <a:r>
              <a:rPr lang="ar-SA" sz="2800" b="1" dirty="0" smtClean="0"/>
              <a:t>مماثلاً له في الشجاعة</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54" presetClass="entr" presetSubtype="0" ac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ppt_w*0.05"/>
                                          </p:val>
                                        </p:tav>
                                        <p:tav tm="100000">
                                          <p:val>
                                            <p:strVal val="#ppt_w"/>
                                          </p:val>
                                        </p:tav>
                                      </p:tavLst>
                                    </p:anim>
                                    <p:anim calcmode="lin" valueType="num">
                                      <p:cBhvr>
                                        <p:cTn id="14" dur="500" fill="hold"/>
                                        <p:tgtEl>
                                          <p:spTgt spid="5"/>
                                        </p:tgtEl>
                                        <p:attrNameLst>
                                          <p:attrName>ppt_h</p:attrName>
                                        </p:attrNameLst>
                                      </p:cBhvr>
                                      <p:tavLst>
                                        <p:tav tm="0">
                                          <p:val>
                                            <p:strVal val="#ppt_h"/>
                                          </p:val>
                                        </p:tav>
                                        <p:tav tm="100000">
                                          <p:val>
                                            <p:strVal val="#ppt_h"/>
                                          </p:val>
                                        </p:tav>
                                      </p:tavLst>
                                    </p:anim>
                                    <p:anim calcmode="lin" valueType="num">
                                      <p:cBhvr>
                                        <p:cTn id="15" dur="500" fill="hold"/>
                                        <p:tgtEl>
                                          <p:spTgt spid="5"/>
                                        </p:tgtEl>
                                        <p:attrNameLst>
                                          <p:attrName>ppt_x</p:attrName>
                                        </p:attrNameLst>
                                      </p:cBhvr>
                                      <p:tavLst>
                                        <p:tav tm="0">
                                          <p:val>
                                            <p:strVal val="#ppt_x-.2"/>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Effect transition="in" filter="fade">
                                      <p:cBhvr>
                                        <p:cTn id="17" dur="500"/>
                                        <p:tgtEl>
                                          <p:spTgt spid="5"/>
                                        </p:tgtEl>
                                      </p:cBhvr>
                                    </p:animEffect>
                                  </p:childTnLst>
                                </p:cTn>
                              </p:par>
                              <p:par>
                                <p:cTn id="18" presetID="54" presetClass="entr" presetSubtype="0" accel="10000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ppt_w*0.05"/>
                                          </p:val>
                                        </p:tav>
                                        <p:tav tm="100000">
                                          <p:val>
                                            <p:strVal val="#ppt_w"/>
                                          </p:val>
                                        </p:tav>
                                      </p:tavLst>
                                    </p:anim>
                                    <p:anim calcmode="lin" valueType="num">
                                      <p:cBhvr>
                                        <p:cTn id="21" dur="500" fill="hold"/>
                                        <p:tgtEl>
                                          <p:spTgt spid="6"/>
                                        </p:tgtEl>
                                        <p:attrNameLst>
                                          <p:attrName>ppt_h</p:attrName>
                                        </p:attrNameLst>
                                      </p:cBhvr>
                                      <p:tavLst>
                                        <p:tav tm="0">
                                          <p:val>
                                            <p:strVal val="#ppt_h"/>
                                          </p:val>
                                        </p:tav>
                                        <p:tav tm="100000">
                                          <p:val>
                                            <p:strVal val="#ppt_h"/>
                                          </p:val>
                                        </p:tav>
                                      </p:tavLst>
                                    </p:anim>
                                    <p:anim calcmode="lin" valueType="num">
                                      <p:cBhvr>
                                        <p:cTn id="22" dur="500" fill="hold"/>
                                        <p:tgtEl>
                                          <p:spTgt spid="6"/>
                                        </p:tgtEl>
                                        <p:attrNameLst>
                                          <p:attrName>ppt_x</p:attrName>
                                        </p:attrNameLst>
                                      </p:cBhvr>
                                      <p:tavLst>
                                        <p:tav tm="0">
                                          <p:val>
                                            <p:strVal val="#ppt_x-.2"/>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Effect transition="in" filter="fade">
                                      <p:cBhvr>
                                        <p:cTn id="24" dur="500"/>
                                        <p:tgtEl>
                                          <p:spTgt spid="6"/>
                                        </p:tgtEl>
                                      </p:cBhvr>
                                    </p:animEffect>
                                  </p:childTnLst>
                                </p:cTn>
                              </p:par>
                              <p:par>
                                <p:cTn id="25" presetID="54" presetClass="entr" presetSubtype="0" accel="10000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ppt_w*0.05"/>
                                          </p:val>
                                        </p:tav>
                                        <p:tav tm="100000">
                                          <p:val>
                                            <p:strVal val="#ppt_w"/>
                                          </p:val>
                                        </p:tav>
                                      </p:tavLst>
                                    </p:anim>
                                    <p:anim calcmode="lin" valueType="num">
                                      <p:cBhvr>
                                        <p:cTn id="28" dur="500" fill="hold"/>
                                        <p:tgtEl>
                                          <p:spTgt spid="7"/>
                                        </p:tgtEl>
                                        <p:attrNameLst>
                                          <p:attrName>ppt_h</p:attrName>
                                        </p:attrNameLst>
                                      </p:cBhvr>
                                      <p:tavLst>
                                        <p:tav tm="0">
                                          <p:val>
                                            <p:strVal val="#ppt_h"/>
                                          </p:val>
                                        </p:tav>
                                        <p:tav tm="100000">
                                          <p:val>
                                            <p:strVal val="#ppt_h"/>
                                          </p:val>
                                        </p:tav>
                                      </p:tavLst>
                                    </p:anim>
                                    <p:anim calcmode="lin" valueType="num">
                                      <p:cBhvr>
                                        <p:cTn id="29" dur="500" fill="hold"/>
                                        <p:tgtEl>
                                          <p:spTgt spid="7"/>
                                        </p:tgtEl>
                                        <p:attrNameLst>
                                          <p:attrName>ppt_x</p:attrName>
                                        </p:attrNameLst>
                                      </p:cBhvr>
                                      <p:tavLst>
                                        <p:tav tm="0">
                                          <p:val>
                                            <p:strVal val="#ppt_x-.2"/>
                                          </p:val>
                                        </p:tav>
                                        <p:tav tm="100000">
                                          <p:val>
                                            <p:strVal val="#ppt_x"/>
                                          </p:val>
                                        </p:tav>
                                      </p:tavLst>
                                    </p:anim>
                                    <p:anim calcmode="lin" valueType="num">
                                      <p:cBhvr>
                                        <p:cTn id="30" dur="500" fill="hold"/>
                                        <p:tgtEl>
                                          <p:spTgt spid="7"/>
                                        </p:tgtEl>
                                        <p:attrNameLst>
                                          <p:attrName>ppt_y</p:attrName>
                                        </p:attrNameLst>
                                      </p:cBhvr>
                                      <p:tavLst>
                                        <p:tav tm="0">
                                          <p:val>
                                            <p:strVal val="#ppt_y"/>
                                          </p:val>
                                        </p:tav>
                                        <p:tav tm="100000">
                                          <p:val>
                                            <p:strVal val="#ppt_y"/>
                                          </p:val>
                                        </p:tav>
                                      </p:tavLst>
                                    </p:anim>
                                    <p:animEffect transition="in" filter="fade">
                                      <p:cBhvr>
                                        <p:cTn id="31" dur="500"/>
                                        <p:tgtEl>
                                          <p:spTgt spid="7"/>
                                        </p:tgtEl>
                                      </p:cBhvr>
                                    </p:animEffect>
                                  </p:childTnLst>
                                </p:cTn>
                              </p:par>
                              <p:par>
                                <p:cTn id="32" presetID="54" presetClass="entr" presetSubtype="0" accel="10000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strVal val="#ppt_w*0.05"/>
                                          </p:val>
                                        </p:tav>
                                        <p:tav tm="100000">
                                          <p:val>
                                            <p:strVal val="#ppt_w"/>
                                          </p:val>
                                        </p:tav>
                                      </p:tavLst>
                                    </p:anim>
                                    <p:anim calcmode="lin" valueType="num">
                                      <p:cBhvr>
                                        <p:cTn id="35" dur="500" fill="hold"/>
                                        <p:tgtEl>
                                          <p:spTgt spid="8"/>
                                        </p:tgtEl>
                                        <p:attrNameLst>
                                          <p:attrName>ppt_h</p:attrName>
                                        </p:attrNameLst>
                                      </p:cBhvr>
                                      <p:tavLst>
                                        <p:tav tm="0">
                                          <p:val>
                                            <p:strVal val="#ppt_h"/>
                                          </p:val>
                                        </p:tav>
                                        <p:tav tm="100000">
                                          <p:val>
                                            <p:strVal val="#ppt_h"/>
                                          </p:val>
                                        </p:tav>
                                      </p:tavLst>
                                    </p:anim>
                                    <p:anim calcmode="lin" valueType="num">
                                      <p:cBhvr>
                                        <p:cTn id="36" dur="500" fill="hold"/>
                                        <p:tgtEl>
                                          <p:spTgt spid="8"/>
                                        </p:tgtEl>
                                        <p:attrNameLst>
                                          <p:attrName>ppt_x</p:attrName>
                                        </p:attrNameLst>
                                      </p:cBhvr>
                                      <p:tavLst>
                                        <p:tav tm="0">
                                          <p:val>
                                            <p:strVal val="#ppt_x-.2"/>
                                          </p:val>
                                        </p:tav>
                                        <p:tav tm="100000">
                                          <p:val>
                                            <p:strVal val="#ppt_x"/>
                                          </p:val>
                                        </p:tav>
                                      </p:tavLst>
                                    </p:anim>
                                    <p:anim calcmode="lin" valueType="num">
                                      <p:cBhvr>
                                        <p:cTn id="37" dur="500" fill="hold"/>
                                        <p:tgtEl>
                                          <p:spTgt spid="8"/>
                                        </p:tgtEl>
                                        <p:attrNameLst>
                                          <p:attrName>ppt_y</p:attrName>
                                        </p:attrNameLst>
                                      </p:cBhvr>
                                      <p:tavLst>
                                        <p:tav tm="0">
                                          <p:val>
                                            <p:strVal val="#ppt_y"/>
                                          </p:val>
                                        </p:tav>
                                        <p:tav tm="100000">
                                          <p:val>
                                            <p:strVal val="#ppt_y"/>
                                          </p:val>
                                        </p:tav>
                                      </p:tavLst>
                                    </p:anim>
                                    <p:animEffect transition="in" filter="fade">
                                      <p:cBhvr>
                                        <p:cTn id="38" dur="500"/>
                                        <p:tgtEl>
                                          <p:spTgt spid="8"/>
                                        </p:tgtEl>
                                      </p:cBhvr>
                                    </p:animEffect>
                                  </p:childTnLst>
                                </p:cTn>
                              </p:par>
                              <p:par>
                                <p:cTn id="39" presetID="54" presetClass="entr" presetSubtype="0" accel="10000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strVal val="#ppt_w*0.05"/>
                                          </p:val>
                                        </p:tav>
                                        <p:tav tm="100000">
                                          <p:val>
                                            <p:strVal val="#ppt_w"/>
                                          </p:val>
                                        </p:tav>
                                      </p:tavLst>
                                    </p:anim>
                                    <p:anim calcmode="lin" valueType="num">
                                      <p:cBhvr>
                                        <p:cTn id="42" dur="500" fill="hold"/>
                                        <p:tgtEl>
                                          <p:spTgt spid="9"/>
                                        </p:tgtEl>
                                        <p:attrNameLst>
                                          <p:attrName>ppt_h</p:attrName>
                                        </p:attrNameLst>
                                      </p:cBhvr>
                                      <p:tavLst>
                                        <p:tav tm="0">
                                          <p:val>
                                            <p:strVal val="#ppt_h"/>
                                          </p:val>
                                        </p:tav>
                                        <p:tav tm="100000">
                                          <p:val>
                                            <p:strVal val="#ppt_h"/>
                                          </p:val>
                                        </p:tav>
                                      </p:tavLst>
                                    </p:anim>
                                    <p:anim calcmode="lin" valueType="num">
                                      <p:cBhvr>
                                        <p:cTn id="43" dur="500" fill="hold"/>
                                        <p:tgtEl>
                                          <p:spTgt spid="9"/>
                                        </p:tgtEl>
                                        <p:attrNameLst>
                                          <p:attrName>ppt_x</p:attrName>
                                        </p:attrNameLst>
                                      </p:cBhvr>
                                      <p:tavLst>
                                        <p:tav tm="0">
                                          <p:val>
                                            <p:strVal val="#ppt_x-.2"/>
                                          </p:val>
                                        </p:tav>
                                        <p:tav tm="100000">
                                          <p:val>
                                            <p:strVal val="#ppt_x"/>
                                          </p:val>
                                        </p:tav>
                                      </p:tavLst>
                                    </p:anim>
                                    <p:anim calcmode="lin" valueType="num">
                                      <p:cBhvr>
                                        <p:cTn id="44" dur="500" fill="hold"/>
                                        <p:tgtEl>
                                          <p:spTgt spid="9"/>
                                        </p:tgtEl>
                                        <p:attrNameLst>
                                          <p:attrName>ppt_y</p:attrName>
                                        </p:attrNameLst>
                                      </p:cBhvr>
                                      <p:tavLst>
                                        <p:tav tm="0">
                                          <p:val>
                                            <p:strVal val="#ppt_y"/>
                                          </p:val>
                                        </p:tav>
                                        <p:tav tm="100000">
                                          <p:val>
                                            <p:strVal val="#ppt_y"/>
                                          </p:val>
                                        </p:tav>
                                      </p:tavLst>
                                    </p:anim>
                                    <p:animEffect transition="in" filter="fade">
                                      <p:cBhvr>
                                        <p:cTn id="45" dur="500"/>
                                        <p:tgtEl>
                                          <p:spTgt spid="9"/>
                                        </p:tgtEl>
                                      </p:cBhvr>
                                    </p:animEffect>
                                  </p:childTnLst>
                                </p:cTn>
                              </p:par>
                              <p:par>
                                <p:cTn id="46" presetID="54" presetClass="entr" presetSubtype="0" accel="10000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strVal val="#ppt_w*0.05"/>
                                          </p:val>
                                        </p:tav>
                                        <p:tav tm="100000">
                                          <p:val>
                                            <p:strVal val="#ppt_w"/>
                                          </p:val>
                                        </p:tav>
                                      </p:tavLst>
                                    </p:anim>
                                    <p:anim calcmode="lin" valueType="num">
                                      <p:cBhvr>
                                        <p:cTn id="49" dur="500" fill="hold"/>
                                        <p:tgtEl>
                                          <p:spTgt spid="10"/>
                                        </p:tgtEl>
                                        <p:attrNameLst>
                                          <p:attrName>ppt_h</p:attrName>
                                        </p:attrNameLst>
                                      </p:cBhvr>
                                      <p:tavLst>
                                        <p:tav tm="0">
                                          <p:val>
                                            <p:strVal val="#ppt_h"/>
                                          </p:val>
                                        </p:tav>
                                        <p:tav tm="100000">
                                          <p:val>
                                            <p:strVal val="#ppt_h"/>
                                          </p:val>
                                        </p:tav>
                                      </p:tavLst>
                                    </p:anim>
                                    <p:anim calcmode="lin" valueType="num">
                                      <p:cBhvr>
                                        <p:cTn id="50" dur="500" fill="hold"/>
                                        <p:tgtEl>
                                          <p:spTgt spid="10"/>
                                        </p:tgtEl>
                                        <p:attrNameLst>
                                          <p:attrName>ppt_x</p:attrName>
                                        </p:attrNameLst>
                                      </p:cBhvr>
                                      <p:tavLst>
                                        <p:tav tm="0">
                                          <p:val>
                                            <p:strVal val="#ppt_x-.2"/>
                                          </p:val>
                                        </p:tav>
                                        <p:tav tm="100000">
                                          <p:val>
                                            <p:strVal val="#ppt_x"/>
                                          </p:val>
                                        </p:tav>
                                      </p:tavLst>
                                    </p:anim>
                                    <p:anim calcmode="lin" valueType="num">
                                      <p:cBhvr>
                                        <p:cTn id="51" dur="500" fill="hold"/>
                                        <p:tgtEl>
                                          <p:spTgt spid="10"/>
                                        </p:tgtEl>
                                        <p:attrNameLst>
                                          <p:attrName>ppt_y</p:attrName>
                                        </p:attrNameLst>
                                      </p:cBhvr>
                                      <p:tavLst>
                                        <p:tav tm="0">
                                          <p:val>
                                            <p:strVal val="#ppt_y"/>
                                          </p:val>
                                        </p:tav>
                                        <p:tav tm="100000">
                                          <p:val>
                                            <p:strVal val="#ppt_y"/>
                                          </p:val>
                                        </p:tav>
                                      </p:tavLst>
                                    </p:anim>
                                    <p:animEffect transition="in" filter="fade">
                                      <p:cBhvr>
                                        <p:cTn id="52" dur="500"/>
                                        <p:tgtEl>
                                          <p:spTgt spid="10"/>
                                        </p:tgtEl>
                                      </p:cBhvr>
                                    </p:animEffect>
                                  </p:childTnLst>
                                </p:cTn>
                              </p:par>
                              <p:par>
                                <p:cTn id="53" presetID="54" presetClass="entr" presetSubtype="0" accel="10000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strVal val="#ppt_w*0.05"/>
                                          </p:val>
                                        </p:tav>
                                        <p:tav tm="100000">
                                          <p:val>
                                            <p:strVal val="#ppt_w"/>
                                          </p:val>
                                        </p:tav>
                                      </p:tavLst>
                                    </p:anim>
                                    <p:anim calcmode="lin" valueType="num">
                                      <p:cBhvr>
                                        <p:cTn id="56" dur="500" fill="hold"/>
                                        <p:tgtEl>
                                          <p:spTgt spid="11"/>
                                        </p:tgtEl>
                                        <p:attrNameLst>
                                          <p:attrName>ppt_h</p:attrName>
                                        </p:attrNameLst>
                                      </p:cBhvr>
                                      <p:tavLst>
                                        <p:tav tm="0">
                                          <p:val>
                                            <p:strVal val="#ppt_h"/>
                                          </p:val>
                                        </p:tav>
                                        <p:tav tm="100000">
                                          <p:val>
                                            <p:strVal val="#ppt_h"/>
                                          </p:val>
                                        </p:tav>
                                      </p:tavLst>
                                    </p:anim>
                                    <p:anim calcmode="lin" valueType="num">
                                      <p:cBhvr>
                                        <p:cTn id="57" dur="500" fill="hold"/>
                                        <p:tgtEl>
                                          <p:spTgt spid="11"/>
                                        </p:tgtEl>
                                        <p:attrNameLst>
                                          <p:attrName>ppt_x</p:attrName>
                                        </p:attrNameLst>
                                      </p:cBhvr>
                                      <p:tavLst>
                                        <p:tav tm="0">
                                          <p:val>
                                            <p:strVal val="#ppt_x-.2"/>
                                          </p:val>
                                        </p:tav>
                                        <p:tav tm="100000">
                                          <p:val>
                                            <p:strVal val="#ppt_x"/>
                                          </p:val>
                                        </p:tav>
                                      </p:tavLst>
                                    </p:anim>
                                    <p:anim calcmode="lin" valueType="num">
                                      <p:cBhvr>
                                        <p:cTn id="58" dur="500" fill="hold"/>
                                        <p:tgtEl>
                                          <p:spTgt spid="11"/>
                                        </p:tgtEl>
                                        <p:attrNameLst>
                                          <p:attrName>ppt_y</p:attrName>
                                        </p:attrNameLst>
                                      </p:cBhvr>
                                      <p:tavLst>
                                        <p:tav tm="0">
                                          <p:val>
                                            <p:strVal val="#ppt_y"/>
                                          </p:val>
                                        </p:tav>
                                        <p:tav tm="100000">
                                          <p:val>
                                            <p:strVal val="#ppt_y"/>
                                          </p:val>
                                        </p:tav>
                                      </p:tavLst>
                                    </p:anim>
                                    <p:animEffect transition="in" filter="fade">
                                      <p:cBhvr>
                                        <p:cTn id="59" dur="500"/>
                                        <p:tgtEl>
                                          <p:spTgt spid="11"/>
                                        </p:tgtEl>
                                      </p:cBhvr>
                                    </p:animEffect>
                                  </p:childTnLst>
                                </p:cTn>
                              </p:par>
                              <p:par>
                                <p:cTn id="60" presetID="54" presetClass="entr" presetSubtype="0" accel="10000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strVal val="#ppt_w*0.05"/>
                                          </p:val>
                                        </p:tav>
                                        <p:tav tm="100000">
                                          <p:val>
                                            <p:strVal val="#ppt_w"/>
                                          </p:val>
                                        </p:tav>
                                      </p:tavLst>
                                    </p:anim>
                                    <p:anim calcmode="lin" valueType="num">
                                      <p:cBhvr>
                                        <p:cTn id="63" dur="500" fill="hold"/>
                                        <p:tgtEl>
                                          <p:spTgt spid="12"/>
                                        </p:tgtEl>
                                        <p:attrNameLst>
                                          <p:attrName>ppt_h</p:attrName>
                                        </p:attrNameLst>
                                      </p:cBhvr>
                                      <p:tavLst>
                                        <p:tav tm="0">
                                          <p:val>
                                            <p:strVal val="#ppt_h"/>
                                          </p:val>
                                        </p:tav>
                                        <p:tav tm="100000">
                                          <p:val>
                                            <p:strVal val="#ppt_h"/>
                                          </p:val>
                                        </p:tav>
                                      </p:tavLst>
                                    </p:anim>
                                    <p:anim calcmode="lin" valueType="num">
                                      <p:cBhvr>
                                        <p:cTn id="64" dur="500" fill="hold"/>
                                        <p:tgtEl>
                                          <p:spTgt spid="12"/>
                                        </p:tgtEl>
                                        <p:attrNameLst>
                                          <p:attrName>ppt_x</p:attrName>
                                        </p:attrNameLst>
                                      </p:cBhvr>
                                      <p:tavLst>
                                        <p:tav tm="0">
                                          <p:val>
                                            <p:strVal val="#ppt_x-.2"/>
                                          </p:val>
                                        </p:tav>
                                        <p:tav tm="100000">
                                          <p:val>
                                            <p:strVal val="#ppt_x"/>
                                          </p:val>
                                        </p:tav>
                                      </p:tavLst>
                                    </p:anim>
                                    <p:anim calcmode="lin" valueType="num">
                                      <p:cBhvr>
                                        <p:cTn id="65" dur="500" fill="hold"/>
                                        <p:tgtEl>
                                          <p:spTgt spid="12"/>
                                        </p:tgtEl>
                                        <p:attrNameLst>
                                          <p:attrName>ppt_y</p:attrName>
                                        </p:attrNameLst>
                                      </p:cBhvr>
                                      <p:tavLst>
                                        <p:tav tm="0">
                                          <p:val>
                                            <p:strVal val="#ppt_y"/>
                                          </p:val>
                                        </p:tav>
                                        <p:tav tm="100000">
                                          <p:val>
                                            <p:strVal val="#ppt_y"/>
                                          </p:val>
                                        </p:tav>
                                      </p:tavLst>
                                    </p:anim>
                                    <p:animEffect transition="in" filter="fade">
                                      <p:cBhvr>
                                        <p:cTn id="66" dur="500"/>
                                        <p:tgtEl>
                                          <p:spTgt spid="12"/>
                                        </p:tgtEl>
                                      </p:cBhvr>
                                    </p:animEffect>
                                  </p:childTnLst>
                                </p:cTn>
                              </p:par>
                              <p:par>
                                <p:cTn id="67" presetID="54" presetClass="entr" presetSubtype="0" accel="10000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strVal val="#ppt_w*0.05"/>
                                          </p:val>
                                        </p:tav>
                                        <p:tav tm="100000">
                                          <p:val>
                                            <p:strVal val="#ppt_w"/>
                                          </p:val>
                                        </p:tav>
                                      </p:tavLst>
                                    </p:anim>
                                    <p:anim calcmode="lin" valueType="num">
                                      <p:cBhvr>
                                        <p:cTn id="70" dur="500" fill="hold"/>
                                        <p:tgtEl>
                                          <p:spTgt spid="13"/>
                                        </p:tgtEl>
                                        <p:attrNameLst>
                                          <p:attrName>ppt_h</p:attrName>
                                        </p:attrNameLst>
                                      </p:cBhvr>
                                      <p:tavLst>
                                        <p:tav tm="0">
                                          <p:val>
                                            <p:strVal val="#ppt_h"/>
                                          </p:val>
                                        </p:tav>
                                        <p:tav tm="100000">
                                          <p:val>
                                            <p:strVal val="#ppt_h"/>
                                          </p:val>
                                        </p:tav>
                                      </p:tavLst>
                                    </p:anim>
                                    <p:anim calcmode="lin" valueType="num">
                                      <p:cBhvr>
                                        <p:cTn id="71" dur="500" fill="hold"/>
                                        <p:tgtEl>
                                          <p:spTgt spid="13"/>
                                        </p:tgtEl>
                                        <p:attrNameLst>
                                          <p:attrName>ppt_x</p:attrName>
                                        </p:attrNameLst>
                                      </p:cBhvr>
                                      <p:tavLst>
                                        <p:tav tm="0">
                                          <p:val>
                                            <p:strVal val="#ppt_x-.2"/>
                                          </p:val>
                                        </p:tav>
                                        <p:tav tm="100000">
                                          <p:val>
                                            <p:strVal val="#ppt_x"/>
                                          </p:val>
                                        </p:tav>
                                      </p:tavLst>
                                    </p:anim>
                                    <p:anim calcmode="lin" valueType="num">
                                      <p:cBhvr>
                                        <p:cTn id="72" dur="500" fill="hold"/>
                                        <p:tgtEl>
                                          <p:spTgt spid="13"/>
                                        </p:tgtEl>
                                        <p:attrNameLst>
                                          <p:attrName>ppt_y</p:attrName>
                                        </p:attrNameLst>
                                      </p:cBhvr>
                                      <p:tavLst>
                                        <p:tav tm="0">
                                          <p:val>
                                            <p:strVal val="#ppt_y"/>
                                          </p:val>
                                        </p:tav>
                                        <p:tav tm="100000">
                                          <p:val>
                                            <p:strVal val="#ppt_y"/>
                                          </p:val>
                                        </p:tav>
                                      </p:tavLst>
                                    </p:anim>
                                    <p:animEffect transition="in" filter="fade">
                                      <p:cBhvr>
                                        <p:cTn id="73" dur="500"/>
                                        <p:tgtEl>
                                          <p:spTgt spid="13"/>
                                        </p:tgtEl>
                                      </p:cBhvr>
                                    </p:animEffect>
                                  </p:childTnLst>
                                </p:cTn>
                              </p:par>
                              <p:par>
                                <p:cTn id="74" presetID="54" presetClass="entr" presetSubtype="0" accel="100000"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strVal val="#ppt_w*0.05"/>
                                          </p:val>
                                        </p:tav>
                                        <p:tav tm="100000">
                                          <p:val>
                                            <p:strVal val="#ppt_w"/>
                                          </p:val>
                                        </p:tav>
                                      </p:tavLst>
                                    </p:anim>
                                    <p:anim calcmode="lin" valueType="num">
                                      <p:cBhvr>
                                        <p:cTn id="77" dur="500" fill="hold"/>
                                        <p:tgtEl>
                                          <p:spTgt spid="14"/>
                                        </p:tgtEl>
                                        <p:attrNameLst>
                                          <p:attrName>ppt_h</p:attrName>
                                        </p:attrNameLst>
                                      </p:cBhvr>
                                      <p:tavLst>
                                        <p:tav tm="0">
                                          <p:val>
                                            <p:strVal val="#ppt_h"/>
                                          </p:val>
                                        </p:tav>
                                        <p:tav tm="100000">
                                          <p:val>
                                            <p:strVal val="#ppt_h"/>
                                          </p:val>
                                        </p:tav>
                                      </p:tavLst>
                                    </p:anim>
                                    <p:anim calcmode="lin" valueType="num">
                                      <p:cBhvr>
                                        <p:cTn id="78" dur="500" fill="hold"/>
                                        <p:tgtEl>
                                          <p:spTgt spid="14"/>
                                        </p:tgtEl>
                                        <p:attrNameLst>
                                          <p:attrName>ppt_x</p:attrName>
                                        </p:attrNameLst>
                                      </p:cBhvr>
                                      <p:tavLst>
                                        <p:tav tm="0">
                                          <p:val>
                                            <p:strVal val="#ppt_x-.2"/>
                                          </p:val>
                                        </p:tav>
                                        <p:tav tm="100000">
                                          <p:val>
                                            <p:strVal val="#ppt_x"/>
                                          </p:val>
                                        </p:tav>
                                      </p:tavLst>
                                    </p:anim>
                                    <p:anim calcmode="lin" valueType="num">
                                      <p:cBhvr>
                                        <p:cTn id="79" dur="500" fill="hold"/>
                                        <p:tgtEl>
                                          <p:spTgt spid="14"/>
                                        </p:tgtEl>
                                        <p:attrNameLst>
                                          <p:attrName>ppt_y</p:attrName>
                                        </p:attrNameLst>
                                      </p:cBhvr>
                                      <p:tavLst>
                                        <p:tav tm="0">
                                          <p:val>
                                            <p:strVal val="#ppt_y"/>
                                          </p:val>
                                        </p:tav>
                                        <p:tav tm="100000">
                                          <p:val>
                                            <p:strVal val="#ppt_y"/>
                                          </p:val>
                                        </p:tav>
                                      </p:tavLst>
                                    </p:anim>
                                    <p:animEffect transition="in" filter="fade">
                                      <p:cBhvr>
                                        <p:cTn id="80" dur="500"/>
                                        <p:tgtEl>
                                          <p:spTgt spid="14"/>
                                        </p:tgtEl>
                                      </p:cBhvr>
                                    </p:animEffect>
                                  </p:childTnLst>
                                </p:cTn>
                              </p:par>
                              <p:par>
                                <p:cTn id="81" presetID="54" presetClass="entr" presetSubtype="0" accel="100000"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p:cTn id="83" dur="500" fill="hold"/>
                                        <p:tgtEl>
                                          <p:spTgt spid="15"/>
                                        </p:tgtEl>
                                        <p:attrNameLst>
                                          <p:attrName>ppt_w</p:attrName>
                                        </p:attrNameLst>
                                      </p:cBhvr>
                                      <p:tavLst>
                                        <p:tav tm="0">
                                          <p:val>
                                            <p:strVal val="#ppt_w*0.05"/>
                                          </p:val>
                                        </p:tav>
                                        <p:tav tm="100000">
                                          <p:val>
                                            <p:strVal val="#ppt_w"/>
                                          </p:val>
                                        </p:tav>
                                      </p:tavLst>
                                    </p:anim>
                                    <p:anim calcmode="lin" valueType="num">
                                      <p:cBhvr>
                                        <p:cTn id="84" dur="500" fill="hold"/>
                                        <p:tgtEl>
                                          <p:spTgt spid="15"/>
                                        </p:tgtEl>
                                        <p:attrNameLst>
                                          <p:attrName>ppt_h</p:attrName>
                                        </p:attrNameLst>
                                      </p:cBhvr>
                                      <p:tavLst>
                                        <p:tav tm="0">
                                          <p:val>
                                            <p:strVal val="#ppt_h"/>
                                          </p:val>
                                        </p:tav>
                                        <p:tav tm="100000">
                                          <p:val>
                                            <p:strVal val="#ppt_h"/>
                                          </p:val>
                                        </p:tav>
                                      </p:tavLst>
                                    </p:anim>
                                    <p:anim calcmode="lin" valueType="num">
                                      <p:cBhvr>
                                        <p:cTn id="85" dur="500" fill="hold"/>
                                        <p:tgtEl>
                                          <p:spTgt spid="15"/>
                                        </p:tgtEl>
                                        <p:attrNameLst>
                                          <p:attrName>ppt_x</p:attrName>
                                        </p:attrNameLst>
                                      </p:cBhvr>
                                      <p:tavLst>
                                        <p:tav tm="0">
                                          <p:val>
                                            <p:strVal val="#ppt_x-.2"/>
                                          </p:val>
                                        </p:tav>
                                        <p:tav tm="100000">
                                          <p:val>
                                            <p:strVal val="#ppt_x"/>
                                          </p:val>
                                        </p:tav>
                                      </p:tavLst>
                                    </p:anim>
                                    <p:anim calcmode="lin" valueType="num">
                                      <p:cBhvr>
                                        <p:cTn id="86" dur="500" fill="hold"/>
                                        <p:tgtEl>
                                          <p:spTgt spid="15"/>
                                        </p:tgtEl>
                                        <p:attrNameLst>
                                          <p:attrName>ppt_y</p:attrName>
                                        </p:attrNameLst>
                                      </p:cBhvr>
                                      <p:tavLst>
                                        <p:tav tm="0">
                                          <p:val>
                                            <p:strVal val="#ppt_y"/>
                                          </p:val>
                                        </p:tav>
                                        <p:tav tm="100000">
                                          <p:val>
                                            <p:strVal val="#ppt_y"/>
                                          </p:val>
                                        </p:tav>
                                      </p:tavLst>
                                    </p:anim>
                                    <p:animEffect transition="in" filter="fade">
                                      <p:cBhvr>
                                        <p:cTn id="87" dur="500"/>
                                        <p:tgtEl>
                                          <p:spTgt spid="15"/>
                                        </p:tgtEl>
                                      </p:cBhvr>
                                    </p:animEffect>
                                  </p:childTnLst>
                                </p:cTn>
                              </p:par>
                              <p:par>
                                <p:cTn id="88" presetID="54" presetClass="entr" presetSubtype="0" accel="100000" fill="hold" grpId="0" nodeType="with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p:cTn id="90" dur="500" fill="hold"/>
                                        <p:tgtEl>
                                          <p:spTgt spid="16"/>
                                        </p:tgtEl>
                                        <p:attrNameLst>
                                          <p:attrName>ppt_w</p:attrName>
                                        </p:attrNameLst>
                                      </p:cBhvr>
                                      <p:tavLst>
                                        <p:tav tm="0">
                                          <p:val>
                                            <p:strVal val="#ppt_w*0.05"/>
                                          </p:val>
                                        </p:tav>
                                        <p:tav tm="100000">
                                          <p:val>
                                            <p:strVal val="#ppt_w"/>
                                          </p:val>
                                        </p:tav>
                                      </p:tavLst>
                                    </p:anim>
                                    <p:anim calcmode="lin" valueType="num">
                                      <p:cBhvr>
                                        <p:cTn id="91" dur="500" fill="hold"/>
                                        <p:tgtEl>
                                          <p:spTgt spid="16"/>
                                        </p:tgtEl>
                                        <p:attrNameLst>
                                          <p:attrName>ppt_h</p:attrName>
                                        </p:attrNameLst>
                                      </p:cBhvr>
                                      <p:tavLst>
                                        <p:tav tm="0">
                                          <p:val>
                                            <p:strVal val="#ppt_h"/>
                                          </p:val>
                                        </p:tav>
                                        <p:tav tm="100000">
                                          <p:val>
                                            <p:strVal val="#ppt_h"/>
                                          </p:val>
                                        </p:tav>
                                      </p:tavLst>
                                    </p:anim>
                                    <p:anim calcmode="lin" valueType="num">
                                      <p:cBhvr>
                                        <p:cTn id="92" dur="500" fill="hold"/>
                                        <p:tgtEl>
                                          <p:spTgt spid="16"/>
                                        </p:tgtEl>
                                        <p:attrNameLst>
                                          <p:attrName>ppt_x</p:attrName>
                                        </p:attrNameLst>
                                      </p:cBhvr>
                                      <p:tavLst>
                                        <p:tav tm="0">
                                          <p:val>
                                            <p:strVal val="#ppt_x-.2"/>
                                          </p:val>
                                        </p:tav>
                                        <p:tav tm="100000">
                                          <p:val>
                                            <p:strVal val="#ppt_x"/>
                                          </p:val>
                                        </p:tav>
                                      </p:tavLst>
                                    </p:anim>
                                    <p:anim calcmode="lin" valueType="num">
                                      <p:cBhvr>
                                        <p:cTn id="93" dur="500" fill="hold"/>
                                        <p:tgtEl>
                                          <p:spTgt spid="16"/>
                                        </p:tgtEl>
                                        <p:attrNameLst>
                                          <p:attrName>ppt_y</p:attrName>
                                        </p:attrNameLst>
                                      </p:cBhvr>
                                      <p:tavLst>
                                        <p:tav tm="0">
                                          <p:val>
                                            <p:strVal val="#ppt_y"/>
                                          </p:val>
                                        </p:tav>
                                        <p:tav tm="100000">
                                          <p:val>
                                            <p:strVal val="#ppt_y"/>
                                          </p:val>
                                        </p:tav>
                                      </p:tavLst>
                                    </p:anim>
                                    <p:animEffect transition="in" filter="fade">
                                      <p:cBhvr>
                                        <p:cTn id="94" dur="500"/>
                                        <p:tgtEl>
                                          <p:spTgt spid="16"/>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slide(fromBottom)">
                                      <p:cBhvr>
                                        <p:cTn id="97" dur="500"/>
                                        <p:tgtEl>
                                          <p:spTgt spid="20"/>
                                        </p:tgtEl>
                                      </p:cBhvr>
                                    </p:animEffect>
                                  </p:childTnLst>
                                </p:cTn>
                              </p:par>
                              <p:par>
                                <p:cTn id="98" presetID="12" presetClass="entr" presetSubtype="4"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slide(fromBottom)">
                                      <p:cBhvr>
                                        <p:cTn id="100" dur="500"/>
                                        <p:tgtEl>
                                          <p:spTgt spid="21"/>
                                        </p:tgtEl>
                                      </p:cBhvr>
                                    </p:animEffect>
                                  </p:childTnLst>
                                </p:cTn>
                              </p:par>
                              <p:par>
                                <p:cTn id="101" presetID="12" presetClass="entr" presetSubtype="4"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slide(fromBottom)">
                                      <p:cBhvr>
                                        <p:cTn id="103" dur="500"/>
                                        <p:tgtEl>
                                          <p:spTgt spid="22"/>
                                        </p:tgtEl>
                                      </p:cBhvr>
                                    </p:animEffect>
                                  </p:childTnLst>
                                </p:cTn>
                              </p:par>
                            </p:childTnLst>
                          </p:cTn>
                        </p:par>
                      </p:childTnLst>
                    </p:cTn>
                  </p:par>
                  <p:par>
                    <p:cTn id="104" fill="hold">
                      <p:stCondLst>
                        <p:cond delay="indefinite"/>
                      </p:stCondLst>
                      <p:childTnLst>
                        <p:par>
                          <p:cTn id="105" fill="hold">
                            <p:stCondLst>
                              <p:cond delay="0"/>
                            </p:stCondLst>
                            <p:childTnLst>
                              <p:par>
                                <p:cTn id="106" presetID="24" presetClass="entr" presetSubtype="0" fill="hold" grpId="0" nodeType="clickEffect">
                                  <p:stCondLst>
                                    <p:cond delay="0"/>
                                  </p:stCondLst>
                                  <p:childTnLst>
                                    <p:set>
                                      <p:cBhvr>
                                        <p:cTn id="107" dur="1" fill="hold">
                                          <p:stCondLst>
                                            <p:cond delay="0"/>
                                          </p:stCondLst>
                                        </p:cTn>
                                        <p:tgtEl>
                                          <p:spTgt spid="23"/>
                                        </p:tgtEl>
                                        <p:attrNameLst>
                                          <p:attrName>style.visibility</p:attrName>
                                        </p:attrNameLst>
                                      </p:cBhvr>
                                      <p:to>
                                        <p:strVal val="visible"/>
                                      </p:to>
                                    </p:set>
                                    <p:anim to="" calcmode="lin" valueType="num">
                                      <p:cBhvr>
                                        <p:cTn id="108" dur="1" fill="hold"/>
                                        <p:tgtEl>
                                          <p:spTgt spid="23"/>
                                        </p:tgtEl>
                                        <p:attrNameLst>
                                          <p:attrName/>
                                        </p:attrNameLst>
                                      </p:cBhvr>
                                    </p:anim>
                                  </p:childTnLst>
                                </p:cTn>
                              </p:par>
                            </p:childTnLst>
                          </p:cTn>
                        </p:par>
                      </p:childTnLst>
                    </p:cTn>
                  </p:par>
                  <p:par>
                    <p:cTn id="109" fill="hold">
                      <p:stCondLst>
                        <p:cond delay="indefinite"/>
                      </p:stCondLst>
                      <p:childTnLst>
                        <p:par>
                          <p:cTn id="110" fill="hold">
                            <p:stCondLst>
                              <p:cond delay="0"/>
                            </p:stCondLst>
                            <p:childTnLst>
                              <p:par>
                                <p:cTn id="111" presetID="24" presetClass="entr" presetSubtype="0" fill="hold" grpId="0" nodeType="clickEffect">
                                  <p:stCondLst>
                                    <p:cond delay="0"/>
                                  </p:stCondLst>
                                  <p:childTnLst>
                                    <p:set>
                                      <p:cBhvr>
                                        <p:cTn id="112" dur="1" fill="hold">
                                          <p:stCondLst>
                                            <p:cond delay="0"/>
                                          </p:stCondLst>
                                        </p:cTn>
                                        <p:tgtEl>
                                          <p:spTgt spid="24"/>
                                        </p:tgtEl>
                                        <p:attrNameLst>
                                          <p:attrName>style.visibility</p:attrName>
                                        </p:attrNameLst>
                                      </p:cBhvr>
                                      <p:to>
                                        <p:strVal val="visible"/>
                                      </p:to>
                                    </p:set>
                                    <p:anim to="" calcmode="lin" valueType="num">
                                      <p:cBhvr>
                                        <p:cTn id="113" dur="1" fill="hold"/>
                                        <p:tgtEl>
                                          <p:spTgt spid="24"/>
                                        </p:tgtEl>
                                        <p:attrNameLst>
                                          <p:attrName/>
                                        </p:attrNameLst>
                                      </p:cBhvr>
                                    </p:anim>
                                  </p:childTnLst>
                                </p:cTn>
                              </p:par>
                            </p:childTnLst>
                          </p:cTn>
                        </p:par>
                      </p:childTnLst>
                    </p:cTn>
                  </p:par>
                  <p:par>
                    <p:cTn id="114" fill="hold">
                      <p:stCondLst>
                        <p:cond delay="indefinite"/>
                      </p:stCondLst>
                      <p:childTnLst>
                        <p:par>
                          <p:cTn id="115" fill="hold">
                            <p:stCondLst>
                              <p:cond delay="0"/>
                            </p:stCondLst>
                            <p:childTnLst>
                              <p:par>
                                <p:cTn id="116" presetID="24" presetClass="entr" presetSubtype="0" fill="hold" grpId="0" nodeType="clickEffect">
                                  <p:stCondLst>
                                    <p:cond delay="0"/>
                                  </p:stCondLst>
                                  <p:childTnLst>
                                    <p:set>
                                      <p:cBhvr>
                                        <p:cTn id="117" dur="1" fill="hold">
                                          <p:stCondLst>
                                            <p:cond delay="0"/>
                                          </p:stCondLst>
                                        </p:cTn>
                                        <p:tgtEl>
                                          <p:spTgt spid="26"/>
                                        </p:tgtEl>
                                        <p:attrNameLst>
                                          <p:attrName>style.visibility</p:attrName>
                                        </p:attrNameLst>
                                      </p:cBhvr>
                                      <p:to>
                                        <p:strVal val="visible"/>
                                      </p:to>
                                    </p:set>
                                    <p:anim to="" calcmode="lin" valueType="num">
                                      <p:cBhvr>
                                        <p:cTn id="118" dur="1" fill="hold"/>
                                        <p:tgtEl>
                                          <p:spTgt spid="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animBg="1"/>
      <p:bldP spid="9" grpId="0" animBg="1"/>
      <p:bldP spid="10" grpId="0" animBg="1"/>
      <p:bldP spid="5" grpId="0" animBg="1"/>
      <p:bldP spid="11" grpId="0" animBg="1"/>
      <p:bldP spid="12" grpId="0" animBg="1"/>
      <p:bldP spid="13" grpId="0" animBg="1"/>
      <p:bldP spid="6" grpId="0" animBg="1"/>
      <p:bldP spid="14" grpId="0" animBg="1"/>
      <p:bldP spid="15" grpId="0" animBg="1"/>
      <p:bldP spid="16" grpId="0" animBg="1"/>
      <p:bldP spid="7" grpId="0" animBg="1"/>
      <p:bldP spid="20" grpId="0" animBg="1"/>
      <p:bldP spid="21" grpId="0" animBg="1"/>
      <p:bldP spid="22" grpId="0" animBg="1"/>
      <p:bldP spid="23" grpId="0"/>
      <p:bldP spid="24" grpId="0"/>
      <p:bldP spid="26"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6858024"/>
          </a:xfrm>
          <a:prstGeom prst="rect">
            <a:avLst/>
          </a:prstGeom>
          <a:noFill/>
        </p:spPr>
      </p:pic>
      <p:sp>
        <p:nvSpPr>
          <p:cNvPr id="3" name="مستطيل ذو زوايا قطرية مخدوشة 2"/>
          <p:cNvSpPr/>
          <p:nvPr/>
        </p:nvSpPr>
        <p:spPr>
          <a:xfrm>
            <a:off x="7072330" y="28572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4" name="مربع نص 3"/>
          <p:cNvSpPr txBox="1"/>
          <p:nvPr/>
        </p:nvSpPr>
        <p:spPr>
          <a:xfrm>
            <a:off x="1142976" y="142852"/>
            <a:ext cx="6000792" cy="1077218"/>
          </a:xfrm>
          <a:prstGeom prst="rect">
            <a:avLst/>
          </a:prstGeom>
          <a:noFill/>
        </p:spPr>
        <p:txBody>
          <a:bodyPr wrap="square" rtlCol="1">
            <a:spAutoFit/>
          </a:bodyPr>
          <a:lstStyle/>
          <a:p>
            <a:pPr algn="ctr"/>
            <a:r>
              <a:rPr lang="ar-SA" sz="3200" b="1" dirty="0" smtClean="0">
                <a:cs typeface="DecoType Naskh" pitchFamily="2" charset="-78"/>
              </a:rPr>
              <a:t>أجيب عن الأسئلة التالية لأستخلص الفكرة العامة والأفكار الرئيسة:</a:t>
            </a:r>
          </a:p>
        </p:txBody>
      </p:sp>
      <p:sp>
        <p:nvSpPr>
          <p:cNvPr id="5" name="وسيلة شرح على شكل سحابة 4"/>
          <p:cNvSpPr/>
          <p:nvPr/>
        </p:nvSpPr>
        <p:spPr>
          <a:xfrm>
            <a:off x="285720" y="1000108"/>
            <a:ext cx="8501122" cy="2071702"/>
          </a:xfrm>
          <a:prstGeom prst="cloudCallout">
            <a:avLst>
              <a:gd name="adj1" fmla="val 17335"/>
              <a:gd name="adj2" fmla="val -69029"/>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Tx/>
              <a:buChar char="-"/>
            </a:pPr>
            <a:r>
              <a:rPr lang="ar-SA" sz="2800" b="1" dirty="0" smtClean="0">
                <a:solidFill>
                  <a:schemeClr val="tx1"/>
                </a:solidFill>
              </a:rPr>
              <a:t>ما الطريق الصحيح في الحياة؟</a:t>
            </a:r>
          </a:p>
          <a:p>
            <a:pPr>
              <a:buFontTx/>
              <a:buChar char="-"/>
            </a:pPr>
            <a:r>
              <a:rPr lang="ar-SA" sz="2800" b="1" dirty="0" smtClean="0">
                <a:solidFill>
                  <a:schemeClr val="tx1"/>
                </a:solidFill>
              </a:rPr>
              <a:t>بم ينصح الشاعر في هذه الأبيات؟</a:t>
            </a:r>
          </a:p>
          <a:p>
            <a:pPr>
              <a:buFontTx/>
              <a:buChar char="-"/>
            </a:pPr>
            <a:r>
              <a:rPr lang="ar-SA" sz="2800" b="1" dirty="0" smtClean="0">
                <a:solidFill>
                  <a:schemeClr val="tx1"/>
                </a:solidFill>
              </a:rPr>
              <a:t>ما فائدة الرياضة؟</a:t>
            </a:r>
          </a:p>
          <a:p>
            <a:pPr>
              <a:buFontTx/>
              <a:buChar char="-"/>
            </a:pPr>
            <a:r>
              <a:rPr lang="ar-SA" sz="2800" b="1" dirty="0" smtClean="0">
                <a:solidFill>
                  <a:schemeClr val="tx1"/>
                </a:solidFill>
              </a:rPr>
              <a:t>ماذا تغرس الرياضة في نفس الإنسان؟ </a:t>
            </a:r>
            <a:endParaRPr lang="ar-SA" sz="2800" b="1" dirty="0">
              <a:solidFill>
                <a:schemeClr val="tx1"/>
              </a:solidFill>
            </a:endParaRPr>
          </a:p>
        </p:txBody>
      </p:sp>
      <p:sp>
        <p:nvSpPr>
          <p:cNvPr id="6" name="مستطيل ذو زوايا قطرية مخدوشة 5"/>
          <p:cNvSpPr/>
          <p:nvPr/>
        </p:nvSpPr>
        <p:spPr>
          <a:xfrm>
            <a:off x="7115194" y="2965129"/>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7" name="مربع نص 6"/>
          <p:cNvSpPr txBox="1"/>
          <p:nvPr/>
        </p:nvSpPr>
        <p:spPr>
          <a:xfrm>
            <a:off x="5072066" y="2928934"/>
            <a:ext cx="2214578" cy="584775"/>
          </a:xfrm>
          <a:prstGeom prst="rect">
            <a:avLst/>
          </a:prstGeom>
          <a:noFill/>
        </p:spPr>
        <p:txBody>
          <a:bodyPr wrap="square" rtlCol="1">
            <a:spAutoFit/>
          </a:bodyPr>
          <a:lstStyle/>
          <a:p>
            <a:pPr algn="ctr"/>
            <a:r>
              <a:rPr lang="ar-SA" sz="3200" b="1" dirty="0" smtClean="0">
                <a:cs typeface="DecoType Naskh" pitchFamily="2" charset="-78"/>
              </a:rPr>
              <a:t>أعلل ما يأتي:</a:t>
            </a:r>
          </a:p>
        </p:txBody>
      </p:sp>
      <p:sp>
        <p:nvSpPr>
          <p:cNvPr id="8" name="دمعة 7"/>
          <p:cNvSpPr/>
          <p:nvPr/>
        </p:nvSpPr>
        <p:spPr>
          <a:xfrm>
            <a:off x="142812" y="3643315"/>
            <a:ext cx="2786114" cy="1207952"/>
          </a:xfrm>
          <a:prstGeom prst="teardrop">
            <a:avLst>
              <a:gd name="adj" fmla="val 115319"/>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تكرا الشاعر كلمة(كن)في البيت التاسع</a:t>
            </a:r>
          </a:p>
        </p:txBody>
      </p:sp>
      <p:sp>
        <p:nvSpPr>
          <p:cNvPr id="9" name="دمعة 8"/>
          <p:cNvSpPr/>
          <p:nvPr/>
        </p:nvSpPr>
        <p:spPr>
          <a:xfrm>
            <a:off x="2990840" y="3714753"/>
            <a:ext cx="2867044" cy="1213147"/>
          </a:xfrm>
          <a:prstGeom prst="teardrop">
            <a:avLst>
              <a:gd name="adj" fmla="val 115319"/>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تحية الشاعر للرياضة.</a:t>
            </a:r>
          </a:p>
        </p:txBody>
      </p:sp>
      <p:sp>
        <p:nvSpPr>
          <p:cNvPr id="10" name="دمعة 9"/>
          <p:cNvSpPr/>
          <p:nvPr/>
        </p:nvSpPr>
        <p:spPr>
          <a:xfrm>
            <a:off x="6000760" y="3571876"/>
            <a:ext cx="2643206" cy="1285884"/>
          </a:xfrm>
          <a:prstGeom prst="teardrop">
            <a:avLst>
              <a:gd name="adj" fmla="val 115319"/>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ذِكر الشاعر الأسد من بين الحيوانات الأخرى.</a:t>
            </a:r>
            <a:endParaRPr lang="ar-SA" sz="2000" b="1" dirty="0">
              <a:solidFill>
                <a:schemeClr val="tx1"/>
              </a:solidFill>
            </a:endParaRPr>
          </a:p>
        </p:txBody>
      </p:sp>
      <p:sp>
        <p:nvSpPr>
          <p:cNvPr id="11" name="مستطيل ذو زوايا قطرية مخدوشة 10"/>
          <p:cNvSpPr/>
          <p:nvPr/>
        </p:nvSpPr>
        <p:spPr>
          <a:xfrm>
            <a:off x="7858148" y="5371121"/>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12" name="مربع نص 11"/>
          <p:cNvSpPr txBox="1"/>
          <p:nvPr/>
        </p:nvSpPr>
        <p:spPr>
          <a:xfrm>
            <a:off x="5815020" y="4929198"/>
            <a:ext cx="2214578" cy="1569660"/>
          </a:xfrm>
          <a:prstGeom prst="rect">
            <a:avLst/>
          </a:prstGeom>
          <a:noFill/>
        </p:spPr>
        <p:txBody>
          <a:bodyPr wrap="square" rtlCol="1">
            <a:spAutoFit/>
          </a:bodyPr>
          <a:lstStyle/>
          <a:p>
            <a:pPr algn="ctr"/>
            <a:r>
              <a:rPr lang="ar-SA" sz="3200" b="1" dirty="0" smtClean="0">
                <a:cs typeface="DecoType Naskh" pitchFamily="2" charset="-78"/>
              </a:rPr>
              <a:t>أستدل على القيم الدينية التالية من الأبيات:</a:t>
            </a:r>
          </a:p>
        </p:txBody>
      </p:sp>
      <p:sp>
        <p:nvSpPr>
          <p:cNvPr id="13" name="مربع نص 12"/>
          <p:cNvSpPr txBox="1"/>
          <p:nvPr/>
        </p:nvSpPr>
        <p:spPr>
          <a:xfrm>
            <a:off x="142844" y="5286388"/>
            <a:ext cx="5857916" cy="584775"/>
          </a:xfrm>
          <a:prstGeom prst="rect">
            <a:avLst/>
          </a:prstGeom>
          <a:noFill/>
          <a:ln>
            <a:solidFill>
              <a:schemeClr val="accent2"/>
            </a:solidFill>
          </a:ln>
        </p:spPr>
        <p:txBody>
          <a:bodyPr wrap="square" rtlCol="1">
            <a:spAutoFit/>
          </a:bodyPr>
          <a:lstStyle/>
          <a:p>
            <a:r>
              <a:rPr lang="ar-SA" sz="3200" b="1" dirty="0" smtClean="0">
                <a:cs typeface="DecoType Naskh" pitchFamily="2" charset="-78"/>
              </a:rPr>
              <a:t>العون والمساعدة:              الشرف والصبر:</a:t>
            </a:r>
          </a:p>
        </p:txBody>
      </p:sp>
      <p:sp>
        <p:nvSpPr>
          <p:cNvPr id="15" name="مربع نص 14"/>
          <p:cNvSpPr txBox="1"/>
          <p:nvPr/>
        </p:nvSpPr>
        <p:spPr>
          <a:xfrm>
            <a:off x="3071802" y="5286388"/>
            <a:ext cx="1081094" cy="584775"/>
          </a:xfrm>
          <a:prstGeom prst="rect">
            <a:avLst/>
          </a:prstGeom>
          <a:noFill/>
          <a:ln>
            <a:noFill/>
          </a:ln>
        </p:spPr>
        <p:txBody>
          <a:bodyPr wrap="square" rtlCol="1">
            <a:spAutoFit/>
          </a:bodyPr>
          <a:lstStyle/>
          <a:p>
            <a:r>
              <a:rPr lang="ar-SA" sz="3200" b="1" dirty="0" smtClean="0">
                <a:solidFill>
                  <a:srgbClr val="C00000"/>
                </a:solidFill>
                <a:cs typeface="DecoType Naskh" pitchFamily="2" charset="-78"/>
              </a:rPr>
              <a:t>البيت 9</a:t>
            </a:r>
          </a:p>
        </p:txBody>
      </p:sp>
      <p:sp>
        <p:nvSpPr>
          <p:cNvPr id="16" name="مربع نص 15"/>
          <p:cNvSpPr txBox="1"/>
          <p:nvPr/>
        </p:nvSpPr>
        <p:spPr>
          <a:xfrm>
            <a:off x="71406" y="5299659"/>
            <a:ext cx="1081094" cy="584775"/>
          </a:xfrm>
          <a:prstGeom prst="rect">
            <a:avLst/>
          </a:prstGeom>
          <a:noFill/>
          <a:ln>
            <a:noFill/>
          </a:ln>
        </p:spPr>
        <p:txBody>
          <a:bodyPr wrap="square" rtlCol="1">
            <a:spAutoFit/>
          </a:bodyPr>
          <a:lstStyle/>
          <a:p>
            <a:r>
              <a:rPr lang="ar-SA" sz="3200" b="1" dirty="0" smtClean="0">
                <a:solidFill>
                  <a:srgbClr val="C00000"/>
                </a:solidFill>
                <a:cs typeface="DecoType Naskh" pitchFamily="2" charset="-78"/>
              </a:rPr>
              <a:t>البيت6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17" presetClass="entr" presetSubtype="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ppt_w/2"/>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strVal val="#ppt_h"/>
                                          </p:val>
                                        </p:tav>
                                        <p:tav tm="100000">
                                          <p:val>
                                            <p:strVal val="#ppt_h"/>
                                          </p:val>
                                        </p:tav>
                                      </p:tavLst>
                                    </p:anim>
                                  </p:childTnLst>
                                </p:cTn>
                              </p:par>
                              <p:par>
                                <p:cTn id="17" presetID="2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edge">
                                      <p:cBhvr>
                                        <p:cTn id="19" dur="1000"/>
                                        <p:tgtEl>
                                          <p:spTgt spid="6"/>
                                        </p:tgtEl>
                                      </p:cBhvr>
                                    </p:animEffect>
                                  </p:childTnLst>
                                </p:cTn>
                              </p:par>
                              <p:par>
                                <p:cTn id="20" presetID="2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edge">
                                      <p:cBhvr>
                                        <p:cTn id="22" dur="1000"/>
                                        <p:tgtEl>
                                          <p:spTgt spid="7"/>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circle(in)">
                                      <p:cBhvr>
                                        <p:cTn id="28" dur="2000"/>
                                        <p:tgtEl>
                                          <p:spTgt spid="9"/>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ircle(in)">
                                      <p:cBhvr>
                                        <p:cTn id="31" dur="2000"/>
                                        <p:tgtEl>
                                          <p:spTgt spid="10"/>
                                        </p:tgtEl>
                                      </p:cBhvr>
                                    </p:animEffect>
                                  </p:childTnLst>
                                </p:cTn>
                              </p:par>
                              <p:par>
                                <p:cTn id="32" presetID="2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edge">
                                      <p:cBhvr>
                                        <p:cTn id="34" dur="1000"/>
                                        <p:tgtEl>
                                          <p:spTgt spid="11"/>
                                        </p:tgtEl>
                                      </p:cBhvr>
                                    </p:animEffect>
                                  </p:childTnLst>
                                </p:cTn>
                              </p:par>
                              <p:par>
                                <p:cTn id="35" presetID="2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edge">
                                      <p:cBhvr>
                                        <p:cTn id="37" dur="1000"/>
                                        <p:tgtEl>
                                          <p:spTgt spid="12"/>
                                        </p:tgtEl>
                                      </p:cBhvr>
                                    </p:animEffect>
                                  </p:childTnLst>
                                </p:cTn>
                              </p:par>
                              <p:par>
                                <p:cTn id="38" presetID="2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edge">
                                      <p:cBhvr>
                                        <p:cTn id="40" dur="10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0"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edge">
                                      <p:cBhvr>
                                        <p:cTn id="45" dur="10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20"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edge">
                                      <p:cBhvr>
                                        <p:cTn id="5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p:bldP spid="8" grpId="0" animBg="1"/>
      <p:bldP spid="9" grpId="0" animBg="1"/>
      <p:bldP spid="10" grpId="0" animBg="1"/>
      <p:bldP spid="11" grpId="0" animBg="1"/>
      <p:bldP spid="12" grpId="0"/>
      <p:bldP spid="13" grpId="0" animBg="1"/>
      <p:bldP spid="15" grpId="0"/>
      <p:bldP spid="16"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6858016" y="870503"/>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4" name="مربع نص 3"/>
          <p:cNvSpPr txBox="1"/>
          <p:nvPr/>
        </p:nvSpPr>
        <p:spPr>
          <a:xfrm>
            <a:off x="2357422" y="785794"/>
            <a:ext cx="4643470" cy="584775"/>
          </a:xfrm>
          <a:prstGeom prst="rect">
            <a:avLst/>
          </a:prstGeom>
          <a:noFill/>
        </p:spPr>
        <p:txBody>
          <a:bodyPr wrap="square" rtlCol="1">
            <a:spAutoFit/>
          </a:bodyPr>
          <a:lstStyle/>
          <a:p>
            <a:pPr algn="ctr"/>
            <a:r>
              <a:rPr lang="ar-SA" sz="3200" b="1" dirty="0" smtClean="0">
                <a:cs typeface="DecoType Naskh" pitchFamily="2" charset="-78"/>
              </a:rPr>
              <a:t>أحدد العلاقة بين كل كلمتين مما يأتي:</a:t>
            </a:r>
          </a:p>
        </p:txBody>
      </p:sp>
      <p:sp>
        <p:nvSpPr>
          <p:cNvPr id="5" name="سهم إلى اليسار 4"/>
          <p:cNvSpPr/>
          <p:nvPr/>
        </p:nvSpPr>
        <p:spPr>
          <a:xfrm>
            <a:off x="6143636" y="1370569"/>
            <a:ext cx="1928826" cy="1143008"/>
          </a:xfrm>
          <a:prstGeom prst="lef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جد وهزل</a:t>
            </a:r>
            <a:endParaRPr lang="ar-SA" sz="2800" b="1" dirty="0">
              <a:solidFill>
                <a:schemeClr val="tx1"/>
              </a:solidFill>
            </a:endParaRPr>
          </a:p>
        </p:txBody>
      </p:sp>
      <p:sp>
        <p:nvSpPr>
          <p:cNvPr id="6" name="سهم إلى اليسار 5"/>
          <p:cNvSpPr/>
          <p:nvPr/>
        </p:nvSpPr>
        <p:spPr>
          <a:xfrm>
            <a:off x="3643306" y="2084949"/>
            <a:ext cx="2428892" cy="1143008"/>
          </a:xfrm>
          <a:prstGeom prst="leftArrow">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شداد والمتينا</a:t>
            </a:r>
            <a:endParaRPr lang="ar-SA" sz="2800" b="1" dirty="0">
              <a:solidFill>
                <a:schemeClr val="tx1"/>
              </a:solidFill>
            </a:endParaRPr>
          </a:p>
        </p:txBody>
      </p:sp>
      <p:sp>
        <p:nvSpPr>
          <p:cNvPr id="7" name="مربع نص 6"/>
          <p:cNvSpPr txBox="1"/>
          <p:nvPr/>
        </p:nvSpPr>
        <p:spPr>
          <a:xfrm>
            <a:off x="3143240" y="1513445"/>
            <a:ext cx="3214710" cy="646331"/>
          </a:xfrm>
          <a:prstGeom prst="rect">
            <a:avLst/>
          </a:prstGeom>
          <a:noFill/>
        </p:spPr>
        <p:txBody>
          <a:bodyPr wrap="square" rtlCol="1">
            <a:spAutoFit/>
          </a:bodyPr>
          <a:lstStyle/>
          <a:p>
            <a:pPr algn="ctr"/>
            <a:r>
              <a:rPr lang="ar-SA" sz="3600" b="1" dirty="0" smtClean="0">
                <a:solidFill>
                  <a:srgbClr val="C00000"/>
                </a:solidFill>
              </a:rPr>
              <a:t>طباق (تضاد )</a:t>
            </a:r>
            <a:endParaRPr lang="ar-SA" sz="3600" b="1" dirty="0">
              <a:solidFill>
                <a:srgbClr val="C00000"/>
              </a:solidFill>
            </a:endParaRPr>
          </a:p>
        </p:txBody>
      </p:sp>
      <p:sp>
        <p:nvSpPr>
          <p:cNvPr id="8" name="مربع نص 7"/>
          <p:cNvSpPr txBox="1"/>
          <p:nvPr/>
        </p:nvSpPr>
        <p:spPr>
          <a:xfrm>
            <a:off x="1500166" y="2299263"/>
            <a:ext cx="2428892" cy="646331"/>
          </a:xfrm>
          <a:prstGeom prst="rect">
            <a:avLst/>
          </a:prstGeom>
          <a:noFill/>
        </p:spPr>
        <p:txBody>
          <a:bodyPr wrap="square" rtlCol="1">
            <a:spAutoFit/>
          </a:bodyPr>
          <a:lstStyle/>
          <a:p>
            <a:pPr algn="ctr"/>
            <a:r>
              <a:rPr lang="ar-SA" sz="3600" b="1" dirty="0" smtClean="0">
                <a:solidFill>
                  <a:srgbClr val="C00000"/>
                </a:solidFill>
              </a:rPr>
              <a:t>ترادف</a:t>
            </a:r>
            <a:endParaRPr lang="ar-SA" sz="3600" b="1" dirty="0">
              <a:solidFill>
                <a:srgbClr val="C00000"/>
              </a:solidFill>
            </a:endParaRPr>
          </a:p>
        </p:txBody>
      </p:sp>
      <p:sp>
        <p:nvSpPr>
          <p:cNvPr id="9" name="مستطيل ذو زوايا قطرية مخدوشة 8"/>
          <p:cNvSpPr/>
          <p:nvPr/>
        </p:nvSpPr>
        <p:spPr>
          <a:xfrm>
            <a:off x="6929454" y="3299395"/>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10" name="مربع نص 9"/>
          <p:cNvSpPr txBox="1"/>
          <p:nvPr/>
        </p:nvSpPr>
        <p:spPr>
          <a:xfrm>
            <a:off x="928662" y="3286124"/>
            <a:ext cx="6000792" cy="584775"/>
          </a:xfrm>
          <a:prstGeom prst="rect">
            <a:avLst/>
          </a:prstGeom>
          <a:noFill/>
        </p:spPr>
        <p:txBody>
          <a:bodyPr wrap="square" rtlCol="1">
            <a:spAutoFit/>
          </a:bodyPr>
          <a:lstStyle/>
          <a:p>
            <a:pPr algn="ctr"/>
            <a:r>
              <a:rPr lang="ar-SA" sz="3200" b="1" dirty="0" smtClean="0">
                <a:cs typeface="DecoType Naskh" pitchFamily="2" charset="-78"/>
              </a:rPr>
              <a:t>أختار من القصيدة شطر بيت يصلح أن يكون حكمة:</a:t>
            </a:r>
          </a:p>
        </p:txBody>
      </p:sp>
      <p:sp>
        <p:nvSpPr>
          <p:cNvPr id="11" name="مربع نص 10"/>
          <p:cNvSpPr txBox="1"/>
          <p:nvPr/>
        </p:nvSpPr>
        <p:spPr>
          <a:xfrm>
            <a:off x="2714612" y="3997115"/>
            <a:ext cx="3786214" cy="646331"/>
          </a:xfrm>
          <a:prstGeom prst="rect">
            <a:avLst/>
          </a:prstGeom>
          <a:noFill/>
        </p:spPr>
        <p:txBody>
          <a:bodyPr wrap="square" rtlCol="1">
            <a:spAutoFit/>
          </a:bodyPr>
          <a:lstStyle/>
          <a:p>
            <a:pPr algn="ctr"/>
            <a:r>
              <a:rPr lang="ar-SA" sz="3600" b="1" dirty="0" smtClean="0">
                <a:solidFill>
                  <a:srgbClr val="C00000"/>
                </a:solidFill>
              </a:rPr>
              <a:t>أعز الأسد أمنعها عرينا</a:t>
            </a:r>
            <a:endParaRPr lang="ar-SA" sz="36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Bottom)">
                                      <p:cBhvr>
                                        <p:cTn id="13" dur="500"/>
                                        <p:tgtEl>
                                          <p:spTgt spid="5"/>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lide(fromBottom)">
                                      <p:cBhvr>
                                        <p:cTn id="16" dur="500"/>
                                        <p:tgtEl>
                                          <p:spTgt spid="6"/>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edge">
                                      <p:cBhvr>
                                        <p:cTn id="19" dur="1000"/>
                                        <p:tgtEl>
                                          <p:spTgt spid="9"/>
                                        </p:tgtEl>
                                      </p:cBhvr>
                                    </p:animEffect>
                                  </p:childTnLst>
                                </p:cTn>
                              </p:par>
                              <p:par>
                                <p:cTn id="20" presetID="2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edg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to="" calcmode="lin" valueType="num">
                                      <p:cBhvr>
                                        <p:cTn id="37" dur="1" fill="hold"/>
                                        <p:tgtEl>
                                          <p:spTgt spid="1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p:bldP spid="8" grpId="0"/>
      <p:bldP spid="9" grpId="0" animBg="1"/>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858148" y="390203"/>
            <a:ext cx="857256"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أولاً</a:t>
            </a:r>
            <a:endParaRPr lang="ar-SA" sz="2800" b="1" dirty="0">
              <a:solidFill>
                <a:schemeClr val="tx1"/>
              </a:solidFill>
            </a:endParaRPr>
          </a:p>
        </p:txBody>
      </p:sp>
      <p:sp>
        <p:nvSpPr>
          <p:cNvPr id="4" name="مربع نص 3"/>
          <p:cNvSpPr txBox="1"/>
          <p:nvPr/>
        </p:nvSpPr>
        <p:spPr>
          <a:xfrm>
            <a:off x="785786" y="208642"/>
            <a:ext cx="7000924" cy="1077218"/>
          </a:xfrm>
          <a:prstGeom prst="rect">
            <a:avLst/>
          </a:prstGeom>
          <a:noFill/>
        </p:spPr>
        <p:txBody>
          <a:bodyPr wrap="square" rtlCol="1">
            <a:spAutoFit/>
          </a:bodyPr>
          <a:lstStyle/>
          <a:p>
            <a:pPr algn="ctr"/>
            <a:r>
              <a:rPr lang="ar-SA" sz="3200" b="1" dirty="0" smtClean="0">
                <a:cs typeface="DecoType Naskh" pitchFamily="2" charset="-78"/>
              </a:rPr>
              <a:t>1)أحصر الأسباب المؤدية إلى تلوث المياه والنتائج المترتبة على ذلك مستخدماً الشكل التالي:</a:t>
            </a:r>
          </a:p>
        </p:txBody>
      </p:sp>
      <p:sp>
        <p:nvSpPr>
          <p:cNvPr id="7" name="مخطط انسيابي: محطة طرفية 6"/>
          <p:cNvSpPr/>
          <p:nvPr/>
        </p:nvSpPr>
        <p:spPr>
          <a:xfrm rot="2870100">
            <a:off x="5171970" y="1636538"/>
            <a:ext cx="419104" cy="1419236"/>
          </a:xfrm>
          <a:prstGeom prst="flowChartTerminator">
            <a:avLst/>
          </a:prstGeom>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path path="circle">
              <a:fillToRect l="50000" t="50000" r="50000" b="50000"/>
            </a:path>
            <a:tileRect/>
          </a:grad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دمعة 5"/>
          <p:cNvSpPr/>
          <p:nvPr/>
        </p:nvSpPr>
        <p:spPr>
          <a:xfrm rot="11512316">
            <a:off x="5560401" y="718850"/>
            <a:ext cx="2357454" cy="2214578"/>
          </a:xfrm>
          <a:prstGeom prst="teardrop">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خطط انسيابي: محطة طرفية 7"/>
          <p:cNvSpPr/>
          <p:nvPr/>
        </p:nvSpPr>
        <p:spPr>
          <a:xfrm rot="19427939">
            <a:off x="3664776" y="2058452"/>
            <a:ext cx="419104" cy="1419236"/>
          </a:xfrm>
          <a:prstGeom prst="flowChartTerminator">
            <a:avLst/>
          </a:prstGeom>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path path="circle">
              <a:fillToRect l="50000" t="50000" r="50000" b="50000"/>
            </a:path>
            <a:tileRect/>
          </a:grad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خطط انسيابي: محطة طرفية 4"/>
          <p:cNvSpPr/>
          <p:nvPr/>
        </p:nvSpPr>
        <p:spPr>
          <a:xfrm>
            <a:off x="4143372" y="1785926"/>
            <a:ext cx="857256" cy="4214842"/>
          </a:xfrm>
          <a:prstGeom prst="flowChartTerminator">
            <a:avLst/>
          </a:prstGeom>
          <a:gradFill flip="none" rotWithShape="1">
            <a:gsLst>
              <a:gs pos="0">
                <a:schemeClr val="bg2">
                  <a:lumMod val="50000"/>
                  <a:shade val="30000"/>
                  <a:satMod val="115000"/>
                </a:schemeClr>
              </a:gs>
              <a:gs pos="50000">
                <a:schemeClr val="bg2">
                  <a:lumMod val="50000"/>
                  <a:shade val="67500"/>
                  <a:satMod val="115000"/>
                </a:schemeClr>
              </a:gs>
              <a:gs pos="100000">
                <a:schemeClr val="bg2">
                  <a:lumMod val="50000"/>
                  <a:shade val="100000"/>
                  <a:satMod val="115000"/>
                </a:schemeClr>
              </a:gs>
            </a:gsLst>
            <a:path path="circle">
              <a:fillToRect l="50000" t="50000" r="50000" b="50000"/>
            </a:path>
            <a:tileRect/>
          </a:grad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دمعة 8"/>
          <p:cNvSpPr/>
          <p:nvPr/>
        </p:nvSpPr>
        <p:spPr>
          <a:xfrm rot="4554829">
            <a:off x="1110809" y="876967"/>
            <a:ext cx="2357454" cy="2214578"/>
          </a:xfrm>
          <a:prstGeom prst="teardrop">
            <a:avLst>
              <a:gd name="adj" fmla="val 104668"/>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ستطيل مستدير الزوايا 9"/>
          <p:cNvSpPr/>
          <p:nvPr/>
        </p:nvSpPr>
        <p:spPr>
          <a:xfrm>
            <a:off x="5143504" y="4500570"/>
            <a:ext cx="3714776" cy="857256"/>
          </a:xfrm>
          <a:prstGeom prst="roundRect">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dirty="0"/>
          </a:p>
        </p:txBody>
      </p:sp>
      <p:sp>
        <p:nvSpPr>
          <p:cNvPr id="11" name="مستطيل مستدير الزوايا 10"/>
          <p:cNvSpPr/>
          <p:nvPr/>
        </p:nvSpPr>
        <p:spPr>
          <a:xfrm>
            <a:off x="5143504" y="5572140"/>
            <a:ext cx="3714776" cy="857256"/>
          </a:xfrm>
          <a:prstGeom prst="roundRect">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dirty="0"/>
          </a:p>
        </p:txBody>
      </p:sp>
      <p:sp>
        <p:nvSpPr>
          <p:cNvPr id="12" name="مستطيل مستدير الزوايا 11"/>
          <p:cNvSpPr/>
          <p:nvPr/>
        </p:nvSpPr>
        <p:spPr>
          <a:xfrm>
            <a:off x="285720" y="4500570"/>
            <a:ext cx="3714776" cy="857256"/>
          </a:xfrm>
          <a:prstGeom prst="roundRect">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dirty="0"/>
          </a:p>
        </p:txBody>
      </p:sp>
      <p:sp>
        <p:nvSpPr>
          <p:cNvPr id="13" name="مستطيل مستدير الزوايا 12"/>
          <p:cNvSpPr/>
          <p:nvPr/>
        </p:nvSpPr>
        <p:spPr>
          <a:xfrm>
            <a:off x="285720" y="5572140"/>
            <a:ext cx="3714776" cy="857256"/>
          </a:xfrm>
          <a:prstGeom prst="roundRect">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dirty="0"/>
          </a:p>
        </p:txBody>
      </p:sp>
      <p:sp>
        <p:nvSpPr>
          <p:cNvPr id="14" name="مربع نص 13"/>
          <p:cNvSpPr txBox="1"/>
          <p:nvPr/>
        </p:nvSpPr>
        <p:spPr>
          <a:xfrm>
            <a:off x="5673153" y="3000372"/>
            <a:ext cx="2042119" cy="523220"/>
          </a:xfrm>
          <a:prstGeom prst="rect">
            <a:avLst/>
          </a:prstGeom>
          <a:noFill/>
        </p:spPr>
        <p:txBody>
          <a:bodyPr wrap="square" rtlCol="1">
            <a:spAutoFit/>
          </a:bodyPr>
          <a:lstStyle/>
          <a:p>
            <a:pPr algn="ctr"/>
            <a:r>
              <a:rPr lang="ar-SA" sz="2800" b="1" i="1" dirty="0" smtClean="0">
                <a:solidFill>
                  <a:schemeClr val="tx2">
                    <a:lumMod val="50000"/>
                  </a:schemeClr>
                </a:solidFill>
              </a:rPr>
              <a:t>النتائج</a:t>
            </a:r>
            <a:endParaRPr lang="ar-SA" b="1" i="1" dirty="0">
              <a:solidFill>
                <a:schemeClr val="tx2">
                  <a:lumMod val="50000"/>
                </a:schemeClr>
              </a:solidFill>
            </a:endParaRPr>
          </a:p>
        </p:txBody>
      </p:sp>
      <p:sp>
        <p:nvSpPr>
          <p:cNvPr id="15" name="مربع نص 14"/>
          <p:cNvSpPr txBox="1"/>
          <p:nvPr/>
        </p:nvSpPr>
        <p:spPr>
          <a:xfrm>
            <a:off x="5286380" y="4048788"/>
            <a:ext cx="2786082" cy="523220"/>
          </a:xfrm>
          <a:prstGeom prst="rect">
            <a:avLst/>
          </a:prstGeom>
          <a:noFill/>
        </p:spPr>
        <p:txBody>
          <a:bodyPr wrap="square" rtlCol="1">
            <a:spAutoFit/>
          </a:bodyPr>
          <a:lstStyle/>
          <a:p>
            <a:pPr algn="ctr"/>
            <a:r>
              <a:rPr lang="ar-SA" sz="2800" b="1" i="1" dirty="0" smtClean="0">
                <a:solidFill>
                  <a:schemeClr val="tx2">
                    <a:lumMod val="50000"/>
                  </a:schemeClr>
                </a:solidFill>
              </a:rPr>
              <a:t>الأسباب</a:t>
            </a:r>
            <a:endParaRPr lang="ar-SA" b="1" i="1" dirty="0">
              <a:solidFill>
                <a:schemeClr val="tx2">
                  <a:lumMod val="50000"/>
                </a:schemeClr>
              </a:solidFill>
            </a:endParaRPr>
          </a:p>
        </p:txBody>
      </p:sp>
      <p:sp>
        <p:nvSpPr>
          <p:cNvPr id="16" name="مربع نص 15"/>
          <p:cNvSpPr txBox="1"/>
          <p:nvPr/>
        </p:nvSpPr>
        <p:spPr>
          <a:xfrm>
            <a:off x="5786446" y="1285860"/>
            <a:ext cx="1714512" cy="954107"/>
          </a:xfrm>
          <a:prstGeom prst="rect">
            <a:avLst/>
          </a:prstGeom>
          <a:noFill/>
        </p:spPr>
        <p:txBody>
          <a:bodyPr wrap="square" rtlCol="1">
            <a:spAutoFit/>
          </a:bodyPr>
          <a:lstStyle/>
          <a:p>
            <a:pPr algn="ctr"/>
            <a:r>
              <a:rPr lang="ar-SA" sz="2800" b="1" dirty="0" smtClean="0">
                <a:solidFill>
                  <a:srgbClr val="C00000"/>
                </a:solidFill>
              </a:rPr>
              <a:t>تفشي الأمراض</a:t>
            </a:r>
            <a:endParaRPr lang="ar-SA" sz="2800" b="1" dirty="0">
              <a:solidFill>
                <a:srgbClr val="C00000"/>
              </a:solidFill>
            </a:endParaRPr>
          </a:p>
        </p:txBody>
      </p:sp>
      <p:sp>
        <p:nvSpPr>
          <p:cNvPr id="17" name="مربع نص 16"/>
          <p:cNvSpPr txBox="1"/>
          <p:nvPr/>
        </p:nvSpPr>
        <p:spPr>
          <a:xfrm>
            <a:off x="1357290" y="1500174"/>
            <a:ext cx="1714512" cy="584775"/>
          </a:xfrm>
          <a:prstGeom prst="rect">
            <a:avLst/>
          </a:prstGeom>
          <a:noFill/>
        </p:spPr>
        <p:txBody>
          <a:bodyPr wrap="square" rtlCol="1">
            <a:spAutoFit/>
          </a:bodyPr>
          <a:lstStyle/>
          <a:p>
            <a:pPr algn="ctr"/>
            <a:r>
              <a:rPr lang="ar-SA" sz="3200" b="1" dirty="0" smtClean="0">
                <a:solidFill>
                  <a:srgbClr val="C00000"/>
                </a:solidFill>
              </a:rPr>
              <a:t>تعم البلوى</a:t>
            </a:r>
            <a:endParaRPr lang="ar-SA" sz="3200" b="1" dirty="0">
              <a:solidFill>
                <a:srgbClr val="C00000"/>
              </a:solidFill>
            </a:endParaRPr>
          </a:p>
        </p:txBody>
      </p:sp>
      <p:sp>
        <p:nvSpPr>
          <p:cNvPr id="18" name="مربع نص 17"/>
          <p:cNvSpPr txBox="1"/>
          <p:nvPr/>
        </p:nvSpPr>
        <p:spPr>
          <a:xfrm>
            <a:off x="5214942" y="4475157"/>
            <a:ext cx="3428992" cy="954107"/>
          </a:xfrm>
          <a:prstGeom prst="rect">
            <a:avLst/>
          </a:prstGeom>
          <a:noFill/>
        </p:spPr>
        <p:txBody>
          <a:bodyPr wrap="square" rtlCol="1">
            <a:spAutoFit/>
          </a:bodyPr>
          <a:lstStyle/>
          <a:p>
            <a:pPr algn="ctr"/>
            <a:r>
              <a:rPr lang="ar-SA" sz="2800" b="1" dirty="0" smtClean="0">
                <a:solidFill>
                  <a:srgbClr val="C00000"/>
                </a:solidFill>
              </a:rPr>
              <a:t>قذف قاذورات أهل القرى والمدن في مجاري المياه</a:t>
            </a:r>
            <a:endParaRPr lang="ar-SA" sz="2800" b="1" dirty="0">
              <a:solidFill>
                <a:srgbClr val="C00000"/>
              </a:solidFill>
            </a:endParaRPr>
          </a:p>
        </p:txBody>
      </p:sp>
      <p:sp>
        <p:nvSpPr>
          <p:cNvPr id="19" name="مربع نص 18"/>
          <p:cNvSpPr txBox="1"/>
          <p:nvPr/>
        </p:nvSpPr>
        <p:spPr>
          <a:xfrm>
            <a:off x="5357818" y="5763300"/>
            <a:ext cx="3214710" cy="523220"/>
          </a:xfrm>
          <a:prstGeom prst="rect">
            <a:avLst/>
          </a:prstGeom>
          <a:noFill/>
        </p:spPr>
        <p:txBody>
          <a:bodyPr wrap="square" rtlCol="1">
            <a:spAutoFit/>
          </a:bodyPr>
          <a:lstStyle/>
          <a:p>
            <a:pPr algn="ctr"/>
            <a:r>
              <a:rPr lang="ar-SA" sz="2800" b="1" dirty="0" smtClean="0">
                <a:solidFill>
                  <a:srgbClr val="C00000"/>
                </a:solidFill>
              </a:rPr>
              <a:t>غسيل الملابس القذرة</a:t>
            </a:r>
            <a:endParaRPr lang="ar-SA" sz="2800" b="1" dirty="0">
              <a:solidFill>
                <a:srgbClr val="C00000"/>
              </a:solidFill>
            </a:endParaRPr>
          </a:p>
        </p:txBody>
      </p:sp>
      <p:sp>
        <p:nvSpPr>
          <p:cNvPr id="20" name="مربع نص 19"/>
          <p:cNvSpPr txBox="1"/>
          <p:nvPr/>
        </p:nvSpPr>
        <p:spPr>
          <a:xfrm>
            <a:off x="714348" y="4620292"/>
            <a:ext cx="2786082" cy="523220"/>
          </a:xfrm>
          <a:prstGeom prst="rect">
            <a:avLst/>
          </a:prstGeom>
          <a:noFill/>
        </p:spPr>
        <p:txBody>
          <a:bodyPr wrap="square" rtlCol="1">
            <a:spAutoFit/>
          </a:bodyPr>
          <a:lstStyle/>
          <a:p>
            <a:pPr algn="ctr"/>
            <a:r>
              <a:rPr lang="ar-SA" sz="2800" b="1" dirty="0" smtClean="0">
                <a:solidFill>
                  <a:srgbClr val="C00000"/>
                </a:solidFill>
              </a:rPr>
              <a:t>إلقاء الحيوانات الميتة</a:t>
            </a:r>
            <a:endParaRPr lang="ar-SA" sz="2800" b="1" dirty="0">
              <a:solidFill>
                <a:srgbClr val="C00000"/>
              </a:solidFill>
            </a:endParaRPr>
          </a:p>
        </p:txBody>
      </p:sp>
      <p:sp>
        <p:nvSpPr>
          <p:cNvPr id="21" name="مربع نص 20"/>
          <p:cNvSpPr txBox="1"/>
          <p:nvPr/>
        </p:nvSpPr>
        <p:spPr>
          <a:xfrm>
            <a:off x="285720" y="5546727"/>
            <a:ext cx="3643338" cy="954107"/>
          </a:xfrm>
          <a:prstGeom prst="rect">
            <a:avLst/>
          </a:prstGeom>
          <a:noFill/>
        </p:spPr>
        <p:txBody>
          <a:bodyPr wrap="square" rtlCol="1">
            <a:spAutoFit/>
          </a:bodyPr>
          <a:lstStyle/>
          <a:p>
            <a:pPr algn="ctr"/>
            <a:r>
              <a:rPr lang="ar-SA" sz="2800" b="1" dirty="0" smtClean="0">
                <a:solidFill>
                  <a:srgbClr val="C00000"/>
                </a:solidFill>
              </a:rPr>
              <a:t>ترك الآبار بغير أغطية </a:t>
            </a:r>
          </a:p>
          <a:p>
            <a:pPr algn="ctr"/>
            <a:r>
              <a:rPr lang="ar-SA" sz="2800" b="1" dirty="0" smtClean="0">
                <a:solidFill>
                  <a:srgbClr val="C00000"/>
                </a:solidFill>
              </a:rPr>
              <a:t>ولا وقاية</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edge">
                                      <p:cBhvr>
                                        <p:cTn id="16" dur="2000"/>
                                        <p:tgtEl>
                                          <p:spTgt spid="7"/>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edge">
                                      <p:cBhvr>
                                        <p:cTn id="19" dur="2000"/>
                                        <p:tgtEl>
                                          <p:spTgt spid="8"/>
                                        </p:tgtEl>
                                      </p:cBhvr>
                                    </p:animEffect>
                                  </p:childTnLst>
                                </p:cTn>
                              </p:par>
                              <p:par>
                                <p:cTn id="20" presetID="2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edge">
                                      <p:cBhvr>
                                        <p:cTn id="22" dur="2000"/>
                                        <p:tgtEl>
                                          <p:spTgt spid="9"/>
                                        </p:tgtEl>
                                      </p:cBhvr>
                                    </p:animEffect>
                                  </p:childTnLst>
                                </p:cTn>
                              </p:par>
                              <p:par>
                                <p:cTn id="23" presetID="2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edge">
                                      <p:cBhvr>
                                        <p:cTn id="25" dur="2000"/>
                                        <p:tgtEl>
                                          <p:spTgt spid="6"/>
                                        </p:tgtEl>
                                      </p:cBhvr>
                                    </p:animEffect>
                                  </p:childTnLst>
                                </p:cTn>
                              </p:par>
                              <p:par>
                                <p:cTn id="26" presetID="2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edge">
                                      <p:cBhvr>
                                        <p:cTn id="28" dur="2000"/>
                                        <p:tgtEl>
                                          <p:spTgt spid="10"/>
                                        </p:tgtEl>
                                      </p:cBhvr>
                                    </p:animEffect>
                                  </p:childTnLst>
                                </p:cTn>
                              </p:par>
                              <p:par>
                                <p:cTn id="29" presetID="2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edge">
                                      <p:cBhvr>
                                        <p:cTn id="31" dur="2000"/>
                                        <p:tgtEl>
                                          <p:spTgt spid="11"/>
                                        </p:tgtEl>
                                      </p:cBhvr>
                                    </p:animEffect>
                                  </p:childTnLst>
                                </p:cTn>
                              </p:par>
                              <p:par>
                                <p:cTn id="32" presetID="2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edge">
                                      <p:cBhvr>
                                        <p:cTn id="34" dur="2000"/>
                                        <p:tgtEl>
                                          <p:spTgt spid="12"/>
                                        </p:tgtEl>
                                      </p:cBhvr>
                                    </p:animEffect>
                                  </p:childTnLst>
                                </p:cTn>
                              </p:par>
                              <p:par>
                                <p:cTn id="35" presetID="2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edge">
                                      <p:cBhvr>
                                        <p:cTn id="37" dur="2000"/>
                                        <p:tgtEl>
                                          <p:spTgt spid="13"/>
                                        </p:tgtEl>
                                      </p:cBhvr>
                                    </p:animEffect>
                                  </p:childTnLst>
                                </p:cTn>
                              </p:par>
                              <p:par>
                                <p:cTn id="38" presetID="2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edge">
                                      <p:cBhvr>
                                        <p:cTn id="40" dur="2000"/>
                                        <p:tgtEl>
                                          <p:spTgt spid="14"/>
                                        </p:tgtEl>
                                      </p:cBhvr>
                                    </p:animEffect>
                                  </p:childTnLst>
                                </p:cTn>
                              </p:par>
                              <p:par>
                                <p:cTn id="41" presetID="2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edge">
                                      <p:cBhvr>
                                        <p:cTn id="43" dur="20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5"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51" dur="1000" fill="hold"/>
                                        <p:tgtEl>
                                          <p:spTgt spid="16"/>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25"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63" dur="1000" fill="hold"/>
                                        <p:tgtEl>
                                          <p:spTgt spid="17"/>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5" presetClass="entr" presetSubtype="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p:cTn id="72"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75" dur="1000" fill="hold"/>
                                        <p:tgtEl>
                                          <p:spTgt spid="18"/>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18"/>
                                        </p:tgtEl>
                                      </p:cBhvr>
                                    </p:animEffect>
                                  </p:childTnLst>
                                </p:cTn>
                              </p:par>
                            </p:childTnLst>
                          </p:cTn>
                        </p:par>
                      </p:childTnLst>
                    </p:cTn>
                  </p:par>
                  <p:par>
                    <p:cTn id="80" fill="hold">
                      <p:stCondLst>
                        <p:cond delay="indefinite"/>
                      </p:stCondLst>
                      <p:childTnLst>
                        <p:par>
                          <p:cTn id="81" fill="hold">
                            <p:stCondLst>
                              <p:cond delay="0"/>
                            </p:stCondLst>
                            <p:childTnLst>
                              <p:par>
                                <p:cTn id="82" presetID="25" presetClass="entr" presetSubtype="0" fill="hold" grpId="0" nodeType="click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87" dur="1000" fill="hold"/>
                                        <p:tgtEl>
                                          <p:spTgt spid="19"/>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9"/>
                                        </p:tgtEl>
                                      </p:cBhvr>
                                    </p:animEffect>
                                  </p:childTnLst>
                                </p:cTn>
                              </p:par>
                            </p:childTnLst>
                          </p:cTn>
                        </p:par>
                      </p:childTnLst>
                    </p:cTn>
                  </p:par>
                  <p:par>
                    <p:cTn id="92" fill="hold">
                      <p:stCondLst>
                        <p:cond delay="indefinite"/>
                      </p:stCondLst>
                      <p:childTnLst>
                        <p:par>
                          <p:cTn id="93" fill="hold">
                            <p:stCondLst>
                              <p:cond delay="0"/>
                            </p:stCondLst>
                            <p:childTnLst>
                              <p:par>
                                <p:cTn id="94" presetID="25" presetClass="entr" presetSubtype="0" fill="hold" grpId="0" nodeType="click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p:cTn id="96"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97"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98"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99" dur="1000" fill="hold"/>
                                        <p:tgtEl>
                                          <p:spTgt spid="20"/>
                                        </p:tgtEl>
                                        <p:attrNameLst>
                                          <p:attrName>ppt_h</p:attrName>
                                        </p:attrNameLst>
                                      </p:cBhvr>
                                      <p:tavLst>
                                        <p:tav tm="0">
                                          <p:val>
                                            <p:strVal val="#ppt_h"/>
                                          </p:val>
                                        </p:tav>
                                        <p:tav tm="100000">
                                          <p:val>
                                            <p:strVal val="#ppt_h"/>
                                          </p:val>
                                        </p:tav>
                                      </p:tavLst>
                                    </p:anim>
                                    <p:anim calcmode="lin" valueType="num">
                                      <p:cBhvr>
                                        <p:cTn id="100"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01"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02"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103" dur="1000" decel="50000">
                                          <p:stCondLst>
                                            <p:cond delay="0"/>
                                          </p:stCondLst>
                                        </p:cTn>
                                        <p:tgtEl>
                                          <p:spTgt spid="20"/>
                                        </p:tgtEl>
                                      </p:cBhvr>
                                    </p:animEffect>
                                  </p:childTnLst>
                                </p:cTn>
                              </p:par>
                            </p:childTnLst>
                          </p:cTn>
                        </p:par>
                      </p:childTnLst>
                    </p:cTn>
                  </p:par>
                  <p:par>
                    <p:cTn id="104" fill="hold">
                      <p:stCondLst>
                        <p:cond delay="indefinite"/>
                      </p:stCondLst>
                      <p:childTnLst>
                        <p:par>
                          <p:cTn id="105" fill="hold">
                            <p:stCondLst>
                              <p:cond delay="0"/>
                            </p:stCondLst>
                            <p:childTnLst>
                              <p:par>
                                <p:cTn id="106" presetID="25" presetClass="entr" presetSubtype="0" fill="hold" grpId="0" nodeType="clickEffect">
                                  <p:stCondLst>
                                    <p:cond delay="0"/>
                                  </p:stCondLst>
                                  <p:childTnLst>
                                    <p:set>
                                      <p:cBhvr>
                                        <p:cTn id="107" dur="1" fill="hold">
                                          <p:stCondLst>
                                            <p:cond delay="0"/>
                                          </p:stCondLst>
                                        </p:cTn>
                                        <p:tgtEl>
                                          <p:spTgt spid="21"/>
                                        </p:tgtEl>
                                        <p:attrNameLst>
                                          <p:attrName>style.visibility</p:attrName>
                                        </p:attrNameLst>
                                      </p:cBhvr>
                                      <p:to>
                                        <p:strVal val="visible"/>
                                      </p:to>
                                    </p:set>
                                    <p:anim calcmode="lin" valueType="num">
                                      <p:cBhvr>
                                        <p:cTn id="108"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09"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10"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111" dur="1000" fill="hold"/>
                                        <p:tgtEl>
                                          <p:spTgt spid="21"/>
                                        </p:tgtEl>
                                        <p:attrNameLst>
                                          <p:attrName>ppt_h</p:attrName>
                                        </p:attrNameLst>
                                      </p:cBhvr>
                                      <p:tavLst>
                                        <p:tav tm="0">
                                          <p:val>
                                            <p:strVal val="#ppt_h"/>
                                          </p:val>
                                        </p:tav>
                                        <p:tav tm="100000">
                                          <p:val>
                                            <p:strVal val="#ppt_h"/>
                                          </p:val>
                                        </p:tav>
                                      </p:tavLst>
                                    </p:anim>
                                    <p:anim calcmode="lin" valueType="num">
                                      <p:cBhvr>
                                        <p:cTn id="112"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13"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14"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15" dur="1000" decel="500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animBg="1"/>
      <p:bldP spid="6" grpId="0" animBg="1"/>
      <p:bldP spid="8" grpId="0" animBg="1"/>
      <p:bldP spid="5"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662557" y="304986"/>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714348" y="214290"/>
            <a:ext cx="6929486"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أولاً:أصنف في الجدول أنواع الرياضة التي اشتهرت قديماً والتي اشتهرت حديثاً:</a:t>
            </a:r>
            <a:endParaRPr lang="ar-SA" sz="2800" b="1" dirty="0">
              <a:effectLst>
                <a:glow rad="101600">
                  <a:schemeClr val="accent2">
                    <a:satMod val="175000"/>
                    <a:alpha val="40000"/>
                  </a:schemeClr>
                </a:glow>
              </a:effectLst>
            </a:endParaRPr>
          </a:p>
        </p:txBody>
      </p:sp>
      <p:graphicFrame>
        <p:nvGraphicFramePr>
          <p:cNvPr id="5" name="جدول 4"/>
          <p:cNvGraphicFramePr>
            <a:graphicFrameLocks noGrp="1"/>
          </p:cNvGraphicFramePr>
          <p:nvPr/>
        </p:nvGraphicFramePr>
        <p:xfrm>
          <a:off x="1285852" y="1142984"/>
          <a:ext cx="6096000" cy="2286000"/>
        </p:xfrm>
        <a:graphic>
          <a:graphicData uri="http://schemas.openxmlformats.org/drawingml/2006/table">
            <a:tbl>
              <a:tblPr rtl="1" firstRow="1" bandRow="1">
                <a:tableStyleId>{5C22544A-7EE6-4342-B048-85BDC9FD1C3A}</a:tableStyleId>
              </a:tblPr>
              <a:tblGrid>
                <a:gridCol w="3048000"/>
                <a:gridCol w="3048000"/>
              </a:tblGrid>
              <a:tr h="370840">
                <a:tc>
                  <a:txBody>
                    <a:bodyPr/>
                    <a:lstStyle/>
                    <a:p>
                      <a:pPr algn="ctr" rtl="1"/>
                      <a:r>
                        <a:rPr lang="ar-SA" sz="2400" b="1" dirty="0" smtClean="0">
                          <a:solidFill>
                            <a:schemeClr val="tx1"/>
                          </a:solidFill>
                        </a:rPr>
                        <a:t>أنواع الرياضة قديماً </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c>
                  <a:txBody>
                    <a:bodyPr/>
                    <a:lstStyle/>
                    <a:p>
                      <a:pPr algn="ctr" rtl="1"/>
                      <a:r>
                        <a:rPr lang="ar-SA" sz="2400" b="1" dirty="0" smtClean="0">
                          <a:solidFill>
                            <a:schemeClr val="tx1"/>
                          </a:solidFill>
                        </a:rPr>
                        <a:t>أنواع الرياضة حديثاً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r>
            </a:tbl>
          </a:graphicData>
        </a:graphic>
      </p:graphicFrame>
      <p:sp>
        <p:nvSpPr>
          <p:cNvPr id="8" name="مربع نص 7"/>
          <p:cNvSpPr txBox="1"/>
          <p:nvPr/>
        </p:nvSpPr>
        <p:spPr>
          <a:xfrm>
            <a:off x="2000232" y="3548722"/>
            <a:ext cx="5786478"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ثانياً:أذكر قولا مأثوراً يؤكد أهمية الرياضة:</a:t>
            </a:r>
            <a:endParaRPr lang="ar-SA" sz="2800" b="1" dirty="0">
              <a:effectLst>
                <a:glow rad="101600">
                  <a:schemeClr val="accent2">
                    <a:satMod val="175000"/>
                    <a:alpha val="40000"/>
                  </a:schemeClr>
                </a:glow>
              </a:effectLst>
            </a:endParaRPr>
          </a:p>
        </p:txBody>
      </p:sp>
      <p:sp>
        <p:nvSpPr>
          <p:cNvPr id="12" name="مربع نص 11"/>
          <p:cNvSpPr txBox="1"/>
          <p:nvPr/>
        </p:nvSpPr>
        <p:spPr>
          <a:xfrm>
            <a:off x="2000232" y="4932423"/>
            <a:ext cx="5786478"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ثالثاً:أكمل قول سيدنا عمر رضي الله عنه:</a:t>
            </a:r>
            <a:endParaRPr lang="ar-SA" sz="2800" b="1" dirty="0">
              <a:effectLst>
                <a:glow rad="101600">
                  <a:schemeClr val="accent2">
                    <a:satMod val="175000"/>
                    <a:alpha val="40000"/>
                  </a:schemeClr>
                </a:glow>
              </a:effectLst>
            </a:endParaRPr>
          </a:p>
        </p:txBody>
      </p:sp>
      <p:sp>
        <p:nvSpPr>
          <p:cNvPr id="13" name="مربع نص 12"/>
          <p:cNvSpPr txBox="1"/>
          <p:nvPr/>
        </p:nvSpPr>
        <p:spPr>
          <a:xfrm>
            <a:off x="4071934" y="1548458"/>
            <a:ext cx="3357586" cy="523220"/>
          </a:xfrm>
          <a:prstGeom prst="rect">
            <a:avLst/>
          </a:prstGeom>
          <a:noFill/>
        </p:spPr>
        <p:txBody>
          <a:bodyPr wrap="square" rtlCol="1">
            <a:spAutoFit/>
          </a:bodyPr>
          <a:lstStyle/>
          <a:p>
            <a:pPr algn="ctr"/>
            <a:r>
              <a:rPr lang="ar-SA" sz="2800" b="1" dirty="0" smtClean="0">
                <a:solidFill>
                  <a:srgbClr val="C00000"/>
                </a:solidFill>
              </a:rPr>
              <a:t>سباق الخيل،السباحة</a:t>
            </a:r>
            <a:endParaRPr lang="ar-SA" sz="2800" b="1" dirty="0">
              <a:solidFill>
                <a:srgbClr val="C00000"/>
              </a:solidFill>
            </a:endParaRPr>
          </a:p>
        </p:txBody>
      </p:sp>
      <p:sp>
        <p:nvSpPr>
          <p:cNvPr id="14" name="مربع نص 13"/>
          <p:cNvSpPr txBox="1"/>
          <p:nvPr/>
        </p:nvSpPr>
        <p:spPr>
          <a:xfrm>
            <a:off x="1643042" y="1500174"/>
            <a:ext cx="2428892" cy="646331"/>
          </a:xfrm>
          <a:prstGeom prst="rect">
            <a:avLst/>
          </a:prstGeom>
          <a:noFill/>
        </p:spPr>
        <p:txBody>
          <a:bodyPr wrap="square" rtlCol="1">
            <a:spAutoFit/>
          </a:bodyPr>
          <a:lstStyle/>
          <a:p>
            <a:pPr algn="ctr"/>
            <a:r>
              <a:rPr lang="ar-SA" sz="3600" b="1" dirty="0" smtClean="0">
                <a:solidFill>
                  <a:srgbClr val="C00000"/>
                </a:solidFill>
              </a:rPr>
              <a:t>كرة القدم</a:t>
            </a:r>
            <a:endParaRPr lang="ar-SA" sz="3600" b="1" dirty="0">
              <a:solidFill>
                <a:srgbClr val="C00000"/>
              </a:solidFill>
            </a:endParaRPr>
          </a:p>
        </p:txBody>
      </p:sp>
      <p:sp>
        <p:nvSpPr>
          <p:cNvPr id="15" name="مربع نص 14"/>
          <p:cNvSpPr txBox="1"/>
          <p:nvPr/>
        </p:nvSpPr>
        <p:spPr>
          <a:xfrm>
            <a:off x="4572000" y="1996851"/>
            <a:ext cx="2428892" cy="646331"/>
          </a:xfrm>
          <a:prstGeom prst="rect">
            <a:avLst/>
          </a:prstGeom>
          <a:noFill/>
        </p:spPr>
        <p:txBody>
          <a:bodyPr wrap="square" rtlCol="1">
            <a:spAutoFit/>
          </a:bodyPr>
          <a:lstStyle/>
          <a:p>
            <a:pPr algn="ctr"/>
            <a:r>
              <a:rPr lang="ar-SA" sz="3600" b="1" dirty="0" smtClean="0">
                <a:solidFill>
                  <a:srgbClr val="C00000"/>
                </a:solidFill>
              </a:rPr>
              <a:t>الرماية،الرماح</a:t>
            </a:r>
            <a:endParaRPr lang="ar-SA" sz="3600" b="1" dirty="0">
              <a:solidFill>
                <a:srgbClr val="C00000"/>
              </a:solidFill>
            </a:endParaRPr>
          </a:p>
        </p:txBody>
      </p:sp>
      <p:sp>
        <p:nvSpPr>
          <p:cNvPr id="16" name="مربع نص 15"/>
          <p:cNvSpPr txBox="1"/>
          <p:nvPr/>
        </p:nvSpPr>
        <p:spPr>
          <a:xfrm>
            <a:off x="1643042" y="1996851"/>
            <a:ext cx="2428892" cy="646331"/>
          </a:xfrm>
          <a:prstGeom prst="rect">
            <a:avLst/>
          </a:prstGeom>
          <a:noFill/>
        </p:spPr>
        <p:txBody>
          <a:bodyPr wrap="square" rtlCol="1">
            <a:spAutoFit/>
          </a:bodyPr>
          <a:lstStyle/>
          <a:p>
            <a:pPr algn="ctr"/>
            <a:r>
              <a:rPr lang="ar-SA" sz="3600" b="1" dirty="0" smtClean="0">
                <a:solidFill>
                  <a:srgbClr val="C00000"/>
                </a:solidFill>
              </a:rPr>
              <a:t>كرة السلة</a:t>
            </a:r>
            <a:endParaRPr lang="ar-SA" sz="3600" b="1" dirty="0">
              <a:solidFill>
                <a:srgbClr val="C00000"/>
              </a:solidFill>
            </a:endParaRPr>
          </a:p>
        </p:txBody>
      </p:sp>
      <p:sp>
        <p:nvSpPr>
          <p:cNvPr id="17" name="مربع نص 16"/>
          <p:cNvSpPr txBox="1"/>
          <p:nvPr/>
        </p:nvSpPr>
        <p:spPr>
          <a:xfrm>
            <a:off x="4500562" y="2487035"/>
            <a:ext cx="2714644" cy="584775"/>
          </a:xfrm>
          <a:prstGeom prst="rect">
            <a:avLst/>
          </a:prstGeom>
          <a:noFill/>
        </p:spPr>
        <p:txBody>
          <a:bodyPr wrap="square" rtlCol="1">
            <a:spAutoFit/>
          </a:bodyPr>
          <a:lstStyle/>
          <a:p>
            <a:pPr algn="ctr"/>
            <a:r>
              <a:rPr lang="ar-SA" sz="3200" b="1" dirty="0" smtClean="0">
                <a:solidFill>
                  <a:srgbClr val="C00000"/>
                </a:solidFill>
              </a:rPr>
              <a:t>المبارزة،المصارعة</a:t>
            </a:r>
            <a:endParaRPr lang="ar-SA" sz="3200" b="1" dirty="0">
              <a:solidFill>
                <a:srgbClr val="C00000"/>
              </a:solidFill>
            </a:endParaRPr>
          </a:p>
        </p:txBody>
      </p:sp>
      <p:sp>
        <p:nvSpPr>
          <p:cNvPr id="18" name="مربع نص 17"/>
          <p:cNvSpPr txBox="1"/>
          <p:nvPr/>
        </p:nvSpPr>
        <p:spPr>
          <a:xfrm>
            <a:off x="1643042" y="2428868"/>
            <a:ext cx="2428892" cy="646331"/>
          </a:xfrm>
          <a:prstGeom prst="rect">
            <a:avLst/>
          </a:prstGeom>
          <a:noFill/>
        </p:spPr>
        <p:txBody>
          <a:bodyPr wrap="square" rtlCol="1">
            <a:spAutoFit/>
          </a:bodyPr>
          <a:lstStyle/>
          <a:p>
            <a:pPr algn="ctr"/>
            <a:r>
              <a:rPr lang="ar-SA" sz="3600" b="1" dirty="0" smtClean="0">
                <a:solidFill>
                  <a:srgbClr val="C00000"/>
                </a:solidFill>
              </a:rPr>
              <a:t>الجمباز</a:t>
            </a:r>
            <a:endParaRPr lang="ar-SA" sz="3600" b="1" dirty="0">
              <a:solidFill>
                <a:srgbClr val="C00000"/>
              </a:solidFill>
            </a:endParaRPr>
          </a:p>
        </p:txBody>
      </p:sp>
      <p:sp>
        <p:nvSpPr>
          <p:cNvPr id="19" name="مربع نص 18"/>
          <p:cNvSpPr txBox="1"/>
          <p:nvPr/>
        </p:nvSpPr>
        <p:spPr>
          <a:xfrm>
            <a:off x="4572000" y="2857496"/>
            <a:ext cx="2428892" cy="646331"/>
          </a:xfrm>
          <a:prstGeom prst="rect">
            <a:avLst/>
          </a:prstGeom>
          <a:noFill/>
        </p:spPr>
        <p:txBody>
          <a:bodyPr wrap="square" rtlCol="1">
            <a:spAutoFit/>
          </a:bodyPr>
          <a:lstStyle/>
          <a:p>
            <a:pPr algn="ctr"/>
            <a:r>
              <a:rPr lang="ar-SA" sz="3600" b="1" dirty="0" smtClean="0">
                <a:solidFill>
                  <a:srgbClr val="C00000"/>
                </a:solidFill>
              </a:rPr>
              <a:t>سبق الهجن</a:t>
            </a:r>
            <a:endParaRPr lang="ar-SA" sz="3600" b="1" dirty="0">
              <a:solidFill>
                <a:srgbClr val="C00000"/>
              </a:solidFill>
            </a:endParaRPr>
          </a:p>
        </p:txBody>
      </p:sp>
      <p:sp>
        <p:nvSpPr>
          <p:cNvPr id="20" name="مربع نص 19"/>
          <p:cNvSpPr txBox="1"/>
          <p:nvPr/>
        </p:nvSpPr>
        <p:spPr>
          <a:xfrm>
            <a:off x="1643042" y="2857496"/>
            <a:ext cx="2428892" cy="646331"/>
          </a:xfrm>
          <a:prstGeom prst="rect">
            <a:avLst/>
          </a:prstGeom>
          <a:noFill/>
        </p:spPr>
        <p:txBody>
          <a:bodyPr wrap="square" rtlCol="1">
            <a:spAutoFit/>
          </a:bodyPr>
          <a:lstStyle/>
          <a:p>
            <a:pPr algn="ctr"/>
            <a:r>
              <a:rPr lang="ar-SA" sz="3600" b="1" dirty="0" smtClean="0">
                <a:solidFill>
                  <a:srgbClr val="C00000"/>
                </a:solidFill>
              </a:rPr>
              <a:t>الكاراتيه</a:t>
            </a:r>
            <a:endParaRPr lang="ar-SA" sz="3600" b="1" dirty="0">
              <a:solidFill>
                <a:srgbClr val="C00000"/>
              </a:solidFill>
            </a:endParaRPr>
          </a:p>
        </p:txBody>
      </p:sp>
      <p:sp>
        <p:nvSpPr>
          <p:cNvPr id="21" name="مربع نص 20"/>
          <p:cNvSpPr txBox="1"/>
          <p:nvPr/>
        </p:nvSpPr>
        <p:spPr>
          <a:xfrm>
            <a:off x="2143108" y="4139991"/>
            <a:ext cx="5286412" cy="646331"/>
          </a:xfrm>
          <a:prstGeom prst="rect">
            <a:avLst/>
          </a:prstGeom>
          <a:noFill/>
        </p:spPr>
        <p:txBody>
          <a:bodyPr wrap="square" rtlCol="1">
            <a:spAutoFit/>
          </a:bodyPr>
          <a:lstStyle/>
          <a:p>
            <a:pPr algn="ctr"/>
            <a:r>
              <a:rPr lang="ar-SA" sz="3600" b="1" dirty="0" smtClean="0">
                <a:solidFill>
                  <a:srgbClr val="C00000"/>
                </a:solidFill>
              </a:rPr>
              <a:t>العقل السليم في الجسم السليم</a:t>
            </a:r>
            <a:endParaRPr lang="ar-SA" sz="3600" b="1" dirty="0">
              <a:solidFill>
                <a:srgbClr val="C00000"/>
              </a:solidFill>
            </a:endParaRPr>
          </a:p>
        </p:txBody>
      </p:sp>
      <p:sp>
        <p:nvSpPr>
          <p:cNvPr id="22" name="مربع نص 21"/>
          <p:cNvSpPr txBox="1"/>
          <p:nvPr/>
        </p:nvSpPr>
        <p:spPr>
          <a:xfrm>
            <a:off x="857224" y="5497313"/>
            <a:ext cx="7429552" cy="646331"/>
          </a:xfrm>
          <a:prstGeom prst="rect">
            <a:avLst/>
          </a:prstGeom>
          <a:noFill/>
        </p:spPr>
        <p:txBody>
          <a:bodyPr wrap="square" rtlCol="1">
            <a:spAutoFit/>
          </a:bodyPr>
          <a:lstStyle/>
          <a:p>
            <a:pPr algn="ctr"/>
            <a:r>
              <a:rPr lang="ar-SA" sz="3600" b="1" dirty="0" smtClean="0">
                <a:solidFill>
                  <a:srgbClr val="C00000"/>
                </a:solidFill>
              </a:rPr>
              <a:t>(علموا أولادكم الرماية والسباحة وركوب الخيل)</a:t>
            </a:r>
            <a:endParaRPr lang="ar-SA" sz="36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ircle(out)">
                                      <p:cBhvr>
                                        <p:cTn id="16" dur="1000"/>
                                        <p:tgtEl>
                                          <p:spTgt spid="8"/>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ircle(out)">
                                      <p:cBhvr>
                                        <p:cTn id="19" dur="10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to="" calcmode="lin" valueType="num">
                                      <p:cBhvr>
                                        <p:cTn id="24" dur="1" fill="hold"/>
                                        <p:tgtEl>
                                          <p:spTgt spid="13"/>
                                        </p:tgtEl>
                                        <p:attrNameLst>
                                          <p:attrName/>
                                        </p:attrNameLst>
                                      </p:cBhvr>
                                    </p:anim>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to="" calcmode="lin" valueType="num">
                                      <p:cBhvr>
                                        <p:cTn id="29" dur="1" fill="hold"/>
                                        <p:tgtEl>
                                          <p:spTgt spid="14"/>
                                        </p:tgtEl>
                                        <p:attrNameLst>
                                          <p:attrName/>
                                        </p:attrNameLst>
                                      </p:cBhvr>
                                    </p:anim>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 to="" calcmode="lin" valueType="num">
                                      <p:cBhvr>
                                        <p:cTn id="34" dur="1" fill="hold"/>
                                        <p:tgtEl>
                                          <p:spTgt spid="15"/>
                                        </p:tgtEl>
                                        <p:attrNameLst>
                                          <p:attrName/>
                                        </p:attrNameLst>
                                      </p:cBhvr>
                                    </p:anim>
                                  </p:childTnLst>
                                </p:cTn>
                              </p:par>
                            </p:childTnLst>
                          </p:cTn>
                        </p:par>
                      </p:childTnLst>
                    </p:cTn>
                  </p:par>
                  <p:par>
                    <p:cTn id="35" fill="hold">
                      <p:stCondLst>
                        <p:cond delay="indefinite"/>
                      </p:stCondLst>
                      <p:childTnLst>
                        <p:par>
                          <p:cTn id="36" fill="hold">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to="" calcmode="lin" valueType="num">
                                      <p:cBhvr>
                                        <p:cTn id="39" dur="1" fill="hold"/>
                                        <p:tgtEl>
                                          <p:spTgt spid="16"/>
                                        </p:tgtEl>
                                        <p:attrNameLst>
                                          <p:attrName/>
                                        </p:attrNameLst>
                                      </p:cBhvr>
                                    </p:anim>
                                  </p:childTnLst>
                                </p:cTn>
                              </p:par>
                            </p:childTnLst>
                          </p:cTn>
                        </p:par>
                      </p:childTnLst>
                    </p:cTn>
                  </p:par>
                  <p:par>
                    <p:cTn id="40" fill="hold">
                      <p:stCondLst>
                        <p:cond delay="indefinite"/>
                      </p:stCondLst>
                      <p:childTnLst>
                        <p:par>
                          <p:cTn id="41" fill="hold">
                            <p:stCondLst>
                              <p:cond delay="0"/>
                            </p:stCondLst>
                            <p:childTnLst>
                              <p:par>
                                <p:cTn id="42" presetID="24"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 to="" calcmode="lin" valueType="num">
                                      <p:cBhvr>
                                        <p:cTn id="44" dur="1" fill="hold"/>
                                        <p:tgtEl>
                                          <p:spTgt spid="17"/>
                                        </p:tgtEl>
                                        <p:attrNameLst>
                                          <p:attrName/>
                                        </p:attrNameLst>
                                      </p:cBhvr>
                                    </p:anim>
                                  </p:childTnLst>
                                </p:cTn>
                              </p:par>
                            </p:childTnLst>
                          </p:cTn>
                        </p:par>
                      </p:childTnLst>
                    </p:cTn>
                  </p:par>
                  <p:par>
                    <p:cTn id="45" fill="hold">
                      <p:stCondLst>
                        <p:cond delay="indefinite"/>
                      </p:stCondLst>
                      <p:childTnLst>
                        <p:par>
                          <p:cTn id="46" fill="hold">
                            <p:stCondLst>
                              <p:cond delay="0"/>
                            </p:stCondLst>
                            <p:childTnLst>
                              <p:par>
                                <p:cTn id="47" presetID="24"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to="" calcmode="lin" valueType="num">
                                      <p:cBhvr>
                                        <p:cTn id="49" dur="1" fill="hold"/>
                                        <p:tgtEl>
                                          <p:spTgt spid="18"/>
                                        </p:tgtEl>
                                        <p:attrNameLst>
                                          <p:attrName/>
                                        </p:attrNameLst>
                                      </p:cBhvr>
                                    </p:anim>
                                  </p:childTnLst>
                                </p:cTn>
                              </p:par>
                            </p:childTnLst>
                          </p:cTn>
                        </p:par>
                      </p:childTnLst>
                    </p:cTn>
                  </p:par>
                  <p:par>
                    <p:cTn id="50" fill="hold">
                      <p:stCondLst>
                        <p:cond delay="indefinite"/>
                      </p:stCondLst>
                      <p:childTnLst>
                        <p:par>
                          <p:cTn id="51" fill="hold">
                            <p:stCondLst>
                              <p:cond delay="0"/>
                            </p:stCondLst>
                            <p:childTnLst>
                              <p:par>
                                <p:cTn id="52" presetID="24" presetClass="entr" presetSubtype="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 to="" calcmode="lin" valueType="num">
                                      <p:cBhvr>
                                        <p:cTn id="54" dur="1" fill="hold"/>
                                        <p:tgtEl>
                                          <p:spTgt spid="19"/>
                                        </p:tgtEl>
                                        <p:attrNameLst>
                                          <p:attrName/>
                                        </p:attrNameLst>
                                      </p:cBhvr>
                                    </p:anim>
                                  </p:childTnLst>
                                </p:cTn>
                              </p:par>
                            </p:childTnLst>
                          </p:cTn>
                        </p:par>
                      </p:childTnLst>
                    </p:cTn>
                  </p:par>
                  <p:par>
                    <p:cTn id="55" fill="hold">
                      <p:stCondLst>
                        <p:cond delay="indefinite"/>
                      </p:stCondLst>
                      <p:childTnLst>
                        <p:par>
                          <p:cTn id="56" fill="hold">
                            <p:stCondLst>
                              <p:cond delay="0"/>
                            </p:stCondLst>
                            <p:childTnLst>
                              <p:par>
                                <p:cTn id="57" presetID="24" presetClass="entr"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 to="" calcmode="lin" valueType="num">
                                      <p:cBhvr>
                                        <p:cTn id="59" dur="1" fill="hold"/>
                                        <p:tgtEl>
                                          <p:spTgt spid="20"/>
                                        </p:tgtEl>
                                        <p:attrNameLst>
                                          <p:attrName/>
                                        </p:attrNameLst>
                                      </p:cBhvr>
                                    </p:anim>
                                  </p:childTnLst>
                                </p:cTn>
                              </p:par>
                            </p:childTnLst>
                          </p:cTn>
                        </p:par>
                      </p:childTnLst>
                    </p:cTn>
                  </p:par>
                  <p:par>
                    <p:cTn id="60" fill="hold">
                      <p:stCondLst>
                        <p:cond delay="indefinite"/>
                      </p:stCondLst>
                      <p:childTnLst>
                        <p:par>
                          <p:cTn id="61" fill="hold">
                            <p:stCondLst>
                              <p:cond delay="0"/>
                            </p:stCondLst>
                            <p:childTnLst>
                              <p:par>
                                <p:cTn id="62" presetID="24" presetClass="entr" presetSubtype="0"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 to="" calcmode="lin" valueType="num">
                                      <p:cBhvr>
                                        <p:cTn id="64" dur="1" fill="hold"/>
                                        <p:tgtEl>
                                          <p:spTgt spid="21"/>
                                        </p:tgtEl>
                                        <p:attrNameLst>
                                          <p:attrName/>
                                        </p:attrNameLst>
                                      </p:cBhvr>
                                    </p:anim>
                                  </p:childTnLst>
                                </p:cTn>
                              </p:par>
                            </p:childTnLst>
                          </p:cTn>
                        </p:par>
                      </p:childTnLst>
                    </p:cTn>
                  </p:par>
                  <p:par>
                    <p:cTn id="65" fill="hold">
                      <p:stCondLst>
                        <p:cond delay="indefinite"/>
                      </p:stCondLst>
                      <p:childTnLst>
                        <p:par>
                          <p:cTn id="66" fill="hold">
                            <p:stCondLst>
                              <p:cond delay="0"/>
                            </p:stCondLst>
                            <p:childTnLst>
                              <p:par>
                                <p:cTn id="67" presetID="24" presetClass="entr" presetSubtype="0"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 to="" calcmode="lin" valueType="num">
                                      <p:cBhvr>
                                        <p:cTn id="69" dur="1" fill="hold"/>
                                        <p:tgtEl>
                                          <p:spTgt spid="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p:bldP spid="12" grpId="0"/>
      <p:bldP spid="13" grpId="0"/>
      <p:bldP spid="14" grpId="0"/>
      <p:bldP spid="15" grpId="0"/>
      <p:bldP spid="16" grpId="0"/>
      <p:bldP spid="17" grpId="0"/>
      <p:bldP spid="18" grpId="0"/>
      <p:bldP spid="19" grpId="0"/>
      <p:bldP spid="20" grpId="0"/>
      <p:bldP spid="21" grpId="0"/>
      <p:bldP spid="22"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662557" y="1233680"/>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a:t>
            </a:r>
          </a:p>
        </p:txBody>
      </p:sp>
      <p:sp>
        <p:nvSpPr>
          <p:cNvPr id="4" name="مربع نص 3"/>
          <p:cNvSpPr txBox="1"/>
          <p:nvPr/>
        </p:nvSpPr>
        <p:spPr>
          <a:xfrm>
            <a:off x="571472" y="1142984"/>
            <a:ext cx="7215238" cy="1384995"/>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أولاً:أختار العبارة المناسبة التي أنصح بها من يُفرط في الطعام ويتكاسل عن ممارسة الرياضة بأي نوع من أنواعها بوضح خط تحتها:</a:t>
            </a:r>
            <a:endParaRPr lang="ar-SA" sz="2800" b="1" dirty="0">
              <a:effectLst>
                <a:glow rad="101600">
                  <a:schemeClr val="accent2">
                    <a:satMod val="175000"/>
                    <a:alpha val="40000"/>
                  </a:schemeClr>
                </a:glow>
              </a:effectLst>
            </a:endParaRPr>
          </a:p>
        </p:txBody>
      </p:sp>
      <p:sp>
        <p:nvSpPr>
          <p:cNvPr id="5" name="دمعة 4"/>
          <p:cNvSpPr/>
          <p:nvPr/>
        </p:nvSpPr>
        <p:spPr>
          <a:xfrm>
            <a:off x="571472" y="2571744"/>
            <a:ext cx="7786742" cy="1428760"/>
          </a:xfrm>
          <a:prstGeom prst="teardrop">
            <a:avLst>
              <a:gd name="adj" fmla="val 115319"/>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200" b="1" dirty="0" smtClean="0">
                <a:solidFill>
                  <a:schemeClr val="tx1"/>
                </a:solidFill>
              </a:rPr>
              <a:t>1- الصحة تاجٌ على رؤوس الأصحاء لا يراه إلا المرضى.</a:t>
            </a:r>
          </a:p>
          <a:p>
            <a:r>
              <a:rPr lang="ar-SA" sz="2200" b="1" dirty="0" smtClean="0">
                <a:solidFill>
                  <a:schemeClr val="tx1"/>
                </a:solidFill>
              </a:rPr>
              <a:t>2- إن لبدنك عليك حقاً.</a:t>
            </a:r>
          </a:p>
          <a:p>
            <a:r>
              <a:rPr lang="ar-SA" sz="2200" b="1" dirty="0" smtClean="0">
                <a:solidFill>
                  <a:schemeClr val="tx1"/>
                </a:solidFill>
              </a:rPr>
              <a:t>3- البطنة تذهب الفطنة.</a:t>
            </a:r>
            <a:endParaRPr lang="ar-SA" sz="2200" b="1" dirty="0">
              <a:solidFill>
                <a:schemeClr val="tx1"/>
              </a:solidFill>
            </a:endParaRPr>
          </a:p>
        </p:txBody>
      </p:sp>
      <p:sp>
        <p:nvSpPr>
          <p:cNvPr id="6" name="مخطط انسيابي: شريط مثقب 5"/>
          <p:cNvSpPr/>
          <p:nvPr/>
        </p:nvSpPr>
        <p:spPr>
          <a:xfrm rot="726338">
            <a:off x="6839293" y="304986"/>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7" name="مربع نص 6"/>
          <p:cNvSpPr txBox="1"/>
          <p:nvPr/>
        </p:nvSpPr>
        <p:spPr>
          <a:xfrm>
            <a:off x="1785918" y="214290"/>
            <a:ext cx="5143536"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أذكر موقفا جعلني ألتزم مبدأ الروح الرياضية:</a:t>
            </a:r>
            <a:endParaRPr lang="ar-SA" sz="2800" b="1" dirty="0">
              <a:effectLst>
                <a:glow rad="101600">
                  <a:schemeClr val="accent2">
                    <a:satMod val="175000"/>
                    <a:alpha val="40000"/>
                  </a:schemeClr>
                </a:glow>
              </a:effectLst>
            </a:endParaRPr>
          </a:p>
        </p:txBody>
      </p:sp>
      <p:sp>
        <p:nvSpPr>
          <p:cNvPr id="8" name="مربع نص 7"/>
          <p:cNvSpPr txBox="1"/>
          <p:nvPr/>
        </p:nvSpPr>
        <p:spPr>
          <a:xfrm>
            <a:off x="1643042" y="4143380"/>
            <a:ext cx="5786478"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ثانياً:أشرح المقصود بما يلي:</a:t>
            </a:r>
            <a:endParaRPr lang="ar-SA" sz="2800" b="1" dirty="0">
              <a:effectLst>
                <a:glow rad="101600">
                  <a:schemeClr val="accent2">
                    <a:satMod val="175000"/>
                    <a:alpha val="40000"/>
                  </a:schemeClr>
                </a:glow>
              </a:effectLst>
            </a:endParaRPr>
          </a:p>
        </p:txBody>
      </p:sp>
      <p:sp>
        <p:nvSpPr>
          <p:cNvPr id="9" name="مستطيل مستدير الزوايا 8"/>
          <p:cNvSpPr/>
          <p:nvPr/>
        </p:nvSpPr>
        <p:spPr>
          <a:xfrm>
            <a:off x="4643438" y="4714884"/>
            <a:ext cx="3429024" cy="428628"/>
          </a:xfrm>
          <a:prstGeom prst="roundRect">
            <a:avLst>
              <a:gd name="adj" fmla="val 45556"/>
            </a:avLst>
          </a:prstGeom>
          <a:gradFill flip="none" rotWithShape="1">
            <a:gsLst>
              <a:gs pos="0">
                <a:srgbClr val="E4E428">
                  <a:tint val="66000"/>
                  <a:satMod val="160000"/>
                </a:srgbClr>
              </a:gs>
              <a:gs pos="50000">
                <a:srgbClr val="E4E428">
                  <a:tint val="44500"/>
                  <a:satMod val="160000"/>
                </a:srgbClr>
              </a:gs>
              <a:gs pos="100000">
                <a:srgbClr val="E4E428">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تبعث فيهم روحاً شريفاً</a:t>
            </a:r>
            <a:endParaRPr lang="ar-SA" sz="2800" b="1" dirty="0">
              <a:solidFill>
                <a:schemeClr val="tx1"/>
              </a:solidFill>
            </a:endParaRPr>
          </a:p>
        </p:txBody>
      </p:sp>
      <p:sp>
        <p:nvSpPr>
          <p:cNvPr id="10" name="مستطيل مستدير الزوايا 9"/>
          <p:cNvSpPr/>
          <p:nvPr/>
        </p:nvSpPr>
        <p:spPr>
          <a:xfrm>
            <a:off x="1000100" y="4714884"/>
            <a:ext cx="3429024" cy="428628"/>
          </a:xfrm>
          <a:prstGeom prst="roundRect">
            <a:avLst>
              <a:gd name="adj" fmla="val 45556"/>
            </a:avLst>
          </a:prstGeom>
          <a:gradFill flip="none" rotWithShape="1">
            <a:gsLst>
              <a:gs pos="0">
                <a:srgbClr val="E4E428">
                  <a:tint val="66000"/>
                  <a:satMod val="160000"/>
                </a:srgbClr>
              </a:gs>
              <a:gs pos="50000">
                <a:srgbClr val="E4E428">
                  <a:tint val="44500"/>
                  <a:satMod val="160000"/>
                </a:srgbClr>
              </a:gs>
              <a:gs pos="100000">
                <a:srgbClr val="E4E428">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لا تتبع سبيل الهازلينا</a:t>
            </a:r>
            <a:endParaRPr lang="ar-SA" sz="28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1000"/>
                                        <p:tgtEl>
                                          <p:spTgt spid="6"/>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out)">
                                      <p:cBhvr>
                                        <p:cTn id="10" dur="1000"/>
                                        <p:tgtEl>
                                          <p:spTgt spid="7"/>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out)">
                                      <p:cBhvr>
                                        <p:cTn id="13" dur="1000"/>
                                        <p:tgtEl>
                                          <p:spTgt spid="3"/>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out)">
                                      <p:cBhvr>
                                        <p:cTn id="16" dur="1000"/>
                                        <p:tgtEl>
                                          <p:spTgt spid="4"/>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out)">
                                      <p:cBhvr>
                                        <p:cTn id="22" dur="1000"/>
                                        <p:tgtEl>
                                          <p:spTgt spid="8"/>
                                        </p:tgtEl>
                                      </p:cBhvr>
                                    </p:animEffect>
                                  </p:childTnLst>
                                </p:cTn>
                              </p:par>
                              <p:par>
                                <p:cTn id="23" presetID="7" presetClass="entr" presetSubtype="8"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0-#ppt_w/2"/>
                                          </p:val>
                                        </p:tav>
                                        <p:tav tm="100000">
                                          <p:val>
                                            <p:strVal val="#ppt_x"/>
                                          </p:val>
                                        </p:tav>
                                      </p:tavLst>
                                    </p:anim>
                                    <p:anim calcmode="lin" valueType="num">
                                      <p:cBhvr additive="base">
                                        <p:cTn id="26" dur="1000" fill="hold"/>
                                        <p:tgtEl>
                                          <p:spTgt spid="9"/>
                                        </p:tgtEl>
                                        <p:attrNameLst>
                                          <p:attrName>ppt_y</p:attrName>
                                        </p:attrNameLst>
                                      </p:cBhvr>
                                      <p:tavLst>
                                        <p:tav tm="0">
                                          <p:val>
                                            <p:strVal val="#ppt_y"/>
                                          </p:val>
                                        </p:tav>
                                        <p:tav tm="100000">
                                          <p:val>
                                            <p:strVal val="#ppt_y"/>
                                          </p:val>
                                        </p:tav>
                                      </p:tavLst>
                                    </p:anim>
                                  </p:childTnLst>
                                </p:cTn>
                              </p:par>
                              <p:par>
                                <p:cTn id="27" presetID="7" presetClass="entr" presetSubtype="8"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1000" fill="hold"/>
                                        <p:tgtEl>
                                          <p:spTgt spid="10"/>
                                        </p:tgtEl>
                                        <p:attrNameLst>
                                          <p:attrName>ppt_x</p:attrName>
                                        </p:attrNameLst>
                                      </p:cBhvr>
                                      <p:tavLst>
                                        <p:tav tm="0">
                                          <p:val>
                                            <p:strVal val="0-#ppt_w/2"/>
                                          </p:val>
                                        </p:tav>
                                        <p:tav tm="100000">
                                          <p:val>
                                            <p:strVal val="#ppt_x"/>
                                          </p:val>
                                        </p:tav>
                                      </p:tavLst>
                                    </p:anim>
                                    <p:anim calcmode="lin" valueType="num">
                                      <p:cBhvr additive="base">
                                        <p:cTn id="30"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p:bldP spid="8" grpId="0"/>
      <p:bldP spid="9" grpId="0" animBg="1"/>
      <p:bldP spid="10"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6" name="مخطط انسيابي: شريط مثقب 5"/>
          <p:cNvSpPr/>
          <p:nvPr/>
        </p:nvSpPr>
        <p:spPr>
          <a:xfrm rot="726338">
            <a:off x="6805301" y="136697"/>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نشاط4</a:t>
            </a:r>
          </a:p>
        </p:txBody>
      </p:sp>
      <p:sp>
        <p:nvSpPr>
          <p:cNvPr id="7" name="مربع نص 6"/>
          <p:cNvSpPr txBox="1"/>
          <p:nvPr/>
        </p:nvSpPr>
        <p:spPr>
          <a:xfrm>
            <a:off x="1643042" y="191136"/>
            <a:ext cx="5143536"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أكتب البيت الذي أعجبني وأبين السبب:</a:t>
            </a:r>
            <a:endParaRPr lang="ar-SA" sz="2800" b="1" dirty="0">
              <a:effectLst>
                <a:glow rad="101600">
                  <a:schemeClr val="accent2">
                    <a:satMod val="175000"/>
                    <a:alpha val="40000"/>
                  </a:schemeClr>
                </a:glow>
              </a:effectLst>
            </a:endParaRPr>
          </a:p>
        </p:txBody>
      </p:sp>
      <p:sp>
        <p:nvSpPr>
          <p:cNvPr id="8" name="مخطط انسيابي: شريط مثقب 7"/>
          <p:cNvSpPr/>
          <p:nvPr/>
        </p:nvSpPr>
        <p:spPr>
          <a:xfrm rot="726338">
            <a:off x="6696417" y="951153"/>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نشاط5</a:t>
            </a:r>
          </a:p>
        </p:txBody>
      </p:sp>
      <p:sp>
        <p:nvSpPr>
          <p:cNvPr id="9" name="مربع نص 8"/>
          <p:cNvSpPr txBox="1"/>
          <p:nvPr/>
        </p:nvSpPr>
        <p:spPr>
          <a:xfrm>
            <a:off x="2714612" y="928670"/>
            <a:ext cx="4143404"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أختار عنواناً آخر للنص.</a:t>
            </a:r>
            <a:endParaRPr lang="ar-SA" sz="2800" b="1" dirty="0">
              <a:effectLst>
                <a:glow rad="101600">
                  <a:schemeClr val="accent2">
                    <a:satMod val="175000"/>
                    <a:alpha val="40000"/>
                  </a:schemeClr>
                </a:glow>
              </a:effectLst>
            </a:endParaRPr>
          </a:p>
        </p:txBody>
      </p:sp>
      <p:sp>
        <p:nvSpPr>
          <p:cNvPr id="10" name="مخطط انسيابي: شريط مثقب 9"/>
          <p:cNvSpPr/>
          <p:nvPr/>
        </p:nvSpPr>
        <p:spPr>
          <a:xfrm rot="726338">
            <a:off x="6696417" y="1594095"/>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نشاط6</a:t>
            </a:r>
          </a:p>
        </p:txBody>
      </p:sp>
      <p:sp>
        <p:nvSpPr>
          <p:cNvPr id="11" name="مربع نص 10"/>
          <p:cNvSpPr txBox="1"/>
          <p:nvPr/>
        </p:nvSpPr>
        <p:spPr>
          <a:xfrm>
            <a:off x="1643042" y="1648534"/>
            <a:ext cx="5143536"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أيُ التعبيرين أبلغ في القول؟ولماذا؟</a:t>
            </a:r>
            <a:endParaRPr lang="ar-SA" sz="2800" b="1" dirty="0">
              <a:effectLst>
                <a:glow rad="101600">
                  <a:schemeClr val="accent2">
                    <a:satMod val="175000"/>
                    <a:alpha val="40000"/>
                  </a:schemeClr>
                </a:glow>
              </a:effectLst>
            </a:endParaRPr>
          </a:p>
        </p:txBody>
      </p:sp>
      <p:sp>
        <p:nvSpPr>
          <p:cNvPr id="13" name="مستطيل مستدير الزوايا 12"/>
          <p:cNvSpPr/>
          <p:nvPr/>
        </p:nvSpPr>
        <p:spPr>
          <a:xfrm>
            <a:off x="4714876" y="2357430"/>
            <a:ext cx="3429024" cy="500066"/>
          </a:xfrm>
          <a:prstGeom prst="roundRect">
            <a:avLst>
              <a:gd name="adj" fmla="val 45556"/>
            </a:avLst>
          </a:prstGeom>
          <a:gradFill flip="none" rotWithShape="1">
            <a:gsLst>
              <a:gs pos="0">
                <a:srgbClr val="E4E428">
                  <a:tint val="66000"/>
                  <a:satMod val="160000"/>
                </a:srgbClr>
              </a:gs>
              <a:gs pos="50000">
                <a:srgbClr val="E4E428">
                  <a:tint val="44500"/>
                  <a:satMod val="160000"/>
                </a:srgbClr>
              </a:gs>
              <a:gs pos="100000">
                <a:srgbClr val="E4E428">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وأوسعها صدوراً في نزال</a:t>
            </a:r>
            <a:endParaRPr lang="ar-SA" sz="2800" b="1" dirty="0">
              <a:solidFill>
                <a:schemeClr val="tx1"/>
              </a:solidFill>
            </a:endParaRPr>
          </a:p>
        </p:txBody>
      </p:sp>
      <p:sp>
        <p:nvSpPr>
          <p:cNvPr id="14" name="مستطيل مستدير الزوايا 13"/>
          <p:cNvSpPr/>
          <p:nvPr/>
        </p:nvSpPr>
        <p:spPr>
          <a:xfrm>
            <a:off x="1000100" y="2357430"/>
            <a:ext cx="3429024" cy="500066"/>
          </a:xfrm>
          <a:prstGeom prst="roundRect">
            <a:avLst>
              <a:gd name="adj" fmla="val 45556"/>
            </a:avLst>
          </a:prstGeom>
          <a:gradFill flip="none" rotWithShape="1">
            <a:gsLst>
              <a:gs pos="0">
                <a:srgbClr val="E4E428">
                  <a:tint val="66000"/>
                  <a:satMod val="160000"/>
                </a:srgbClr>
              </a:gs>
              <a:gs pos="50000">
                <a:srgbClr val="E4E428">
                  <a:tint val="44500"/>
                  <a:satMod val="160000"/>
                </a:srgbClr>
              </a:gs>
              <a:gs pos="100000">
                <a:srgbClr val="E4E428">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وأشجعها صدوراً في نزال</a:t>
            </a:r>
            <a:endParaRPr lang="ar-SA" sz="2800" b="1" dirty="0">
              <a:solidFill>
                <a:schemeClr val="tx1"/>
              </a:solidFill>
            </a:endParaRPr>
          </a:p>
        </p:txBody>
      </p:sp>
      <p:sp>
        <p:nvSpPr>
          <p:cNvPr id="15" name="مستطيل مستدير الزوايا 14"/>
          <p:cNvSpPr/>
          <p:nvPr/>
        </p:nvSpPr>
        <p:spPr>
          <a:xfrm>
            <a:off x="4714876" y="3714752"/>
            <a:ext cx="3429024" cy="500066"/>
          </a:xfrm>
          <a:prstGeom prst="roundRect">
            <a:avLst>
              <a:gd name="adj" fmla="val 45556"/>
            </a:avLst>
          </a:prstGeom>
          <a:gradFill flip="none" rotWithShape="1">
            <a:gsLst>
              <a:gs pos="0">
                <a:srgbClr val="E4E428">
                  <a:tint val="66000"/>
                  <a:satMod val="160000"/>
                </a:srgbClr>
              </a:gs>
              <a:gs pos="50000">
                <a:srgbClr val="E4E428">
                  <a:tint val="44500"/>
                  <a:satMod val="160000"/>
                </a:srgbClr>
              </a:gs>
              <a:gs pos="100000">
                <a:srgbClr val="E4E428">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سعوا في دفعها متكاتفينا</a:t>
            </a:r>
            <a:endParaRPr lang="ar-SA" sz="2800" b="1" dirty="0">
              <a:solidFill>
                <a:schemeClr val="tx1"/>
              </a:solidFill>
            </a:endParaRPr>
          </a:p>
        </p:txBody>
      </p:sp>
      <p:sp>
        <p:nvSpPr>
          <p:cNvPr id="16" name="مستطيل مستدير الزوايا 15"/>
          <p:cNvSpPr/>
          <p:nvPr/>
        </p:nvSpPr>
        <p:spPr>
          <a:xfrm>
            <a:off x="1000100" y="3714752"/>
            <a:ext cx="3429024" cy="500066"/>
          </a:xfrm>
          <a:prstGeom prst="roundRect">
            <a:avLst>
              <a:gd name="adj" fmla="val 45556"/>
            </a:avLst>
          </a:prstGeom>
          <a:gradFill flip="none" rotWithShape="1">
            <a:gsLst>
              <a:gs pos="0">
                <a:srgbClr val="E4E428">
                  <a:tint val="66000"/>
                  <a:satMod val="160000"/>
                </a:srgbClr>
              </a:gs>
              <a:gs pos="50000">
                <a:srgbClr val="E4E428">
                  <a:tint val="44500"/>
                  <a:satMod val="160000"/>
                </a:srgbClr>
              </a:gs>
              <a:gs pos="100000">
                <a:srgbClr val="E4E428">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سعوا في دفعها متعاونينا</a:t>
            </a:r>
            <a:endParaRPr lang="ar-SA" sz="2800" b="1" dirty="0">
              <a:solidFill>
                <a:schemeClr val="tx1"/>
              </a:solidFill>
            </a:endParaRPr>
          </a:p>
        </p:txBody>
      </p:sp>
      <p:sp>
        <p:nvSpPr>
          <p:cNvPr id="17" name="مربع نص 16"/>
          <p:cNvSpPr txBox="1"/>
          <p:nvPr/>
        </p:nvSpPr>
        <p:spPr>
          <a:xfrm>
            <a:off x="785786" y="2857496"/>
            <a:ext cx="7286676" cy="830997"/>
          </a:xfrm>
          <a:prstGeom prst="rect">
            <a:avLst/>
          </a:prstGeom>
          <a:noFill/>
        </p:spPr>
        <p:txBody>
          <a:bodyPr wrap="square" rtlCol="1">
            <a:spAutoFit/>
          </a:bodyPr>
          <a:lstStyle/>
          <a:p>
            <a:pPr algn="ctr"/>
            <a:r>
              <a:rPr lang="ar-SA" sz="2400" b="1" dirty="0" smtClean="0">
                <a:solidFill>
                  <a:srgbClr val="C00000"/>
                </a:solidFill>
              </a:rPr>
              <a:t>الأبلغ (أوسعها صدوراً في نزال)لأنها ضد إذا ضاقت في المعنى والسعة تناسب الصدور،أما الشجاعة تناسب القلوب .</a:t>
            </a:r>
            <a:endParaRPr lang="ar-SA" sz="3600" b="1" dirty="0">
              <a:solidFill>
                <a:srgbClr val="C00000"/>
              </a:solidFill>
            </a:endParaRPr>
          </a:p>
        </p:txBody>
      </p:sp>
      <p:sp>
        <p:nvSpPr>
          <p:cNvPr id="18" name="مربع نص 17"/>
          <p:cNvSpPr txBox="1"/>
          <p:nvPr/>
        </p:nvSpPr>
        <p:spPr>
          <a:xfrm>
            <a:off x="785786" y="4241077"/>
            <a:ext cx="7286676" cy="830997"/>
          </a:xfrm>
          <a:prstGeom prst="rect">
            <a:avLst/>
          </a:prstGeom>
          <a:noFill/>
        </p:spPr>
        <p:txBody>
          <a:bodyPr wrap="square" rtlCol="1">
            <a:spAutoFit/>
          </a:bodyPr>
          <a:lstStyle/>
          <a:p>
            <a:pPr algn="ctr"/>
            <a:r>
              <a:rPr lang="ar-SA" sz="2400" b="1" dirty="0" smtClean="0">
                <a:solidFill>
                  <a:srgbClr val="C00000"/>
                </a:solidFill>
              </a:rPr>
              <a:t>الأبلغ (سعوا في دفعها متكاتفينا)حيث أن التكاليف يدل على التقارب القوي.</a:t>
            </a:r>
            <a:endParaRPr lang="ar-SA" sz="3600" b="1" dirty="0">
              <a:solidFill>
                <a:srgbClr val="C00000"/>
              </a:solidFill>
            </a:endParaRPr>
          </a:p>
        </p:txBody>
      </p:sp>
      <p:sp>
        <p:nvSpPr>
          <p:cNvPr id="19" name="مخطط انسيابي: شريط مثقب 18"/>
          <p:cNvSpPr/>
          <p:nvPr/>
        </p:nvSpPr>
        <p:spPr>
          <a:xfrm rot="726338">
            <a:off x="6876739" y="5165995"/>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نشاط7</a:t>
            </a:r>
          </a:p>
        </p:txBody>
      </p:sp>
      <p:sp>
        <p:nvSpPr>
          <p:cNvPr id="20" name="مربع نص 19"/>
          <p:cNvSpPr txBox="1"/>
          <p:nvPr/>
        </p:nvSpPr>
        <p:spPr>
          <a:xfrm>
            <a:off x="1785918" y="5046661"/>
            <a:ext cx="5143536"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أشرح قول الشاعر من البيت السابع إلى البيت التاسع:</a:t>
            </a:r>
            <a:endParaRPr lang="ar-SA" sz="2800" b="1" dirty="0">
              <a:effectLst>
                <a:glow rad="101600">
                  <a:schemeClr val="accent2">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1000"/>
                                        <p:tgtEl>
                                          <p:spTgt spid="6"/>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out)">
                                      <p:cBhvr>
                                        <p:cTn id="10" dur="1000"/>
                                        <p:tgtEl>
                                          <p:spTgt spid="7"/>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out)">
                                      <p:cBhvr>
                                        <p:cTn id="13" dur="1000"/>
                                        <p:tgtEl>
                                          <p:spTgt spid="8"/>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ircle(out)">
                                      <p:cBhvr>
                                        <p:cTn id="16" dur="1000"/>
                                        <p:tgtEl>
                                          <p:spTgt spid="9"/>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out)">
                                      <p:cBhvr>
                                        <p:cTn id="19" dur="1000"/>
                                        <p:tgtEl>
                                          <p:spTgt spid="10"/>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out)">
                                      <p:cBhvr>
                                        <p:cTn id="22" dur="1000"/>
                                        <p:tgtEl>
                                          <p:spTgt spid="11"/>
                                        </p:tgtEl>
                                      </p:cBhvr>
                                    </p:animEffect>
                                  </p:childTnLst>
                                </p:cTn>
                              </p:par>
                              <p:par>
                                <p:cTn id="23" presetID="7"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1000" fill="hold"/>
                                        <p:tgtEl>
                                          <p:spTgt spid="13"/>
                                        </p:tgtEl>
                                        <p:attrNameLst>
                                          <p:attrName>ppt_x</p:attrName>
                                        </p:attrNameLst>
                                      </p:cBhvr>
                                      <p:tavLst>
                                        <p:tav tm="0">
                                          <p:val>
                                            <p:strVal val="0-#ppt_w/2"/>
                                          </p:val>
                                        </p:tav>
                                        <p:tav tm="100000">
                                          <p:val>
                                            <p:strVal val="#ppt_x"/>
                                          </p:val>
                                        </p:tav>
                                      </p:tavLst>
                                    </p:anim>
                                    <p:anim calcmode="lin" valueType="num">
                                      <p:cBhvr additive="base">
                                        <p:cTn id="26" dur="1000" fill="hold"/>
                                        <p:tgtEl>
                                          <p:spTgt spid="13"/>
                                        </p:tgtEl>
                                        <p:attrNameLst>
                                          <p:attrName>ppt_y</p:attrName>
                                        </p:attrNameLst>
                                      </p:cBhvr>
                                      <p:tavLst>
                                        <p:tav tm="0">
                                          <p:val>
                                            <p:strVal val="#ppt_y"/>
                                          </p:val>
                                        </p:tav>
                                        <p:tav tm="100000">
                                          <p:val>
                                            <p:strVal val="#ppt_y"/>
                                          </p:val>
                                        </p:tav>
                                      </p:tavLst>
                                    </p:anim>
                                  </p:childTnLst>
                                </p:cTn>
                              </p:par>
                              <p:par>
                                <p:cTn id="27" presetID="7" presetClass="entr" presetSubtype="8"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1000" fill="hold"/>
                                        <p:tgtEl>
                                          <p:spTgt spid="14"/>
                                        </p:tgtEl>
                                        <p:attrNameLst>
                                          <p:attrName>ppt_x</p:attrName>
                                        </p:attrNameLst>
                                      </p:cBhvr>
                                      <p:tavLst>
                                        <p:tav tm="0">
                                          <p:val>
                                            <p:strVal val="0-#ppt_w/2"/>
                                          </p:val>
                                        </p:tav>
                                        <p:tav tm="100000">
                                          <p:val>
                                            <p:strVal val="#ppt_x"/>
                                          </p:val>
                                        </p:tav>
                                      </p:tavLst>
                                    </p:anim>
                                    <p:anim calcmode="lin" valueType="num">
                                      <p:cBhvr additive="base">
                                        <p:cTn id="30" dur="1000" fill="hold"/>
                                        <p:tgtEl>
                                          <p:spTgt spid="14"/>
                                        </p:tgtEl>
                                        <p:attrNameLst>
                                          <p:attrName>ppt_y</p:attrName>
                                        </p:attrNameLst>
                                      </p:cBhvr>
                                      <p:tavLst>
                                        <p:tav tm="0">
                                          <p:val>
                                            <p:strVal val="#ppt_y"/>
                                          </p:val>
                                        </p:tav>
                                        <p:tav tm="100000">
                                          <p:val>
                                            <p:strVal val="#ppt_y"/>
                                          </p:val>
                                        </p:tav>
                                      </p:tavLst>
                                    </p:anim>
                                  </p:childTnLst>
                                </p:cTn>
                              </p:par>
                              <p:par>
                                <p:cTn id="31" presetID="7" presetClass="entr" presetSubtype="8"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1000" fill="hold"/>
                                        <p:tgtEl>
                                          <p:spTgt spid="15"/>
                                        </p:tgtEl>
                                        <p:attrNameLst>
                                          <p:attrName>ppt_x</p:attrName>
                                        </p:attrNameLst>
                                      </p:cBhvr>
                                      <p:tavLst>
                                        <p:tav tm="0">
                                          <p:val>
                                            <p:strVal val="0-#ppt_w/2"/>
                                          </p:val>
                                        </p:tav>
                                        <p:tav tm="100000">
                                          <p:val>
                                            <p:strVal val="#ppt_x"/>
                                          </p:val>
                                        </p:tav>
                                      </p:tavLst>
                                    </p:anim>
                                    <p:anim calcmode="lin" valueType="num">
                                      <p:cBhvr additive="base">
                                        <p:cTn id="34" dur="1000" fill="hold"/>
                                        <p:tgtEl>
                                          <p:spTgt spid="15"/>
                                        </p:tgtEl>
                                        <p:attrNameLst>
                                          <p:attrName>ppt_y</p:attrName>
                                        </p:attrNameLst>
                                      </p:cBhvr>
                                      <p:tavLst>
                                        <p:tav tm="0">
                                          <p:val>
                                            <p:strVal val="#ppt_y"/>
                                          </p:val>
                                        </p:tav>
                                        <p:tav tm="100000">
                                          <p:val>
                                            <p:strVal val="#ppt_y"/>
                                          </p:val>
                                        </p:tav>
                                      </p:tavLst>
                                    </p:anim>
                                  </p:childTnLst>
                                </p:cTn>
                              </p:par>
                              <p:par>
                                <p:cTn id="35" presetID="7" presetClass="entr" presetSubtype="8"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1000" fill="hold"/>
                                        <p:tgtEl>
                                          <p:spTgt spid="16"/>
                                        </p:tgtEl>
                                        <p:attrNameLst>
                                          <p:attrName>ppt_x</p:attrName>
                                        </p:attrNameLst>
                                      </p:cBhvr>
                                      <p:tavLst>
                                        <p:tav tm="0">
                                          <p:val>
                                            <p:strVal val="0-#ppt_w/2"/>
                                          </p:val>
                                        </p:tav>
                                        <p:tav tm="100000">
                                          <p:val>
                                            <p:strVal val="#ppt_x"/>
                                          </p:val>
                                        </p:tav>
                                      </p:tavLst>
                                    </p:anim>
                                    <p:anim calcmode="lin" valueType="num">
                                      <p:cBhvr additive="base">
                                        <p:cTn id="38" dur="1000" fill="hold"/>
                                        <p:tgtEl>
                                          <p:spTgt spid="16"/>
                                        </p:tgtEl>
                                        <p:attrNameLst>
                                          <p:attrName>ppt_y</p:attrName>
                                        </p:attrNameLst>
                                      </p:cBhvr>
                                      <p:tavLst>
                                        <p:tav tm="0">
                                          <p:val>
                                            <p:strVal val="#ppt_y"/>
                                          </p:val>
                                        </p:tav>
                                        <p:tav tm="100000">
                                          <p:val>
                                            <p:strVal val="#ppt_y"/>
                                          </p:val>
                                        </p:tav>
                                      </p:tavLst>
                                    </p:anim>
                                  </p:childTnLst>
                                </p:cTn>
                              </p:par>
                              <p:par>
                                <p:cTn id="39" presetID="6" presetClass="entr" presetSubtype="32"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circle(out)">
                                      <p:cBhvr>
                                        <p:cTn id="41" dur="1000"/>
                                        <p:tgtEl>
                                          <p:spTgt spid="19"/>
                                        </p:tgtEl>
                                      </p:cBhvr>
                                    </p:animEffect>
                                  </p:childTnLst>
                                </p:cTn>
                              </p:par>
                              <p:par>
                                <p:cTn id="42" presetID="6" presetClass="entr" presetSubtype="32"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circle(out)">
                                      <p:cBhvr>
                                        <p:cTn id="44" dur="10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24"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to="" calcmode="lin" valueType="num">
                                      <p:cBhvr>
                                        <p:cTn id="49" dur="1" fill="hold"/>
                                        <p:tgtEl>
                                          <p:spTgt spid="17"/>
                                        </p:tgtEl>
                                        <p:attrNameLst>
                                          <p:attrName/>
                                        </p:attrNameLst>
                                      </p:cBhvr>
                                    </p:anim>
                                  </p:childTnLst>
                                </p:cTn>
                              </p:par>
                            </p:childTnLst>
                          </p:cTn>
                        </p:par>
                      </p:childTnLst>
                    </p:cTn>
                  </p:par>
                  <p:par>
                    <p:cTn id="50" fill="hold">
                      <p:stCondLst>
                        <p:cond delay="indefinite"/>
                      </p:stCondLst>
                      <p:childTnLst>
                        <p:par>
                          <p:cTn id="51" fill="hold">
                            <p:stCondLst>
                              <p:cond delay="0"/>
                            </p:stCondLst>
                            <p:childTnLst>
                              <p:par>
                                <p:cTn id="52" presetID="24" presetClass="entr" presetSubtype="0"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 to="" calcmode="lin" valueType="num">
                                      <p:cBhvr>
                                        <p:cTn id="54" dur="1" fill="hold"/>
                                        <p:tgtEl>
                                          <p:spTgt spid="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3" grpId="0" animBg="1"/>
      <p:bldP spid="14" grpId="0" animBg="1"/>
      <p:bldP spid="15" grpId="0" animBg="1"/>
      <p:bldP spid="16" grpId="0" animBg="1"/>
      <p:bldP spid="17" grpId="0"/>
      <p:bldP spid="18" grpId="0"/>
      <p:bldP spid="19" grpId="0" animBg="1"/>
      <p:bldP spid="20"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6858024"/>
          </a:xfrm>
          <a:prstGeom prst="rect">
            <a:avLst/>
          </a:prstGeom>
          <a:noFill/>
        </p:spPr>
      </p:pic>
      <p:sp>
        <p:nvSpPr>
          <p:cNvPr id="3" name="مخطط انسيابي: متعدد المستندات 2"/>
          <p:cNvSpPr/>
          <p:nvPr/>
        </p:nvSpPr>
        <p:spPr>
          <a:xfrm>
            <a:off x="500034" y="142852"/>
            <a:ext cx="8215370" cy="1285884"/>
          </a:xfrm>
          <a:prstGeom prst="flowChartMultidocumen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نشاطات الإنتاج اللغوي العام</a:t>
            </a:r>
            <a:endParaRPr lang="ar-SA" sz="3600" b="1" dirty="0">
              <a:solidFill>
                <a:schemeClr val="tx1"/>
              </a:solidFill>
            </a:endParaRPr>
          </a:p>
        </p:txBody>
      </p:sp>
      <p:sp>
        <p:nvSpPr>
          <p:cNvPr id="4" name="مخطط انسيابي: شريط مثقب 3"/>
          <p:cNvSpPr/>
          <p:nvPr/>
        </p:nvSpPr>
        <p:spPr>
          <a:xfrm rot="726338">
            <a:off x="7553672" y="1559973"/>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5" name="مربع نص 4"/>
          <p:cNvSpPr txBox="1"/>
          <p:nvPr/>
        </p:nvSpPr>
        <p:spPr>
          <a:xfrm>
            <a:off x="571472" y="1474761"/>
            <a:ext cx="6858048"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أكتب كلمة إرشادية في أربعة أسطر لمن يُسرف في استخدام الماء،ويترك الصنابير مفتوحة بلا مبالاة.</a:t>
            </a:r>
            <a:endParaRPr lang="ar-SA" sz="2800" b="1" dirty="0">
              <a:effectLst>
                <a:glow rad="101600">
                  <a:schemeClr val="accent2">
                    <a:satMod val="175000"/>
                    <a:alpha val="40000"/>
                  </a:schemeClr>
                </a:glow>
              </a:effectLst>
            </a:endParaRPr>
          </a:p>
        </p:txBody>
      </p:sp>
      <p:sp>
        <p:nvSpPr>
          <p:cNvPr id="6" name="مخطط انسيابي: شريط مثقب 5"/>
          <p:cNvSpPr/>
          <p:nvPr/>
        </p:nvSpPr>
        <p:spPr>
          <a:xfrm rot="726338">
            <a:off x="7591119" y="2591002"/>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7" name="مربع نص 6"/>
          <p:cNvSpPr txBox="1"/>
          <p:nvPr/>
        </p:nvSpPr>
        <p:spPr>
          <a:xfrm>
            <a:off x="608919" y="2505790"/>
            <a:ext cx="6858048"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(العقل السليم في الجسم السليم ولا يتحقق إلا بالغذاء الصحي المفيد)</a:t>
            </a:r>
            <a:endParaRPr lang="ar-SA" sz="2800" b="1" dirty="0">
              <a:effectLst>
                <a:glow rad="101600">
                  <a:schemeClr val="accent2">
                    <a:satMod val="175000"/>
                    <a:alpha val="40000"/>
                  </a:schemeClr>
                </a:glow>
              </a:effectLst>
            </a:endParaRPr>
          </a:p>
        </p:txBody>
      </p:sp>
      <p:sp>
        <p:nvSpPr>
          <p:cNvPr id="8" name="وسيلة شرح على شكل سحابة 7"/>
          <p:cNvSpPr/>
          <p:nvPr/>
        </p:nvSpPr>
        <p:spPr>
          <a:xfrm>
            <a:off x="142876" y="3143248"/>
            <a:ext cx="3500430" cy="3214710"/>
          </a:xfrm>
          <a:prstGeom prst="cloudCallout">
            <a:avLst/>
          </a:prstGeom>
        </p:spPr>
        <p:style>
          <a:lnRef idx="2">
            <a:schemeClr val="accent1"/>
          </a:lnRef>
          <a:fillRef idx="1">
            <a:schemeClr val="lt1"/>
          </a:fillRef>
          <a:effectRef idx="0">
            <a:schemeClr val="accent1"/>
          </a:effectRef>
          <a:fontRef idx="minor">
            <a:schemeClr val="dk1"/>
          </a:fontRef>
        </p:style>
        <p:txBody>
          <a:bodyPr rtlCol="1" anchor="ctr"/>
          <a:lstStyle/>
          <a:p>
            <a:pPr algn="ctr"/>
            <a:r>
              <a:rPr lang="ar-SA" sz="2400" b="1" dirty="0" smtClean="0">
                <a:solidFill>
                  <a:schemeClr val="tx1"/>
                </a:solidFill>
              </a:rPr>
              <a:t>أبدي رأيي شفوياً فيما سبق مع التعليل.</a:t>
            </a:r>
          </a:p>
          <a:p>
            <a:pPr algn="ctr"/>
            <a:r>
              <a:rPr lang="ar-SA" sz="2400" b="1" dirty="0" smtClean="0">
                <a:solidFill>
                  <a:schemeClr val="tx1"/>
                </a:solidFill>
              </a:rPr>
              <a:t>أمثل لما يؤيد رأيي من الحياة اليومية.</a:t>
            </a:r>
          </a:p>
          <a:p>
            <a:pPr algn="ctr"/>
            <a:r>
              <a:rPr lang="ar-SA" sz="2400" b="1" dirty="0" smtClean="0">
                <a:solidFill>
                  <a:schemeClr val="tx1"/>
                </a:solidFill>
              </a:rPr>
              <a:t>أقترح البدائل المناسبة</a:t>
            </a:r>
            <a:r>
              <a:rPr lang="ar-SA" sz="2400" dirty="0" smtClean="0"/>
              <a:t>.</a:t>
            </a:r>
            <a:endParaRPr lang="ar-SA" sz="2400" dirty="0"/>
          </a:p>
        </p:txBody>
      </p:sp>
      <p:sp>
        <p:nvSpPr>
          <p:cNvPr id="9" name="وسيلة شرح بيضاوية 8"/>
          <p:cNvSpPr/>
          <p:nvPr/>
        </p:nvSpPr>
        <p:spPr>
          <a:xfrm>
            <a:off x="5000628" y="3571876"/>
            <a:ext cx="2857520" cy="1143008"/>
          </a:xfrm>
          <a:prstGeom prst="wedgeEllipseCallout">
            <a:avLst>
              <a:gd name="adj1" fmla="val 56254"/>
              <a:gd name="adj2" fmla="val 67845"/>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SA" sz="2000" b="1" dirty="0" smtClean="0">
                <a:solidFill>
                  <a:schemeClr val="tx1"/>
                </a:solidFill>
              </a:rPr>
              <a:t>لا أميل إلى الوجبات السريعة والمشروبات الغازية</a:t>
            </a:r>
            <a:endParaRPr lang="ar-SA" sz="2000" b="1" dirty="0">
              <a:solidFill>
                <a:schemeClr val="tx1"/>
              </a:solidFill>
            </a:endParaRPr>
          </a:p>
        </p:txBody>
      </p:sp>
      <p:sp>
        <p:nvSpPr>
          <p:cNvPr id="10" name="وسيلة شرح بيضاوية 9"/>
          <p:cNvSpPr/>
          <p:nvPr/>
        </p:nvSpPr>
        <p:spPr>
          <a:xfrm>
            <a:off x="4786314" y="5143512"/>
            <a:ext cx="2857520" cy="1143008"/>
          </a:xfrm>
          <a:prstGeom prst="wedgeEllipseCallout">
            <a:avLst>
              <a:gd name="adj1" fmla="val -53245"/>
              <a:gd name="adj2" fmla="val 46595"/>
            </a:avLst>
          </a:prstGeom>
          <a:noFill/>
        </p:spPr>
        <p:style>
          <a:lnRef idx="2">
            <a:schemeClr val="accent2"/>
          </a:lnRef>
          <a:fillRef idx="1">
            <a:schemeClr val="lt1"/>
          </a:fillRef>
          <a:effectRef idx="0">
            <a:schemeClr val="accent2"/>
          </a:effectRef>
          <a:fontRef idx="minor">
            <a:schemeClr val="dk1"/>
          </a:fontRef>
        </p:style>
        <p:txBody>
          <a:bodyPr rtlCol="1" anchor="ctr"/>
          <a:lstStyle/>
          <a:p>
            <a:pPr algn="ctr"/>
            <a:r>
              <a:rPr lang="ar-SA" sz="2000" b="1" dirty="0" smtClean="0">
                <a:solidFill>
                  <a:schemeClr val="tx1"/>
                </a:solidFill>
              </a:rPr>
              <a:t>أحب تناول الوجبات السريعة والمشروبات الغازية.</a:t>
            </a:r>
            <a:endParaRPr lang="ar-SA" sz="20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1000"/>
                                        <p:tgtEl>
                                          <p:spTgt spid="5"/>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out)">
                                      <p:cBhvr>
                                        <p:cTn id="16" dur="1000"/>
                                        <p:tgtEl>
                                          <p:spTgt spid="6"/>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out)">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4" name="مخطط انسيابي: شريط مثقب 3"/>
          <p:cNvSpPr/>
          <p:nvPr/>
        </p:nvSpPr>
        <p:spPr>
          <a:xfrm rot="726338">
            <a:off x="7925515" y="199866"/>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5" name="مربع نص 4"/>
          <p:cNvSpPr txBox="1"/>
          <p:nvPr/>
        </p:nvSpPr>
        <p:spPr>
          <a:xfrm>
            <a:off x="357158" y="202148"/>
            <a:ext cx="7500990" cy="523220"/>
          </a:xfrm>
          <a:prstGeom prst="rect">
            <a:avLst/>
          </a:prstGeom>
          <a:noFill/>
        </p:spPr>
        <p:txBody>
          <a:bodyPr wrap="square" rtlCol="1">
            <a:spAutoFit/>
          </a:bodyPr>
          <a:lstStyle/>
          <a:p>
            <a:r>
              <a:rPr lang="ar-SA" sz="2800" b="1" dirty="0" smtClean="0">
                <a:effectLst>
                  <a:glow rad="101600">
                    <a:schemeClr val="accent2">
                      <a:satMod val="175000"/>
                      <a:alpha val="40000"/>
                    </a:schemeClr>
                  </a:glow>
                </a:effectLst>
              </a:rPr>
              <a:t>أبحث عن استخدامات للكلمات التالية وأبين مواضع استخدامها:</a:t>
            </a:r>
            <a:endParaRPr lang="ar-SA" sz="2800" b="1" dirty="0">
              <a:effectLst>
                <a:glow rad="101600">
                  <a:schemeClr val="accent2">
                    <a:satMod val="175000"/>
                    <a:alpha val="40000"/>
                  </a:schemeClr>
                </a:glow>
              </a:effectLst>
            </a:endParaRPr>
          </a:p>
        </p:txBody>
      </p:sp>
      <p:graphicFrame>
        <p:nvGraphicFramePr>
          <p:cNvPr id="6" name="جدول 5"/>
          <p:cNvGraphicFramePr>
            <a:graphicFrameLocks noGrp="1"/>
          </p:cNvGraphicFramePr>
          <p:nvPr/>
        </p:nvGraphicFramePr>
        <p:xfrm>
          <a:off x="1142976" y="785810"/>
          <a:ext cx="6500859" cy="2286000"/>
        </p:xfrm>
        <a:graphic>
          <a:graphicData uri="http://schemas.openxmlformats.org/drawingml/2006/table">
            <a:tbl>
              <a:tblPr rtl="1" firstRow="1" bandRow="1">
                <a:tableStyleId>{21E4AEA4-8DFA-4A89-87EB-49C32662AFE0}</a:tableStyleId>
              </a:tblPr>
              <a:tblGrid>
                <a:gridCol w="1808036"/>
                <a:gridCol w="4692823"/>
              </a:tblGrid>
              <a:tr h="428628">
                <a:tc>
                  <a:txBody>
                    <a:bodyPr/>
                    <a:lstStyle/>
                    <a:p>
                      <a:pPr algn="ctr" rtl="1"/>
                      <a:r>
                        <a:rPr lang="ar-SA" sz="2400" b="1" dirty="0" smtClean="0">
                          <a:solidFill>
                            <a:schemeClr val="tx1"/>
                          </a:solidFill>
                        </a:rPr>
                        <a:t>الكلمة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استخدامها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478">
                <a:tc>
                  <a:txBody>
                    <a:bodyPr/>
                    <a:lstStyle/>
                    <a:p>
                      <a:pPr algn="ctr" rtl="1"/>
                      <a:r>
                        <a:rPr lang="ar-SA" sz="2000" b="1" dirty="0" smtClean="0">
                          <a:solidFill>
                            <a:schemeClr val="tx1"/>
                          </a:solidFill>
                        </a:rPr>
                        <a:t>الطبيعة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478">
                <a:tc>
                  <a:txBody>
                    <a:bodyPr/>
                    <a:lstStyle/>
                    <a:p>
                      <a:pPr algn="ctr" rtl="1"/>
                      <a:r>
                        <a:rPr lang="ar-SA" sz="2000" b="1" dirty="0" smtClean="0">
                          <a:solidFill>
                            <a:schemeClr val="tx1"/>
                          </a:solidFill>
                        </a:rPr>
                        <a:t>غازات الجو</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478">
                <a:tc>
                  <a:txBody>
                    <a:bodyPr/>
                    <a:lstStyle/>
                    <a:p>
                      <a:pPr algn="ctr" rtl="1"/>
                      <a:r>
                        <a:rPr lang="ar-SA" sz="2000" b="1" dirty="0" smtClean="0">
                          <a:solidFill>
                            <a:schemeClr val="tx1"/>
                          </a:solidFill>
                        </a:rPr>
                        <a:t>التلوث</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478">
                <a:tc>
                  <a:txBody>
                    <a:bodyPr/>
                    <a:lstStyle/>
                    <a:p>
                      <a:pPr algn="ctr" rtl="1"/>
                      <a:r>
                        <a:rPr lang="ar-SA" sz="2000" b="1" dirty="0" smtClean="0">
                          <a:solidFill>
                            <a:schemeClr val="tx1"/>
                          </a:solidFill>
                        </a:rPr>
                        <a:t>الأمراض الفتاكة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مخطط انسيابي: شريط مثقب 6"/>
          <p:cNvSpPr/>
          <p:nvPr/>
        </p:nvSpPr>
        <p:spPr>
          <a:xfrm rot="726338">
            <a:off x="7925515" y="3122871"/>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8" name="مربع نص 7"/>
          <p:cNvSpPr txBox="1"/>
          <p:nvPr/>
        </p:nvSpPr>
        <p:spPr>
          <a:xfrm>
            <a:off x="2000232" y="3125153"/>
            <a:ext cx="5857916" cy="523220"/>
          </a:xfrm>
          <a:prstGeom prst="rect">
            <a:avLst/>
          </a:prstGeom>
          <a:noFill/>
        </p:spPr>
        <p:txBody>
          <a:bodyPr wrap="square" rtlCol="1">
            <a:spAutoFit/>
          </a:bodyPr>
          <a:lstStyle/>
          <a:p>
            <a:r>
              <a:rPr lang="ar-SA" sz="2800" b="1" dirty="0" smtClean="0">
                <a:effectLst>
                  <a:glow rad="101600">
                    <a:schemeClr val="accent2">
                      <a:satMod val="175000"/>
                      <a:alpha val="40000"/>
                    </a:schemeClr>
                  </a:glow>
                </a:effectLst>
              </a:rPr>
              <a:t>أستخدم الكلمات السابقة في عبارات من إنشائي.</a:t>
            </a:r>
            <a:endParaRPr lang="ar-SA" sz="2800" b="1" dirty="0">
              <a:effectLst>
                <a:glow rad="101600">
                  <a:schemeClr val="accent2">
                    <a:satMod val="175000"/>
                    <a:alpha val="40000"/>
                  </a:schemeClr>
                </a:glow>
              </a:effectLst>
            </a:endParaRPr>
          </a:p>
        </p:txBody>
      </p:sp>
      <p:sp>
        <p:nvSpPr>
          <p:cNvPr id="9" name="مخطط انسيابي: شريط مثقب 8"/>
          <p:cNvSpPr/>
          <p:nvPr/>
        </p:nvSpPr>
        <p:spPr>
          <a:xfrm rot="726338">
            <a:off x="7925515" y="3951549"/>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a:t>
            </a:r>
          </a:p>
        </p:txBody>
      </p:sp>
      <p:sp>
        <p:nvSpPr>
          <p:cNvPr id="10" name="مربع نص 9"/>
          <p:cNvSpPr txBox="1"/>
          <p:nvPr/>
        </p:nvSpPr>
        <p:spPr>
          <a:xfrm>
            <a:off x="1214414" y="3953831"/>
            <a:ext cx="6643734" cy="523220"/>
          </a:xfrm>
          <a:prstGeom prst="rect">
            <a:avLst/>
          </a:prstGeom>
          <a:noFill/>
        </p:spPr>
        <p:txBody>
          <a:bodyPr wrap="square" rtlCol="1">
            <a:spAutoFit/>
          </a:bodyPr>
          <a:lstStyle/>
          <a:p>
            <a:r>
              <a:rPr lang="ar-SA" sz="2800" b="1" dirty="0" smtClean="0">
                <a:effectLst>
                  <a:glow rad="101600">
                    <a:schemeClr val="accent2">
                      <a:satMod val="175000"/>
                      <a:alpha val="40000"/>
                    </a:schemeClr>
                  </a:glow>
                </a:effectLst>
              </a:rPr>
              <a:t>أستعين بمعجمي للبحث عن معاني الكلمات التالية:</a:t>
            </a:r>
            <a:endParaRPr lang="ar-SA" sz="2800" b="1" dirty="0">
              <a:effectLst>
                <a:glow rad="101600">
                  <a:schemeClr val="accent2">
                    <a:satMod val="175000"/>
                    <a:alpha val="40000"/>
                  </a:schemeClr>
                </a:glow>
              </a:effectLst>
            </a:endParaRPr>
          </a:p>
        </p:txBody>
      </p:sp>
      <p:sp>
        <p:nvSpPr>
          <p:cNvPr id="11" name="مستطيل مستدير الزوايا 10"/>
          <p:cNvSpPr/>
          <p:nvPr/>
        </p:nvSpPr>
        <p:spPr>
          <a:xfrm>
            <a:off x="5429256" y="4643446"/>
            <a:ext cx="2214578" cy="500066"/>
          </a:xfrm>
          <a:prstGeom prst="roundRect">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100000" t="100000"/>
            </a:path>
            <a:tileRect r="-100000" b="-100000"/>
          </a:gradFill>
          <a:ln>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الخطب</a:t>
            </a:r>
            <a:endParaRPr lang="ar-SA" b="1" dirty="0">
              <a:solidFill>
                <a:schemeClr val="tx1"/>
              </a:solidFill>
            </a:endParaRPr>
          </a:p>
        </p:txBody>
      </p:sp>
      <p:sp>
        <p:nvSpPr>
          <p:cNvPr id="12" name="مستطيل مستدير الزوايا 11"/>
          <p:cNvSpPr/>
          <p:nvPr/>
        </p:nvSpPr>
        <p:spPr>
          <a:xfrm>
            <a:off x="4786314" y="5572140"/>
            <a:ext cx="2214578" cy="500066"/>
          </a:xfrm>
          <a:prstGeom prst="roundRect">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100000" t="100000"/>
            </a:path>
            <a:tileRect r="-100000" b="-100000"/>
          </a:gradFill>
          <a:ln>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المناهل</a:t>
            </a:r>
            <a:endParaRPr lang="ar-SA" b="1" dirty="0">
              <a:solidFill>
                <a:schemeClr val="tx1"/>
              </a:solidFill>
            </a:endParaRPr>
          </a:p>
        </p:txBody>
      </p:sp>
      <p:sp>
        <p:nvSpPr>
          <p:cNvPr id="13" name="مستطيل مستدير الزوايا 12"/>
          <p:cNvSpPr/>
          <p:nvPr/>
        </p:nvSpPr>
        <p:spPr>
          <a:xfrm>
            <a:off x="1500166" y="5572140"/>
            <a:ext cx="2214578" cy="500066"/>
          </a:xfrm>
          <a:prstGeom prst="roundRect">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100000" t="100000"/>
            </a:path>
            <a:tileRect r="-100000" b="-100000"/>
          </a:gradFill>
          <a:ln>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الينابيع</a:t>
            </a:r>
            <a:endParaRPr lang="ar-SA" b="1" dirty="0">
              <a:solidFill>
                <a:schemeClr val="tx1"/>
              </a:solidFill>
            </a:endParaRPr>
          </a:p>
        </p:txBody>
      </p:sp>
      <p:sp>
        <p:nvSpPr>
          <p:cNvPr id="14" name="مستطيل مستدير الزوايا 13"/>
          <p:cNvSpPr/>
          <p:nvPr/>
        </p:nvSpPr>
        <p:spPr>
          <a:xfrm>
            <a:off x="2143108" y="4643446"/>
            <a:ext cx="2214578" cy="500066"/>
          </a:xfrm>
          <a:prstGeom prst="roundRect">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100000" t="100000"/>
            </a:path>
            <a:tileRect r="-100000" b="-100000"/>
          </a:gradFill>
          <a:ln>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الأجاج</a:t>
            </a:r>
            <a:endParaRPr lang="ar-SA"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000"/>
                                        <p:tgtEl>
                                          <p:spTgt spid="4"/>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out)">
                                      <p:cBhvr>
                                        <p:cTn id="10" dur="1000"/>
                                        <p:tgtEl>
                                          <p:spTgt spid="5"/>
                                        </p:tgtEl>
                                      </p:cBhvr>
                                    </p:animEffect>
                                  </p:childTnLst>
                                </p:cTn>
                              </p:par>
                              <p:par>
                                <p:cTn id="11" presetID="29"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ppt_x</p:attrName>
                                        </p:attrNameLst>
                                      </p:cBhvr>
                                      <p:tavLst>
                                        <p:tav tm="0">
                                          <p:val>
                                            <p:strVal val="#ppt_x-.2"/>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
                                        </p:tgtEl>
                                      </p:cBhvr>
                                    </p:animEffect>
                                  </p:childTnLst>
                                </p:cTn>
                              </p:par>
                              <p:par>
                                <p:cTn id="16" presetID="6" presetClass="entr" presetSubtype="32"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ircle(out)">
                                      <p:cBhvr>
                                        <p:cTn id="18" dur="1000"/>
                                        <p:tgtEl>
                                          <p:spTgt spid="7"/>
                                        </p:tgtEl>
                                      </p:cBhvr>
                                    </p:animEffect>
                                  </p:childTnLst>
                                </p:cTn>
                              </p:par>
                              <p:par>
                                <p:cTn id="19" presetID="6" presetClass="entr" presetSubtype="3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ircle(out)">
                                      <p:cBhvr>
                                        <p:cTn id="21" dur="1000"/>
                                        <p:tgtEl>
                                          <p:spTgt spid="8"/>
                                        </p:tgtEl>
                                      </p:cBhvr>
                                    </p:animEffect>
                                  </p:childTnLst>
                                </p:cTn>
                              </p:par>
                              <p:par>
                                <p:cTn id="22" presetID="6" presetClass="entr" presetSubtype="32"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ircle(out)">
                                      <p:cBhvr>
                                        <p:cTn id="24" dur="1000"/>
                                        <p:tgtEl>
                                          <p:spTgt spid="9"/>
                                        </p:tgtEl>
                                      </p:cBhvr>
                                    </p:animEffect>
                                  </p:childTnLst>
                                </p:cTn>
                              </p:par>
                              <p:par>
                                <p:cTn id="25" presetID="6" presetClass="entr" presetSubtype="3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out)">
                                      <p:cBhvr>
                                        <p:cTn id="27" dur="1000"/>
                                        <p:tgtEl>
                                          <p:spTgt spid="10"/>
                                        </p:tgtEl>
                                      </p:cBhvr>
                                    </p:animEffect>
                                  </p:childTnLst>
                                </p:cTn>
                              </p:par>
                              <p:par>
                                <p:cTn id="28" presetID="21" presetClass="entr" presetSubtype="4"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heel(4)">
                                      <p:cBhvr>
                                        <p:cTn id="30" dur="1000"/>
                                        <p:tgtEl>
                                          <p:spTgt spid="11"/>
                                        </p:tgtEl>
                                      </p:cBhvr>
                                    </p:animEffect>
                                  </p:childTnLst>
                                </p:cTn>
                              </p:par>
                              <p:par>
                                <p:cTn id="31" presetID="21"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heel(4)">
                                      <p:cBhvr>
                                        <p:cTn id="33" dur="1000"/>
                                        <p:tgtEl>
                                          <p:spTgt spid="12"/>
                                        </p:tgtEl>
                                      </p:cBhvr>
                                    </p:animEffect>
                                  </p:childTnLst>
                                </p:cTn>
                              </p:par>
                              <p:par>
                                <p:cTn id="34" presetID="21"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heel(4)">
                                      <p:cBhvr>
                                        <p:cTn id="36" dur="1000"/>
                                        <p:tgtEl>
                                          <p:spTgt spid="13"/>
                                        </p:tgtEl>
                                      </p:cBhvr>
                                    </p:animEffect>
                                  </p:childTnLst>
                                </p:cTn>
                              </p:par>
                              <p:par>
                                <p:cTn id="37" presetID="21"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heel(4)">
                                      <p:cBhvr>
                                        <p:cTn id="3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9" grpId="0" animBg="1"/>
      <p:bldP spid="10" grpId="0"/>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857224" y="285728"/>
            <a:ext cx="7000924" cy="584775"/>
          </a:xfrm>
          <a:prstGeom prst="rect">
            <a:avLst/>
          </a:prstGeom>
          <a:noFill/>
        </p:spPr>
        <p:txBody>
          <a:bodyPr wrap="square" rtlCol="1">
            <a:spAutoFit/>
          </a:bodyPr>
          <a:lstStyle/>
          <a:p>
            <a:pPr algn="ctr"/>
            <a:r>
              <a:rPr lang="ar-SA" sz="3200" b="1" dirty="0" smtClean="0">
                <a:cs typeface="DecoType Naskh" pitchFamily="2" charset="-78"/>
              </a:rPr>
              <a:t>2) أرتب أسباب تلوث بحسب خطورتها في رأيي،ثم أعلل ذلك:</a:t>
            </a:r>
          </a:p>
        </p:txBody>
      </p:sp>
      <p:sp>
        <p:nvSpPr>
          <p:cNvPr id="4" name="مستطيل ذو زوايا قطرية مخدوشة 3"/>
          <p:cNvSpPr/>
          <p:nvPr/>
        </p:nvSpPr>
        <p:spPr>
          <a:xfrm>
            <a:off x="7715272" y="1214422"/>
            <a:ext cx="928694"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ثانياً</a:t>
            </a:r>
            <a:endParaRPr lang="ar-SA" sz="2800" b="1" dirty="0">
              <a:solidFill>
                <a:schemeClr val="tx1"/>
              </a:solidFill>
            </a:endParaRPr>
          </a:p>
        </p:txBody>
      </p:sp>
      <p:sp>
        <p:nvSpPr>
          <p:cNvPr id="5" name="مربع نص 4"/>
          <p:cNvSpPr txBox="1"/>
          <p:nvPr/>
        </p:nvSpPr>
        <p:spPr>
          <a:xfrm>
            <a:off x="857224" y="1000108"/>
            <a:ext cx="7000924" cy="1077218"/>
          </a:xfrm>
          <a:prstGeom prst="rect">
            <a:avLst/>
          </a:prstGeom>
          <a:noFill/>
        </p:spPr>
        <p:txBody>
          <a:bodyPr wrap="square" rtlCol="1">
            <a:spAutoFit/>
          </a:bodyPr>
          <a:lstStyle/>
          <a:p>
            <a:pPr algn="ctr"/>
            <a:r>
              <a:rPr lang="ar-SA" sz="3200" b="1" dirty="0" smtClean="0">
                <a:cs typeface="DecoType Naskh" pitchFamily="2" charset="-78"/>
              </a:rPr>
              <a:t>1) أتعاون مع من بجواري؛لذكر المصادر التي يمكن الحصول منها على ماء الشرب:</a:t>
            </a:r>
          </a:p>
        </p:txBody>
      </p:sp>
      <p:sp>
        <p:nvSpPr>
          <p:cNvPr id="6" name="مربع نص 5"/>
          <p:cNvSpPr txBox="1"/>
          <p:nvPr/>
        </p:nvSpPr>
        <p:spPr>
          <a:xfrm>
            <a:off x="642910" y="2191400"/>
            <a:ext cx="7715304" cy="523220"/>
          </a:xfrm>
          <a:prstGeom prst="rect">
            <a:avLst/>
          </a:prstGeom>
          <a:noFill/>
          <a:ln>
            <a:solidFill>
              <a:srgbClr val="0070C0"/>
            </a:solidFill>
          </a:ln>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2800" b="1" dirty="0" smtClean="0">
                <a:solidFill>
                  <a:srgbClr val="C00000"/>
                </a:solidFill>
                <a:sym typeface="Wingdings"/>
              </a:rPr>
              <a:t>الآبار،الينابيع،الأنهار،مياه الأمطار،معامل معالجة وتحلية المياه</a:t>
            </a:r>
          </a:p>
        </p:txBody>
      </p:sp>
      <p:sp>
        <p:nvSpPr>
          <p:cNvPr id="7" name="مربع نص 6"/>
          <p:cNvSpPr txBox="1"/>
          <p:nvPr/>
        </p:nvSpPr>
        <p:spPr>
          <a:xfrm>
            <a:off x="785786" y="2851848"/>
            <a:ext cx="7000924" cy="1077218"/>
          </a:xfrm>
          <a:prstGeom prst="rect">
            <a:avLst/>
          </a:prstGeom>
          <a:noFill/>
        </p:spPr>
        <p:txBody>
          <a:bodyPr wrap="square" rtlCol="1">
            <a:spAutoFit/>
          </a:bodyPr>
          <a:lstStyle/>
          <a:p>
            <a:pPr algn="ctr"/>
            <a:r>
              <a:rPr lang="ar-SA" sz="3200" b="1" dirty="0" smtClean="0">
                <a:cs typeface="DecoType Naskh" pitchFamily="2" charset="-78"/>
              </a:rPr>
              <a:t>2) يعد الماء من أهم الثروات التي يجب المحافظة عليها والاقتصاد في استعمالها.أكتب ما يمكن الإسهام به فيذلك:</a:t>
            </a:r>
          </a:p>
        </p:txBody>
      </p:sp>
      <p:sp>
        <p:nvSpPr>
          <p:cNvPr id="8" name="مربع نص 7">
            <a:hlinkClick r:id="rId3" action="ppaction://hlinkfile"/>
          </p:cNvPr>
          <p:cNvSpPr txBox="1"/>
          <p:nvPr/>
        </p:nvSpPr>
        <p:spPr>
          <a:xfrm>
            <a:off x="642910" y="4046529"/>
            <a:ext cx="7715304" cy="954107"/>
          </a:xfrm>
          <a:prstGeom prst="rect">
            <a:avLst/>
          </a:prstGeom>
          <a:noFill/>
          <a:ln>
            <a:solidFill>
              <a:srgbClr val="0070C0"/>
            </a:solidFill>
          </a:ln>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2800" b="1" dirty="0" smtClean="0">
                <a:solidFill>
                  <a:srgbClr val="C00000"/>
                </a:solidFill>
                <a:sym typeface="Wingdings"/>
              </a:rPr>
              <a:t>عدم تلويث المياه،الاقتصاد في استهلاك الماء،التوعية،استخدام أدوات الترشيد،مراقبة صنابير المياه وكل ماله علاقة بالماء.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1000"/>
                                        <p:tgtEl>
                                          <p:spTgt spid="5"/>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to="" calcmode="lin" valueType="num">
                                      <p:cBhvr>
                                        <p:cTn id="18" dur="1" fill="hold"/>
                                        <p:tgtEl>
                                          <p:spTgt spid="6"/>
                                        </p:tgtEl>
                                        <p:attrNameLst>
                                          <p:attrName/>
                                        </p:attrNameLst>
                                      </p:cBhvr>
                                    </p:anim>
                                  </p:childTnLst>
                                </p:cTn>
                              </p:par>
                              <p:par>
                                <p:cTn id="19" presetID="2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edge">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to="" calcmode="lin" valueType="num">
                                      <p:cBhvr>
                                        <p:cTn id="26" dur="1" fill="hold"/>
                                        <p:tgtEl>
                                          <p:spTgt spid="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572396" y="857232"/>
            <a:ext cx="928694"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ثالثاً</a:t>
            </a:r>
            <a:endParaRPr lang="ar-SA" sz="2800" b="1" dirty="0">
              <a:solidFill>
                <a:schemeClr val="tx1"/>
              </a:solidFill>
            </a:endParaRPr>
          </a:p>
        </p:txBody>
      </p:sp>
      <p:sp>
        <p:nvSpPr>
          <p:cNvPr id="4" name="مربع نص 3"/>
          <p:cNvSpPr txBox="1"/>
          <p:nvPr/>
        </p:nvSpPr>
        <p:spPr>
          <a:xfrm>
            <a:off x="428596" y="642918"/>
            <a:ext cx="7000924" cy="1077218"/>
          </a:xfrm>
          <a:prstGeom prst="rect">
            <a:avLst/>
          </a:prstGeom>
          <a:noFill/>
        </p:spPr>
        <p:txBody>
          <a:bodyPr wrap="square" rtlCol="1">
            <a:spAutoFit/>
          </a:bodyPr>
          <a:lstStyle/>
          <a:p>
            <a:pPr algn="ctr"/>
            <a:r>
              <a:rPr lang="ar-SA" sz="3200" b="1" dirty="0" smtClean="0">
                <a:cs typeface="DecoType Naskh" pitchFamily="2" charset="-78"/>
              </a:rPr>
              <a:t>يرى الكاتب أن تلوث المياه ناتج عن تصرفات غير واعية،هل توافقه على ذلك؟ولماذا؟</a:t>
            </a:r>
          </a:p>
        </p:txBody>
      </p:sp>
      <p:sp>
        <p:nvSpPr>
          <p:cNvPr id="5" name="مربع نص 4"/>
          <p:cNvSpPr txBox="1"/>
          <p:nvPr/>
        </p:nvSpPr>
        <p:spPr>
          <a:xfrm>
            <a:off x="500034" y="1691334"/>
            <a:ext cx="7715304" cy="523220"/>
          </a:xfrm>
          <a:prstGeom prst="rect">
            <a:avLst/>
          </a:prstGeom>
          <a:noFill/>
          <a:ln>
            <a:solidFill>
              <a:srgbClr val="0070C0"/>
            </a:solidFill>
          </a:ln>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2800" b="1" dirty="0" smtClean="0">
                <a:solidFill>
                  <a:srgbClr val="C00000"/>
                </a:solidFill>
                <a:sym typeface="Wingdings"/>
              </a:rPr>
              <a:t>نعم،لأن هذه السلوكيات ملوثة للماء مضرة بالإنسان والحيوان.</a:t>
            </a:r>
          </a:p>
        </p:txBody>
      </p:sp>
      <p:sp>
        <p:nvSpPr>
          <p:cNvPr id="6" name="مستطيل ذو زوايا قطرية مخدوشة 5"/>
          <p:cNvSpPr/>
          <p:nvPr/>
        </p:nvSpPr>
        <p:spPr>
          <a:xfrm>
            <a:off x="5715008" y="2428868"/>
            <a:ext cx="1000132"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رابعاً</a:t>
            </a:r>
            <a:endParaRPr lang="ar-SA" sz="2800" b="1" dirty="0">
              <a:solidFill>
                <a:schemeClr val="tx1"/>
              </a:solidFill>
            </a:endParaRPr>
          </a:p>
        </p:txBody>
      </p:sp>
      <p:sp>
        <p:nvSpPr>
          <p:cNvPr id="7" name="مربع نص 6"/>
          <p:cNvSpPr txBox="1"/>
          <p:nvPr/>
        </p:nvSpPr>
        <p:spPr>
          <a:xfrm>
            <a:off x="428596" y="2351782"/>
            <a:ext cx="7000924" cy="584775"/>
          </a:xfrm>
          <a:prstGeom prst="rect">
            <a:avLst/>
          </a:prstGeom>
          <a:noFill/>
        </p:spPr>
        <p:txBody>
          <a:bodyPr wrap="square" rtlCol="1">
            <a:spAutoFit/>
          </a:bodyPr>
          <a:lstStyle/>
          <a:p>
            <a:pPr algn="ctr"/>
            <a:r>
              <a:rPr lang="ar-SA" sz="3200" b="1" dirty="0" smtClean="0">
                <a:cs typeface="DecoType Naskh" pitchFamily="2" charset="-78"/>
              </a:rPr>
              <a:t>أقترح حلولاً لمشكلة تلوث المياه:</a:t>
            </a:r>
          </a:p>
        </p:txBody>
      </p:sp>
      <p:sp>
        <p:nvSpPr>
          <p:cNvPr id="8" name="مربع نص 7"/>
          <p:cNvSpPr txBox="1"/>
          <p:nvPr/>
        </p:nvSpPr>
        <p:spPr>
          <a:xfrm>
            <a:off x="500034" y="3120094"/>
            <a:ext cx="7715304" cy="1384995"/>
          </a:xfrm>
          <a:prstGeom prst="rect">
            <a:avLst/>
          </a:prstGeom>
          <a:noFill/>
          <a:ln>
            <a:solidFill>
              <a:srgbClr val="0070C0"/>
            </a:solidFill>
          </a:ln>
        </p:spPr>
        <p:style>
          <a:lnRef idx="1">
            <a:schemeClr val="accent4"/>
          </a:lnRef>
          <a:fillRef idx="2">
            <a:schemeClr val="accent4"/>
          </a:fillRef>
          <a:effectRef idx="1">
            <a:schemeClr val="accent4"/>
          </a:effectRef>
          <a:fontRef idx="minor">
            <a:schemeClr val="dk1"/>
          </a:fontRef>
        </p:style>
        <p:txBody>
          <a:bodyPr wrap="square" rtlCol="1">
            <a:spAutoFit/>
          </a:bodyPr>
          <a:lstStyle/>
          <a:p>
            <a:pPr algn="ctr"/>
            <a:r>
              <a:rPr lang="ar-SA" sz="2800" b="1" dirty="0" smtClean="0">
                <a:solidFill>
                  <a:srgbClr val="C00000"/>
                </a:solidFill>
                <a:sym typeface="Wingdings"/>
              </a:rPr>
              <a:t>توعية المواطنين بضرورة حماية البيئة،تطهير المدن والقرى،طرح المياه المستعملة في أماكن خاصة ثم معالجتها بالطرق الحديثة.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to="" calcmode="lin" valueType="num">
                                      <p:cBhvr>
                                        <p:cTn id="15" dur="1" fill="hold"/>
                                        <p:tgtEl>
                                          <p:spTgt spid="5"/>
                                        </p:tgtEl>
                                        <p:attrNameLst>
                                          <p:attrName/>
                                        </p:attrNameLst>
                                      </p:cBhvr>
                                    </p:anim>
                                  </p:childTnLst>
                                </p:cTn>
                              </p:par>
                              <p:par>
                                <p:cTn id="16" presetID="2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edge">
                                      <p:cBhvr>
                                        <p:cTn id="18" dur="1000"/>
                                        <p:tgtEl>
                                          <p:spTgt spid="7"/>
                                        </p:tgtEl>
                                      </p:cBhvr>
                                    </p:animEffect>
                                  </p:childTnLst>
                                </p:cTn>
                              </p:par>
                              <p:par>
                                <p:cTn id="19" presetID="2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edg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to="" calcmode="lin" valueType="num">
                                      <p:cBhvr>
                                        <p:cTn id="26" dur="1" fill="hold"/>
                                        <p:tgtEl>
                                          <p:spTgt spid="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تمرير أفقي 2"/>
          <p:cNvSpPr/>
          <p:nvPr/>
        </p:nvSpPr>
        <p:spPr>
          <a:xfrm>
            <a:off x="285720" y="71438"/>
            <a:ext cx="8358246" cy="2643182"/>
          </a:xfrm>
          <a:prstGeom prst="horizontalScroll">
            <a:avLst>
              <a:gd name="adj" fmla="val 9324"/>
            </a:avLst>
          </a:prstGeom>
          <a:gradFill flip="none" rotWithShape="1">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effectLst>
                  <a:glow rad="228600">
                    <a:schemeClr val="accent6">
                      <a:satMod val="175000"/>
                      <a:alpha val="40000"/>
                    </a:schemeClr>
                  </a:glow>
                </a:effectLst>
              </a:rPr>
              <a:t>أقرأ المقطع التالي قراءة جهرية سليمة:</a:t>
            </a:r>
          </a:p>
          <a:p>
            <a:pPr algn="ctr"/>
            <a:r>
              <a:rPr lang="ar-SA" sz="2000" b="1" dirty="0" smtClean="0">
                <a:solidFill>
                  <a:schemeClr val="tx1"/>
                </a:solidFill>
              </a:rPr>
              <a:t>يمتص المطر في سقوطه كثيراً من غازات الجو؛فيحسن بذلك مذاقه فإذا وصل إلى سطح الأرض،أو تغلغل في طبقاتها،أذاب أملاحها فضلاً عن امتصاصه شيئاً من الغازات في مسامها.</a:t>
            </a:r>
          </a:p>
          <a:p>
            <a:pPr algn="ctr"/>
            <a:r>
              <a:rPr lang="ar-SA" sz="2000" b="1" dirty="0" smtClean="0">
                <a:solidFill>
                  <a:schemeClr val="tx1"/>
                </a:solidFill>
              </a:rPr>
              <a:t>وكلما طال به الزمن على سطحها،أو زاد مكثاً أو عمقاً في جوفها،زادت فيه تلك المواد مقداراً أو نوعاً،بحسب ما تحويه الأرض منها؛ولذا تأخذ المياه طعمها المعتاد،فمذاقها مستطاب مادامت  المواد الذاتية قليلة فيها ، مثل مياه </a:t>
            </a:r>
            <a:r>
              <a:rPr lang="ar-SA" sz="2000" b="1" smtClean="0">
                <a:solidFill>
                  <a:schemeClr val="tx1"/>
                </a:solidFill>
              </a:rPr>
              <a:t>الألنهار</a:t>
            </a:r>
            <a:r>
              <a:rPr lang="ar-SA" sz="2000" b="1" dirty="0" smtClean="0">
                <a:solidFill>
                  <a:schemeClr val="tx1"/>
                </a:solidFill>
              </a:rPr>
              <a:t> والبحيرات العذبة.</a:t>
            </a:r>
            <a:endParaRPr lang="ar-SA" sz="2000" b="1" dirty="0">
              <a:solidFill>
                <a:schemeClr val="tx1"/>
              </a:solidFill>
            </a:endParaRPr>
          </a:p>
        </p:txBody>
      </p:sp>
      <p:sp>
        <p:nvSpPr>
          <p:cNvPr id="4" name="مستطيل ذو زوايا قطرية مخدوشة 3"/>
          <p:cNvSpPr/>
          <p:nvPr/>
        </p:nvSpPr>
        <p:spPr>
          <a:xfrm>
            <a:off x="7429520" y="2643206"/>
            <a:ext cx="1000132"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رابعاً</a:t>
            </a:r>
            <a:endParaRPr lang="ar-SA" sz="2800" b="1" dirty="0">
              <a:solidFill>
                <a:schemeClr val="tx1"/>
              </a:solidFill>
            </a:endParaRPr>
          </a:p>
        </p:txBody>
      </p:sp>
      <p:sp>
        <p:nvSpPr>
          <p:cNvPr id="5" name="مربع نص 4"/>
          <p:cNvSpPr txBox="1"/>
          <p:nvPr/>
        </p:nvSpPr>
        <p:spPr>
          <a:xfrm>
            <a:off x="2285984" y="2558473"/>
            <a:ext cx="5072098" cy="584775"/>
          </a:xfrm>
          <a:prstGeom prst="rect">
            <a:avLst/>
          </a:prstGeom>
          <a:noFill/>
        </p:spPr>
        <p:txBody>
          <a:bodyPr wrap="square" rtlCol="1">
            <a:spAutoFit/>
          </a:bodyPr>
          <a:lstStyle/>
          <a:p>
            <a:r>
              <a:rPr lang="ar-SA" sz="3200" b="1" dirty="0" smtClean="0">
                <a:cs typeface="DecoType Naskh" pitchFamily="2" charset="-78"/>
              </a:rPr>
              <a:t>أستعين بالشكل التالي لألخص أهم أفكار النص:</a:t>
            </a:r>
          </a:p>
        </p:txBody>
      </p:sp>
      <p:sp>
        <p:nvSpPr>
          <p:cNvPr id="6" name="شكل بيضاوي 5"/>
          <p:cNvSpPr/>
          <p:nvPr/>
        </p:nvSpPr>
        <p:spPr>
          <a:xfrm>
            <a:off x="3786182" y="3714752"/>
            <a:ext cx="1357322" cy="1285884"/>
          </a:xfrm>
          <a:prstGeom prst="ellipse">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ماء الشرب</a:t>
            </a:r>
            <a:endParaRPr lang="ar-SA" sz="2800" b="1" dirty="0">
              <a:solidFill>
                <a:schemeClr val="tx1"/>
              </a:solidFill>
            </a:endParaRPr>
          </a:p>
        </p:txBody>
      </p:sp>
      <p:cxnSp>
        <p:nvCxnSpPr>
          <p:cNvPr id="8" name="رابط كسهم مستقيم 7"/>
          <p:cNvCxnSpPr/>
          <p:nvPr/>
        </p:nvCxnSpPr>
        <p:spPr>
          <a:xfrm rot="5400000">
            <a:off x="3321835" y="4893479"/>
            <a:ext cx="642942" cy="57150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 name="شكل بيضاوي 9"/>
          <p:cNvSpPr/>
          <p:nvPr/>
        </p:nvSpPr>
        <p:spPr>
          <a:xfrm>
            <a:off x="5857884" y="3214686"/>
            <a:ext cx="1357322" cy="1285884"/>
          </a:xfrm>
          <a:prstGeom prst="ellipse">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شكل بيضاوي 10"/>
          <p:cNvSpPr/>
          <p:nvPr/>
        </p:nvSpPr>
        <p:spPr>
          <a:xfrm>
            <a:off x="5572132" y="5143512"/>
            <a:ext cx="1357322" cy="1285884"/>
          </a:xfrm>
          <a:prstGeom prst="ellipse">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شكل بيضاوي 11"/>
          <p:cNvSpPr/>
          <p:nvPr/>
        </p:nvSpPr>
        <p:spPr>
          <a:xfrm>
            <a:off x="2000232" y="5143512"/>
            <a:ext cx="1357322" cy="1285884"/>
          </a:xfrm>
          <a:prstGeom prst="ellipse">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شكل بيضاوي 12"/>
          <p:cNvSpPr/>
          <p:nvPr/>
        </p:nvSpPr>
        <p:spPr>
          <a:xfrm>
            <a:off x="1643042" y="3214686"/>
            <a:ext cx="1357322" cy="1285884"/>
          </a:xfrm>
          <a:prstGeom prst="ellipse">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تلوث الماء</a:t>
            </a:r>
          </a:p>
        </p:txBody>
      </p:sp>
      <p:cxnSp>
        <p:nvCxnSpPr>
          <p:cNvPr id="14" name="رابط كسهم مستقيم 13"/>
          <p:cNvCxnSpPr/>
          <p:nvPr/>
        </p:nvCxnSpPr>
        <p:spPr>
          <a:xfrm flipV="1">
            <a:off x="5214942" y="3929066"/>
            <a:ext cx="571504" cy="2143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5" name="رابط كسهم مستقيم 14"/>
          <p:cNvCxnSpPr/>
          <p:nvPr/>
        </p:nvCxnSpPr>
        <p:spPr>
          <a:xfrm>
            <a:off x="5000628" y="4857760"/>
            <a:ext cx="642942" cy="42862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رابط كسهم مستقيم 15"/>
          <p:cNvCxnSpPr/>
          <p:nvPr/>
        </p:nvCxnSpPr>
        <p:spPr>
          <a:xfrm rot="10800000">
            <a:off x="3071802" y="3929066"/>
            <a:ext cx="714380" cy="7143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2" name="مربع نص 21"/>
          <p:cNvSpPr txBox="1"/>
          <p:nvPr/>
        </p:nvSpPr>
        <p:spPr>
          <a:xfrm>
            <a:off x="6000760" y="3403587"/>
            <a:ext cx="1000132" cy="954107"/>
          </a:xfrm>
          <a:prstGeom prst="rect">
            <a:avLst/>
          </a:prstGeom>
          <a:noFill/>
        </p:spPr>
        <p:txBody>
          <a:bodyPr wrap="square" rtlCol="1">
            <a:spAutoFit/>
          </a:bodyPr>
          <a:lstStyle/>
          <a:p>
            <a:pPr algn="ctr"/>
            <a:r>
              <a:rPr lang="ar-SA" sz="2800" b="1" dirty="0" smtClean="0">
                <a:solidFill>
                  <a:srgbClr val="C00000"/>
                </a:solidFill>
              </a:rPr>
              <a:t>تركيب الماء</a:t>
            </a:r>
          </a:p>
        </p:txBody>
      </p:sp>
      <p:sp>
        <p:nvSpPr>
          <p:cNvPr id="23" name="مربع نص 22"/>
          <p:cNvSpPr txBox="1"/>
          <p:nvPr/>
        </p:nvSpPr>
        <p:spPr>
          <a:xfrm>
            <a:off x="5715008" y="5332413"/>
            <a:ext cx="1000132" cy="954107"/>
          </a:xfrm>
          <a:prstGeom prst="rect">
            <a:avLst/>
          </a:prstGeom>
          <a:noFill/>
        </p:spPr>
        <p:txBody>
          <a:bodyPr wrap="square" rtlCol="1">
            <a:spAutoFit/>
          </a:bodyPr>
          <a:lstStyle/>
          <a:p>
            <a:pPr algn="ctr"/>
            <a:r>
              <a:rPr lang="ar-SA" sz="2800" b="1" dirty="0" smtClean="0">
                <a:solidFill>
                  <a:srgbClr val="C00000"/>
                </a:solidFill>
              </a:rPr>
              <a:t>خواص الماء</a:t>
            </a:r>
          </a:p>
        </p:txBody>
      </p:sp>
      <p:sp>
        <p:nvSpPr>
          <p:cNvPr id="24" name="مربع نص 23"/>
          <p:cNvSpPr txBox="1"/>
          <p:nvPr/>
        </p:nvSpPr>
        <p:spPr>
          <a:xfrm>
            <a:off x="2143108" y="5357826"/>
            <a:ext cx="1000132" cy="954107"/>
          </a:xfrm>
          <a:prstGeom prst="rect">
            <a:avLst/>
          </a:prstGeom>
          <a:noFill/>
        </p:spPr>
        <p:txBody>
          <a:bodyPr wrap="square" rtlCol="1">
            <a:spAutoFit/>
          </a:bodyPr>
          <a:lstStyle/>
          <a:p>
            <a:pPr algn="ctr"/>
            <a:r>
              <a:rPr lang="ar-SA" sz="2800" b="1" dirty="0" smtClean="0">
                <a:solidFill>
                  <a:srgbClr val="C00000"/>
                </a:solidFill>
              </a:rPr>
              <a:t>مراحل الماء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1000"/>
                                        <p:tgtEl>
                                          <p:spTgt spid="5"/>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1000"/>
                                        <p:tgtEl>
                                          <p:spTgt spid="4"/>
                                        </p:tgtEl>
                                      </p:cBhvr>
                                    </p:animEffect>
                                  </p:childTnLst>
                                </p:cTn>
                              </p:par>
                              <p:par>
                                <p:cTn id="14" presetID="35"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anim calcmode="lin" valueType="num">
                                      <p:cBhvr>
                                        <p:cTn id="17" dur="2000" fill="hold"/>
                                        <p:tgtEl>
                                          <p:spTgt spid="6"/>
                                        </p:tgtEl>
                                        <p:attrNameLst>
                                          <p:attrName>style.rotation</p:attrName>
                                        </p:attrNameLst>
                                      </p:cBhvr>
                                      <p:tavLst>
                                        <p:tav tm="0">
                                          <p:val>
                                            <p:fltVal val="720"/>
                                          </p:val>
                                        </p:tav>
                                        <p:tav tm="100000">
                                          <p:val>
                                            <p:fltVal val="0"/>
                                          </p:val>
                                        </p:tav>
                                      </p:tavLst>
                                    </p:anim>
                                    <p:anim calcmode="lin" valueType="num">
                                      <p:cBhvr>
                                        <p:cTn id="18" dur="2000" fill="hold"/>
                                        <p:tgtEl>
                                          <p:spTgt spid="6"/>
                                        </p:tgtEl>
                                        <p:attrNameLst>
                                          <p:attrName>ppt_h</p:attrName>
                                        </p:attrNameLst>
                                      </p:cBhvr>
                                      <p:tavLst>
                                        <p:tav tm="0">
                                          <p:val>
                                            <p:fltVal val="0"/>
                                          </p:val>
                                        </p:tav>
                                        <p:tav tm="100000">
                                          <p:val>
                                            <p:strVal val="#ppt_h"/>
                                          </p:val>
                                        </p:tav>
                                      </p:tavLst>
                                    </p:anim>
                                    <p:anim calcmode="lin" valueType="num">
                                      <p:cBhvr>
                                        <p:cTn id="19" dur="2000" fill="hold"/>
                                        <p:tgtEl>
                                          <p:spTgt spid="6"/>
                                        </p:tgtEl>
                                        <p:attrNameLst>
                                          <p:attrName>ppt_w</p:attrName>
                                        </p:attrNameLst>
                                      </p:cBhvr>
                                      <p:tavLst>
                                        <p:tav tm="0">
                                          <p:val>
                                            <p:fltVal val="0"/>
                                          </p:val>
                                        </p:tav>
                                        <p:tav tm="100000">
                                          <p:val>
                                            <p:strVal val="#ppt_w"/>
                                          </p:val>
                                        </p:tav>
                                      </p:tavLst>
                                    </p:anim>
                                  </p:childTnLst>
                                </p:cTn>
                              </p:par>
                              <p:par>
                                <p:cTn id="20" presetID="35"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2000"/>
                                        <p:tgtEl>
                                          <p:spTgt spid="10"/>
                                        </p:tgtEl>
                                      </p:cBhvr>
                                    </p:animEffect>
                                    <p:anim calcmode="lin" valueType="num">
                                      <p:cBhvr>
                                        <p:cTn id="23" dur="2000" fill="hold"/>
                                        <p:tgtEl>
                                          <p:spTgt spid="10"/>
                                        </p:tgtEl>
                                        <p:attrNameLst>
                                          <p:attrName>style.rotation</p:attrName>
                                        </p:attrNameLst>
                                      </p:cBhvr>
                                      <p:tavLst>
                                        <p:tav tm="0">
                                          <p:val>
                                            <p:fltVal val="720"/>
                                          </p:val>
                                        </p:tav>
                                        <p:tav tm="100000">
                                          <p:val>
                                            <p:fltVal val="0"/>
                                          </p:val>
                                        </p:tav>
                                      </p:tavLst>
                                    </p:anim>
                                    <p:anim calcmode="lin" valueType="num">
                                      <p:cBhvr>
                                        <p:cTn id="24" dur="2000" fill="hold"/>
                                        <p:tgtEl>
                                          <p:spTgt spid="10"/>
                                        </p:tgtEl>
                                        <p:attrNameLst>
                                          <p:attrName>ppt_h</p:attrName>
                                        </p:attrNameLst>
                                      </p:cBhvr>
                                      <p:tavLst>
                                        <p:tav tm="0">
                                          <p:val>
                                            <p:fltVal val="0"/>
                                          </p:val>
                                        </p:tav>
                                        <p:tav tm="100000">
                                          <p:val>
                                            <p:strVal val="#ppt_h"/>
                                          </p:val>
                                        </p:tav>
                                      </p:tavLst>
                                    </p:anim>
                                    <p:anim calcmode="lin" valueType="num">
                                      <p:cBhvr>
                                        <p:cTn id="25" dur="2000" fill="hold"/>
                                        <p:tgtEl>
                                          <p:spTgt spid="10"/>
                                        </p:tgtEl>
                                        <p:attrNameLst>
                                          <p:attrName>ppt_w</p:attrName>
                                        </p:attrNameLst>
                                      </p:cBhvr>
                                      <p:tavLst>
                                        <p:tav tm="0">
                                          <p:val>
                                            <p:fltVal val="0"/>
                                          </p:val>
                                        </p:tav>
                                        <p:tav tm="100000">
                                          <p:val>
                                            <p:strVal val="#ppt_w"/>
                                          </p:val>
                                        </p:tav>
                                      </p:tavLst>
                                    </p:anim>
                                  </p:childTnLst>
                                </p:cTn>
                              </p:par>
                              <p:par>
                                <p:cTn id="26" presetID="35"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2000"/>
                                        <p:tgtEl>
                                          <p:spTgt spid="14"/>
                                        </p:tgtEl>
                                      </p:cBhvr>
                                    </p:animEffect>
                                    <p:anim calcmode="lin" valueType="num">
                                      <p:cBhvr>
                                        <p:cTn id="29" dur="2000" fill="hold"/>
                                        <p:tgtEl>
                                          <p:spTgt spid="14"/>
                                        </p:tgtEl>
                                        <p:attrNameLst>
                                          <p:attrName>style.rotation</p:attrName>
                                        </p:attrNameLst>
                                      </p:cBhvr>
                                      <p:tavLst>
                                        <p:tav tm="0">
                                          <p:val>
                                            <p:fltVal val="720"/>
                                          </p:val>
                                        </p:tav>
                                        <p:tav tm="100000">
                                          <p:val>
                                            <p:fltVal val="0"/>
                                          </p:val>
                                        </p:tav>
                                      </p:tavLst>
                                    </p:anim>
                                    <p:anim calcmode="lin" valueType="num">
                                      <p:cBhvr>
                                        <p:cTn id="30" dur="2000" fill="hold"/>
                                        <p:tgtEl>
                                          <p:spTgt spid="14"/>
                                        </p:tgtEl>
                                        <p:attrNameLst>
                                          <p:attrName>ppt_h</p:attrName>
                                        </p:attrNameLst>
                                      </p:cBhvr>
                                      <p:tavLst>
                                        <p:tav tm="0">
                                          <p:val>
                                            <p:fltVal val="0"/>
                                          </p:val>
                                        </p:tav>
                                        <p:tav tm="100000">
                                          <p:val>
                                            <p:strVal val="#ppt_h"/>
                                          </p:val>
                                        </p:tav>
                                      </p:tavLst>
                                    </p:anim>
                                    <p:anim calcmode="lin" valueType="num">
                                      <p:cBhvr>
                                        <p:cTn id="31" dur="2000" fill="hold"/>
                                        <p:tgtEl>
                                          <p:spTgt spid="14"/>
                                        </p:tgtEl>
                                        <p:attrNameLst>
                                          <p:attrName>ppt_w</p:attrName>
                                        </p:attrNameLst>
                                      </p:cBhvr>
                                      <p:tavLst>
                                        <p:tav tm="0">
                                          <p:val>
                                            <p:fltVal val="0"/>
                                          </p:val>
                                        </p:tav>
                                        <p:tav tm="100000">
                                          <p:val>
                                            <p:strVal val="#ppt_w"/>
                                          </p:val>
                                        </p:tav>
                                      </p:tavLst>
                                    </p:anim>
                                  </p:childTnLst>
                                </p:cTn>
                              </p:par>
                              <p:par>
                                <p:cTn id="32" presetID="35"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2000"/>
                                        <p:tgtEl>
                                          <p:spTgt spid="11"/>
                                        </p:tgtEl>
                                      </p:cBhvr>
                                    </p:animEffect>
                                    <p:anim calcmode="lin" valueType="num">
                                      <p:cBhvr>
                                        <p:cTn id="35" dur="2000" fill="hold"/>
                                        <p:tgtEl>
                                          <p:spTgt spid="11"/>
                                        </p:tgtEl>
                                        <p:attrNameLst>
                                          <p:attrName>style.rotation</p:attrName>
                                        </p:attrNameLst>
                                      </p:cBhvr>
                                      <p:tavLst>
                                        <p:tav tm="0">
                                          <p:val>
                                            <p:fltVal val="720"/>
                                          </p:val>
                                        </p:tav>
                                        <p:tav tm="100000">
                                          <p:val>
                                            <p:fltVal val="0"/>
                                          </p:val>
                                        </p:tav>
                                      </p:tavLst>
                                    </p:anim>
                                    <p:anim calcmode="lin" valueType="num">
                                      <p:cBhvr>
                                        <p:cTn id="36" dur="2000" fill="hold"/>
                                        <p:tgtEl>
                                          <p:spTgt spid="11"/>
                                        </p:tgtEl>
                                        <p:attrNameLst>
                                          <p:attrName>ppt_h</p:attrName>
                                        </p:attrNameLst>
                                      </p:cBhvr>
                                      <p:tavLst>
                                        <p:tav tm="0">
                                          <p:val>
                                            <p:fltVal val="0"/>
                                          </p:val>
                                        </p:tav>
                                        <p:tav tm="100000">
                                          <p:val>
                                            <p:strVal val="#ppt_h"/>
                                          </p:val>
                                        </p:tav>
                                      </p:tavLst>
                                    </p:anim>
                                    <p:anim calcmode="lin" valueType="num">
                                      <p:cBhvr>
                                        <p:cTn id="37" dur="2000" fill="hold"/>
                                        <p:tgtEl>
                                          <p:spTgt spid="11"/>
                                        </p:tgtEl>
                                        <p:attrNameLst>
                                          <p:attrName>ppt_w</p:attrName>
                                        </p:attrNameLst>
                                      </p:cBhvr>
                                      <p:tavLst>
                                        <p:tav tm="0">
                                          <p:val>
                                            <p:fltVal val="0"/>
                                          </p:val>
                                        </p:tav>
                                        <p:tav tm="100000">
                                          <p:val>
                                            <p:strVal val="#ppt_w"/>
                                          </p:val>
                                        </p:tav>
                                      </p:tavLst>
                                    </p:anim>
                                  </p:childTnLst>
                                </p:cTn>
                              </p:par>
                              <p:par>
                                <p:cTn id="38" presetID="35" presetClass="entr" presetSubtype="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2000"/>
                                        <p:tgtEl>
                                          <p:spTgt spid="15"/>
                                        </p:tgtEl>
                                      </p:cBhvr>
                                    </p:animEffect>
                                    <p:anim calcmode="lin" valueType="num">
                                      <p:cBhvr>
                                        <p:cTn id="41" dur="2000" fill="hold"/>
                                        <p:tgtEl>
                                          <p:spTgt spid="15"/>
                                        </p:tgtEl>
                                        <p:attrNameLst>
                                          <p:attrName>style.rotation</p:attrName>
                                        </p:attrNameLst>
                                      </p:cBhvr>
                                      <p:tavLst>
                                        <p:tav tm="0">
                                          <p:val>
                                            <p:fltVal val="720"/>
                                          </p:val>
                                        </p:tav>
                                        <p:tav tm="100000">
                                          <p:val>
                                            <p:fltVal val="0"/>
                                          </p:val>
                                        </p:tav>
                                      </p:tavLst>
                                    </p:anim>
                                    <p:anim calcmode="lin" valueType="num">
                                      <p:cBhvr>
                                        <p:cTn id="42" dur="2000" fill="hold"/>
                                        <p:tgtEl>
                                          <p:spTgt spid="15"/>
                                        </p:tgtEl>
                                        <p:attrNameLst>
                                          <p:attrName>ppt_h</p:attrName>
                                        </p:attrNameLst>
                                      </p:cBhvr>
                                      <p:tavLst>
                                        <p:tav tm="0">
                                          <p:val>
                                            <p:fltVal val="0"/>
                                          </p:val>
                                        </p:tav>
                                        <p:tav tm="100000">
                                          <p:val>
                                            <p:strVal val="#ppt_h"/>
                                          </p:val>
                                        </p:tav>
                                      </p:tavLst>
                                    </p:anim>
                                    <p:anim calcmode="lin" valueType="num">
                                      <p:cBhvr>
                                        <p:cTn id="43" dur="2000" fill="hold"/>
                                        <p:tgtEl>
                                          <p:spTgt spid="15"/>
                                        </p:tgtEl>
                                        <p:attrNameLst>
                                          <p:attrName>ppt_w</p:attrName>
                                        </p:attrNameLst>
                                      </p:cBhvr>
                                      <p:tavLst>
                                        <p:tav tm="0">
                                          <p:val>
                                            <p:fltVal val="0"/>
                                          </p:val>
                                        </p:tav>
                                        <p:tav tm="100000">
                                          <p:val>
                                            <p:strVal val="#ppt_w"/>
                                          </p:val>
                                        </p:tav>
                                      </p:tavLst>
                                    </p:anim>
                                  </p:childTnLst>
                                </p:cTn>
                              </p:par>
                              <p:par>
                                <p:cTn id="44" presetID="35" presetClass="entr" presetSubtype="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2000"/>
                                        <p:tgtEl>
                                          <p:spTgt spid="8"/>
                                        </p:tgtEl>
                                      </p:cBhvr>
                                    </p:animEffect>
                                    <p:anim calcmode="lin" valueType="num">
                                      <p:cBhvr>
                                        <p:cTn id="47" dur="2000" fill="hold"/>
                                        <p:tgtEl>
                                          <p:spTgt spid="8"/>
                                        </p:tgtEl>
                                        <p:attrNameLst>
                                          <p:attrName>style.rotation</p:attrName>
                                        </p:attrNameLst>
                                      </p:cBhvr>
                                      <p:tavLst>
                                        <p:tav tm="0">
                                          <p:val>
                                            <p:fltVal val="720"/>
                                          </p:val>
                                        </p:tav>
                                        <p:tav tm="100000">
                                          <p:val>
                                            <p:fltVal val="0"/>
                                          </p:val>
                                        </p:tav>
                                      </p:tavLst>
                                    </p:anim>
                                    <p:anim calcmode="lin" valueType="num">
                                      <p:cBhvr>
                                        <p:cTn id="48" dur="2000" fill="hold"/>
                                        <p:tgtEl>
                                          <p:spTgt spid="8"/>
                                        </p:tgtEl>
                                        <p:attrNameLst>
                                          <p:attrName>ppt_h</p:attrName>
                                        </p:attrNameLst>
                                      </p:cBhvr>
                                      <p:tavLst>
                                        <p:tav tm="0">
                                          <p:val>
                                            <p:fltVal val="0"/>
                                          </p:val>
                                        </p:tav>
                                        <p:tav tm="100000">
                                          <p:val>
                                            <p:strVal val="#ppt_h"/>
                                          </p:val>
                                        </p:tav>
                                      </p:tavLst>
                                    </p:anim>
                                    <p:anim calcmode="lin" valueType="num">
                                      <p:cBhvr>
                                        <p:cTn id="49" dur="2000" fill="hold"/>
                                        <p:tgtEl>
                                          <p:spTgt spid="8"/>
                                        </p:tgtEl>
                                        <p:attrNameLst>
                                          <p:attrName>ppt_w</p:attrName>
                                        </p:attrNameLst>
                                      </p:cBhvr>
                                      <p:tavLst>
                                        <p:tav tm="0">
                                          <p:val>
                                            <p:fltVal val="0"/>
                                          </p:val>
                                        </p:tav>
                                        <p:tav tm="100000">
                                          <p:val>
                                            <p:strVal val="#ppt_w"/>
                                          </p:val>
                                        </p:tav>
                                      </p:tavLst>
                                    </p:anim>
                                  </p:childTnLst>
                                </p:cTn>
                              </p:par>
                              <p:par>
                                <p:cTn id="50" presetID="35"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2000"/>
                                        <p:tgtEl>
                                          <p:spTgt spid="12"/>
                                        </p:tgtEl>
                                      </p:cBhvr>
                                    </p:animEffect>
                                    <p:anim calcmode="lin" valueType="num">
                                      <p:cBhvr>
                                        <p:cTn id="53" dur="2000" fill="hold"/>
                                        <p:tgtEl>
                                          <p:spTgt spid="12"/>
                                        </p:tgtEl>
                                        <p:attrNameLst>
                                          <p:attrName>style.rotation</p:attrName>
                                        </p:attrNameLst>
                                      </p:cBhvr>
                                      <p:tavLst>
                                        <p:tav tm="0">
                                          <p:val>
                                            <p:fltVal val="720"/>
                                          </p:val>
                                        </p:tav>
                                        <p:tav tm="100000">
                                          <p:val>
                                            <p:fltVal val="0"/>
                                          </p:val>
                                        </p:tav>
                                      </p:tavLst>
                                    </p:anim>
                                    <p:anim calcmode="lin" valueType="num">
                                      <p:cBhvr>
                                        <p:cTn id="54" dur="2000" fill="hold"/>
                                        <p:tgtEl>
                                          <p:spTgt spid="12"/>
                                        </p:tgtEl>
                                        <p:attrNameLst>
                                          <p:attrName>ppt_h</p:attrName>
                                        </p:attrNameLst>
                                      </p:cBhvr>
                                      <p:tavLst>
                                        <p:tav tm="0">
                                          <p:val>
                                            <p:fltVal val="0"/>
                                          </p:val>
                                        </p:tav>
                                        <p:tav tm="100000">
                                          <p:val>
                                            <p:strVal val="#ppt_h"/>
                                          </p:val>
                                        </p:tav>
                                      </p:tavLst>
                                    </p:anim>
                                    <p:anim calcmode="lin" valueType="num">
                                      <p:cBhvr>
                                        <p:cTn id="55" dur="2000" fill="hold"/>
                                        <p:tgtEl>
                                          <p:spTgt spid="12"/>
                                        </p:tgtEl>
                                        <p:attrNameLst>
                                          <p:attrName>ppt_w</p:attrName>
                                        </p:attrNameLst>
                                      </p:cBhvr>
                                      <p:tavLst>
                                        <p:tav tm="0">
                                          <p:val>
                                            <p:fltVal val="0"/>
                                          </p:val>
                                        </p:tav>
                                        <p:tav tm="100000">
                                          <p:val>
                                            <p:strVal val="#ppt_w"/>
                                          </p:val>
                                        </p:tav>
                                      </p:tavLst>
                                    </p:anim>
                                  </p:childTnLst>
                                </p:cTn>
                              </p:par>
                              <p:par>
                                <p:cTn id="56" presetID="35" presetClass="entr" presetSubtype="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2000"/>
                                        <p:tgtEl>
                                          <p:spTgt spid="16"/>
                                        </p:tgtEl>
                                      </p:cBhvr>
                                    </p:animEffect>
                                    <p:anim calcmode="lin" valueType="num">
                                      <p:cBhvr>
                                        <p:cTn id="59" dur="2000" fill="hold"/>
                                        <p:tgtEl>
                                          <p:spTgt spid="16"/>
                                        </p:tgtEl>
                                        <p:attrNameLst>
                                          <p:attrName>style.rotation</p:attrName>
                                        </p:attrNameLst>
                                      </p:cBhvr>
                                      <p:tavLst>
                                        <p:tav tm="0">
                                          <p:val>
                                            <p:fltVal val="720"/>
                                          </p:val>
                                        </p:tav>
                                        <p:tav tm="100000">
                                          <p:val>
                                            <p:fltVal val="0"/>
                                          </p:val>
                                        </p:tav>
                                      </p:tavLst>
                                    </p:anim>
                                    <p:anim calcmode="lin" valueType="num">
                                      <p:cBhvr>
                                        <p:cTn id="60" dur="2000" fill="hold"/>
                                        <p:tgtEl>
                                          <p:spTgt spid="16"/>
                                        </p:tgtEl>
                                        <p:attrNameLst>
                                          <p:attrName>ppt_h</p:attrName>
                                        </p:attrNameLst>
                                      </p:cBhvr>
                                      <p:tavLst>
                                        <p:tav tm="0">
                                          <p:val>
                                            <p:fltVal val="0"/>
                                          </p:val>
                                        </p:tav>
                                        <p:tav tm="100000">
                                          <p:val>
                                            <p:strVal val="#ppt_h"/>
                                          </p:val>
                                        </p:tav>
                                      </p:tavLst>
                                    </p:anim>
                                    <p:anim calcmode="lin" valueType="num">
                                      <p:cBhvr>
                                        <p:cTn id="61" dur="2000" fill="hold"/>
                                        <p:tgtEl>
                                          <p:spTgt spid="16"/>
                                        </p:tgtEl>
                                        <p:attrNameLst>
                                          <p:attrName>ppt_w</p:attrName>
                                        </p:attrNameLst>
                                      </p:cBhvr>
                                      <p:tavLst>
                                        <p:tav tm="0">
                                          <p:val>
                                            <p:fltVal val="0"/>
                                          </p:val>
                                        </p:tav>
                                        <p:tav tm="100000">
                                          <p:val>
                                            <p:strVal val="#ppt_w"/>
                                          </p:val>
                                        </p:tav>
                                      </p:tavLst>
                                    </p:anim>
                                  </p:childTnLst>
                                </p:cTn>
                              </p:par>
                              <p:par>
                                <p:cTn id="62" presetID="35"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2000"/>
                                        <p:tgtEl>
                                          <p:spTgt spid="13"/>
                                        </p:tgtEl>
                                      </p:cBhvr>
                                    </p:animEffect>
                                    <p:anim calcmode="lin" valueType="num">
                                      <p:cBhvr>
                                        <p:cTn id="65" dur="2000" fill="hold"/>
                                        <p:tgtEl>
                                          <p:spTgt spid="13"/>
                                        </p:tgtEl>
                                        <p:attrNameLst>
                                          <p:attrName>style.rotation</p:attrName>
                                        </p:attrNameLst>
                                      </p:cBhvr>
                                      <p:tavLst>
                                        <p:tav tm="0">
                                          <p:val>
                                            <p:fltVal val="720"/>
                                          </p:val>
                                        </p:tav>
                                        <p:tav tm="100000">
                                          <p:val>
                                            <p:fltVal val="0"/>
                                          </p:val>
                                        </p:tav>
                                      </p:tavLst>
                                    </p:anim>
                                    <p:anim calcmode="lin" valueType="num">
                                      <p:cBhvr>
                                        <p:cTn id="66" dur="2000" fill="hold"/>
                                        <p:tgtEl>
                                          <p:spTgt spid="13"/>
                                        </p:tgtEl>
                                        <p:attrNameLst>
                                          <p:attrName>ppt_h</p:attrName>
                                        </p:attrNameLst>
                                      </p:cBhvr>
                                      <p:tavLst>
                                        <p:tav tm="0">
                                          <p:val>
                                            <p:fltVal val="0"/>
                                          </p:val>
                                        </p:tav>
                                        <p:tav tm="100000">
                                          <p:val>
                                            <p:strVal val="#ppt_h"/>
                                          </p:val>
                                        </p:tav>
                                      </p:tavLst>
                                    </p:anim>
                                    <p:anim calcmode="lin" valueType="num">
                                      <p:cBhvr>
                                        <p:cTn id="67" dur="2000" fill="hold"/>
                                        <p:tgtEl>
                                          <p:spTgt spid="13"/>
                                        </p:tgtEl>
                                        <p:attrNameLst>
                                          <p:attrName>ppt_w</p:attrName>
                                        </p:attrNameLst>
                                      </p:cBhvr>
                                      <p:tavLst>
                                        <p:tav tm="0">
                                          <p:val>
                                            <p:fltVal val="0"/>
                                          </p:val>
                                        </p:tav>
                                        <p:tav tm="100000">
                                          <p:val>
                                            <p:strVal val="#ppt_w"/>
                                          </p:val>
                                        </p:tav>
                                      </p:tavLst>
                                    </p:anim>
                                  </p:childTnLst>
                                </p:cTn>
                              </p:par>
                            </p:childTnLst>
                          </p:cTn>
                        </p:par>
                      </p:childTnLst>
                    </p:cTn>
                  </p:par>
                  <p:par>
                    <p:cTn id="68" fill="hold">
                      <p:stCondLst>
                        <p:cond delay="indefinite"/>
                      </p:stCondLst>
                      <p:childTnLst>
                        <p:par>
                          <p:cTn id="69" fill="hold">
                            <p:stCondLst>
                              <p:cond delay="0"/>
                            </p:stCondLst>
                            <p:childTnLst>
                              <p:par>
                                <p:cTn id="70" presetID="29" presetClass="entr" presetSubtype="0" fill="hold" nodeType="clickEffect">
                                  <p:stCondLst>
                                    <p:cond delay="0"/>
                                  </p:stCondLst>
                                  <p:childTnLst>
                                    <p:set>
                                      <p:cBhvr>
                                        <p:cTn id="71" dur="1" fill="hold">
                                          <p:stCondLst>
                                            <p:cond delay="0"/>
                                          </p:stCondLst>
                                        </p:cTn>
                                        <p:tgtEl>
                                          <p:spTgt spid="22">
                                            <p:txEl>
                                              <p:pRg st="0" end="0"/>
                                            </p:txEl>
                                          </p:spTgt>
                                        </p:tgtEl>
                                        <p:attrNameLst>
                                          <p:attrName>style.visibility</p:attrName>
                                        </p:attrNameLst>
                                      </p:cBhvr>
                                      <p:to>
                                        <p:strVal val="visible"/>
                                      </p:to>
                                    </p:set>
                                    <p:anim calcmode="lin" valueType="num">
                                      <p:cBhvr>
                                        <p:cTn id="72" dur="1000" fill="hold"/>
                                        <p:tgtEl>
                                          <p:spTgt spid="22">
                                            <p:txEl>
                                              <p:pRg st="0" end="0"/>
                                            </p:txEl>
                                          </p:spTgt>
                                        </p:tgtEl>
                                        <p:attrNameLst>
                                          <p:attrName>ppt_x</p:attrName>
                                        </p:attrNameLst>
                                      </p:cBhvr>
                                      <p:tavLst>
                                        <p:tav tm="0">
                                          <p:val>
                                            <p:strVal val="#ppt_x-.2"/>
                                          </p:val>
                                        </p:tav>
                                        <p:tav tm="100000">
                                          <p:val>
                                            <p:strVal val="#ppt_x"/>
                                          </p:val>
                                        </p:tav>
                                      </p:tavLst>
                                    </p:anim>
                                    <p:anim calcmode="lin" valueType="num">
                                      <p:cBhvr>
                                        <p:cTn id="73" dur="1000" fill="hold"/>
                                        <p:tgtEl>
                                          <p:spTgt spid="2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74" dur="1000"/>
                                        <p:tgtEl>
                                          <p:spTgt spid="22">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9" presetClass="entr" presetSubtype="0" fill="hold" nodeType="clickEffect">
                                  <p:stCondLst>
                                    <p:cond delay="0"/>
                                  </p:stCondLst>
                                  <p:childTnLst>
                                    <p:set>
                                      <p:cBhvr>
                                        <p:cTn id="78" dur="1" fill="hold">
                                          <p:stCondLst>
                                            <p:cond delay="0"/>
                                          </p:stCondLst>
                                        </p:cTn>
                                        <p:tgtEl>
                                          <p:spTgt spid="23">
                                            <p:txEl>
                                              <p:pRg st="0" end="0"/>
                                            </p:txEl>
                                          </p:spTgt>
                                        </p:tgtEl>
                                        <p:attrNameLst>
                                          <p:attrName>style.visibility</p:attrName>
                                        </p:attrNameLst>
                                      </p:cBhvr>
                                      <p:to>
                                        <p:strVal val="visible"/>
                                      </p:to>
                                    </p:set>
                                    <p:anim calcmode="lin" valueType="num">
                                      <p:cBhvr>
                                        <p:cTn id="79" dur="1000" fill="hold"/>
                                        <p:tgtEl>
                                          <p:spTgt spid="23">
                                            <p:txEl>
                                              <p:pRg st="0" end="0"/>
                                            </p:txEl>
                                          </p:spTgt>
                                        </p:tgtEl>
                                        <p:attrNameLst>
                                          <p:attrName>ppt_x</p:attrName>
                                        </p:attrNameLst>
                                      </p:cBhvr>
                                      <p:tavLst>
                                        <p:tav tm="0">
                                          <p:val>
                                            <p:strVal val="#ppt_x-.2"/>
                                          </p:val>
                                        </p:tav>
                                        <p:tav tm="100000">
                                          <p:val>
                                            <p:strVal val="#ppt_x"/>
                                          </p:val>
                                        </p:tav>
                                      </p:tavLst>
                                    </p:anim>
                                    <p:anim calcmode="lin" valueType="num">
                                      <p:cBhvr>
                                        <p:cTn id="80" dur="1000" fill="hold"/>
                                        <p:tgtEl>
                                          <p:spTgt spid="2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81" dur="1000"/>
                                        <p:tgtEl>
                                          <p:spTgt spid="23">
                                            <p:txEl>
                                              <p:pRg st="0" end="0"/>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29" presetClass="entr" presetSubtype="0" fill="hold" nodeType="clickEffect">
                                  <p:stCondLst>
                                    <p:cond delay="0"/>
                                  </p:stCondLst>
                                  <p:childTnLst>
                                    <p:set>
                                      <p:cBhvr>
                                        <p:cTn id="85" dur="1" fill="hold">
                                          <p:stCondLst>
                                            <p:cond delay="0"/>
                                          </p:stCondLst>
                                        </p:cTn>
                                        <p:tgtEl>
                                          <p:spTgt spid="24">
                                            <p:txEl>
                                              <p:pRg st="0" end="0"/>
                                            </p:txEl>
                                          </p:spTgt>
                                        </p:tgtEl>
                                        <p:attrNameLst>
                                          <p:attrName>style.visibility</p:attrName>
                                        </p:attrNameLst>
                                      </p:cBhvr>
                                      <p:to>
                                        <p:strVal val="visible"/>
                                      </p:to>
                                    </p:set>
                                    <p:anim calcmode="lin" valueType="num">
                                      <p:cBhvr>
                                        <p:cTn id="86" dur="1000" fill="hold"/>
                                        <p:tgtEl>
                                          <p:spTgt spid="24">
                                            <p:txEl>
                                              <p:pRg st="0" end="0"/>
                                            </p:txEl>
                                          </p:spTgt>
                                        </p:tgtEl>
                                        <p:attrNameLst>
                                          <p:attrName>ppt_x</p:attrName>
                                        </p:attrNameLst>
                                      </p:cBhvr>
                                      <p:tavLst>
                                        <p:tav tm="0">
                                          <p:val>
                                            <p:strVal val="#ppt_x-.2"/>
                                          </p:val>
                                        </p:tav>
                                        <p:tav tm="100000">
                                          <p:val>
                                            <p:strVal val="#ppt_x"/>
                                          </p:val>
                                        </p:tav>
                                      </p:tavLst>
                                    </p:anim>
                                    <p:anim calcmode="lin" valueType="num">
                                      <p:cBhvr>
                                        <p:cTn id="87" dur="1000" fill="hold"/>
                                        <p:tgtEl>
                                          <p:spTgt spid="2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88" dur="10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4" name="مستطيل ذو زوايا قطرية مخدوشة 3"/>
          <p:cNvSpPr/>
          <p:nvPr/>
        </p:nvSpPr>
        <p:spPr>
          <a:xfrm>
            <a:off x="7929586" y="285728"/>
            <a:ext cx="857256"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أولاً</a:t>
            </a:r>
            <a:endParaRPr lang="ar-SA" sz="2800" b="1" dirty="0">
              <a:solidFill>
                <a:schemeClr val="tx1"/>
              </a:solidFill>
            </a:endParaRPr>
          </a:p>
        </p:txBody>
      </p:sp>
      <p:sp>
        <p:nvSpPr>
          <p:cNvPr id="5" name="دمعة 4"/>
          <p:cNvSpPr/>
          <p:nvPr/>
        </p:nvSpPr>
        <p:spPr>
          <a:xfrm rot="20510021">
            <a:off x="36631" y="162570"/>
            <a:ext cx="1132822" cy="874562"/>
          </a:xfrm>
          <a:prstGeom prst="teardrop">
            <a:avLst/>
          </a:prstGeom>
          <a:solidFill>
            <a:schemeClr val="accent5">
              <a:lumMod val="40000"/>
              <a:lumOff val="60000"/>
            </a:schemeClr>
          </a:solidFill>
          <a:ln w="28575">
            <a:solidFill>
              <a:schemeClr val="accent2">
                <a:lumMod val="50000"/>
              </a:schemeClr>
            </a:solidFill>
          </a:ln>
          <a:effectLst>
            <a:outerShdw blurRad="40000" dist="23000" dir="5400000" rotWithShape="0">
              <a:srgbClr val="000000">
                <a:alpha val="35000"/>
              </a:srgbClr>
            </a:outerShdw>
            <a:reflection blurRad="6350" stA="50000" endA="300" endPos="55500" dist="50800" dir="5400000" sy="-100000" algn="bl" rotWithShape="0"/>
          </a:effectLst>
        </p:spPr>
        <p:style>
          <a:lnRef idx="1">
            <a:schemeClr val="accent1"/>
          </a:lnRef>
          <a:fillRef idx="3">
            <a:schemeClr val="accent1"/>
          </a:fillRef>
          <a:effectRef idx="2">
            <a:schemeClr val="accent1"/>
          </a:effectRef>
          <a:fontRef idx="minor">
            <a:schemeClr val="lt1"/>
          </a:fontRef>
        </p:style>
        <p:txBody>
          <a:bodyPr rtlCol="1" anchor="ctr"/>
          <a:lstStyle/>
          <a:p>
            <a:pPr algn="ctr"/>
            <a:r>
              <a:rPr lang="ar-SA" sz="2000" b="1" dirty="0" smtClean="0">
                <a:solidFill>
                  <a:schemeClr val="tx1"/>
                </a:solidFill>
                <a:effectLst>
                  <a:reflection blurRad="6350" stA="60000" endA="900" endPos="60000" dist="29997" dir="5400000" sy="-100000" algn="bl" rotWithShape="0"/>
                </a:effectLst>
                <a:cs typeface="DecoType Naskh Variants" pitchFamily="2" charset="-78"/>
                <a:hlinkClick r:id="rId3" action="ppaction://hlinkfile"/>
              </a:rPr>
              <a:t>مدخل</a:t>
            </a:r>
            <a:r>
              <a:rPr lang="ar-SA" sz="2000" b="1" dirty="0" smtClean="0">
                <a:solidFill>
                  <a:schemeClr val="tx1"/>
                </a:solidFill>
                <a:effectLst>
                  <a:reflection blurRad="6350" stA="60000" endA="900" endPos="60000" dist="29997" dir="5400000" sy="-100000" algn="bl" rotWithShape="0"/>
                </a:effectLst>
                <a:cs typeface="DecoType Naskh Variants" pitchFamily="2" charset="-78"/>
              </a:rPr>
              <a:t> الوحدة </a:t>
            </a:r>
            <a:endParaRPr lang="ar-SA" sz="2000" b="1" dirty="0">
              <a:solidFill>
                <a:schemeClr val="tx1"/>
              </a:solidFill>
              <a:effectLst>
                <a:reflection blurRad="6350" stA="60000" endA="900" endPos="60000" dist="29997" dir="5400000" sy="-100000" algn="bl" rotWithShape="0"/>
              </a:effectLst>
              <a:cs typeface="DecoType Naskh Variants" pitchFamily="2" charset="-78"/>
            </a:endParaRPr>
          </a:p>
        </p:txBody>
      </p:sp>
      <p:sp>
        <p:nvSpPr>
          <p:cNvPr id="6" name="مربع نص 5"/>
          <p:cNvSpPr txBox="1"/>
          <p:nvPr/>
        </p:nvSpPr>
        <p:spPr>
          <a:xfrm>
            <a:off x="2357422" y="214290"/>
            <a:ext cx="5500726" cy="584775"/>
          </a:xfrm>
          <a:prstGeom prst="rect">
            <a:avLst/>
          </a:prstGeom>
          <a:noFill/>
        </p:spPr>
        <p:txBody>
          <a:bodyPr wrap="square" rtlCol="1">
            <a:spAutoFit/>
          </a:bodyPr>
          <a:lstStyle/>
          <a:p>
            <a:r>
              <a:rPr lang="ar-SA" sz="3200" b="1" dirty="0" smtClean="0">
                <a:cs typeface="DecoType Naskh" pitchFamily="2" charset="-78"/>
              </a:rPr>
              <a:t>أشاهد العرض الوثائقي التالي ثم أحدد ما يلي: </a:t>
            </a:r>
            <a:endParaRPr lang="ar-SA" sz="3200" b="1" dirty="0">
              <a:cs typeface="DecoType Naskh" pitchFamily="2" charset="-78"/>
            </a:endParaRPr>
          </a:p>
        </p:txBody>
      </p:sp>
      <p:sp>
        <p:nvSpPr>
          <p:cNvPr id="7" name="مستطيل مستدير الزوايا 6"/>
          <p:cNvSpPr/>
          <p:nvPr/>
        </p:nvSpPr>
        <p:spPr>
          <a:xfrm>
            <a:off x="1285852" y="714356"/>
            <a:ext cx="6643734" cy="428628"/>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400" b="1" dirty="0" smtClean="0"/>
              <a:t>1) الأسباب التي لا حظت في العرض أنها تؤدي إلى تلوث البيئة:</a:t>
            </a:r>
            <a:endParaRPr lang="ar-SA" sz="2400" b="1" dirty="0"/>
          </a:p>
        </p:txBody>
      </p:sp>
      <p:sp>
        <p:nvSpPr>
          <p:cNvPr id="8" name="مستطيل مستدير الزوايا 7"/>
          <p:cNvSpPr/>
          <p:nvPr/>
        </p:nvSpPr>
        <p:spPr>
          <a:xfrm>
            <a:off x="1285852" y="1714488"/>
            <a:ext cx="6643734" cy="428628"/>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400" b="1" dirty="0" smtClean="0"/>
              <a:t>2) أسباباً أخرى تؤدي إلى تلوث البيئة ولم تذكر فيما شاهدت:</a:t>
            </a:r>
            <a:endParaRPr lang="ar-SA" sz="2400" b="1" dirty="0"/>
          </a:p>
        </p:txBody>
      </p:sp>
      <p:sp>
        <p:nvSpPr>
          <p:cNvPr id="9" name="مربع نص 8"/>
          <p:cNvSpPr txBox="1"/>
          <p:nvPr/>
        </p:nvSpPr>
        <p:spPr>
          <a:xfrm>
            <a:off x="1714480" y="1214422"/>
            <a:ext cx="5643602" cy="523220"/>
          </a:xfrm>
          <a:prstGeom prst="rect">
            <a:avLst/>
          </a:prstGeom>
          <a:noFill/>
        </p:spPr>
        <p:txBody>
          <a:bodyPr wrap="square" rtlCol="1">
            <a:spAutoFit/>
          </a:bodyPr>
          <a:lstStyle/>
          <a:p>
            <a:pPr algn="ctr"/>
            <a:r>
              <a:rPr lang="ar-SA" sz="2800" b="1" dirty="0" smtClean="0">
                <a:solidFill>
                  <a:srgbClr val="C00000"/>
                </a:solidFill>
                <a:effectLst>
                  <a:glow rad="101600">
                    <a:schemeClr val="accent5">
                      <a:satMod val="175000"/>
                      <a:alpha val="40000"/>
                    </a:schemeClr>
                  </a:glow>
                </a:effectLst>
              </a:rPr>
              <a:t>دخان المصانع،عوادم السيارات،التدخين</a:t>
            </a:r>
            <a:endParaRPr lang="ar-SA" sz="2800" b="1" dirty="0">
              <a:solidFill>
                <a:srgbClr val="C00000"/>
              </a:solidFill>
              <a:effectLst>
                <a:glow rad="101600">
                  <a:schemeClr val="accent5">
                    <a:satMod val="175000"/>
                    <a:alpha val="40000"/>
                  </a:schemeClr>
                </a:glow>
              </a:effectLst>
            </a:endParaRPr>
          </a:p>
        </p:txBody>
      </p:sp>
      <p:sp>
        <p:nvSpPr>
          <p:cNvPr id="10" name="مربع نص 9"/>
          <p:cNvSpPr txBox="1"/>
          <p:nvPr/>
        </p:nvSpPr>
        <p:spPr>
          <a:xfrm>
            <a:off x="1071538" y="2119962"/>
            <a:ext cx="6429420" cy="523220"/>
          </a:xfrm>
          <a:prstGeom prst="rect">
            <a:avLst/>
          </a:prstGeom>
          <a:noFill/>
        </p:spPr>
        <p:txBody>
          <a:bodyPr wrap="square" rtlCol="1">
            <a:spAutoFit/>
          </a:bodyPr>
          <a:lstStyle/>
          <a:p>
            <a:pPr algn="ctr"/>
            <a:r>
              <a:rPr lang="ar-SA" sz="2800" b="1" dirty="0" smtClean="0">
                <a:solidFill>
                  <a:srgbClr val="C00000"/>
                </a:solidFill>
                <a:effectLst>
                  <a:glow rad="101600">
                    <a:schemeClr val="accent5">
                      <a:satMod val="175000"/>
                      <a:alpha val="40000"/>
                    </a:schemeClr>
                  </a:glow>
                </a:effectLst>
              </a:rPr>
              <a:t>النفايات،مخلفات المصانع،الحرائق،الصرف الصحي.</a:t>
            </a:r>
            <a:endParaRPr lang="ar-SA" sz="2800" b="1" dirty="0">
              <a:solidFill>
                <a:srgbClr val="C00000"/>
              </a:solidFill>
              <a:effectLst>
                <a:glow rad="101600">
                  <a:schemeClr val="accent5">
                    <a:satMod val="175000"/>
                    <a:alpha val="40000"/>
                  </a:schemeClr>
                </a:glow>
              </a:effectLst>
            </a:endParaRPr>
          </a:p>
        </p:txBody>
      </p:sp>
      <p:sp>
        <p:nvSpPr>
          <p:cNvPr id="13" name="مستطيل ذو زوايا قطرية مخدوشة 12"/>
          <p:cNvSpPr/>
          <p:nvPr/>
        </p:nvSpPr>
        <p:spPr>
          <a:xfrm>
            <a:off x="7929586" y="2571744"/>
            <a:ext cx="857256"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700" b="1" dirty="0">
              <a:solidFill>
                <a:schemeClr val="tx1"/>
              </a:solidFill>
            </a:endParaRPr>
          </a:p>
        </p:txBody>
      </p:sp>
      <p:sp>
        <p:nvSpPr>
          <p:cNvPr id="14" name="مربع نص 13"/>
          <p:cNvSpPr txBox="1"/>
          <p:nvPr/>
        </p:nvSpPr>
        <p:spPr>
          <a:xfrm>
            <a:off x="2214546" y="2500306"/>
            <a:ext cx="5643602" cy="584775"/>
          </a:xfrm>
          <a:prstGeom prst="rect">
            <a:avLst/>
          </a:prstGeom>
          <a:noFill/>
        </p:spPr>
        <p:txBody>
          <a:bodyPr wrap="square" rtlCol="1">
            <a:spAutoFit/>
          </a:bodyPr>
          <a:lstStyle/>
          <a:p>
            <a:r>
              <a:rPr lang="ar-SA" sz="3200" b="1" dirty="0" smtClean="0">
                <a:cs typeface="DecoType Naskh" pitchFamily="2" charset="-78"/>
              </a:rPr>
              <a:t>أستمع للحديث النبوي لأنفذ ما يلي</a:t>
            </a:r>
            <a:r>
              <a:rPr lang="ar-SA" sz="2800" b="1" dirty="0" smtClean="0">
                <a:cs typeface="DecoType Thuluth" pitchFamily="2" charset="-78"/>
              </a:rPr>
              <a:t>:</a:t>
            </a:r>
            <a:endParaRPr lang="ar-SA" sz="2800" b="1" dirty="0">
              <a:cs typeface="DecoType Thuluth" pitchFamily="2" charset="-78"/>
            </a:endParaRPr>
          </a:p>
        </p:txBody>
      </p:sp>
      <p:sp>
        <p:nvSpPr>
          <p:cNvPr id="15" name="مستطيل مستدير الزوايا 14"/>
          <p:cNvSpPr/>
          <p:nvPr/>
        </p:nvSpPr>
        <p:spPr>
          <a:xfrm>
            <a:off x="1285852" y="3071810"/>
            <a:ext cx="6643734" cy="428628"/>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t>تحديد القول الدال على اهتمام الإسلام بالبيئة،ثم أكتبه:</a:t>
            </a:r>
            <a:endParaRPr lang="ar-SA" sz="2400" b="1" dirty="0"/>
          </a:p>
        </p:txBody>
      </p:sp>
      <p:sp>
        <p:nvSpPr>
          <p:cNvPr id="16" name="مستطيل مستدير الزوايا 15"/>
          <p:cNvSpPr/>
          <p:nvPr/>
        </p:nvSpPr>
        <p:spPr>
          <a:xfrm>
            <a:off x="571472" y="4000504"/>
            <a:ext cx="8072494" cy="428628"/>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t>وضع علامة(</a:t>
            </a:r>
            <a:r>
              <a:rPr lang="ar-SA" sz="2400" b="1" dirty="0" smtClean="0">
                <a:sym typeface="Wingdings"/>
              </a:rPr>
              <a:t></a:t>
            </a:r>
            <a:r>
              <a:rPr lang="ar-SA" sz="2400" b="1" dirty="0" smtClean="0"/>
              <a:t>)عن يمين الموضوعات التي يمكن أن نستشهد بهذا الحديث فيها:</a:t>
            </a:r>
            <a:endParaRPr lang="ar-SA" sz="2400" b="1" dirty="0"/>
          </a:p>
        </p:txBody>
      </p:sp>
      <p:sp>
        <p:nvSpPr>
          <p:cNvPr id="17" name="مربع نص 16"/>
          <p:cNvSpPr txBox="1"/>
          <p:nvPr/>
        </p:nvSpPr>
        <p:spPr>
          <a:xfrm>
            <a:off x="1214414" y="3500438"/>
            <a:ext cx="6858048" cy="523220"/>
          </a:xfrm>
          <a:prstGeom prst="rect">
            <a:avLst/>
          </a:prstGeom>
          <a:noFill/>
        </p:spPr>
        <p:txBody>
          <a:bodyPr wrap="square" rtlCol="1">
            <a:spAutoFit/>
          </a:bodyPr>
          <a:lstStyle/>
          <a:p>
            <a:pPr algn="ctr"/>
            <a:r>
              <a:rPr lang="ar-SA" sz="2800" b="1" dirty="0" smtClean="0">
                <a:solidFill>
                  <a:srgbClr val="C00000"/>
                </a:solidFill>
                <a:effectLst>
                  <a:glow rad="101600">
                    <a:schemeClr val="accent5">
                      <a:satMod val="175000"/>
                      <a:alpha val="40000"/>
                    </a:schemeClr>
                  </a:glow>
                </a:effectLst>
              </a:rPr>
              <a:t>(وإماطتك الحجر والشوكة والعظم عن الطريق لك صدقة )</a:t>
            </a:r>
            <a:endParaRPr lang="ar-SA" sz="2800" b="1" dirty="0">
              <a:solidFill>
                <a:srgbClr val="C00000"/>
              </a:solidFill>
              <a:effectLst>
                <a:glow rad="101600">
                  <a:schemeClr val="accent5">
                    <a:satMod val="175000"/>
                    <a:alpha val="40000"/>
                  </a:schemeClr>
                </a:glow>
              </a:effectLst>
            </a:endParaRPr>
          </a:p>
        </p:txBody>
      </p:sp>
      <p:graphicFrame>
        <p:nvGraphicFramePr>
          <p:cNvPr id="21" name="جدول 20"/>
          <p:cNvGraphicFramePr>
            <a:graphicFrameLocks noGrp="1"/>
          </p:cNvGraphicFramePr>
          <p:nvPr/>
        </p:nvGraphicFramePr>
        <p:xfrm>
          <a:off x="642910" y="4572008"/>
          <a:ext cx="7715305" cy="1371600"/>
        </p:xfrm>
        <a:graphic>
          <a:graphicData uri="http://schemas.openxmlformats.org/drawingml/2006/table">
            <a:tbl>
              <a:tblPr rtl="1" firstRow="1" bandRow="1">
                <a:tableStyleId>{5C22544A-7EE6-4342-B048-85BDC9FD1C3A}</a:tableStyleId>
              </a:tblPr>
              <a:tblGrid>
                <a:gridCol w="1023801"/>
                <a:gridCol w="2893198"/>
                <a:gridCol w="949563"/>
                <a:gridCol w="2848743"/>
              </a:tblGrid>
              <a:tr h="370840">
                <a:tc>
                  <a:txBody>
                    <a:bodyPr/>
                    <a:lstStyle/>
                    <a:p>
                      <a:pPr algn="ctr"/>
                      <a:endParaRPr lang="ar-SA" sz="2400" b="1" dirty="0">
                        <a:ln>
                          <a:solidFill>
                            <a:srgbClr val="C00000"/>
                          </a:solidFill>
                        </a:ln>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400" b="1" dirty="0" smtClean="0">
                          <a:ln>
                            <a:noFill/>
                          </a:ln>
                          <a:solidFill>
                            <a:schemeClr val="tx1"/>
                          </a:solidFill>
                        </a:rPr>
                        <a:t>من أنواع الصدقة</a:t>
                      </a:r>
                      <a:endParaRPr lang="ar-SA" sz="2400" b="1" dirty="0">
                        <a:ln>
                          <a:noFill/>
                        </a:ln>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ar-SA" sz="2400" b="1" dirty="0">
                        <a:ln>
                          <a:solidFill>
                            <a:srgbClr val="C00000"/>
                          </a:solidFill>
                        </a:ln>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400" b="1" kern="1200" dirty="0" smtClean="0">
                          <a:ln>
                            <a:noFill/>
                          </a:ln>
                          <a:solidFill>
                            <a:schemeClr val="tx1"/>
                          </a:solidFill>
                          <a:latin typeface="+mn-lt"/>
                          <a:ea typeface="+mn-ea"/>
                          <a:cs typeface="+mn-cs"/>
                        </a:rPr>
                        <a:t>المحافظة على الصلاة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endParaRPr lang="ar-SA" sz="2400" b="1" dirty="0">
                        <a:ln>
                          <a:solidFill>
                            <a:srgbClr val="C00000"/>
                          </a:solidFill>
                        </a:ln>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400" b="1" kern="1200" dirty="0" smtClean="0">
                          <a:ln>
                            <a:noFill/>
                          </a:ln>
                          <a:solidFill>
                            <a:schemeClr val="tx1"/>
                          </a:solidFill>
                          <a:latin typeface="+mn-lt"/>
                          <a:ea typeface="+mn-ea"/>
                          <a:cs typeface="+mn-cs"/>
                        </a:rPr>
                        <a:t>اهتمام الإسلام بالبيئة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ar-SA" sz="2400" b="1" dirty="0">
                        <a:ln>
                          <a:solidFill>
                            <a:srgbClr val="C00000"/>
                          </a:solidFill>
                        </a:ln>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400" b="1" kern="1200" dirty="0" smtClean="0">
                          <a:ln>
                            <a:noFill/>
                          </a:ln>
                          <a:solidFill>
                            <a:schemeClr val="tx1"/>
                          </a:solidFill>
                          <a:latin typeface="+mn-lt"/>
                          <a:ea typeface="+mn-ea"/>
                          <a:cs typeface="+mn-cs"/>
                        </a:rPr>
                        <a:t>التعامل الحسن مع الآخرين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endParaRPr lang="ar-SA" sz="2400" b="1" dirty="0">
                        <a:ln>
                          <a:solidFill>
                            <a:srgbClr val="C00000"/>
                          </a:solidFill>
                        </a:ln>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400" b="1" kern="1200" dirty="0" smtClean="0">
                          <a:ln>
                            <a:noFill/>
                          </a:ln>
                          <a:solidFill>
                            <a:schemeClr val="tx1"/>
                          </a:solidFill>
                          <a:latin typeface="+mn-lt"/>
                          <a:ea typeface="+mn-ea"/>
                          <a:cs typeface="+mn-cs"/>
                        </a:rPr>
                        <a:t>طلب العلم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ar-SA" sz="2400" b="1" dirty="0">
                        <a:ln>
                          <a:solidFill>
                            <a:srgbClr val="C00000"/>
                          </a:solidFill>
                        </a:ln>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ar-SA" sz="2400" b="1" kern="1200" dirty="0" smtClean="0">
                          <a:ln>
                            <a:noFill/>
                          </a:ln>
                          <a:solidFill>
                            <a:schemeClr val="tx1"/>
                          </a:solidFill>
                          <a:latin typeface="+mn-lt"/>
                          <a:ea typeface="+mn-ea"/>
                          <a:cs typeface="+mn-cs"/>
                        </a:rPr>
                        <a:t>الاهتمام بذوي الحاجات</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2" name="مربع نص 21"/>
          <p:cNvSpPr txBox="1"/>
          <p:nvPr/>
        </p:nvSpPr>
        <p:spPr>
          <a:xfrm>
            <a:off x="7500958" y="4558737"/>
            <a:ext cx="571504" cy="584775"/>
          </a:xfrm>
          <a:prstGeom prst="rect">
            <a:avLst/>
          </a:prstGeom>
          <a:noFill/>
        </p:spPr>
        <p:txBody>
          <a:bodyPr wrap="square" rtlCol="1">
            <a:spAutoFit/>
          </a:bodyPr>
          <a:lstStyle/>
          <a:p>
            <a:pPr algn="ctr"/>
            <a:r>
              <a:rPr lang="ar-SA" sz="3200" b="1" dirty="0" smtClean="0">
                <a:solidFill>
                  <a:srgbClr val="C00000"/>
                </a:solidFill>
                <a:sym typeface="Wingdings"/>
              </a:rPr>
              <a:t></a:t>
            </a:r>
          </a:p>
        </p:txBody>
      </p:sp>
      <p:sp>
        <p:nvSpPr>
          <p:cNvPr id="23" name="مربع نص 22"/>
          <p:cNvSpPr txBox="1"/>
          <p:nvPr/>
        </p:nvSpPr>
        <p:spPr>
          <a:xfrm>
            <a:off x="7500958" y="4987365"/>
            <a:ext cx="571504"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
        <p:nvSpPr>
          <p:cNvPr id="24" name="مربع نص 23"/>
          <p:cNvSpPr txBox="1"/>
          <p:nvPr/>
        </p:nvSpPr>
        <p:spPr>
          <a:xfrm>
            <a:off x="3643306" y="5000636"/>
            <a:ext cx="571504" cy="584775"/>
          </a:xfrm>
          <a:prstGeom prst="rect">
            <a:avLst/>
          </a:prstGeom>
          <a:noFill/>
        </p:spPr>
        <p:txBody>
          <a:bodyPr wrap="square" rtlCol="1">
            <a:spAutoFit/>
          </a:bodyPr>
          <a:lstStyle/>
          <a:p>
            <a:pPr algn="ctr"/>
            <a:r>
              <a:rPr lang="ar-SA" sz="3200" b="1" dirty="0" smtClean="0">
                <a:solidFill>
                  <a:srgbClr val="C00000"/>
                </a:solidFill>
                <a:sym typeface="Wingdings"/>
              </a:rPr>
              <a:t></a:t>
            </a:r>
          </a:p>
        </p:txBody>
      </p:sp>
      <p:sp>
        <p:nvSpPr>
          <p:cNvPr id="25" name="مربع نص 24"/>
          <p:cNvSpPr txBox="1"/>
          <p:nvPr/>
        </p:nvSpPr>
        <p:spPr>
          <a:xfrm>
            <a:off x="3643306" y="5429264"/>
            <a:ext cx="571504" cy="584775"/>
          </a:xfrm>
          <a:prstGeom prst="rect">
            <a:avLst/>
          </a:prstGeom>
          <a:noFill/>
        </p:spPr>
        <p:txBody>
          <a:bodyPr wrap="square" rtlCol="1">
            <a:spAutoFit/>
          </a:bodyPr>
          <a:lstStyle/>
          <a:p>
            <a:pPr algn="ctr"/>
            <a:r>
              <a:rPr lang="ar-SA" sz="3200" b="1" dirty="0" smtClean="0">
                <a:solidFill>
                  <a:srgbClr val="C00000"/>
                </a:solidFill>
                <a:sym typeface="Wingdings"/>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1000"/>
                                        <p:tgtEl>
                                          <p:spTgt spid="6"/>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13"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plus(in)">
                                      <p:cBhvr>
                                        <p:cTn id="13" dur="1000"/>
                                        <p:tgtEl>
                                          <p:spTgt spid="7"/>
                                        </p:tgtEl>
                                      </p:cBhvr>
                                    </p:animEffect>
                                  </p:childTnLst>
                                </p:cTn>
                              </p:par>
                              <p:par>
                                <p:cTn id="14" presetID="13"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plus(in)">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to="" calcmode="lin" valueType="num">
                                      <p:cBhvr>
                                        <p:cTn id="21" dur="1" fill="hold"/>
                                        <p:tgtEl>
                                          <p:spTgt spid="9"/>
                                        </p:tgtEl>
                                        <p:attrNameLst>
                                          <p:attrName/>
                                        </p:attrNameLst>
                                      </p:cBhvr>
                                    </p:anim>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to="" calcmode="lin" valueType="num">
                                      <p:cBhvr>
                                        <p:cTn id="26" dur="1" fill="hold"/>
                                        <p:tgtEl>
                                          <p:spTgt spid="10"/>
                                        </p:tgtEl>
                                        <p:attrNameLst>
                                          <p:attrName/>
                                        </p:attrNameLst>
                                      </p:cBhvr>
                                    </p:anim>
                                  </p:childTnLst>
                                </p:cTn>
                              </p:par>
                              <p:par>
                                <p:cTn id="27" presetID="2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edge">
                                      <p:cBhvr>
                                        <p:cTn id="29" dur="1000"/>
                                        <p:tgtEl>
                                          <p:spTgt spid="14"/>
                                        </p:tgtEl>
                                      </p:cBhvr>
                                    </p:animEffect>
                                  </p:childTnLst>
                                </p:cTn>
                              </p:par>
                              <p:par>
                                <p:cTn id="30" presetID="2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edge">
                                      <p:cBhvr>
                                        <p:cTn id="32" dur="1000"/>
                                        <p:tgtEl>
                                          <p:spTgt spid="13"/>
                                        </p:tgtEl>
                                      </p:cBhvr>
                                    </p:animEffect>
                                  </p:childTnLst>
                                </p:cTn>
                              </p:par>
                              <p:par>
                                <p:cTn id="33" presetID="13" presetClass="entr" presetSubtype="16"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plus(in)">
                                      <p:cBhvr>
                                        <p:cTn id="35" dur="1000"/>
                                        <p:tgtEl>
                                          <p:spTgt spid="15"/>
                                        </p:tgtEl>
                                      </p:cBhvr>
                                    </p:animEffect>
                                  </p:childTnLst>
                                </p:cTn>
                              </p:par>
                              <p:par>
                                <p:cTn id="36" presetID="13" presetClass="entr" presetSubtype="16"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plus(in)">
                                      <p:cBhvr>
                                        <p:cTn id="38" dur="10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to="" calcmode="lin" valueType="num">
                                      <p:cBhvr>
                                        <p:cTn id="43" dur="1" fill="hold"/>
                                        <p:tgtEl>
                                          <p:spTgt spid="17"/>
                                        </p:tgtEl>
                                        <p:attrNameLst>
                                          <p:attrName/>
                                        </p:attrNameLst>
                                      </p:cBhvr>
                                    </p:anim>
                                  </p:childTnLst>
                                </p:cTn>
                              </p:par>
                              <p:par>
                                <p:cTn id="44" presetID="21" presetClass="entr" presetSubtype="1"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heel(1)">
                                      <p:cBhvr>
                                        <p:cTn id="46" dur="20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 to="" calcmode="lin" valueType="num">
                                      <p:cBhvr>
                                        <p:cTn id="51" dur="1" fill="hold"/>
                                        <p:tgtEl>
                                          <p:spTgt spid="22"/>
                                        </p:tgtEl>
                                        <p:attrNameLst>
                                          <p:attrName/>
                                        </p:attrNameLst>
                                      </p:cBhvr>
                                    </p:anim>
                                  </p:childTnLst>
                                </p:cTn>
                              </p:par>
                            </p:childTnLst>
                          </p:cTn>
                        </p:par>
                      </p:childTnLst>
                    </p:cTn>
                  </p:par>
                  <p:par>
                    <p:cTn id="52" fill="hold">
                      <p:stCondLst>
                        <p:cond delay="indefinite"/>
                      </p:stCondLst>
                      <p:childTnLst>
                        <p:par>
                          <p:cTn id="53" fill="hold">
                            <p:stCondLst>
                              <p:cond delay="0"/>
                            </p:stCondLst>
                            <p:childTnLst>
                              <p:par>
                                <p:cTn id="54" presetID="24" presetClass="entr" presetSubtype="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 to="" calcmode="lin" valueType="num">
                                      <p:cBhvr>
                                        <p:cTn id="56" dur="1" fill="hold"/>
                                        <p:tgtEl>
                                          <p:spTgt spid="23"/>
                                        </p:tgtEl>
                                        <p:attrNameLst>
                                          <p:attrName/>
                                        </p:attrNameLst>
                                      </p:cBhvr>
                                    </p:anim>
                                  </p:childTnLst>
                                </p:cTn>
                              </p:par>
                            </p:childTnLst>
                          </p:cTn>
                        </p:par>
                      </p:childTnLst>
                    </p:cTn>
                  </p:par>
                  <p:par>
                    <p:cTn id="57" fill="hold">
                      <p:stCondLst>
                        <p:cond delay="indefinite"/>
                      </p:stCondLst>
                      <p:childTnLst>
                        <p:par>
                          <p:cTn id="58" fill="hold">
                            <p:stCondLst>
                              <p:cond delay="0"/>
                            </p:stCondLst>
                            <p:childTnLst>
                              <p:par>
                                <p:cTn id="59" presetID="24" presetClass="entr" presetSubtype="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 to="" calcmode="lin" valueType="num">
                                      <p:cBhvr>
                                        <p:cTn id="61" dur="1" fill="hold"/>
                                        <p:tgtEl>
                                          <p:spTgt spid="24"/>
                                        </p:tgtEl>
                                        <p:attrNameLst>
                                          <p:attrName/>
                                        </p:attrNameLst>
                                      </p:cBhvr>
                                    </p:anim>
                                  </p:childTnLst>
                                </p:cTn>
                              </p:par>
                            </p:childTnLst>
                          </p:cTn>
                        </p:par>
                      </p:childTnLst>
                    </p:cTn>
                  </p:par>
                  <p:par>
                    <p:cTn id="62" fill="hold">
                      <p:stCondLst>
                        <p:cond delay="indefinite"/>
                      </p:stCondLst>
                      <p:childTnLst>
                        <p:par>
                          <p:cTn id="63" fill="hold">
                            <p:stCondLst>
                              <p:cond delay="0"/>
                            </p:stCondLst>
                            <p:childTnLst>
                              <p:par>
                                <p:cTn id="64" presetID="24" presetClass="entr" presetSubtype="0"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 to="" calcmode="lin" valueType="num">
                                      <p:cBhvr>
                                        <p:cTn id="66" dur="1" fill="hold"/>
                                        <p:tgtEl>
                                          <p:spTgt spid="2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animBg="1"/>
      <p:bldP spid="8" grpId="0" animBg="1"/>
      <p:bldP spid="9" grpId="0"/>
      <p:bldP spid="10" grpId="0"/>
      <p:bldP spid="13" grpId="0" animBg="1"/>
      <p:bldP spid="14" grpId="0"/>
      <p:bldP spid="15" grpId="0" animBg="1"/>
      <p:bldP spid="16" grpId="0" animBg="1"/>
      <p:bldP spid="17" grpId="0"/>
      <p:bldP spid="22" grpId="0"/>
      <p:bldP spid="23"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lum bright="10000" contrast="-20000"/>
          </a:blip>
          <a:srcRect/>
          <a:stretch>
            <a:fillRect/>
          </a:stretch>
        </p:blipFill>
        <p:spPr bwMode="auto">
          <a:xfrm>
            <a:off x="0" y="-24"/>
            <a:ext cx="9144000" cy="6858024"/>
          </a:xfrm>
          <a:prstGeom prst="rect">
            <a:avLst/>
          </a:prstGeom>
          <a:noFill/>
        </p:spPr>
      </p:pic>
      <p:sp>
        <p:nvSpPr>
          <p:cNvPr id="4" name="عنوان 3"/>
          <p:cNvSpPr>
            <a:spLocks noGrp="1"/>
          </p:cNvSpPr>
          <p:nvPr>
            <p:ph type="title"/>
          </p:nvPr>
        </p:nvSpPr>
        <p:spPr>
          <a:xfrm rot="21074253">
            <a:off x="323722" y="2343943"/>
            <a:ext cx="8406662" cy="11430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أسماء الإشارة</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endParaRPr lang="ar-SA"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مستدير الزوايا 2"/>
          <p:cNvSpPr/>
          <p:nvPr/>
        </p:nvSpPr>
        <p:spPr>
          <a:xfrm>
            <a:off x="571472" y="285728"/>
            <a:ext cx="7429552" cy="428628"/>
          </a:xfrm>
          <a:prstGeom prst="roundRect">
            <a:avLst/>
          </a:prstGeom>
          <a:noFill/>
          <a:ln>
            <a:solidFill>
              <a:srgbClr val="C00000"/>
            </a:solidFill>
            <a:prstDash val="sysDot"/>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rgbClr val="C00000"/>
                </a:solidFill>
              </a:rPr>
              <a:t>أتأمل الصورة التالية،وما تحكيه الجمل أمامها،ثم أجيب عن المطلوب</a:t>
            </a:r>
            <a:endParaRPr lang="ar-SA" sz="2400" b="1" dirty="0">
              <a:solidFill>
                <a:srgbClr val="C00000"/>
              </a:solidFill>
            </a:endParaRPr>
          </a:p>
        </p:txBody>
      </p:sp>
      <p:sp>
        <p:nvSpPr>
          <p:cNvPr id="4" name="مربع نص 3"/>
          <p:cNvSpPr txBox="1"/>
          <p:nvPr/>
        </p:nvSpPr>
        <p:spPr>
          <a:xfrm>
            <a:off x="7858148" y="85531"/>
            <a:ext cx="1214446" cy="1200329"/>
          </a:xfrm>
          <a:prstGeom prst="rect">
            <a:avLst/>
          </a:prstGeom>
          <a:noFill/>
        </p:spPr>
        <p:txBody>
          <a:bodyPr wrap="square" rtlCol="1">
            <a:spAutoFit/>
          </a:bodyPr>
          <a:lstStyle/>
          <a:p>
            <a:pPr algn="ctr"/>
            <a:r>
              <a:rPr lang="ar-SA" sz="3600" b="1" dirty="0" smtClean="0">
                <a:solidFill>
                  <a:srgbClr val="C00000"/>
                </a:solidFill>
                <a:sym typeface="Wingdings"/>
              </a:rPr>
              <a:t></a:t>
            </a:r>
          </a:p>
          <a:p>
            <a:pPr algn="ctr"/>
            <a:r>
              <a:rPr lang="ar-SA" sz="3600" b="1" dirty="0" smtClean="0">
                <a:solidFill>
                  <a:srgbClr val="C00000"/>
                </a:solidFill>
                <a:sym typeface="Wingdings"/>
              </a:rPr>
              <a:t>تهيئة</a:t>
            </a:r>
            <a:endParaRPr lang="ar-SA" sz="3600" b="1" dirty="0">
              <a:solidFill>
                <a:srgbClr val="C00000"/>
              </a:solidFill>
            </a:endParaRPr>
          </a:p>
        </p:txBody>
      </p:sp>
      <p:sp>
        <p:nvSpPr>
          <p:cNvPr id="6" name="مستطيل مستدير الزوايا 5"/>
          <p:cNvSpPr/>
          <p:nvPr/>
        </p:nvSpPr>
        <p:spPr>
          <a:xfrm>
            <a:off x="2857488" y="1785926"/>
            <a:ext cx="2428892" cy="1071570"/>
          </a:xfrm>
          <a:prstGeom prst="roundRect">
            <a:avLst/>
          </a:prstGeom>
          <a:solidFill>
            <a:schemeClr val="accent3">
              <a:lumMod val="60000"/>
              <a:lumOff val="4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2) هذان مصدران من مصادر مياه الشرب</a:t>
            </a:r>
            <a:endParaRPr lang="ar-SA" sz="2400" b="1" dirty="0">
              <a:solidFill>
                <a:schemeClr val="tx1"/>
              </a:solidFill>
            </a:endParaRPr>
          </a:p>
        </p:txBody>
      </p:sp>
      <p:sp>
        <p:nvSpPr>
          <p:cNvPr id="7" name="مستطيل مستدير الزوايا 6"/>
          <p:cNvSpPr/>
          <p:nvPr/>
        </p:nvSpPr>
        <p:spPr>
          <a:xfrm>
            <a:off x="5715008" y="3500438"/>
            <a:ext cx="2571768" cy="1214446"/>
          </a:xfrm>
          <a:prstGeom prst="roundRect">
            <a:avLst/>
          </a:prstGeom>
          <a:solidFill>
            <a:schemeClr val="accent3">
              <a:lumMod val="60000"/>
              <a:lumOff val="4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3) في هاتين الجملتين حث على ترشيد استهلاك الماء</a:t>
            </a:r>
            <a:endParaRPr lang="ar-SA" sz="2400" b="1" dirty="0">
              <a:solidFill>
                <a:schemeClr val="tx1"/>
              </a:solidFill>
            </a:endParaRPr>
          </a:p>
        </p:txBody>
      </p:sp>
      <p:pic>
        <p:nvPicPr>
          <p:cNvPr id="2" name="Picture 2" descr="C:\Documents and Settings\user\سطح المكتب\صور\11122009(033).jpg"/>
          <p:cNvPicPr>
            <a:picLocks noChangeAspect="1" noChangeArrowheads="1"/>
          </p:cNvPicPr>
          <p:nvPr/>
        </p:nvPicPr>
        <p:blipFill>
          <a:blip r:embed="rId3" cstate="print">
            <a:lum bright="10000" contrast="20000"/>
          </a:blip>
          <a:srcRect l="15517" t="6897" r="9483" b="20690"/>
          <a:stretch>
            <a:fillRect/>
          </a:stretch>
        </p:blipFill>
        <p:spPr bwMode="auto">
          <a:xfrm rot="5400000">
            <a:off x="6286512" y="1643050"/>
            <a:ext cx="2071702" cy="1500198"/>
          </a:xfrm>
          <a:prstGeom prst="rect">
            <a:avLst/>
          </a:prstGeom>
          <a:noFill/>
        </p:spPr>
      </p:pic>
      <p:pic>
        <p:nvPicPr>
          <p:cNvPr id="1027" name="Picture 3" descr="C:\Documents and Settings\user\سطح المكتب\صور\11122009(034).jpg"/>
          <p:cNvPicPr>
            <a:picLocks noChangeAspect="1" noChangeArrowheads="1"/>
          </p:cNvPicPr>
          <p:nvPr/>
        </p:nvPicPr>
        <p:blipFill>
          <a:blip r:embed="rId4" cstate="print">
            <a:lum bright="-10000" contrast="-20000"/>
          </a:blip>
          <a:srcRect l="14286" r="20408"/>
          <a:stretch>
            <a:fillRect/>
          </a:stretch>
        </p:blipFill>
        <p:spPr bwMode="auto">
          <a:xfrm rot="5400000">
            <a:off x="2848546" y="4080884"/>
            <a:ext cx="1785974" cy="2625346"/>
          </a:xfrm>
          <a:prstGeom prst="rect">
            <a:avLst/>
          </a:prstGeom>
          <a:noFill/>
        </p:spPr>
      </p:pic>
      <p:pic>
        <p:nvPicPr>
          <p:cNvPr id="1028" name="Picture 4" descr="C:\Documents and Settings\user\سطح المكتب\صور\11122009(035).jpg"/>
          <p:cNvPicPr>
            <a:picLocks noChangeAspect="1" noChangeArrowheads="1"/>
          </p:cNvPicPr>
          <p:nvPr/>
        </p:nvPicPr>
        <p:blipFill>
          <a:blip r:embed="rId5" cstate="print">
            <a:lum bright="10000" contrast="20000"/>
          </a:blip>
          <a:srcRect l="4747" r="9810"/>
          <a:stretch>
            <a:fillRect/>
          </a:stretch>
        </p:blipFill>
        <p:spPr bwMode="auto">
          <a:xfrm rot="5400000">
            <a:off x="485740" y="1371592"/>
            <a:ext cx="2571768" cy="2257428"/>
          </a:xfrm>
          <a:prstGeom prst="rect">
            <a:avLst/>
          </a:prstGeom>
          <a:noFill/>
        </p:spPr>
      </p:pic>
      <p:pic>
        <p:nvPicPr>
          <p:cNvPr id="1029" name="Picture 5" descr="C:\Documents and Settings\user\سطح المكتب\صور\11122009(036).jpg"/>
          <p:cNvPicPr>
            <a:picLocks noChangeAspect="1" noChangeArrowheads="1"/>
          </p:cNvPicPr>
          <p:nvPr/>
        </p:nvPicPr>
        <p:blipFill>
          <a:blip r:embed="rId6" cstate="print"/>
          <a:srcRect/>
          <a:stretch>
            <a:fillRect/>
          </a:stretch>
        </p:blipFill>
        <p:spPr bwMode="auto">
          <a:xfrm rot="5400000">
            <a:off x="6036479" y="4393413"/>
            <a:ext cx="1857388" cy="2357454"/>
          </a:xfrm>
          <a:prstGeom prst="rect">
            <a:avLst/>
          </a:prstGeom>
          <a:noFill/>
        </p:spPr>
      </p:pic>
      <p:sp>
        <p:nvSpPr>
          <p:cNvPr id="5" name="مستطيل مستدير الزوايا 4"/>
          <p:cNvSpPr/>
          <p:nvPr/>
        </p:nvSpPr>
        <p:spPr>
          <a:xfrm>
            <a:off x="5143504" y="1000108"/>
            <a:ext cx="2286016" cy="571504"/>
          </a:xfrm>
          <a:prstGeom prst="roundRect">
            <a:avLst/>
          </a:prstGeom>
          <a:solidFill>
            <a:schemeClr val="accent3">
              <a:lumMod val="60000"/>
              <a:lumOff val="4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hlinkClick r:id="rId7" action="ppaction://hlinkfile"/>
              </a:rPr>
              <a:t>1)هذا</a:t>
            </a:r>
            <a:r>
              <a:rPr lang="ar-SA" sz="2400" b="1" dirty="0" smtClean="0">
                <a:solidFill>
                  <a:schemeClr val="tx1"/>
                </a:solidFill>
              </a:rPr>
              <a:t> هدرٌ لنعم الله.</a:t>
            </a:r>
            <a:endParaRPr lang="ar-SA" sz="2400" b="1" dirty="0">
              <a:solidFill>
                <a:schemeClr val="tx1"/>
              </a:solidFill>
            </a:endParaRPr>
          </a:p>
        </p:txBody>
      </p:sp>
      <p:sp>
        <p:nvSpPr>
          <p:cNvPr id="8" name="مستطيل مستدير الزوايا 7"/>
          <p:cNvSpPr/>
          <p:nvPr/>
        </p:nvSpPr>
        <p:spPr>
          <a:xfrm>
            <a:off x="1142976" y="4000504"/>
            <a:ext cx="2286016" cy="571504"/>
          </a:xfrm>
          <a:prstGeom prst="roundRect">
            <a:avLst/>
          </a:prstGeom>
          <a:solidFill>
            <a:schemeClr val="accent3">
              <a:lumMod val="60000"/>
              <a:lumOff val="4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4) هذه ثروة غالية</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5"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429520" y="285728"/>
            <a:ext cx="928694"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أولاً</a:t>
            </a:r>
            <a:endParaRPr lang="ar-SA" sz="2800" b="1" dirty="0">
              <a:solidFill>
                <a:schemeClr val="tx1"/>
              </a:solidFill>
            </a:endParaRPr>
          </a:p>
        </p:txBody>
      </p:sp>
      <p:sp>
        <p:nvSpPr>
          <p:cNvPr id="4" name="مربع نص 3"/>
          <p:cNvSpPr txBox="1"/>
          <p:nvPr/>
        </p:nvSpPr>
        <p:spPr>
          <a:xfrm>
            <a:off x="500034" y="71414"/>
            <a:ext cx="7000924" cy="1077218"/>
          </a:xfrm>
          <a:prstGeom prst="rect">
            <a:avLst/>
          </a:prstGeom>
          <a:noFill/>
        </p:spPr>
        <p:txBody>
          <a:bodyPr wrap="square" rtlCol="1">
            <a:spAutoFit/>
          </a:bodyPr>
          <a:lstStyle/>
          <a:p>
            <a:pPr algn="ctr"/>
            <a:r>
              <a:rPr lang="ar-SA" sz="3200" b="1" dirty="0" smtClean="0">
                <a:cs typeface="DecoType Naskh" pitchFamily="2" charset="-78"/>
              </a:rPr>
              <a:t>أرسم إشارة (</a:t>
            </a:r>
            <a:r>
              <a:rPr lang="ar-SA" sz="3200" b="1" dirty="0" smtClean="0">
                <a:cs typeface="DecoType Naskh" pitchFamily="2" charset="-78"/>
                <a:sym typeface="Wingdings"/>
              </a:rPr>
              <a:t></a:t>
            </a:r>
            <a:r>
              <a:rPr lang="ar-SA" sz="3200" b="1" dirty="0" smtClean="0">
                <a:cs typeface="DecoType Naskh" pitchFamily="2" charset="-78"/>
              </a:rPr>
              <a:t>) داخل كل دائرة تناسب العبارة المكتوبة في السهم الذي أمامها:</a:t>
            </a:r>
          </a:p>
        </p:txBody>
      </p:sp>
      <p:sp>
        <p:nvSpPr>
          <p:cNvPr id="5" name="سهم إلى اليسار 4"/>
          <p:cNvSpPr/>
          <p:nvPr/>
        </p:nvSpPr>
        <p:spPr>
          <a:xfrm>
            <a:off x="6357950" y="1000108"/>
            <a:ext cx="2000264" cy="1428760"/>
          </a:xfrm>
          <a:prstGeom prst="leftArrow">
            <a:avLst>
              <a:gd name="adj1" fmla="val 50000"/>
              <a:gd name="adj2" fmla="val 26843"/>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تسمى الأسماء الملونة أسماء</a:t>
            </a:r>
            <a:endParaRPr lang="ar-SA" sz="2400" b="1" dirty="0">
              <a:solidFill>
                <a:schemeClr val="tx1"/>
              </a:solidFill>
            </a:endParaRPr>
          </a:p>
        </p:txBody>
      </p:sp>
      <p:sp>
        <p:nvSpPr>
          <p:cNvPr id="6" name="سحابة 5"/>
          <p:cNvSpPr/>
          <p:nvPr/>
        </p:nvSpPr>
        <p:spPr>
          <a:xfrm>
            <a:off x="4429124" y="1142984"/>
            <a:ext cx="1285884" cy="571504"/>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استفهام</a:t>
            </a:r>
            <a:endParaRPr lang="ar-SA" sz="2000" b="1" dirty="0">
              <a:solidFill>
                <a:schemeClr val="tx1"/>
              </a:solidFill>
            </a:endParaRPr>
          </a:p>
        </p:txBody>
      </p:sp>
      <p:sp>
        <p:nvSpPr>
          <p:cNvPr id="7" name="سحابة 6"/>
          <p:cNvSpPr/>
          <p:nvPr/>
        </p:nvSpPr>
        <p:spPr>
          <a:xfrm>
            <a:off x="4429124" y="1785926"/>
            <a:ext cx="1285884" cy="571504"/>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إشارة</a:t>
            </a:r>
            <a:endParaRPr lang="ar-SA" sz="2000" b="1" dirty="0">
              <a:solidFill>
                <a:schemeClr val="tx1"/>
              </a:solidFill>
            </a:endParaRPr>
          </a:p>
        </p:txBody>
      </p:sp>
      <p:sp>
        <p:nvSpPr>
          <p:cNvPr id="8" name="سهم إلى اليسار 7"/>
          <p:cNvSpPr/>
          <p:nvPr/>
        </p:nvSpPr>
        <p:spPr>
          <a:xfrm>
            <a:off x="2714612" y="1000108"/>
            <a:ext cx="1643074" cy="1428760"/>
          </a:xfrm>
          <a:prstGeom prst="leftArrow">
            <a:avLst>
              <a:gd name="adj1" fmla="val 50000"/>
              <a:gd name="adj2" fmla="val 26843"/>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وتصنف</a:t>
            </a:r>
          </a:p>
          <a:p>
            <a:pPr algn="ctr"/>
            <a:r>
              <a:rPr lang="ar-SA" sz="2400" b="1" dirty="0" smtClean="0">
                <a:solidFill>
                  <a:schemeClr val="tx1"/>
                </a:solidFill>
              </a:rPr>
              <a:t> ضمن</a:t>
            </a:r>
            <a:endParaRPr lang="ar-SA" sz="2400" b="1" dirty="0">
              <a:solidFill>
                <a:schemeClr val="tx1"/>
              </a:solidFill>
            </a:endParaRPr>
          </a:p>
        </p:txBody>
      </p:sp>
      <p:sp>
        <p:nvSpPr>
          <p:cNvPr id="9" name="سحابة 8"/>
          <p:cNvSpPr/>
          <p:nvPr/>
        </p:nvSpPr>
        <p:spPr>
          <a:xfrm>
            <a:off x="928662" y="1142984"/>
            <a:ext cx="1357322" cy="571504"/>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المعارف</a:t>
            </a:r>
            <a:endParaRPr lang="ar-SA" sz="2000" b="1" dirty="0">
              <a:solidFill>
                <a:schemeClr val="tx1"/>
              </a:solidFill>
            </a:endParaRPr>
          </a:p>
        </p:txBody>
      </p:sp>
      <p:sp>
        <p:nvSpPr>
          <p:cNvPr id="10" name="سحابة 9"/>
          <p:cNvSpPr/>
          <p:nvPr/>
        </p:nvSpPr>
        <p:spPr>
          <a:xfrm>
            <a:off x="1000100" y="1785926"/>
            <a:ext cx="1285884" cy="571504"/>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النكرات</a:t>
            </a:r>
            <a:endParaRPr lang="ar-SA" sz="2000" b="1" dirty="0">
              <a:solidFill>
                <a:schemeClr val="tx1"/>
              </a:solidFill>
            </a:endParaRPr>
          </a:p>
        </p:txBody>
      </p:sp>
      <p:sp>
        <p:nvSpPr>
          <p:cNvPr id="11" name="شكل بيضاوي 10"/>
          <p:cNvSpPr/>
          <p:nvPr/>
        </p:nvSpPr>
        <p:spPr>
          <a:xfrm>
            <a:off x="5786446" y="1214422"/>
            <a:ext cx="357190" cy="35719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شكل بيضاوي 11"/>
          <p:cNvSpPr/>
          <p:nvPr/>
        </p:nvSpPr>
        <p:spPr>
          <a:xfrm>
            <a:off x="5786446" y="1785926"/>
            <a:ext cx="357190" cy="35719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شكل بيضاوي 12"/>
          <p:cNvSpPr/>
          <p:nvPr/>
        </p:nvSpPr>
        <p:spPr>
          <a:xfrm>
            <a:off x="2357422" y="1214422"/>
            <a:ext cx="357190" cy="35719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شكل بيضاوي 13"/>
          <p:cNvSpPr/>
          <p:nvPr/>
        </p:nvSpPr>
        <p:spPr>
          <a:xfrm>
            <a:off x="2357422" y="1785926"/>
            <a:ext cx="357190" cy="35719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سهم إلى اليسار 14"/>
          <p:cNvSpPr/>
          <p:nvPr/>
        </p:nvSpPr>
        <p:spPr>
          <a:xfrm>
            <a:off x="6357950" y="2428868"/>
            <a:ext cx="2071702" cy="1428760"/>
          </a:xfrm>
          <a:prstGeom prst="leftArrow">
            <a:avLst>
              <a:gd name="adj1" fmla="val 50000"/>
              <a:gd name="adj2" fmla="val 26843"/>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وتنقسم</a:t>
            </a:r>
          </a:p>
          <a:p>
            <a:pPr algn="ctr"/>
            <a:r>
              <a:rPr lang="ar-SA" sz="2400" b="1" dirty="0" smtClean="0">
                <a:solidFill>
                  <a:schemeClr val="tx1"/>
                </a:solidFill>
              </a:rPr>
              <a:t> إلى</a:t>
            </a:r>
            <a:endParaRPr lang="ar-SA" sz="2400" b="1" dirty="0">
              <a:solidFill>
                <a:schemeClr val="tx1"/>
              </a:solidFill>
            </a:endParaRPr>
          </a:p>
        </p:txBody>
      </p:sp>
      <p:sp>
        <p:nvSpPr>
          <p:cNvPr id="16" name="سحابة 15"/>
          <p:cNvSpPr/>
          <p:nvPr/>
        </p:nvSpPr>
        <p:spPr>
          <a:xfrm>
            <a:off x="4429124" y="2500306"/>
            <a:ext cx="1357322" cy="642942"/>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معربات</a:t>
            </a:r>
          </a:p>
          <a:p>
            <a:pPr algn="ctr"/>
            <a:r>
              <a:rPr lang="ar-SA" sz="2000" b="1" dirty="0" smtClean="0">
                <a:solidFill>
                  <a:schemeClr val="tx1"/>
                </a:solidFill>
              </a:rPr>
              <a:t>ومبنيات</a:t>
            </a:r>
            <a:endParaRPr lang="ar-SA" sz="2000" b="1" dirty="0">
              <a:solidFill>
                <a:schemeClr val="tx1"/>
              </a:solidFill>
            </a:endParaRPr>
          </a:p>
        </p:txBody>
      </p:sp>
      <p:sp>
        <p:nvSpPr>
          <p:cNvPr id="17" name="سحابة 16"/>
          <p:cNvSpPr/>
          <p:nvPr/>
        </p:nvSpPr>
        <p:spPr>
          <a:xfrm>
            <a:off x="4500562" y="3214686"/>
            <a:ext cx="1285884" cy="642942"/>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مثبتات</a:t>
            </a:r>
          </a:p>
          <a:p>
            <a:pPr algn="ctr"/>
            <a:r>
              <a:rPr lang="ar-SA" sz="2000" b="1" dirty="0" smtClean="0">
                <a:solidFill>
                  <a:schemeClr val="tx1"/>
                </a:solidFill>
              </a:rPr>
              <a:t>منفيات</a:t>
            </a:r>
            <a:endParaRPr lang="ar-SA" sz="2000" b="1" dirty="0">
              <a:solidFill>
                <a:schemeClr val="tx1"/>
              </a:solidFill>
            </a:endParaRPr>
          </a:p>
        </p:txBody>
      </p:sp>
      <p:sp>
        <p:nvSpPr>
          <p:cNvPr id="18" name="شكل بيضاوي 17"/>
          <p:cNvSpPr/>
          <p:nvPr/>
        </p:nvSpPr>
        <p:spPr>
          <a:xfrm>
            <a:off x="5857884" y="2643182"/>
            <a:ext cx="357190" cy="35719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شكل بيضاوي 18"/>
          <p:cNvSpPr/>
          <p:nvPr/>
        </p:nvSpPr>
        <p:spPr>
          <a:xfrm>
            <a:off x="5857884" y="3214686"/>
            <a:ext cx="357190" cy="35719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0" name="مربع نص 19"/>
          <p:cNvSpPr txBox="1"/>
          <p:nvPr/>
        </p:nvSpPr>
        <p:spPr>
          <a:xfrm>
            <a:off x="5857884" y="1762772"/>
            <a:ext cx="285752" cy="523220"/>
          </a:xfrm>
          <a:prstGeom prst="rect">
            <a:avLst/>
          </a:prstGeom>
          <a:noFill/>
        </p:spPr>
        <p:txBody>
          <a:bodyPr wrap="square" rtlCol="1">
            <a:spAutoFit/>
          </a:bodyPr>
          <a:lstStyle/>
          <a:p>
            <a:pPr algn="ctr"/>
            <a:r>
              <a:rPr lang="ar-SA" sz="2800" b="1" dirty="0" smtClean="0">
                <a:sym typeface="Wingdings"/>
              </a:rPr>
              <a:t></a:t>
            </a:r>
            <a:endParaRPr lang="ar-SA" sz="2800" b="1" dirty="0"/>
          </a:p>
        </p:txBody>
      </p:sp>
      <p:sp>
        <p:nvSpPr>
          <p:cNvPr id="21" name="مربع نص 20"/>
          <p:cNvSpPr txBox="1"/>
          <p:nvPr/>
        </p:nvSpPr>
        <p:spPr>
          <a:xfrm>
            <a:off x="2428860" y="1191268"/>
            <a:ext cx="285752" cy="523220"/>
          </a:xfrm>
          <a:prstGeom prst="rect">
            <a:avLst/>
          </a:prstGeom>
          <a:noFill/>
        </p:spPr>
        <p:txBody>
          <a:bodyPr wrap="square" rtlCol="1">
            <a:spAutoFit/>
          </a:bodyPr>
          <a:lstStyle/>
          <a:p>
            <a:pPr algn="ctr"/>
            <a:r>
              <a:rPr lang="ar-SA" sz="2800" b="1" dirty="0" smtClean="0">
                <a:sym typeface="Wingdings"/>
              </a:rPr>
              <a:t></a:t>
            </a:r>
            <a:endParaRPr lang="ar-SA" sz="2800" b="1" dirty="0"/>
          </a:p>
        </p:txBody>
      </p:sp>
      <p:sp>
        <p:nvSpPr>
          <p:cNvPr id="22" name="مربع نص 21"/>
          <p:cNvSpPr txBox="1"/>
          <p:nvPr/>
        </p:nvSpPr>
        <p:spPr>
          <a:xfrm>
            <a:off x="5929322" y="2571744"/>
            <a:ext cx="285752" cy="523220"/>
          </a:xfrm>
          <a:prstGeom prst="rect">
            <a:avLst/>
          </a:prstGeom>
          <a:noFill/>
        </p:spPr>
        <p:txBody>
          <a:bodyPr wrap="square" rtlCol="1">
            <a:spAutoFit/>
          </a:bodyPr>
          <a:lstStyle/>
          <a:p>
            <a:pPr algn="ctr"/>
            <a:r>
              <a:rPr lang="ar-SA" sz="2800" b="1" dirty="0" smtClean="0">
                <a:sym typeface="Wingdings"/>
              </a:rPr>
              <a:t></a:t>
            </a:r>
            <a:endParaRPr lang="ar-SA" sz="2800" b="1" dirty="0"/>
          </a:p>
        </p:txBody>
      </p:sp>
      <p:sp>
        <p:nvSpPr>
          <p:cNvPr id="23" name="مستطيل ذو زوايا قطرية مخدوشة 22"/>
          <p:cNvSpPr/>
          <p:nvPr/>
        </p:nvSpPr>
        <p:spPr>
          <a:xfrm>
            <a:off x="7358082" y="3929066"/>
            <a:ext cx="928694"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ثانياً</a:t>
            </a:r>
            <a:endParaRPr lang="ar-SA" sz="2800" b="1" dirty="0">
              <a:solidFill>
                <a:schemeClr val="tx1"/>
              </a:solidFill>
            </a:endParaRPr>
          </a:p>
        </p:txBody>
      </p:sp>
      <p:sp>
        <p:nvSpPr>
          <p:cNvPr id="24" name="مربع نص 23"/>
          <p:cNvSpPr txBox="1"/>
          <p:nvPr/>
        </p:nvSpPr>
        <p:spPr>
          <a:xfrm>
            <a:off x="642910" y="3857628"/>
            <a:ext cx="7000924" cy="584775"/>
          </a:xfrm>
          <a:prstGeom prst="rect">
            <a:avLst/>
          </a:prstGeom>
          <a:noFill/>
        </p:spPr>
        <p:txBody>
          <a:bodyPr wrap="square" rtlCol="1">
            <a:spAutoFit/>
          </a:bodyPr>
          <a:lstStyle/>
          <a:p>
            <a:pPr algn="ctr"/>
            <a:r>
              <a:rPr lang="ar-SA" sz="3200" b="1" dirty="0" smtClean="0">
                <a:cs typeface="DecoType Naskh" pitchFamily="2" charset="-78"/>
              </a:rPr>
              <a:t>أستخدم الإجابات السابقة في إكمال تعريف اسم الإشارة:</a:t>
            </a:r>
          </a:p>
        </p:txBody>
      </p:sp>
      <p:sp>
        <p:nvSpPr>
          <p:cNvPr id="25" name="مستطيل مستدير الزوايا 24"/>
          <p:cNvSpPr/>
          <p:nvPr/>
        </p:nvSpPr>
        <p:spPr>
          <a:xfrm>
            <a:off x="1285852" y="4500570"/>
            <a:ext cx="6357982" cy="1428760"/>
          </a:xfrm>
          <a:prstGeom prst="roundRect">
            <a:avLst/>
          </a:prstGeom>
          <a:ln w="57150"/>
        </p:spPr>
        <p:style>
          <a:lnRef idx="1">
            <a:schemeClr val="accent2"/>
          </a:lnRef>
          <a:fillRef idx="2">
            <a:schemeClr val="accent2"/>
          </a:fillRef>
          <a:effectRef idx="1">
            <a:schemeClr val="accent2"/>
          </a:effectRef>
          <a:fontRef idx="minor">
            <a:schemeClr val="dk1"/>
          </a:fontRef>
        </p:style>
        <p:txBody>
          <a:bodyPr rtlCol="1" anchor="ctr"/>
          <a:lstStyle/>
          <a:p>
            <a:r>
              <a:rPr lang="ar-SA" sz="2400" b="1" dirty="0" smtClean="0"/>
              <a:t>اسم الإشارة:</a:t>
            </a:r>
          </a:p>
          <a:p>
            <a:r>
              <a:rPr lang="ar-SA" sz="2400" b="1" dirty="0" smtClean="0"/>
              <a:t>ـ اسم            يدل على مشار إليه معين</a:t>
            </a:r>
          </a:p>
          <a:p>
            <a:r>
              <a:rPr lang="ar-SA" sz="2400" b="1" dirty="0" smtClean="0"/>
              <a:t>ـ أسماء الإشارة جميعها          عدا المثنى منها فإنه معرب</a:t>
            </a:r>
            <a:endParaRPr lang="ar-SA" sz="2400" b="1" dirty="0"/>
          </a:p>
        </p:txBody>
      </p:sp>
      <p:sp>
        <p:nvSpPr>
          <p:cNvPr id="26" name="مربع نص 25"/>
          <p:cNvSpPr txBox="1"/>
          <p:nvPr/>
        </p:nvSpPr>
        <p:spPr>
          <a:xfrm>
            <a:off x="6072198" y="5000636"/>
            <a:ext cx="785818" cy="461665"/>
          </a:xfrm>
          <a:prstGeom prst="rect">
            <a:avLst/>
          </a:prstGeom>
          <a:noFill/>
        </p:spPr>
        <p:txBody>
          <a:bodyPr wrap="square" rtlCol="1">
            <a:spAutoFit/>
          </a:bodyPr>
          <a:lstStyle/>
          <a:p>
            <a:pPr algn="ctr"/>
            <a:r>
              <a:rPr lang="ar-SA" sz="2400" b="1" dirty="0" smtClean="0">
                <a:solidFill>
                  <a:srgbClr val="C00000"/>
                </a:solidFill>
              </a:rPr>
              <a:t>معرفة</a:t>
            </a:r>
            <a:endParaRPr lang="ar-SA" b="1" dirty="0">
              <a:solidFill>
                <a:srgbClr val="C00000"/>
              </a:solidFill>
            </a:endParaRPr>
          </a:p>
        </p:txBody>
      </p:sp>
      <p:sp>
        <p:nvSpPr>
          <p:cNvPr id="27" name="مربع نص 26"/>
          <p:cNvSpPr txBox="1"/>
          <p:nvPr/>
        </p:nvSpPr>
        <p:spPr>
          <a:xfrm>
            <a:off x="4357686" y="5324789"/>
            <a:ext cx="785818" cy="461665"/>
          </a:xfrm>
          <a:prstGeom prst="rect">
            <a:avLst/>
          </a:prstGeom>
          <a:noFill/>
        </p:spPr>
        <p:txBody>
          <a:bodyPr wrap="square" rtlCol="1">
            <a:spAutoFit/>
          </a:bodyPr>
          <a:lstStyle/>
          <a:p>
            <a:pPr algn="ctr"/>
            <a:r>
              <a:rPr lang="ar-SA" sz="2400" b="1" dirty="0" smtClean="0">
                <a:solidFill>
                  <a:srgbClr val="C00000"/>
                </a:solidFill>
              </a:rPr>
              <a:t>مبنية</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35"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2000"/>
                                        <p:tgtEl>
                                          <p:spTgt spid="15"/>
                                        </p:tgtEl>
                                      </p:cBhvr>
                                    </p:animEffect>
                                    <p:anim calcmode="lin" valueType="num">
                                      <p:cBhvr>
                                        <p:cTn id="14" dur="2000" fill="hold"/>
                                        <p:tgtEl>
                                          <p:spTgt spid="15"/>
                                        </p:tgtEl>
                                        <p:attrNameLst>
                                          <p:attrName>style.rotation</p:attrName>
                                        </p:attrNameLst>
                                      </p:cBhvr>
                                      <p:tavLst>
                                        <p:tav tm="0">
                                          <p:val>
                                            <p:fltVal val="720"/>
                                          </p:val>
                                        </p:tav>
                                        <p:tav tm="100000">
                                          <p:val>
                                            <p:fltVal val="0"/>
                                          </p:val>
                                        </p:tav>
                                      </p:tavLst>
                                    </p:anim>
                                    <p:anim calcmode="lin" valueType="num">
                                      <p:cBhvr>
                                        <p:cTn id="15" dur="2000" fill="hold"/>
                                        <p:tgtEl>
                                          <p:spTgt spid="15"/>
                                        </p:tgtEl>
                                        <p:attrNameLst>
                                          <p:attrName>ppt_h</p:attrName>
                                        </p:attrNameLst>
                                      </p:cBhvr>
                                      <p:tavLst>
                                        <p:tav tm="0">
                                          <p:val>
                                            <p:fltVal val="0"/>
                                          </p:val>
                                        </p:tav>
                                        <p:tav tm="100000">
                                          <p:val>
                                            <p:strVal val="#ppt_h"/>
                                          </p:val>
                                        </p:tav>
                                      </p:tavLst>
                                    </p:anim>
                                    <p:anim calcmode="lin" valueType="num">
                                      <p:cBhvr>
                                        <p:cTn id="16" dur="2000" fill="hold"/>
                                        <p:tgtEl>
                                          <p:spTgt spid="15"/>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style.rotation</p:attrName>
                                        </p:attrNameLst>
                                      </p:cBhvr>
                                      <p:tavLst>
                                        <p:tav tm="0">
                                          <p:val>
                                            <p:fltVal val="720"/>
                                          </p:val>
                                        </p:tav>
                                        <p:tav tm="100000">
                                          <p:val>
                                            <p:fltVal val="0"/>
                                          </p:val>
                                        </p:tav>
                                      </p:tavLst>
                                    </p:anim>
                                    <p:anim calcmode="lin" valueType="num">
                                      <p:cBhvr>
                                        <p:cTn id="21" dur="2000" fill="hold"/>
                                        <p:tgtEl>
                                          <p:spTgt spid="5"/>
                                        </p:tgtEl>
                                        <p:attrNameLst>
                                          <p:attrName>ppt_h</p:attrName>
                                        </p:attrNameLst>
                                      </p:cBhvr>
                                      <p:tavLst>
                                        <p:tav tm="0">
                                          <p:val>
                                            <p:fltVal val="0"/>
                                          </p:val>
                                        </p:tav>
                                        <p:tav tm="100000">
                                          <p:val>
                                            <p:strVal val="#ppt_h"/>
                                          </p:val>
                                        </p:tav>
                                      </p:tavLst>
                                    </p:anim>
                                    <p:anim calcmode="lin" valueType="num">
                                      <p:cBhvr>
                                        <p:cTn id="22" dur="2000" fill="hold"/>
                                        <p:tgtEl>
                                          <p:spTgt spid="5"/>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000"/>
                                        <p:tgtEl>
                                          <p:spTgt spid="8"/>
                                        </p:tgtEl>
                                      </p:cBhvr>
                                    </p:animEffect>
                                    <p:anim calcmode="lin" valueType="num">
                                      <p:cBhvr>
                                        <p:cTn id="26" dur="2000" fill="hold"/>
                                        <p:tgtEl>
                                          <p:spTgt spid="8"/>
                                        </p:tgtEl>
                                        <p:attrNameLst>
                                          <p:attrName>style.rotation</p:attrName>
                                        </p:attrNameLst>
                                      </p:cBhvr>
                                      <p:tavLst>
                                        <p:tav tm="0">
                                          <p:val>
                                            <p:fltVal val="720"/>
                                          </p:val>
                                        </p:tav>
                                        <p:tav tm="100000">
                                          <p:val>
                                            <p:fltVal val="0"/>
                                          </p:val>
                                        </p:tav>
                                      </p:tavLst>
                                    </p:anim>
                                    <p:anim calcmode="lin" valueType="num">
                                      <p:cBhvr>
                                        <p:cTn id="27" dur="2000" fill="hold"/>
                                        <p:tgtEl>
                                          <p:spTgt spid="8"/>
                                        </p:tgtEl>
                                        <p:attrNameLst>
                                          <p:attrName>ppt_h</p:attrName>
                                        </p:attrNameLst>
                                      </p:cBhvr>
                                      <p:tavLst>
                                        <p:tav tm="0">
                                          <p:val>
                                            <p:fltVal val="0"/>
                                          </p:val>
                                        </p:tav>
                                        <p:tav tm="100000">
                                          <p:val>
                                            <p:strVal val="#ppt_h"/>
                                          </p:val>
                                        </p:tav>
                                      </p:tavLst>
                                    </p:anim>
                                    <p:anim calcmode="lin" valueType="num">
                                      <p:cBhvr>
                                        <p:cTn id="28" dur="2000" fill="hold"/>
                                        <p:tgtEl>
                                          <p:spTgt spid="8"/>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000"/>
                                        <p:tgtEl>
                                          <p:spTgt spid="6"/>
                                        </p:tgtEl>
                                      </p:cBhvr>
                                    </p:animEffect>
                                    <p:anim calcmode="lin" valueType="num">
                                      <p:cBhvr>
                                        <p:cTn id="32" dur="2000" fill="hold"/>
                                        <p:tgtEl>
                                          <p:spTgt spid="6"/>
                                        </p:tgtEl>
                                        <p:attrNameLst>
                                          <p:attrName>style.rotation</p:attrName>
                                        </p:attrNameLst>
                                      </p:cBhvr>
                                      <p:tavLst>
                                        <p:tav tm="0">
                                          <p:val>
                                            <p:fltVal val="720"/>
                                          </p:val>
                                        </p:tav>
                                        <p:tav tm="100000">
                                          <p:val>
                                            <p:fltVal val="0"/>
                                          </p:val>
                                        </p:tav>
                                      </p:tavLst>
                                    </p:anim>
                                    <p:anim calcmode="lin" valueType="num">
                                      <p:cBhvr>
                                        <p:cTn id="33" dur="2000" fill="hold"/>
                                        <p:tgtEl>
                                          <p:spTgt spid="6"/>
                                        </p:tgtEl>
                                        <p:attrNameLst>
                                          <p:attrName>ppt_h</p:attrName>
                                        </p:attrNameLst>
                                      </p:cBhvr>
                                      <p:tavLst>
                                        <p:tav tm="0">
                                          <p:val>
                                            <p:fltVal val="0"/>
                                          </p:val>
                                        </p:tav>
                                        <p:tav tm="100000">
                                          <p:val>
                                            <p:strVal val="#ppt_h"/>
                                          </p:val>
                                        </p:tav>
                                      </p:tavLst>
                                    </p:anim>
                                    <p:anim calcmode="lin" valueType="num">
                                      <p:cBhvr>
                                        <p:cTn id="34" dur="2000" fill="hold"/>
                                        <p:tgtEl>
                                          <p:spTgt spid="6"/>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2000"/>
                                        <p:tgtEl>
                                          <p:spTgt spid="7"/>
                                        </p:tgtEl>
                                      </p:cBhvr>
                                    </p:animEffect>
                                    <p:anim calcmode="lin" valueType="num">
                                      <p:cBhvr>
                                        <p:cTn id="38" dur="2000" fill="hold"/>
                                        <p:tgtEl>
                                          <p:spTgt spid="7"/>
                                        </p:tgtEl>
                                        <p:attrNameLst>
                                          <p:attrName>style.rotation</p:attrName>
                                        </p:attrNameLst>
                                      </p:cBhvr>
                                      <p:tavLst>
                                        <p:tav tm="0">
                                          <p:val>
                                            <p:fltVal val="720"/>
                                          </p:val>
                                        </p:tav>
                                        <p:tav tm="100000">
                                          <p:val>
                                            <p:fltVal val="0"/>
                                          </p:val>
                                        </p:tav>
                                      </p:tavLst>
                                    </p:anim>
                                    <p:anim calcmode="lin" valueType="num">
                                      <p:cBhvr>
                                        <p:cTn id="39" dur="2000" fill="hold"/>
                                        <p:tgtEl>
                                          <p:spTgt spid="7"/>
                                        </p:tgtEl>
                                        <p:attrNameLst>
                                          <p:attrName>ppt_h</p:attrName>
                                        </p:attrNameLst>
                                      </p:cBhvr>
                                      <p:tavLst>
                                        <p:tav tm="0">
                                          <p:val>
                                            <p:fltVal val="0"/>
                                          </p:val>
                                        </p:tav>
                                        <p:tav tm="100000">
                                          <p:val>
                                            <p:strVal val="#ppt_h"/>
                                          </p:val>
                                        </p:tav>
                                      </p:tavLst>
                                    </p:anim>
                                    <p:anim calcmode="lin" valueType="num">
                                      <p:cBhvr>
                                        <p:cTn id="40" dur="2000" fill="hold"/>
                                        <p:tgtEl>
                                          <p:spTgt spid="7"/>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2000"/>
                                        <p:tgtEl>
                                          <p:spTgt spid="11"/>
                                        </p:tgtEl>
                                      </p:cBhvr>
                                    </p:animEffect>
                                    <p:anim calcmode="lin" valueType="num">
                                      <p:cBhvr>
                                        <p:cTn id="44" dur="2000" fill="hold"/>
                                        <p:tgtEl>
                                          <p:spTgt spid="11"/>
                                        </p:tgtEl>
                                        <p:attrNameLst>
                                          <p:attrName>style.rotation</p:attrName>
                                        </p:attrNameLst>
                                      </p:cBhvr>
                                      <p:tavLst>
                                        <p:tav tm="0">
                                          <p:val>
                                            <p:fltVal val="720"/>
                                          </p:val>
                                        </p:tav>
                                        <p:tav tm="100000">
                                          <p:val>
                                            <p:fltVal val="0"/>
                                          </p:val>
                                        </p:tav>
                                      </p:tavLst>
                                    </p:anim>
                                    <p:anim calcmode="lin" valueType="num">
                                      <p:cBhvr>
                                        <p:cTn id="45" dur="2000" fill="hold"/>
                                        <p:tgtEl>
                                          <p:spTgt spid="11"/>
                                        </p:tgtEl>
                                        <p:attrNameLst>
                                          <p:attrName>ppt_h</p:attrName>
                                        </p:attrNameLst>
                                      </p:cBhvr>
                                      <p:tavLst>
                                        <p:tav tm="0">
                                          <p:val>
                                            <p:fltVal val="0"/>
                                          </p:val>
                                        </p:tav>
                                        <p:tav tm="100000">
                                          <p:val>
                                            <p:strVal val="#ppt_h"/>
                                          </p:val>
                                        </p:tav>
                                      </p:tavLst>
                                    </p:anim>
                                    <p:anim calcmode="lin" valueType="num">
                                      <p:cBhvr>
                                        <p:cTn id="46" dur="2000" fill="hold"/>
                                        <p:tgtEl>
                                          <p:spTgt spid="11"/>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2000"/>
                                        <p:tgtEl>
                                          <p:spTgt spid="12"/>
                                        </p:tgtEl>
                                      </p:cBhvr>
                                    </p:animEffect>
                                    <p:anim calcmode="lin" valueType="num">
                                      <p:cBhvr>
                                        <p:cTn id="50" dur="2000" fill="hold"/>
                                        <p:tgtEl>
                                          <p:spTgt spid="12"/>
                                        </p:tgtEl>
                                        <p:attrNameLst>
                                          <p:attrName>style.rotation</p:attrName>
                                        </p:attrNameLst>
                                      </p:cBhvr>
                                      <p:tavLst>
                                        <p:tav tm="0">
                                          <p:val>
                                            <p:fltVal val="720"/>
                                          </p:val>
                                        </p:tav>
                                        <p:tav tm="100000">
                                          <p:val>
                                            <p:fltVal val="0"/>
                                          </p:val>
                                        </p:tav>
                                      </p:tavLst>
                                    </p:anim>
                                    <p:anim calcmode="lin" valueType="num">
                                      <p:cBhvr>
                                        <p:cTn id="51" dur="2000" fill="hold"/>
                                        <p:tgtEl>
                                          <p:spTgt spid="12"/>
                                        </p:tgtEl>
                                        <p:attrNameLst>
                                          <p:attrName>ppt_h</p:attrName>
                                        </p:attrNameLst>
                                      </p:cBhvr>
                                      <p:tavLst>
                                        <p:tav tm="0">
                                          <p:val>
                                            <p:fltVal val="0"/>
                                          </p:val>
                                        </p:tav>
                                        <p:tav tm="100000">
                                          <p:val>
                                            <p:strVal val="#ppt_h"/>
                                          </p:val>
                                        </p:tav>
                                      </p:tavLst>
                                    </p:anim>
                                    <p:anim calcmode="lin" valueType="num">
                                      <p:cBhvr>
                                        <p:cTn id="52" dur="2000" fill="hold"/>
                                        <p:tgtEl>
                                          <p:spTgt spid="12"/>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2000"/>
                                        <p:tgtEl>
                                          <p:spTgt spid="16"/>
                                        </p:tgtEl>
                                      </p:cBhvr>
                                    </p:animEffect>
                                    <p:anim calcmode="lin" valueType="num">
                                      <p:cBhvr>
                                        <p:cTn id="56" dur="2000" fill="hold"/>
                                        <p:tgtEl>
                                          <p:spTgt spid="16"/>
                                        </p:tgtEl>
                                        <p:attrNameLst>
                                          <p:attrName>style.rotation</p:attrName>
                                        </p:attrNameLst>
                                      </p:cBhvr>
                                      <p:tavLst>
                                        <p:tav tm="0">
                                          <p:val>
                                            <p:fltVal val="720"/>
                                          </p:val>
                                        </p:tav>
                                        <p:tav tm="100000">
                                          <p:val>
                                            <p:fltVal val="0"/>
                                          </p:val>
                                        </p:tav>
                                      </p:tavLst>
                                    </p:anim>
                                    <p:anim calcmode="lin" valueType="num">
                                      <p:cBhvr>
                                        <p:cTn id="57" dur="2000" fill="hold"/>
                                        <p:tgtEl>
                                          <p:spTgt spid="16"/>
                                        </p:tgtEl>
                                        <p:attrNameLst>
                                          <p:attrName>ppt_h</p:attrName>
                                        </p:attrNameLst>
                                      </p:cBhvr>
                                      <p:tavLst>
                                        <p:tav tm="0">
                                          <p:val>
                                            <p:fltVal val="0"/>
                                          </p:val>
                                        </p:tav>
                                        <p:tav tm="100000">
                                          <p:val>
                                            <p:strVal val="#ppt_h"/>
                                          </p:val>
                                        </p:tav>
                                      </p:tavLst>
                                    </p:anim>
                                    <p:anim calcmode="lin" valueType="num">
                                      <p:cBhvr>
                                        <p:cTn id="58" dur="2000" fill="hold"/>
                                        <p:tgtEl>
                                          <p:spTgt spid="16"/>
                                        </p:tgtEl>
                                        <p:attrNameLst>
                                          <p:attrName>ppt_w</p:attrName>
                                        </p:attrNameLst>
                                      </p:cBhvr>
                                      <p:tavLst>
                                        <p:tav tm="0">
                                          <p:val>
                                            <p:fltVal val="0"/>
                                          </p:val>
                                        </p:tav>
                                        <p:tav tm="100000">
                                          <p:val>
                                            <p:strVal val="#ppt_w"/>
                                          </p:val>
                                        </p:tav>
                                      </p:tavLst>
                                    </p:anim>
                                  </p:childTnLst>
                                </p:cTn>
                              </p:par>
                              <p:par>
                                <p:cTn id="59" presetID="35"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2000"/>
                                        <p:tgtEl>
                                          <p:spTgt spid="18"/>
                                        </p:tgtEl>
                                      </p:cBhvr>
                                    </p:animEffect>
                                    <p:anim calcmode="lin" valueType="num">
                                      <p:cBhvr>
                                        <p:cTn id="62" dur="2000" fill="hold"/>
                                        <p:tgtEl>
                                          <p:spTgt spid="18"/>
                                        </p:tgtEl>
                                        <p:attrNameLst>
                                          <p:attrName>style.rotation</p:attrName>
                                        </p:attrNameLst>
                                      </p:cBhvr>
                                      <p:tavLst>
                                        <p:tav tm="0">
                                          <p:val>
                                            <p:fltVal val="720"/>
                                          </p:val>
                                        </p:tav>
                                        <p:tav tm="100000">
                                          <p:val>
                                            <p:fltVal val="0"/>
                                          </p:val>
                                        </p:tav>
                                      </p:tavLst>
                                    </p:anim>
                                    <p:anim calcmode="lin" valueType="num">
                                      <p:cBhvr>
                                        <p:cTn id="63" dur="2000" fill="hold"/>
                                        <p:tgtEl>
                                          <p:spTgt spid="18"/>
                                        </p:tgtEl>
                                        <p:attrNameLst>
                                          <p:attrName>ppt_h</p:attrName>
                                        </p:attrNameLst>
                                      </p:cBhvr>
                                      <p:tavLst>
                                        <p:tav tm="0">
                                          <p:val>
                                            <p:fltVal val="0"/>
                                          </p:val>
                                        </p:tav>
                                        <p:tav tm="100000">
                                          <p:val>
                                            <p:strVal val="#ppt_h"/>
                                          </p:val>
                                        </p:tav>
                                      </p:tavLst>
                                    </p:anim>
                                    <p:anim calcmode="lin" valueType="num">
                                      <p:cBhvr>
                                        <p:cTn id="64" dur="2000" fill="hold"/>
                                        <p:tgtEl>
                                          <p:spTgt spid="18"/>
                                        </p:tgtEl>
                                        <p:attrNameLst>
                                          <p:attrName>ppt_w</p:attrName>
                                        </p:attrNameLst>
                                      </p:cBhvr>
                                      <p:tavLst>
                                        <p:tav tm="0">
                                          <p:val>
                                            <p:fltVal val="0"/>
                                          </p:val>
                                        </p:tav>
                                        <p:tav tm="100000">
                                          <p:val>
                                            <p:strVal val="#ppt_w"/>
                                          </p:val>
                                        </p:tav>
                                      </p:tavLst>
                                    </p:anim>
                                  </p:childTnLst>
                                </p:cTn>
                              </p:par>
                              <p:par>
                                <p:cTn id="65" presetID="35"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2000"/>
                                        <p:tgtEl>
                                          <p:spTgt spid="19"/>
                                        </p:tgtEl>
                                      </p:cBhvr>
                                    </p:animEffect>
                                    <p:anim calcmode="lin" valueType="num">
                                      <p:cBhvr>
                                        <p:cTn id="68" dur="2000" fill="hold"/>
                                        <p:tgtEl>
                                          <p:spTgt spid="19"/>
                                        </p:tgtEl>
                                        <p:attrNameLst>
                                          <p:attrName>style.rotation</p:attrName>
                                        </p:attrNameLst>
                                      </p:cBhvr>
                                      <p:tavLst>
                                        <p:tav tm="0">
                                          <p:val>
                                            <p:fltVal val="720"/>
                                          </p:val>
                                        </p:tav>
                                        <p:tav tm="100000">
                                          <p:val>
                                            <p:fltVal val="0"/>
                                          </p:val>
                                        </p:tav>
                                      </p:tavLst>
                                    </p:anim>
                                    <p:anim calcmode="lin" valueType="num">
                                      <p:cBhvr>
                                        <p:cTn id="69" dur="2000" fill="hold"/>
                                        <p:tgtEl>
                                          <p:spTgt spid="19"/>
                                        </p:tgtEl>
                                        <p:attrNameLst>
                                          <p:attrName>ppt_h</p:attrName>
                                        </p:attrNameLst>
                                      </p:cBhvr>
                                      <p:tavLst>
                                        <p:tav tm="0">
                                          <p:val>
                                            <p:fltVal val="0"/>
                                          </p:val>
                                        </p:tav>
                                        <p:tav tm="100000">
                                          <p:val>
                                            <p:strVal val="#ppt_h"/>
                                          </p:val>
                                        </p:tav>
                                      </p:tavLst>
                                    </p:anim>
                                    <p:anim calcmode="lin" valueType="num">
                                      <p:cBhvr>
                                        <p:cTn id="70" dur="2000" fill="hold"/>
                                        <p:tgtEl>
                                          <p:spTgt spid="19"/>
                                        </p:tgtEl>
                                        <p:attrNameLst>
                                          <p:attrName>ppt_w</p:attrName>
                                        </p:attrNameLst>
                                      </p:cBhvr>
                                      <p:tavLst>
                                        <p:tav tm="0">
                                          <p:val>
                                            <p:fltVal val="0"/>
                                          </p:val>
                                        </p:tav>
                                        <p:tav tm="100000">
                                          <p:val>
                                            <p:strVal val="#ppt_w"/>
                                          </p:val>
                                        </p:tav>
                                      </p:tavLst>
                                    </p:anim>
                                  </p:childTnLst>
                                </p:cTn>
                              </p:par>
                              <p:par>
                                <p:cTn id="71" presetID="35"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2000"/>
                                        <p:tgtEl>
                                          <p:spTgt spid="17"/>
                                        </p:tgtEl>
                                      </p:cBhvr>
                                    </p:animEffect>
                                    <p:anim calcmode="lin" valueType="num">
                                      <p:cBhvr>
                                        <p:cTn id="74" dur="2000" fill="hold"/>
                                        <p:tgtEl>
                                          <p:spTgt spid="17"/>
                                        </p:tgtEl>
                                        <p:attrNameLst>
                                          <p:attrName>style.rotation</p:attrName>
                                        </p:attrNameLst>
                                      </p:cBhvr>
                                      <p:tavLst>
                                        <p:tav tm="0">
                                          <p:val>
                                            <p:fltVal val="720"/>
                                          </p:val>
                                        </p:tav>
                                        <p:tav tm="100000">
                                          <p:val>
                                            <p:fltVal val="0"/>
                                          </p:val>
                                        </p:tav>
                                      </p:tavLst>
                                    </p:anim>
                                    <p:anim calcmode="lin" valueType="num">
                                      <p:cBhvr>
                                        <p:cTn id="75" dur="2000" fill="hold"/>
                                        <p:tgtEl>
                                          <p:spTgt spid="17"/>
                                        </p:tgtEl>
                                        <p:attrNameLst>
                                          <p:attrName>ppt_h</p:attrName>
                                        </p:attrNameLst>
                                      </p:cBhvr>
                                      <p:tavLst>
                                        <p:tav tm="0">
                                          <p:val>
                                            <p:fltVal val="0"/>
                                          </p:val>
                                        </p:tav>
                                        <p:tav tm="100000">
                                          <p:val>
                                            <p:strVal val="#ppt_h"/>
                                          </p:val>
                                        </p:tav>
                                      </p:tavLst>
                                    </p:anim>
                                    <p:anim calcmode="lin" valueType="num">
                                      <p:cBhvr>
                                        <p:cTn id="76" dur="2000" fill="hold"/>
                                        <p:tgtEl>
                                          <p:spTgt spid="17"/>
                                        </p:tgtEl>
                                        <p:attrNameLst>
                                          <p:attrName>ppt_w</p:attrName>
                                        </p:attrNameLst>
                                      </p:cBhvr>
                                      <p:tavLst>
                                        <p:tav tm="0">
                                          <p:val>
                                            <p:fltVal val="0"/>
                                          </p:val>
                                        </p:tav>
                                        <p:tav tm="100000">
                                          <p:val>
                                            <p:strVal val="#ppt_w"/>
                                          </p:val>
                                        </p:tav>
                                      </p:tavLst>
                                    </p:anim>
                                  </p:childTnLst>
                                </p:cTn>
                              </p:par>
                              <p:par>
                                <p:cTn id="77" presetID="35" presetClass="entr" presetSubtype="0"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2000"/>
                                        <p:tgtEl>
                                          <p:spTgt spid="9"/>
                                        </p:tgtEl>
                                      </p:cBhvr>
                                    </p:animEffect>
                                    <p:anim calcmode="lin" valueType="num">
                                      <p:cBhvr>
                                        <p:cTn id="80" dur="2000" fill="hold"/>
                                        <p:tgtEl>
                                          <p:spTgt spid="9"/>
                                        </p:tgtEl>
                                        <p:attrNameLst>
                                          <p:attrName>style.rotation</p:attrName>
                                        </p:attrNameLst>
                                      </p:cBhvr>
                                      <p:tavLst>
                                        <p:tav tm="0">
                                          <p:val>
                                            <p:fltVal val="720"/>
                                          </p:val>
                                        </p:tav>
                                        <p:tav tm="100000">
                                          <p:val>
                                            <p:fltVal val="0"/>
                                          </p:val>
                                        </p:tav>
                                      </p:tavLst>
                                    </p:anim>
                                    <p:anim calcmode="lin" valueType="num">
                                      <p:cBhvr>
                                        <p:cTn id="81" dur="2000" fill="hold"/>
                                        <p:tgtEl>
                                          <p:spTgt spid="9"/>
                                        </p:tgtEl>
                                        <p:attrNameLst>
                                          <p:attrName>ppt_h</p:attrName>
                                        </p:attrNameLst>
                                      </p:cBhvr>
                                      <p:tavLst>
                                        <p:tav tm="0">
                                          <p:val>
                                            <p:fltVal val="0"/>
                                          </p:val>
                                        </p:tav>
                                        <p:tav tm="100000">
                                          <p:val>
                                            <p:strVal val="#ppt_h"/>
                                          </p:val>
                                        </p:tav>
                                      </p:tavLst>
                                    </p:anim>
                                    <p:anim calcmode="lin" valueType="num">
                                      <p:cBhvr>
                                        <p:cTn id="82" dur="2000" fill="hold"/>
                                        <p:tgtEl>
                                          <p:spTgt spid="9"/>
                                        </p:tgtEl>
                                        <p:attrNameLst>
                                          <p:attrName>ppt_w</p:attrName>
                                        </p:attrNameLst>
                                      </p:cBhvr>
                                      <p:tavLst>
                                        <p:tav tm="0">
                                          <p:val>
                                            <p:fltVal val="0"/>
                                          </p:val>
                                        </p:tav>
                                        <p:tav tm="100000">
                                          <p:val>
                                            <p:strVal val="#ppt_w"/>
                                          </p:val>
                                        </p:tav>
                                      </p:tavLst>
                                    </p:anim>
                                  </p:childTnLst>
                                </p:cTn>
                              </p:par>
                              <p:par>
                                <p:cTn id="83" presetID="35" presetClass="entr" presetSubtype="0" fill="hold" grpId="0" nodeType="with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2000"/>
                                        <p:tgtEl>
                                          <p:spTgt spid="10"/>
                                        </p:tgtEl>
                                      </p:cBhvr>
                                    </p:animEffect>
                                    <p:anim calcmode="lin" valueType="num">
                                      <p:cBhvr>
                                        <p:cTn id="86" dur="2000" fill="hold"/>
                                        <p:tgtEl>
                                          <p:spTgt spid="10"/>
                                        </p:tgtEl>
                                        <p:attrNameLst>
                                          <p:attrName>style.rotation</p:attrName>
                                        </p:attrNameLst>
                                      </p:cBhvr>
                                      <p:tavLst>
                                        <p:tav tm="0">
                                          <p:val>
                                            <p:fltVal val="720"/>
                                          </p:val>
                                        </p:tav>
                                        <p:tav tm="100000">
                                          <p:val>
                                            <p:fltVal val="0"/>
                                          </p:val>
                                        </p:tav>
                                      </p:tavLst>
                                    </p:anim>
                                    <p:anim calcmode="lin" valueType="num">
                                      <p:cBhvr>
                                        <p:cTn id="87" dur="2000" fill="hold"/>
                                        <p:tgtEl>
                                          <p:spTgt spid="10"/>
                                        </p:tgtEl>
                                        <p:attrNameLst>
                                          <p:attrName>ppt_h</p:attrName>
                                        </p:attrNameLst>
                                      </p:cBhvr>
                                      <p:tavLst>
                                        <p:tav tm="0">
                                          <p:val>
                                            <p:fltVal val="0"/>
                                          </p:val>
                                        </p:tav>
                                        <p:tav tm="100000">
                                          <p:val>
                                            <p:strVal val="#ppt_h"/>
                                          </p:val>
                                        </p:tav>
                                      </p:tavLst>
                                    </p:anim>
                                    <p:anim calcmode="lin" valueType="num">
                                      <p:cBhvr>
                                        <p:cTn id="88" dur="2000" fill="hold"/>
                                        <p:tgtEl>
                                          <p:spTgt spid="10"/>
                                        </p:tgtEl>
                                        <p:attrNameLst>
                                          <p:attrName>ppt_w</p:attrName>
                                        </p:attrNameLst>
                                      </p:cBhvr>
                                      <p:tavLst>
                                        <p:tav tm="0">
                                          <p:val>
                                            <p:fltVal val="0"/>
                                          </p:val>
                                        </p:tav>
                                        <p:tav tm="100000">
                                          <p:val>
                                            <p:strVal val="#ppt_w"/>
                                          </p:val>
                                        </p:tav>
                                      </p:tavLst>
                                    </p:anim>
                                  </p:childTnLst>
                                </p:cTn>
                              </p:par>
                              <p:par>
                                <p:cTn id="89" presetID="35" presetClass="entr" presetSubtype="0"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2000"/>
                                        <p:tgtEl>
                                          <p:spTgt spid="13"/>
                                        </p:tgtEl>
                                      </p:cBhvr>
                                    </p:animEffect>
                                    <p:anim calcmode="lin" valueType="num">
                                      <p:cBhvr>
                                        <p:cTn id="92" dur="2000" fill="hold"/>
                                        <p:tgtEl>
                                          <p:spTgt spid="13"/>
                                        </p:tgtEl>
                                        <p:attrNameLst>
                                          <p:attrName>style.rotation</p:attrName>
                                        </p:attrNameLst>
                                      </p:cBhvr>
                                      <p:tavLst>
                                        <p:tav tm="0">
                                          <p:val>
                                            <p:fltVal val="720"/>
                                          </p:val>
                                        </p:tav>
                                        <p:tav tm="100000">
                                          <p:val>
                                            <p:fltVal val="0"/>
                                          </p:val>
                                        </p:tav>
                                      </p:tavLst>
                                    </p:anim>
                                    <p:anim calcmode="lin" valueType="num">
                                      <p:cBhvr>
                                        <p:cTn id="93" dur="2000" fill="hold"/>
                                        <p:tgtEl>
                                          <p:spTgt spid="13"/>
                                        </p:tgtEl>
                                        <p:attrNameLst>
                                          <p:attrName>ppt_h</p:attrName>
                                        </p:attrNameLst>
                                      </p:cBhvr>
                                      <p:tavLst>
                                        <p:tav tm="0">
                                          <p:val>
                                            <p:fltVal val="0"/>
                                          </p:val>
                                        </p:tav>
                                        <p:tav tm="100000">
                                          <p:val>
                                            <p:strVal val="#ppt_h"/>
                                          </p:val>
                                        </p:tav>
                                      </p:tavLst>
                                    </p:anim>
                                    <p:anim calcmode="lin" valueType="num">
                                      <p:cBhvr>
                                        <p:cTn id="94" dur="2000" fill="hold"/>
                                        <p:tgtEl>
                                          <p:spTgt spid="13"/>
                                        </p:tgtEl>
                                        <p:attrNameLst>
                                          <p:attrName>ppt_w</p:attrName>
                                        </p:attrNameLst>
                                      </p:cBhvr>
                                      <p:tavLst>
                                        <p:tav tm="0">
                                          <p:val>
                                            <p:fltVal val="0"/>
                                          </p:val>
                                        </p:tav>
                                        <p:tav tm="100000">
                                          <p:val>
                                            <p:strVal val="#ppt_w"/>
                                          </p:val>
                                        </p:tav>
                                      </p:tavLst>
                                    </p:anim>
                                  </p:childTnLst>
                                </p:cTn>
                              </p:par>
                              <p:par>
                                <p:cTn id="95" presetID="35" presetClass="entr" presetSubtype="0" fill="hold" grpId="0" nodeType="with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2000"/>
                                        <p:tgtEl>
                                          <p:spTgt spid="14"/>
                                        </p:tgtEl>
                                      </p:cBhvr>
                                    </p:animEffect>
                                    <p:anim calcmode="lin" valueType="num">
                                      <p:cBhvr>
                                        <p:cTn id="98" dur="2000" fill="hold"/>
                                        <p:tgtEl>
                                          <p:spTgt spid="14"/>
                                        </p:tgtEl>
                                        <p:attrNameLst>
                                          <p:attrName>style.rotation</p:attrName>
                                        </p:attrNameLst>
                                      </p:cBhvr>
                                      <p:tavLst>
                                        <p:tav tm="0">
                                          <p:val>
                                            <p:fltVal val="720"/>
                                          </p:val>
                                        </p:tav>
                                        <p:tav tm="100000">
                                          <p:val>
                                            <p:fltVal val="0"/>
                                          </p:val>
                                        </p:tav>
                                      </p:tavLst>
                                    </p:anim>
                                    <p:anim calcmode="lin" valueType="num">
                                      <p:cBhvr>
                                        <p:cTn id="99" dur="2000" fill="hold"/>
                                        <p:tgtEl>
                                          <p:spTgt spid="14"/>
                                        </p:tgtEl>
                                        <p:attrNameLst>
                                          <p:attrName>ppt_h</p:attrName>
                                        </p:attrNameLst>
                                      </p:cBhvr>
                                      <p:tavLst>
                                        <p:tav tm="0">
                                          <p:val>
                                            <p:fltVal val="0"/>
                                          </p:val>
                                        </p:tav>
                                        <p:tav tm="100000">
                                          <p:val>
                                            <p:strVal val="#ppt_h"/>
                                          </p:val>
                                        </p:tav>
                                      </p:tavLst>
                                    </p:anim>
                                    <p:anim calcmode="lin" valueType="num">
                                      <p:cBhvr>
                                        <p:cTn id="100" dur="2000" fill="hold"/>
                                        <p:tgtEl>
                                          <p:spTgt spid="14"/>
                                        </p:tgtEl>
                                        <p:attrNameLst>
                                          <p:attrName>ppt_w</p:attrName>
                                        </p:attrNameLst>
                                      </p:cBhvr>
                                      <p:tavLst>
                                        <p:tav tm="0">
                                          <p:val>
                                            <p:fltVal val="0"/>
                                          </p:val>
                                        </p:tav>
                                        <p:tav tm="100000">
                                          <p:val>
                                            <p:strVal val="#ppt_w"/>
                                          </p:val>
                                        </p:tav>
                                      </p:tavLst>
                                    </p:anim>
                                  </p:childTnLst>
                                </p:cTn>
                              </p:par>
                            </p:childTnLst>
                          </p:cTn>
                        </p:par>
                      </p:childTnLst>
                    </p:cTn>
                  </p:par>
                  <p:par>
                    <p:cTn id="101" fill="hold">
                      <p:stCondLst>
                        <p:cond delay="indefinite"/>
                      </p:stCondLst>
                      <p:childTnLst>
                        <p:par>
                          <p:cTn id="102" fill="hold">
                            <p:stCondLst>
                              <p:cond delay="0"/>
                            </p:stCondLst>
                            <p:childTnLst>
                              <p:par>
                                <p:cTn id="103" presetID="6" presetClass="entr" presetSubtype="32" fill="hold" nodeType="clickEffect">
                                  <p:stCondLst>
                                    <p:cond delay="0"/>
                                  </p:stCondLst>
                                  <p:childTnLst>
                                    <p:set>
                                      <p:cBhvr>
                                        <p:cTn id="104" dur="1" fill="hold">
                                          <p:stCondLst>
                                            <p:cond delay="0"/>
                                          </p:stCondLst>
                                        </p:cTn>
                                        <p:tgtEl>
                                          <p:spTgt spid="20">
                                            <p:txEl>
                                              <p:pRg st="0" end="0"/>
                                            </p:txEl>
                                          </p:spTgt>
                                        </p:tgtEl>
                                        <p:attrNameLst>
                                          <p:attrName>style.visibility</p:attrName>
                                        </p:attrNameLst>
                                      </p:cBhvr>
                                      <p:to>
                                        <p:strVal val="visible"/>
                                      </p:to>
                                    </p:set>
                                    <p:animEffect transition="in" filter="circle(out)">
                                      <p:cBhvr>
                                        <p:cTn id="105" dur="1000"/>
                                        <p:tgtEl>
                                          <p:spTgt spid="20">
                                            <p:txEl>
                                              <p:pRg st="0" end="0"/>
                                            </p:txEl>
                                          </p:spTgt>
                                        </p:tgtEl>
                                      </p:cBhvr>
                                    </p:animEffect>
                                  </p:childTnLst>
                                </p:cTn>
                              </p:par>
                            </p:childTnLst>
                          </p:cTn>
                        </p:par>
                      </p:childTnLst>
                    </p:cTn>
                  </p:par>
                  <p:par>
                    <p:cTn id="106" fill="hold">
                      <p:stCondLst>
                        <p:cond delay="indefinite"/>
                      </p:stCondLst>
                      <p:childTnLst>
                        <p:par>
                          <p:cTn id="107" fill="hold">
                            <p:stCondLst>
                              <p:cond delay="0"/>
                            </p:stCondLst>
                            <p:childTnLst>
                              <p:par>
                                <p:cTn id="108" presetID="6" presetClass="entr" presetSubtype="32" fill="hold" nodeType="clickEffect">
                                  <p:stCondLst>
                                    <p:cond delay="0"/>
                                  </p:stCondLst>
                                  <p:childTnLst>
                                    <p:set>
                                      <p:cBhvr>
                                        <p:cTn id="109" dur="1" fill="hold">
                                          <p:stCondLst>
                                            <p:cond delay="0"/>
                                          </p:stCondLst>
                                        </p:cTn>
                                        <p:tgtEl>
                                          <p:spTgt spid="21">
                                            <p:txEl>
                                              <p:pRg st="0" end="0"/>
                                            </p:txEl>
                                          </p:spTgt>
                                        </p:tgtEl>
                                        <p:attrNameLst>
                                          <p:attrName>style.visibility</p:attrName>
                                        </p:attrNameLst>
                                      </p:cBhvr>
                                      <p:to>
                                        <p:strVal val="visible"/>
                                      </p:to>
                                    </p:set>
                                    <p:animEffect transition="in" filter="circle(out)">
                                      <p:cBhvr>
                                        <p:cTn id="110" dur="1000"/>
                                        <p:tgtEl>
                                          <p:spTgt spid="21">
                                            <p:txEl>
                                              <p:pRg st="0" end="0"/>
                                            </p:txEl>
                                          </p:spTgt>
                                        </p:tgtEl>
                                      </p:cBhvr>
                                    </p:animEffect>
                                  </p:childTnLst>
                                </p:cTn>
                              </p:par>
                            </p:childTnLst>
                          </p:cTn>
                        </p:par>
                      </p:childTnLst>
                    </p:cTn>
                  </p:par>
                  <p:par>
                    <p:cTn id="111" fill="hold">
                      <p:stCondLst>
                        <p:cond delay="indefinite"/>
                      </p:stCondLst>
                      <p:childTnLst>
                        <p:par>
                          <p:cTn id="112" fill="hold">
                            <p:stCondLst>
                              <p:cond delay="0"/>
                            </p:stCondLst>
                            <p:childTnLst>
                              <p:par>
                                <p:cTn id="113" presetID="6" presetClass="entr" presetSubtype="32" fill="hold" nodeType="clickEffect">
                                  <p:stCondLst>
                                    <p:cond delay="0"/>
                                  </p:stCondLst>
                                  <p:childTnLst>
                                    <p:set>
                                      <p:cBhvr>
                                        <p:cTn id="114" dur="1" fill="hold">
                                          <p:stCondLst>
                                            <p:cond delay="0"/>
                                          </p:stCondLst>
                                        </p:cTn>
                                        <p:tgtEl>
                                          <p:spTgt spid="22">
                                            <p:txEl>
                                              <p:pRg st="0" end="0"/>
                                            </p:txEl>
                                          </p:spTgt>
                                        </p:tgtEl>
                                        <p:attrNameLst>
                                          <p:attrName>style.visibility</p:attrName>
                                        </p:attrNameLst>
                                      </p:cBhvr>
                                      <p:to>
                                        <p:strVal val="visible"/>
                                      </p:to>
                                    </p:set>
                                    <p:animEffect transition="in" filter="circle(out)">
                                      <p:cBhvr>
                                        <p:cTn id="115" dur="1000"/>
                                        <p:tgtEl>
                                          <p:spTgt spid="22">
                                            <p:txEl>
                                              <p:pRg st="0" end="0"/>
                                            </p:txEl>
                                          </p:spTgt>
                                        </p:tgtEl>
                                      </p:cBhvr>
                                    </p:animEffect>
                                  </p:childTnLst>
                                </p:cTn>
                              </p:par>
                              <p:par>
                                <p:cTn id="116" presetID="20" presetClass="entr" presetSubtype="0" fill="hold" grpId="0" nodeType="with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edge">
                                      <p:cBhvr>
                                        <p:cTn id="118" dur="1000"/>
                                        <p:tgtEl>
                                          <p:spTgt spid="24"/>
                                        </p:tgtEl>
                                      </p:cBhvr>
                                    </p:animEffect>
                                  </p:childTnLst>
                                </p:cTn>
                              </p:par>
                              <p:par>
                                <p:cTn id="119" presetID="20" presetClass="entr" presetSubtype="0" fill="hold" grpId="0" nodeType="withEffect">
                                  <p:stCondLst>
                                    <p:cond delay="0"/>
                                  </p:stCondLst>
                                  <p:childTnLst>
                                    <p:set>
                                      <p:cBhvr>
                                        <p:cTn id="120" dur="1" fill="hold">
                                          <p:stCondLst>
                                            <p:cond delay="0"/>
                                          </p:stCondLst>
                                        </p:cTn>
                                        <p:tgtEl>
                                          <p:spTgt spid="23"/>
                                        </p:tgtEl>
                                        <p:attrNameLst>
                                          <p:attrName>style.visibility</p:attrName>
                                        </p:attrNameLst>
                                      </p:cBhvr>
                                      <p:to>
                                        <p:strVal val="visible"/>
                                      </p:to>
                                    </p:set>
                                    <p:animEffect transition="in" filter="wedge">
                                      <p:cBhvr>
                                        <p:cTn id="121" dur="1000"/>
                                        <p:tgtEl>
                                          <p:spTgt spid="23"/>
                                        </p:tgtEl>
                                      </p:cBhvr>
                                    </p:animEffect>
                                  </p:childTnLst>
                                </p:cTn>
                              </p:par>
                              <p:par>
                                <p:cTn id="122" presetID="6" presetClass="entr" presetSubtype="16" fill="hold" grpId="0" nodeType="withEffect">
                                  <p:stCondLst>
                                    <p:cond delay="0"/>
                                  </p:stCondLst>
                                  <p:childTnLst>
                                    <p:set>
                                      <p:cBhvr>
                                        <p:cTn id="123" dur="1" fill="hold">
                                          <p:stCondLst>
                                            <p:cond delay="0"/>
                                          </p:stCondLst>
                                        </p:cTn>
                                        <p:tgtEl>
                                          <p:spTgt spid="25"/>
                                        </p:tgtEl>
                                        <p:attrNameLst>
                                          <p:attrName>style.visibility</p:attrName>
                                        </p:attrNameLst>
                                      </p:cBhvr>
                                      <p:to>
                                        <p:strVal val="visible"/>
                                      </p:to>
                                    </p:set>
                                    <p:animEffect transition="in" filter="circle(in)">
                                      <p:cBhvr>
                                        <p:cTn id="124" dur="2000"/>
                                        <p:tgtEl>
                                          <p:spTgt spid="25"/>
                                        </p:tgtEl>
                                      </p:cBhvr>
                                    </p:animEffect>
                                  </p:childTnLst>
                                </p:cTn>
                              </p:par>
                            </p:childTnLst>
                          </p:cTn>
                        </p:par>
                      </p:childTnLst>
                    </p:cTn>
                  </p:par>
                  <p:par>
                    <p:cTn id="125" fill="hold">
                      <p:stCondLst>
                        <p:cond delay="indefinite"/>
                      </p:stCondLst>
                      <p:childTnLst>
                        <p:par>
                          <p:cTn id="126" fill="hold">
                            <p:stCondLst>
                              <p:cond delay="0"/>
                            </p:stCondLst>
                            <p:childTnLst>
                              <p:par>
                                <p:cTn id="127" presetID="29" presetClass="entr" presetSubtype="0" fill="hold" grpId="0" nodeType="click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p:cTn id="129" dur="1000" fill="hold"/>
                                        <p:tgtEl>
                                          <p:spTgt spid="26"/>
                                        </p:tgtEl>
                                        <p:attrNameLst>
                                          <p:attrName>ppt_x</p:attrName>
                                        </p:attrNameLst>
                                      </p:cBhvr>
                                      <p:tavLst>
                                        <p:tav tm="0">
                                          <p:val>
                                            <p:strVal val="#ppt_x-.2"/>
                                          </p:val>
                                        </p:tav>
                                        <p:tav tm="100000">
                                          <p:val>
                                            <p:strVal val="#ppt_x"/>
                                          </p:val>
                                        </p:tav>
                                      </p:tavLst>
                                    </p:anim>
                                    <p:anim calcmode="lin" valueType="num">
                                      <p:cBhvr>
                                        <p:cTn id="130"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1" dur="1000"/>
                                        <p:tgtEl>
                                          <p:spTgt spid="26"/>
                                        </p:tgtEl>
                                      </p:cBhvr>
                                    </p:animEffect>
                                  </p:childTnLst>
                                </p:cTn>
                              </p:par>
                            </p:childTnLst>
                          </p:cTn>
                        </p:par>
                      </p:childTnLst>
                    </p:cTn>
                  </p:par>
                  <p:par>
                    <p:cTn id="132" fill="hold">
                      <p:stCondLst>
                        <p:cond delay="indefinite"/>
                      </p:stCondLst>
                      <p:childTnLst>
                        <p:par>
                          <p:cTn id="133" fill="hold">
                            <p:stCondLst>
                              <p:cond delay="0"/>
                            </p:stCondLst>
                            <p:childTnLst>
                              <p:par>
                                <p:cTn id="134" presetID="29" presetClass="entr" presetSubtype="0" fill="hold" grpId="0" nodeType="clickEffect">
                                  <p:stCondLst>
                                    <p:cond delay="0"/>
                                  </p:stCondLst>
                                  <p:childTnLst>
                                    <p:set>
                                      <p:cBhvr>
                                        <p:cTn id="135" dur="1" fill="hold">
                                          <p:stCondLst>
                                            <p:cond delay="0"/>
                                          </p:stCondLst>
                                        </p:cTn>
                                        <p:tgtEl>
                                          <p:spTgt spid="27"/>
                                        </p:tgtEl>
                                        <p:attrNameLst>
                                          <p:attrName>style.visibility</p:attrName>
                                        </p:attrNameLst>
                                      </p:cBhvr>
                                      <p:to>
                                        <p:strVal val="visible"/>
                                      </p:to>
                                    </p:set>
                                    <p:anim calcmode="lin" valueType="num">
                                      <p:cBhvr>
                                        <p:cTn id="136" dur="1000" fill="hold"/>
                                        <p:tgtEl>
                                          <p:spTgt spid="27"/>
                                        </p:tgtEl>
                                        <p:attrNameLst>
                                          <p:attrName>ppt_x</p:attrName>
                                        </p:attrNameLst>
                                      </p:cBhvr>
                                      <p:tavLst>
                                        <p:tav tm="0">
                                          <p:val>
                                            <p:strVal val="#ppt_x-.2"/>
                                          </p:val>
                                        </p:tav>
                                        <p:tav tm="100000">
                                          <p:val>
                                            <p:strVal val="#ppt_x"/>
                                          </p:val>
                                        </p:tav>
                                      </p:tavLst>
                                    </p:anim>
                                    <p:anim calcmode="lin" valueType="num">
                                      <p:cBhvr>
                                        <p:cTn id="137"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13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3" grpId="0" animBg="1"/>
      <p:bldP spid="24" grpId="0"/>
      <p:bldP spid="25" grpId="0" animBg="1"/>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مستدير الزوايا 2"/>
          <p:cNvSpPr/>
          <p:nvPr/>
        </p:nvSpPr>
        <p:spPr>
          <a:xfrm>
            <a:off x="285752" y="214290"/>
            <a:ext cx="8572528" cy="1285884"/>
          </a:xfrm>
          <a:prstGeom prst="roundRect">
            <a:avLst/>
          </a:prstGeom>
          <a:solidFill>
            <a:schemeClr val="accent3">
              <a:lumMod val="40000"/>
              <a:lumOff val="60000"/>
            </a:schemeClr>
          </a:solidFill>
          <a:ln w="57150"/>
        </p:spPr>
        <p:style>
          <a:lnRef idx="1">
            <a:schemeClr val="accent2"/>
          </a:lnRef>
          <a:fillRef idx="2">
            <a:schemeClr val="accent2"/>
          </a:fillRef>
          <a:effectRef idx="1">
            <a:schemeClr val="accent2"/>
          </a:effectRef>
          <a:fontRef idx="minor">
            <a:schemeClr val="dk1"/>
          </a:fontRef>
        </p:style>
        <p:txBody>
          <a:bodyPr rtlCol="1" anchor="ctr"/>
          <a:lstStyle/>
          <a:p>
            <a:r>
              <a:rPr lang="ar-SA" sz="2400" b="1" dirty="0" smtClean="0"/>
              <a:t>&amp; أقرأ الأمثلة التالية من نص(ماء الشرب):</a:t>
            </a:r>
          </a:p>
          <a:p>
            <a:r>
              <a:rPr lang="ar-SA" sz="2400" b="1" dirty="0" smtClean="0"/>
              <a:t>1</a:t>
            </a:r>
            <a:r>
              <a:rPr lang="ar-SA" sz="2200" b="1" dirty="0" smtClean="0"/>
              <a:t>/ الأكسجين سيد العناصر في هذا العالم.      2/ ..لذا تأخذ المياه طعمها المعتاد.</a:t>
            </a:r>
          </a:p>
          <a:p>
            <a:r>
              <a:rPr lang="ar-SA" sz="2200" b="1" dirty="0" smtClean="0"/>
              <a:t>3/ ...فيحسن بذلك مذاقه.                        4/لذلك كان من الواجب العناية بماء الشرب.</a:t>
            </a:r>
            <a:endParaRPr lang="ar-SA" sz="2200" b="1" dirty="0"/>
          </a:p>
        </p:txBody>
      </p:sp>
      <p:sp>
        <p:nvSpPr>
          <p:cNvPr id="4" name="مستطيل ذو زوايا قطرية مخدوشة 3"/>
          <p:cNvSpPr/>
          <p:nvPr/>
        </p:nvSpPr>
        <p:spPr>
          <a:xfrm>
            <a:off x="7572396" y="1708840"/>
            <a:ext cx="928694"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أولاً</a:t>
            </a:r>
            <a:endParaRPr lang="ar-SA" sz="2800" b="1" dirty="0">
              <a:solidFill>
                <a:schemeClr val="tx1"/>
              </a:solidFill>
            </a:endParaRPr>
          </a:p>
        </p:txBody>
      </p:sp>
      <p:sp>
        <p:nvSpPr>
          <p:cNvPr id="5" name="مربع نص 4"/>
          <p:cNvSpPr txBox="1"/>
          <p:nvPr/>
        </p:nvSpPr>
        <p:spPr>
          <a:xfrm>
            <a:off x="3286116" y="1629779"/>
            <a:ext cx="4214842" cy="584775"/>
          </a:xfrm>
          <a:prstGeom prst="rect">
            <a:avLst/>
          </a:prstGeom>
          <a:noFill/>
        </p:spPr>
        <p:txBody>
          <a:bodyPr wrap="square" rtlCol="1">
            <a:spAutoFit/>
          </a:bodyPr>
          <a:lstStyle/>
          <a:p>
            <a:pPr algn="ctr"/>
            <a:r>
              <a:rPr lang="ar-SA" sz="3200" b="1" dirty="0" smtClean="0">
                <a:cs typeface="DecoType Naskh" pitchFamily="2" charset="-78"/>
              </a:rPr>
              <a:t>أكمل الجدول التالي وفق النموذج الأول:</a:t>
            </a:r>
          </a:p>
        </p:txBody>
      </p:sp>
      <p:sp>
        <p:nvSpPr>
          <p:cNvPr id="6" name="شكل بيضاوي 5"/>
          <p:cNvSpPr/>
          <p:nvPr/>
        </p:nvSpPr>
        <p:spPr>
          <a:xfrm>
            <a:off x="7358082" y="2285992"/>
            <a:ext cx="1143008" cy="1143008"/>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أسماء الإشارة</a:t>
            </a:r>
            <a:endParaRPr lang="ar-SA" sz="2000" b="1" dirty="0">
              <a:solidFill>
                <a:schemeClr val="tx1"/>
              </a:solidFill>
            </a:endParaRPr>
          </a:p>
        </p:txBody>
      </p:sp>
      <p:sp>
        <p:nvSpPr>
          <p:cNvPr id="7" name="شكل بيضاوي 6"/>
          <p:cNvSpPr/>
          <p:nvPr/>
        </p:nvSpPr>
        <p:spPr>
          <a:xfrm>
            <a:off x="357158" y="2285992"/>
            <a:ext cx="1714512" cy="1214446"/>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اسم الإشارة</a:t>
            </a:r>
          </a:p>
          <a:p>
            <a:pPr algn="ctr"/>
            <a:r>
              <a:rPr lang="ar-SA" sz="2000" b="1" dirty="0" smtClean="0">
                <a:solidFill>
                  <a:schemeClr val="tx1"/>
                </a:solidFill>
              </a:rPr>
              <a:t>مبني/معرب</a:t>
            </a:r>
            <a:endParaRPr lang="ar-SA" sz="2000" b="1" dirty="0">
              <a:solidFill>
                <a:schemeClr val="tx1"/>
              </a:solidFill>
            </a:endParaRPr>
          </a:p>
        </p:txBody>
      </p:sp>
      <p:sp>
        <p:nvSpPr>
          <p:cNvPr id="8" name="شكل بيضاوي 7"/>
          <p:cNvSpPr/>
          <p:nvPr/>
        </p:nvSpPr>
        <p:spPr>
          <a:xfrm>
            <a:off x="2071670" y="2357430"/>
            <a:ext cx="1857388" cy="1071570"/>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دل على قريب</a:t>
            </a:r>
          </a:p>
          <a:p>
            <a:pPr algn="ctr"/>
            <a:r>
              <a:rPr lang="ar-SA" sz="2000" b="1" dirty="0" smtClean="0">
                <a:solidFill>
                  <a:schemeClr val="tx1"/>
                </a:solidFill>
              </a:rPr>
              <a:t>دل على بعيد</a:t>
            </a:r>
            <a:endParaRPr lang="ar-SA" sz="2000" b="1" dirty="0">
              <a:solidFill>
                <a:schemeClr val="tx1"/>
              </a:solidFill>
            </a:endParaRPr>
          </a:p>
        </p:txBody>
      </p:sp>
      <p:sp>
        <p:nvSpPr>
          <p:cNvPr id="9" name="شكل بيضاوي 8"/>
          <p:cNvSpPr/>
          <p:nvPr/>
        </p:nvSpPr>
        <p:spPr>
          <a:xfrm>
            <a:off x="3929058" y="2357430"/>
            <a:ext cx="1143008" cy="1071570"/>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مفرد</a:t>
            </a:r>
          </a:p>
          <a:p>
            <a:pPr algn="ctr"/>
            <a:r>
              <a:rPr lang="ar-SA" sz="2000" b="1" dirty="0" smtClean="0">
                <a:solidFill>
                  <a:schemeClr val="tx1"/>
                </a:solidFill>
              </a:rPr>
              <a:t>مثنى</a:t>
            </a:r>
          </a:p>
          <a:p>
            <a:pPr algn="ctr"/>
            <a:r>
              <a:rPr lang="ar-SA" sz="2000" b="1" dirty="0" smtClean="0">
                <a:solidFill>
                  <a:schemeClr val="tx1"/>
                </a:solidFill>
              </a:rPr>
              <a:t>جمع</a:t>
            </a:r>
            <a:endParaRPr lang="ar-SA" sz="2000" b="1" dirty="0">
              <a:solidFill>
                <a:schemeClr val="tx1"/>
              </a:solidFill>
            </a:endParaRPr>
          </a:p>
        </p:txBody>
      </p:sp>
      <p:sp>
        <p:nvSpPr>
          <p:cNvPr id="10" name="شكل بيضاوي 9"/>
          <p:cNvSpPr/>
          <p:nvPr/>
        </p:nvSpPr>
        <p:spPr>
          <a:xfrm>
            <a:off x="5072066" y="2357430"/>
            <a:ext cx="1143008" cy="1071570"/>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مذكر </a:t>
            </a:r>
          </a:p>
          <a:p>
            <a:pPr algn="ctr"/>
            <a:r>
              <a:rPr lang="ar-SA" sz="2000" b="1" dirty="0" smtClean="0">
                <a:solidFill>
                  <a:schemeClr val="tx1"/>
                </a:solidFill>
              </a:rPr>
              <a:t>مؤنث</a:t>
            </a:r>
            <a:endParaRPr lang="ar-SA" sz="2000" b="1" dirty="0">
              <a:solidFill>
                <a:schemeClr val="tx1"/>
              </a:solidFill>
            </a:endParaRPr>
          </a:p>
        </p:txBody>
      </p:sp>
      <p:sp>
        <p:nvSpPr>
          <p:cNvPr id="11" name="شكل بيضاوي 10"/>
          <p:cNvSpPr/>
          <p:nvPr/>
        </p:nvSpPr>
        <p:spPr>
          <a:xfrm>
            <a:off x="6215074" y="2357430"/>
            <a:ext cx="1143008" cy="1071570"/>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المشار إليه</a:t>
            </a:r>
            <a:endParaRPr lang="ar-SA" sz="2000" b="1" dirty="0">
              <a:solidFill>
                <a:schemeClr val="tx1"/>
              </a:solidFill>
            </a:endParaRPr>
          </a:p>
        </p:txBody>
      </p:sp>
      <p:graphicFrame>
        <p:nvGraphicFramePr>
          <p:cNvPr id="12" name="جدول 11"/>
          <p:cNvGraphicFramePr>
            <a:graphicFrameLocks noGrp="1"/>
          </p:cNvGraphicFramePr>
          <p:nvPr/>
        </p:nvGraphicFramePr>
        <p:xfrm>
          <a:off x="357158" y="3643314"/>
          <a:ext cx="8358246" cy="2438400"/>
        </p:xfrm>
        <a:graphic>
          <a:graphicData uri="http://schemas.openxmlformats.org/drawingml/2006/table">
            <a:tbl>
              <a:tblPr rtl="1" firstRow="1" bandRow="1">
                <a:tableStyleId>{5C22544A-7EE6-4342-B048-85BDC9FD1C3A}</a:tableStyleId>
              </a:tblPr>
              <a:tblGrid>
                <a:gridCol w="1119320"/>
                <a:gridCol w="1177406"/>
                <a:gridCol w="1279158"/>
                <a:gridCol w="1264621"/>
                <a:gridCol w="1875128"/>
                <a:gridCol w="1642613"/>
              </a:tblGrid>
              <a:tr h="370840">
                <a:tc>
                  <a:txBody>
                    <a:bodyPr/>
                    <a:lstStyle/>
                    <a:p>
                      <a:pPr algn="ctr" rtl="1"/>
                      <a:r>
                        <a:rPr lang="ar-SA" sz="2400" b="1" dirty="0" smtClean="0">
                          <a:solidFill>
                            <a:schemeClr val="tx1"/>
                          </a:solidFill>
                        </a:rPr>
                        <a:t>1/هذا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400" b="1" dirty="0" smtClean="0">
                          <a:solidFill>
                            <a:schemeClr val="tx1"/>
                          </a:solidFill>
                        </a:rPr>
                        <a:t>العالم</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400" b="1" dirty="0" smtClean="0">
                          <a:solidFill>
                            <a:schemeClr val="tx1"/>
                          </a:solidFill>
                        </a:rPr>
                        <a:t>مذكر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400" b="1" dirty="0" smtClean="0">
                          <a:solidFill>
                            <a:schemeClr val="tx1"/>
                          </a:solidFill>
                        </a:rPr>
                        <a:t>مفرد</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400" b="1" dirty="0" smtClean="0">
                          <a:solidFill>
                            <a:schemeClr val="tx1"/>
                          </a:solidFill>
                        </a:rPr>
                        <a:t>قريب</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400" b="1" dirty="0" smtClean="0">
                          <a:solidFill>
                            <a:schemeClr val="tx1"/>
                          </a:solidFill>
                        </a:rPr>
                        <a:t>مبني</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370840">
                <a:tc>
                  <a:txBody>
                    <a:bodyPr/>
                    <a:lstStyle/>
                    <a:p>
                      <a:pPr algn="ctr" rtl="1"/>
                      <a:r>
                        <a:rPr lang="ar-SA" sz="2400" b="1" dirty="0" smtClean="0">
                          <a:solidFill>
                            <a:schemeClr val="tx1"/>
                          </a:solidFill>
                        </a:rPr>
                        <a:t>2/ ذا</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400" b="1" dirty="0" smtClean="0">
                          <a:solidFill>
                            <a:schemeClr val="tx1"/>
                          </a:solidFill>
                        </a:rPr>
                        <a:t>السبب</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400" b="1" dirty="0" smtClean="0">
                          <a:solidFill>
                            <a:schemeClr val="tx1"/>
                          </a:solidFill>
                        </a:rPr>
                        <a:t>مفرد</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400" b="1" dirty="0" smtClean="0">
                          <a:solidFill>
                            <a:schemeClr val="tx1"/>
                          </a:solidFill>
                        </a:rPr>
                        <a:t>مبني</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370840">
                <a:tc>
                  <a:txBody>
                    <a:bodyPr/>
                    <a:lstStyle/>
                    <a:p>
                      <a:pPr algn="ctr" rtl="1"/>
                      <a:r>
                        <a:rPr lang="ar-SA" sz="2400" b="1" dirty="0" smtClean="0">
                          <a:solidFill>
                            <a:schemeClr val="tx1"/>
                          </a:solidFill>
                        </a:rPr>
                        <a:t>3/ ذاك</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400" b="1" dirty="0" smtClean="0">
                          <a:solidFill>
                            <a:schemeClr val="tx1"/>
                          </a:solidFill>
                        </a:rPr>
                        <a:t>متوسط بدلالة كاف الخطاب</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370840">
                <a:tc>
                  <a:txBody>
                    <a:bodyPr/>
                    <a:lstStyle/>
                    <a:p>
                      <a:pPr algn="ctr" rtl="1"/>
                      <a:r>
                        <a:rPr lang="ar-SA" sz="2400" b="1" dirty="0" smtClean="0">
                          <a:solidFill>
                            <a:schemeClr val="tx1"/>
                          </a:solidFill>
                        </a:rPr>
                        <a:t>4/ ذلك</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r>
                        <a:rPr lang="ar-SA" sz="2000" b="1" dirty="0" smtClean="0">
                          <a:solidFill>
                            <a:schemeClr val="tx1"/>
                          </a:solidFill>
                        </a:rPr>
                        <a:t>بعيد بدلالة لام البعد وكاف الخطاب</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bl>
          </a:graphicData>
        </a:graphic>
      </p:graphicFrame>
      <p:sp>
        <p:nvSpPr>
          <p:cNvPr id="13" name="مربع نص 12"/>
          <p:cNvSpPr txBox="1"/>
          <p:nvPr/>
        </p:nvSpPr>
        <p:spPr>
          <a:xfrm>
            <a:off x="6500826" y="4681847"/>
            <a:ext cx="928694" cy="523220"/>
          </a:xfrm>
          <a:prstGeom prst="rect">
            <a:avLst/>
          </a:prstGeom>
          <a:noFill/>
        </p:spPr>
        <p:txBody>
          <a:bodyPr wrap="square" rtlCol="1">
            <a:spAutoFit/>
          </a:bodyPr>
          <a:lstStyle/>
          <a:p>
            <a:r>
              <a:rPr lang="ar-SA" sz="2800" b="1" dirty="0" smtClean="0">
                <a:solidFill>
                  <a:srgbClr val="C00000"/>
                </a:solidFill>
              </a:rPr>
              <a:t>السائل</a:t>
            </a:r>
            <a:endParaRPr lang="ar-SA" sz="2400" b="1" dirty="0" smtClean="0">
              <a:solidFill>
                <a:srgbClr val="C00000"/>
              </a:solidFill>
            </a:endParaRPr>
          </a:p>
        </p:txBody>
      </p:sp>
      <p:sp>
        <p:nvSpPr>
          <p:cNvPr id="14" name="مربع نص 13"/>
          <p:cNvSpPr txBox="1"/>
          <p:nvPr/>
        </p:nvSpPr>
        <p:spPr>
          <a:xfrm>
            <a:off x="6500826" y="5406110"/>
            <a:ext cx="928694" cy="523220"/>
          </a:xfrm>
          <a:prstGeom prst="rect">
            <a:avLst/>
          </a:prstGeom>
          <a:noFill/>
        </p:spPr>
        <p:txBody>
          <a:bodyPr wrap="square" rtlCol="1">
            <a:spAutoFit/>
          </a:bodyPr>
          <a:lstStyle/>
          <a:p>
            <a:r>
              <a:rPr lang="ar-SA" sz="2800" b="1" dirty="0" smtClean="0">
                <a:solidFill>
                  <a:srgbClr val="C00000"/>
                </a:solidFill>
              </a:rPr>
              <a:t>السبب</a:t>
            </a:r>
            <a:endParaRPr lang="ar-SA" sz="2400" b="1" dirty="0" smtClean="0">
              <a:solidFill>
                <a:srgbClr val="C00000"/>
              </a:solidFill>
            </a:endParaRPr>
          </a:p>
        </p:txBody>
      </p:sp>
      <p:sp>
        <p:nvSpPr>
          <p:cNvPr id="15" name="مربع نص 14"/>
          <p:cNvSpPr txBox="1"/>
          <p:nvPr/>
        </p:nvSpPr>
        <p:spPr>
          <a:xfrm>
            <a:off x="5286380" y="4071942"/>
            <a:ext cx="928694" cy="523220"/>
          </a:xfrm>
          <a:prstGeom prst="rect">
            <a:avLst/>
          </a:prstGeom>
          <a:noFill/>
        </p:spPr>
        <p:txBody>
          <a:bodyPr wrap="square" rtlCol="1">
            <a:spAutoFit/>
          </a:bodyPr>
          <a:lstStyle/>
          <a:p>
            <a:pPr algn="ctr"/>
            <a:r>
              <a:rPr lang="ar-SA" sz="2800" b="1" dirty="0" smtClean="0">
                <a:solidFill>
                  <a:srgbClr val="C00000"/>
                </a:solidFill>
              </a:rPr>
              <a:t>مذكر</a:t>
            </a:r>
            <a:endParaRPr lang="ar-SA" sz="2400" b="1" dirty="0" smtClean="0">
              <a:solidFill>
                <a:srgbClr val="C00000"/>
              </a:solidFill>
            </a:endParaRPr>
          </a:p>
        </p:txBody>
      </p:sp>
      <p:sp>
        <p:nvSpPr>
          <p:cNvPr id="16" name="مربع نص 15"/>
          <p:cNvSpPr txBox="1"/>
          <p:nvPr/>
        </p:nvSpPr>
        <p:spPr>
          <a:xfrm>
            <a:off x="5286380" y="4620292"/>
            <a:ext cx="928694" cy="523220"/>
          </a:xfrm>
          <a:prstGeom prst="rect">
            <a:avLst/>
          </a:prstGeom>
          <a:noFill/>
        </p:spPr>
        <p:txBody>
          <a:bodyPr wrap="square" rtlCol="1">
            <a:spAutoFit/>
          </a:bodyPr>
          <a:lstStyle/>
          <a:p>
            <a:pPr algn="ctr"/>
            <a:r>
              <a:rPr lang="ar-SA" sz="2800" b="1" dirty="0" smtClean="0">
                <a:solidFill>
                  <a:srgbClr val="C00000"/>
                </a:solidFill>
              </a:rPr>
              <a:t>مذكر</a:t>
            </a:r>
            <a:endParaRPr lang="ar-SA" sz="2400" b="1" dirty="0" smtClean="0">
              <a:solidFill>
                <a:srgbClr val="C00000"/>
              </a:solidFill>
            </a:endParaRPr>
          </a:p>
        </p:txBody>
      </p:sp>
      <p:sp>
        <p:nvSpPr>
          <p:cNvPr id="17" name="مربع نص 16"/>
          <p:cNvSpPr txBox="1"/>
          <p:nvPr/>
        </p:nvSpPr>
        <p:spPr>
          <a:xfrm>
            <a:off x="5286380" y="5477548"/>
            <a:ext cx="928694" cy="523220"/>
          </a:xfrm>
          <a:prstGeom prst="rect">
            <a:avLst/>
          </a:prstGeom>
          <a:noFill/>
        </p:spPr>
        <p:txBody>
          <a:bodyPr wrap="square" rtlCol="1">
            <a:spAutoFit/>
          </a:bodyPr>
          <a:lstStyle/>
          <a:p>
            <a:pPr algn="ctr"/>
            <a:r>
              <a:rPr lang="ar-SA" sz="2800" b="1" dirty="0" smtClean="0">
                <a:solidFill>
                  <a:srgbClr val="C00000"/>
                </a:solidFill>
              </a:rPr>
              <a:t>مذكر</a:t>
            </a:r>
            <a:endParaRPr lang="ar-SA" sz="2400" b="1" dirty="0" smtClean="0">
              <a:solidFill>
                <a:srgbClr val="C00000"/>
              </a:solidFill>
            </a:endParaRPr>
          </a:p>
        </p:txBody>
      </p:sp>
      <p:sp>
        <p:nvSpPr>
          <p:cNvPr id="18" name="مربع نص 17"/>
          <p:cNvSpPr txBox="1"/>
          <p:nvPr/>
        </p:nvSpPr>
        <p:spPr>
          <a:xfrm>
            <a:off x="4000496" y="4620292"/>
            <a:ext cx="928694" cy="523220"/>
          </a:xfrm>
          <a:prstGeom prst="rect">
            <a:avLst/>
          </a:prstGeom>
          <a:noFill/>
        </p:spPr>
        <p:txBody>
          <a:bodyPr wrap="square" rtlCol="1">
            <a:spAutoFit/>
          </a:bodyPr>
          <a:lstStyle/>
          <a:p>
            <a:pPr algn="ctr"/>
            <a:r>
              <a:rPr lang="ar-SA" sz="2800" b="1" dirty="0" smtClean="0">
                <a:solidFill>
                  <a:srgbClr val="C00000"/>
                </a:solidFill>
              </a:rPr>
              <a:t>مفرد</a:t>
            </a:r>
            <a:endParaRPr lang="ar-SA" sz="2400" b="1" dirty="0" smtClean="0">
              <a:solidFill>
                <a:srgbClr val="C00000"/>
              </a:solidFill>
            </a:endParaRPr>
          </a:p>
        </p:txBody>
      </p:sp>
      <p:sp>
        <p:nvSpPr>
          <p:cNvPr id="19" name="مربع نص 18"/>
          <p:cNvSpPr txBox="1"/>
          <p:nvPr/>
        </p:nvSpPr>
        <p:spPr>
          <a:xfrm>
            <a:off x="4000496" y="5406110"/>
            <a:ext cx="928694" cy="523220"/>
          </a:xfrm>
          <a:prstGeom prst="rect">
            <a:avLst/>
          </a:prstGeom>
          <a:noFill/>
        </p:spPr>
        <p:txBody>
          <a:bodyPr wrap="square" rtlCol="1">
            <a:spAutoFit/>
          </a:bodyPr>
          <a:lstStyle/>
          <a:p>
            <a:pPr algn="ctr"/>
            <a:r>
              <a:rPr lang="ar-SA" sz="2800" b="1" dirty="0" smtClean="0">
                <a:solidFill>
                  <a:srgbClr val="C00000"/>
                </a:solidFill>
              </a:rPr>
              <a:t>مفرد</a:t>
            </a:r>
            <a:endParaRPr lang="ar-SA" sz="2400" b="1" dirty="0" smtClean="0">
              <a:solidFill>
                <a:srgbClr val="C00000"/>
              </a:solidFill>
            </a:endParaRPr>
          </a:p>
        </p:txBody>
      </p:sp>
      <p:sp>
        <p:nvSpPr>
          <p:cNvPr id="20" name="مربع نص 19"/>
          <p:cNvSpPr txBox="1"/>
          <p:nvPr/>
        </p:nvSpPr>
        <p:spPr>
          <a:xfrm>
            <a:off x="2500298" y="4071942"/>
            <a:ext cx="928694" cy="523220"/>
          </a:xfrm>
          <a:prstGeom prst="rect">
            <a:avLst/>
          </a:prstGeom>
          <a:noFill/>
        </p:spPr>
        <p:txBody>
          <a:bodyPr wrap="square" rtlCol="1">
            <a:spAutoFit/>
          </a:bodyPr>
          <a:lstStyle/>
          <a:p>
            <a:pPr algn="ctr"/>
            <a:r>
              <a:rPr lang="ar-SA" sz="2800" b="1" dirty="0" smtClean="0">
                <a:solidFill>
                  <a:srgbClr val="C00000"/>
                </a:solidFill>
              </a:rPr>
              <a:t>قريب</a:t>
            </a:r>
            <a:endParaRPr lang="ar-SA" sz="2400" b="1" dirty="0" smtClean="0">
              <a:solidFill>
                <a:srgbClr val="C00000"/>
              </a:solidFill>
            </a:endParaRPr>
          </a:p>
        </p:txBody>
      </p:sp>
      <p:sp>
        <p:nvSpPr>
          <p:cNvPr id="21" name="مربع نص 20"/>
          <p:cNvSpPr txBox="1"/>
          <p:nvPr/>
        </p:nvSpPr>
        <p:spPr>
          <a:xfrm>
            <a:off x="714348" y="4772692"/>
            <a:ext cx="928694" cy="523220"/>
          </a:xfrm>
          <a:prstGeom prst="rect">
            <a:avLst/>
          </a:prstGeom>
          <a:noFill/>
        </p:spPr>
        <p:txBody>
          <a:bodyPr wrap="square" rtlCol="1">
            <a:spAutoFit/>
          </a:bodyPr>
          <a:lstStyle/>
          <a:p>
            <a:pPr algn="ctr"/>
            <a:r>
              <a:rPr lang="ar-SA" sz="2800" b="1" dirty="0" smtClean="0">
                <a:solidFill>
                  <a:srgbClr val="C00000"/>
                </a:solidFill>
              </a:rPr>
              <a:t>مبني</a:t>
            </a:r>
            <a:endParaRPr lang="ar-SA" sz="2400" b="1" dirty="0" smtClean="0">
              <a:solidFill>
                <a:srgbClr val="C00000"/>
              </a:solidFill>
            </a:endParaRPr>
          </a:p>
        </p:txBody>
      </p:sp>
      <p:sp>
        <p:nvSpPr>
          <p:cNvPr id="22" name="مربع نص 21"/>
          <p:cNvSpPr txBox="1"/>
          <p:nvPr/>
        </p:nvSpPr>
        <p:spPr>
          <a:xfrm>
            <a:off x="714348" y="5477548"/>
            <a:ext cx="928694" cy="523220"/>
          </a:xfrm>
          <a:prstGeom prst="rect">
            <a:avLst/>
          </a:prstGeom>
          <a:noFill/>
        </p:spPr>
        <p:txBody>
          <a:bodyPr wrap="square" rtlCol="1">
            <a:spAutoFit/>
          </a:bodyPr>
          <a:lstStyle/>
          <a:p>
            <a:pPr algn="ctr"/>
            <a:r>
              <a:rPr lang="ar-SA" sz="2800" b="1" dirty="0" smtClean="0">
                <a:solidFill>
                  <a:srgbClr val="C00000"/>
                </a:solidFill>
              </a:rPr>
              <a:t>مبني</a:t>
            </a:r>
            <a:endParaRPr lang="ar-SA" sz="24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1000"/>
                                        <p:tgtEl>
                                          <p:spTgt spid="5"/>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1000"/>
                                        <p:tgtEl>
                                          <p:spTgt spid="4"/>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out)">
                                      <p:cBhvr>
                                        <p:cTn id="16" dur="2000"/>
                                        <p:tgtEl>
                                          <p:spTgt spid="7"/>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out)">
                                      <p:cBhvr>
                                        <p:cTn id="19" dur="2000"/>
                                        <p:tgtEl>
                                          <p:spTgt spid="8"/>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out)">
                                      <p:cBhvr>
                                        <p:cTn id="22" dur="2000"/>
                                        <p:tgtEl>
                                          <p:spTgt spid="9"/>
                                        </p:tgtEl>
                                      </p:cBhvr>
                                    </p:animEffect>
                                  </p:childTnLst>
                                </p:cTn>
                              </p:par>
                              <p:par>
                                <p:cTn id="23" presetID="6" presetClass="entr" presetSubtype="3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ircle(out)">
                                      <p:cBhvr>
                                        <p:cTn id="25" dur="2000"/>
                                        <p:tgtEl>
                                          <p:spTgt spid="11"/>
                                        </p:tgtEl>
                                      </p:cBhvr>
                                    </p:animEffect>
                                  </p:childTnLst>
                                </p:cTn>
                              </p:par>
                              <p:par>
                                <p:cTn id="26" presetID="6" presetClass="entr" presetSubtype="3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ircle(out)">
                                      <p:cBhvr>
                                        <p:cTn id="28" dur="2000"/>
                                        <p:tgtEl>
                                          <p:spTgt spid="10"/>
                                        </p:tgtEl>
                                      </p:cBhvr>
                                    </p:animEffect>
                                  </p:childTnLst>
                                </p:cTn>
                              </p:par>
                              <p:par>
                                <p:cTn id="29" presetID="6" presetClass="entr" presetSubtype="3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out)">
                                      <p:cBhvr>
                                        <p:cTn id="31" dur="2000"/>
                                        <p:tgtEl>
                                          <p:spTgt spid="6"/>
                                        </p:tgtEl>
                                      </p:cBhvr>
                                    </p:animEffect>
                                  </p:childTnLst>
                                </p:cTn>
                              </p:par>
                              <p:par>
                                <p:cTn id="32" presetID="29"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1000" fill="hold"/>
                                        <p:tgtEl>
                                          <p:spTgt spid="12"/>
                                        </p:tgtEl>
                                        <p:attrNameLst>
                                          <p:attrName>ppt_x</p:attrName>
                                        </p:attrNameLst>
                                      </p:cBhvr>
                                      <p:tavLst>
                                        <p:tav tm="0">
                                          <p:val>
                                            <p:strVal val="#ppt_x-.2"/>
                                          </p:val>
                                        </p:tav>
                                        <p:tav tm="100000">
                                          <p:val>
                                            <p:strVal val="#ppt_x"/>
                                          </p:val>
                                        </p:tav>
                                      </p:tavLst>
                                    </p:anim>
                                    <p:anim calcmode="lin" valueType="num">
                                      <p:cBhvr>
                                        <p:cTn id="35"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edge">
                                      <p:cBhvr>
                                        <p:cTn id="41" dur="2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0"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edge">
                                      <p:cBhvr>
                                        <p:cTn id="46" dur="2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20"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edge">
                                      <p:cBhvr>
                                        <p:cTn id="51" dur="20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20"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edge">
                                      <p:cBhvr>
                                        <p:cTn id="56" dur="20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20" presetClass="entr" presetSubtype="0"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edge">
                                      <p:cBhvr>
                                        <p:cTn id="61" dur="20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0" presetClass="entr" presetSubtype="0"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edge">
                                      <p:cBhvr>
                                        <p:cTn id="66" dur="2000"/>
                                        <p:tgtEl>
                                          <p:spTgt spid="18"/>
                                        </p:tgtEl>
                                      </p:cBhvr>
                                    </p:animEffect>
                                  </p:childTnLst>
                                </p:cTn>
                              </p:par>
                            </p:childTnLst>
                          </p:cTn>
                        </p:par>
                      </p:childTnLst>
                    </p:cTn>
                  </p:par>
                  <p:par>
                    <p:cTn id="67" fill="hold">
                      <p:stCondLst>
                        <p:cond delay="indefinite"/>
                      </p:stCondLst>
                      <p:childTnLst>
                        <p:par>
                          <p:cTn id="68" fill="hold">
                            <p:stCondLst>
                              <p:cond delay="0"/>
                            </p:stCondLst>
                            <p:childTnLst>
                              <p:par>
                                <p:cTn id="69" presetID="20"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edge">
                                      <p:cBhvr>
                                        <p:cTn id="71" dur="20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20" presetClass="entr" presetSubtype="0"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edge">
                                      <p:cBhvr>
                                        <p:cTn id="76" dur="2000"/>
                                        <p:tgtEl>
                                          <p:spTgt spid="20"/>
                                        </p:tgtEl>
                                      </p:cBhvr>
                                    </p:animEffect>
                                  </p:childTnLst>
                                </p:cTn>
                              </p:par>
                            </p:childTnLst>
                          </p:cTn>
                        </p:par>
                      </p:childTnLst>
                    </p:cTn>
                  </p:par>
                  <p:par>
                    <p:cTn id="77" fill="hold">
                      <p:stCondLst>
                        <p:cond delay="indefinite"/>
                      </p:stCondLst>
                      <p:childTnLst>
                        <p:par>
                          <p:cTn id="78" fill="hold">
                            <p:stCondLst>
                              <p:cond delay="0"/>
                            </p:stCondLst>
                            <p:childTnLst>
                              <p:par>
                                <p:cTn id="79" presetID="20" presetClass="entr" presetSubtype="0" fill="hold" grpId="0" nodeType="click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edge">
                                      <p:cBhvr>
                                        <p:cTn id="81" dur="2000"/>
                                        <p:tgtEl>
                                          <p:spTgt spid="21"/>
                                        </p:tgtEl>
                                      </p:cBhvr>
                                    </p:animEffect>
                                  </p:childTnLst>
                                </p:cTn>
                              </p:par>
                            </p:childTnLst>
                          </p:cTn>
                        </p:par>
                      </p:childTnLst>
                    </p:cTn>
                  </p:par>
                  <p:par>
                    <p:cTn id="82" fill="hold">
                      <p:stCondLst>
                        <p:cond delay="indefinite"/>
                      </p:stCondLst>
                      <p:childTnLst>
                        <p:par>
                          <p:cTn id="83" fill="hold">
                            <p:stCondLst>
                              <p:cond delay="0"/>
                            </p:stCondLst>
                            <p:childTnLst>
                              <p:par>
                                <p:cTn id="84" presetID="20" presetClass="entr" presetSubtype="0" fill="hold" grpId="0" nodeType="click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edge">
                                      <p:cBhvr>
                                        <p:cTn id="86"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animBg="1"/>
      <p:bldP spid="8" grpId="0" animBg="1"/>
      <p:bldP spid="9" grpId="0" animBg="1"/>
      <p:bldP spid="10" grpId="0" animBg="1"/>
      <p:bldP spid="11" grpId="0" animBg="1"/>
      <p:bldP spid="13" grpId="0"/>
      <p:bldP spid="14" grpId="0"/>
      <p:bldP spid="15" grpId="0"/>
      <p:bldP spid="16" grpId="0"/>
      <p:bldP spid="17" grpId="0"/>
      <p:bldP spid="18" grpId="0"/>
      <p:bldP spid="19" grpId="0"/>
      <p:bldP spid="20"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572396" y="221913"/>
            <a:ext cx="928694"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ثانياً</a:t>
            </a:r>
            <a:endParaRPr lang="ar-SA" sz="2800" b="1" dirty="0">
              <a:solidFill>
                <a:schemeClr val="tx1"/>
              </a:solidFill>
            </a:endParaRPr>
          </a:p>
        </p:txBody>
      </p:sp>
      <p:sp>
        <p:nvSpPr>
          <p:cNvPr id="4" name="مربع نص 3"/>
          <p:cNvSpPr txBox="1"/>
          <p:nvPr/>
        </p:nvSpPr>
        <p:spPr>
          <a:xfrm>
            <a:off x="928662" y="142852"/>
            <a:ext cx="6643734" cy="584775"/>
          </a:xfrm>
          <a:prstGeom prst="rect">
            <a:avLst/>
          </a:prstGeom>
          <a:noFill/>
        </p:spPr>
        <p:txBody>
          <a:bodyPr wrap="square" rtlCol="1">
            <a:spAutoFit/>
          </a:bodyPr>
          <a:lstStyle/>
          <a:p>
            <a:pPr algn="ctr"/>
            <a:r>
              <a:rPr lang="ar-SA" sz="3200" b="1" dirty="0" smtClean="0">
                <a:cs typeface="DecoType Naskh" pitchFamily="2" charset="-78"/>
              </a:rPr>
              <a:t>أحدد أسماء الإشارة في الأمثلة التالية،ثم أكمل الجدول التالي:</a:t>
            </a:r>
          </a:p>
        </p:txBody>
      </p:sp>
      <p:sp>
        <p:nvSpPr>
          <p:cNvPr id="5" name="مستطيل مستدير الزوايا 4"/>
          <p:cNvSpPr/>
          <p:nvPr/>
        </p:nvSpPr>
        <p:spPr>
          <a:xfrm>
            <a:off x="214282" y="785794"/>
            <a:ext cx="8572528" cy="1571636"/>
          </a:xfrm>
          <a:prstGeom prst="roundRect">
            <a:avLst/>
          </a:prstGeom>
          <a:solidFill>
            <a:schemeClr val="accent3">
              <a:lumMod val="40000"/>
              <a:lumOff val="60000"/>
            </a:schemeClr>
          </a:solidFill>
          <a:ln w="57150"/>
        </p:spPr>
        <p:style>
          <a:lnRef idx="1">
            <a:schemeClr val="accent2"/>
          </a:lnRef>
          <a:fillRef idx="2">
            <a:schemeClr val="accent2"/>
          </a:fillRef>
          <a:effectRef idx="1">
            <a:schemeClr val="accent2"/>
          </a:effectRef>
          <a:fontRef idx="minor">
            <a:schemeClr val="dk1"/>
          </a:fontRef>
        </p:style>
        <p:txBody>
          <a:bodyPr rtlCol="1" anchor="ctr"/>
          <a:lstStyle/>
          <a:p>
            <a:r>
              <a:rPr lang="ar-SA" sz="2400" b="1" dirty="0" smtClean="0"/>
              <a:t>” المياه التي نشربها ليست بتلك النقاوة الكيميائية.</a:t>
            </a:r>
          </a:p>
          <a:p>
            <a:r>
              <a:rPr lang="ar-SA" sz="2400" b="1" dirty="0" smtClean="0"/>
              <a:t>” الهيدروجين أخف هذين الغازين وزناً.</a:t>
            </a:r>
          </a:p>
          <a:p>
            <a:r>
              <a:rPr lang="ar-SA" sz="2400" b="1" dirty="0" smtClean="0"/>
              <a:t>” منها هاتان الخاصتان:امتصاص الغازات،وإذابة الجماد.</a:t>
            </a:r>
          </a:p>
          <a:p>
            <a:r>
              <a:rPr lang="ar-SA" sz="2400" b="1" dirty="0" smtClean="0"/>
              <a:t>” إن الواجب العناية بماء الشرب وصيانته،وتوعية هؤلاء الناس.  </a:t>
            </a:r>
            <a:endParaRPr lang="ar-SA" sz="2200" b="1" dirty="0"/>
          </a:p>
        </p:txBody>
      </p:sp>
      <p:sp>
        <p:nvSpPr>
          <p:cNvPr id="6" name="شكل بيضاوي 5"/>
          <p:cNvSpPr/>
          <p:nvPr/>
        </p:nvSpPr>
        <p:spPr>
          <a:xfrm>
            <a:off x="7429520" y="2490798"/>
            <a:ext cx="1143008" cy="1143008"/>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أسماء الإشارة</a:t>
            </a:r>
            <a:endParaRPr lang="ar-SA" sz="2000" b="1" dirty="0">
              <a:solidFill>
                <a:schemeClr val="tx1"/>
              </a:solidFill>
            </a:endParaRPr>
          </a:p>
        </p:txBody>
      </p:sp>
      <p:sp>
        <p:nvSpPr>
          <p:cNvPr id="7" name="شكل بيضاوي 6"/>
          <p:cNvSpPr/>
          <p:nvPr/>
        </p:nvSpPr>
        <p:spPr>
          <a:xfrm>
            <a:off x="428596" y="2490798"/>
            <a:ext cx="1714512" cy="1214446"/>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اسم الإشارة</a:t>
            </a:r>
          </a:p>
          <a:p>
            <a:pPr algn="ctr"/>
            <a:r>
              <a:rPr lang="ar-SA" sz="2000" b="1" dirty="0" smtClean="0">
                <a:solidFill>
                  <a:schemeClr val="tx1"/>
                </a:solidFill>
              </a:rPr>
              <a:t>مبني/معرب</a:t>
            </a:r>
            <a:endParaRPr lang="ar-SA" sz="2000" b="1" dirty="0">
              <a:solidFill>
                <a:schemeClr val="tx1"/>
              </a:solidFill>
            </a:endParaRPr>
          </a:p>
        </p:txBody>
      </p:sp>
      <p:sp>
        <p:nvSpPr>
          <p:cNvPr id="8" name="شكل بيضاوي 7"/>
          <p:cNvSpPr/>
          <p:nvPr/>
        </p:nvSpPr>
        <p:spPr>
          <a:xfrm>
            <a:off x="2143108" y="2562236"/>
            <a:ext cx="1857388" cy="1071570"/>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دل على قريب</a:t>
            </a:r>
          </a:p>
          <a:p>
            <a:pPr algn="ctr"/>
            <a:r>
              <a:rPr lang="ar-SA" sz="2000" b="1" dirty="0" smtClean="0">
                <a:solidFill>
                  <a:schemeClr val="tx1"/>
                </a:solidFill>
              </a:rPr>
              <a:t>دل على بعيد</a:t>
            </a:r>
            <a:endParaRPr lang="ar-SA" sz="2000" b="1" dirty="0">
              <a:solidFill>
                <a:schemeClr val="tx1"/>
              </a:solidFill>
            </a:endParaRPr>
          </a:p>
        </p:txBody>
      </p:sp>
      <p:sp>
        <p:nvSpPr>
          <p:cNvPr id="9" name="شكل بيضاوي 8"/>
          <p:cNvSpPr/>
          <p:nvPr/>
        </p:nvSpPr>
        <p:spPr>
          <a:xfrm>
            <a:off x="4000496" y="2562236"/>
            <a:ext cx="1143008" cy="1071570"/>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مفرد</a:t>
            </a:r>
          </a:p>
          <a:p>
            <a:pPr algn="ctr"/>
            <a:r>
              <a:rPr lang="ar-SA" sz="2000" b="1" dirty="0" smtClean="0">
                <a:solidFill>
                  <a:schemeClr val="tx1"/>
                </a:solidFill>
              </a:rPr>
              <a:t>مثنى</a:t>
            </a:r>
          </a:p>
          <a:p>
            <a:pPr algn="ctr"/>
            <a:r>
              <a:rPr lang="ar-SA" sz="2000" b="1" dirty="0" smtClean="0">
                <a:solidFill>
                  <a:schemeClr val="tx1"/>
                </a:solidFill>
              </a:rPr>
              <a:t>جمع</a:t>
            </a:r>
            <a:endParaRPr lang="ar-SA" sz="2000" b="1" dirty="0">
              <a:solidFill>
                <a:schemeClr val="tx1"/>
              </a:solidFill>
            </a:endParaRPr>
          </a:p>
        </p:txBody>
      </p:sp>
      <p:sp>
        <p:nvSpPr>
          <p:cNvPr id="10" name="شكل بيضاوي 9"/>
          <p:cNvSpPr/>
          <p:nvPr/>
        </p:nvSpPr>
        <p:spPr>
          <a:xfrm>
            <a:off x="5143504" y="2562236"/>
            <a:ext cx="1143008" cy="1071570"/>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مذكر </a:t>
            </a:r>
          </a:p>
          <a:p>
            <a:pPr algn="ctr"/>
            <a:r>
              <a:rPr lang="ar-SA" sz="2000" b="1" dirty="0" smtClean="0">
                <a:solidFill>
                  <a:schemeClr val="tx1"/>
                </a:solidFill>
              </a:rPr>
              <a:t>مؤنث</a:t>
            </a:r>
            <a:endParaRPr lang="ar-SA" sz="2000" b="1" dirty="0">
              <a:solidFill>
                <a:schemeClr val="tx1"/>
              </a:solidFill>
            </a:endParaRPr>
          </a:p>
        </p:txBody>
      </p:sp>
      <p:sp>
        <p:nvSpPr>
          <p:cNvPr id="11" name="شكل بيضاوي 10"/>
          <p:cNvSpPr/>
          <p:nvPr/>
        </p:nvSpPr>
        <p:spPr>
          <a:xfrm>
            <a:off x="6286512" y="2562236"/>
            <a:ext cx="1143008" cy="1071570"/>
          </a:xfrm>
          <a:prstGeom prst="ellipse">
            <a:avLst/>
          </a:prstGeom>
          <a:gradFill flip="none" rotWithShape="1">
            <a:gsLst>
              <a:gs pos="0">
                <a:srgbClr val="F27C1A">
                  <a:tint val="66000"/>
                  <a:satMod val="160000"/>
                </a:srgbClr>
              </a:gs>
              <a:gs pos="50000">
                <a:srgbClr val="F27C1A">
                  <a:tint val="44500"/>
                  <a:satMod val="160000"/>
                </a:srgbClr>
              </a:gs>
              <a:gs pos="100000">
                <a:srgbClr val="F27C1A">
                  <a:tint val="23500"/>
                  <a:satMod val="160000"/>
                </a:srgbClr>
              </a:gs>
            </a:gsLst>
            <a:path path="circle">
              <a:fillToRect l="50000" t="50000" r="50000" b="50000"/>
            </a:path>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المشار إليه</a:t>
            </a:r>
            <a:endParaRPr lang="ar-SA" sz="2000" b="1" dirty="0">
              <a:solidFill>
                <a:schemeClr val="tx1"/>
              </a:solidFill>
            </a:endParaRPr>
          </a:p>
        </p:txBody>
      </p:sp>
      <p:graphicFrame>
        <p:nvGraphicFramePr>
          <p:cNvPr id="12" name="جدول 11"/>
          <p:cNvGraphicFramePr>
            <a:graphicFrameLocks noGrp="1"/>
          </p:cNvGraphicFramePr>
          <p:nvPr/>
        </p:nvGraphicFramePr>
        <p:xfrm>
          <a:off x="428596" y="3848120"/>
          <a:ext cx="8358246" cy="1828800"/>
        </p:xfrm>
        <a:graphic>
          <a:graphicData uri="http://schemas.openxmlformats.org/drawingml/2006/table">
            <a:tbl>
              <a:tblPr rtl="1" firstRow="1" bandRow="1">
                <a:tableStyleId>{5C22544A-7EE6-4342-B048-85BDC9FD1C3A}</a:tableStyleId>
              </a:tblPr>
              <a:tblGrid>
                <a:gridCol w="1119320"/>
                <a:gridCol w="1177406"/>
                <a:gridCol w="1279158"/>
                <a:gridCol w="1264621"/>
                <a:gridCol w="1875128"/>
                <a:gridCol w="1642613"/>
              </a:tblGrid>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bl>
          </a:graphicData>
        </a:graphic>
      </p:graphicFrame>
      <p:sp>
        <p:nvSpPr>
          <p:cNvPr id="13" name="مربع نص 12"/>
          <p:cNvSpPr txBox="1"/>
          <p:nvPr/>
        </p:nvSpPr>
        <p:spPr>
          <a:xfrm>
            <a:off x="7715272" y="3786190"/>
            <a:ext cx="928694" cy="523220"/>
          </a:xfrm>
          <a:prstGeom prst="rect">
            <a:avLst/>
          </a:prstGeom>
          <a:noFill/>
        </p:spPr>
        <p:txBody>
          <a:bodyPr wrap="square" rtlCol="1">
            <a:spAutoFit/>
          </a:bodyPr>
          <a:lstStyle/>
          <a:p>
            <a:pPr algn="ctr"/>
            <a:r>
              <a:rPr lang="ar-SA" sz="2800" b="1" dirty="0" smtClean="0">
                <a:solidFill>
                  <a:srgbClr val="C00000"/>
                </a:solidFill>
              </a:rPr>
              <a:t>تلك</a:t>
            </a:r>
            <a:endParaRPr lang="ar-SA" sz="2400" b="1" dirty="0" smtClean="0">
              <a:solidFill>
                <a:srgbClr val="C00000"/>
              </a:solidFill>
            </a:endParaRPr>
          </a:p>
        </p:txBody>
      </p:sp>
      <p:sp>
        <p:nvSpPr>
          <p:cNvPr id="14" name="مربع نص 13"/>
          <p:cNvSpPr txBox="1"/>
          <p:nvPr/>
        </p:nvSpPr>
        <p:spPr>
          <a:xfrm>
            <a:off x="7715272" y="4286256"/>
            <a:ext cx="928694" cy="523220"/>
          </a:xfrm>
          <a:prstGeom prst="rect">
            <a:avLst/>
          </a:prstGeom>
          <a:noFill/>
        </p:spPr>
        <p:txBody>
          <a:bodyPr wrap="square" rtlCol="1">
            <a:spAutoFit/>
          </a:bodyPr>
          <a:lstStyle/>
          <a:p>
            <a:pPr algn="ctr"/>
            <a:r>
              <a:rPr lang="ar-SA" sz="2800" b="1" dirty="0" smtClean="0">
                <a:solidFill>
                  <a:srgbClr val="C00000"/>
                </a:solidFill>
              </a:rPr>
              <a:t>هذين</a:t>
            </a:r>
            <a:endParaRPr lang="ar-SA" sz="2400" b="1" dirty="0" smtClean="0">
              <a:solidFill>
                <a:srgbClr val="C00000"/>
              </a:solidFill>
            </a:endParaRPr>
          </a:p>
        </p:txBody>
      </p:sp>
      <p:sp>
        <p:nvSpPr>
          <p:cNvPr id="15" name="مربع نص 14"/>
          <p:cNvSpPr txBox="1"/>
          <p:nvPr/>
        </p:nvSpPr>
        <p:spPr>
          <a:xfrm>
            <a:off x="7786710" y="4786322"/>
            <a:ext cx="928694" cy="523220"/>
          </a:xfrm>
          <a:prstGeom prst="rect">
            <a:avLst/>
          </a:prstGeom>
          <a:noFill/>
        </p:spPr>
        <p:txBody>
          <a:bodyPr wrap="square" rtlCol="1">
            <a:spAutoFit/>
          </a:bodyPr>
          <a:lstStyle/>
          <a:p>
            <a:pPr algn="ctr"/>
            <a:r>
              <a:rPr lang="ar-SA" sz="2800" b="1" dirty="0" smtClean="0">
                <a:solidFill>
                  <a:srgbClr val="C00000"/>
                </a:solidFill>
              </a:rPr>
              <a:t>هاتان</a:t>
            </a:r>
            <a:endParaRPr lang="ar-SA" sz="2400" b="1" dirty="0" smtClean="0">
              <a:solidFill>
                <a:srgbClr val="C00000"/>
              </a:solidFill>
            </a:endParaRPr>
          </a:p>
        </p:txBody>
      </p:sp>
      <p:sp>
        <p:nvSpPr>
          <p:cNvPr id="16" name="مربع نص 15"/>
          <p:cNvSpPr txBox="1"/>
          <p:nvPr/>
        </p:nvSpPr>
        <p:spPr>
          <a:xfrm>
            <a:off x="7786710" y="5214950"/>
            <a:ext cx="928694" cy="523220"/>
          </a:xfrm>
          <a:prstGeom prst="rect">
            <a:avLst/>
          </a:prstGeom>
          <a:noFill/>
        </p:spPr>
        <p:txBody>
          <a:bodyPr wrap="square" rtlCol="1">
            <a:spAutoFit/>
          </a:bodyPr>
          <a:lstStyle/>
          <a:p>
            <a:pPr algn="ctr"/>
            <a:r>
              <a:rPr lang="ar-SA" sz="2800" b="1" dirty="0" smtClean="0">
                <a:solidFill>
                  <a:srgbClr val="C00000"/>
                </a:solidFill>
              </a:rPr>
              <a:t>هؤلاء</a:t>
            </a:r>
            <a:endParaRPr lang="ar-SA" sz="2400" b="1" dirty="0" smtClean="0">
              <a:solidFill>
                <a:srgbClr val="C00000"/>
              </a:solidFill>
            </a:endParaRPr>
          </a:p>
        </p:txBody>
      </p:sp>
      <p:sp>
        <p:nvSpPr>
          <p:cNvPr id="17" name="مربع نص 16"/>
          <p:cNvSpPr txBox="1"/>
          <p:nvPr/>
        </p:nvSpPr>
        <p:spPr>
          <a:xfrm>
            <a:off x="6572264" y="3857628"/>
            <a:ext cx="928694" cy="523220"/>
          </a:xfrm>
          <a:prstGeom prst="rect">
            <a:avLst/>
          </a:prstGeom>
          <a:noFill/>
        </p:spPr>
        <p:txBody>
          <a:bodyPr wrap="square" rtlCol="1">
            <a:spAutoFit/>
          </a:bodyPr>
          <a:lstStyle/>
          <a:p>
            <a:pPr algn="ctr"/>
            <a:r>
              <a:rPr lang="ar-SA" sz="2800" b="1" dirty="0" smtClean="0">
                <a:solidFill>
                  <a:srgbClr val="C00000"/>
                </a:solidFill>
              </a:rPr>
              <a:t>النقاوة</a:t>
            </a:r>
            <a:endParaRPr lang="ar-SA" sz="2400" b="1" dirty="0" smtClean="0">
              <a:solidFill>
                <a:srgbClr val="C00000"/>
              </a:solidFill>
            </a:endParaRPr>
          </a:p>
        </p:txBody>
      </p:sp>
      <p:sp>
        <p:nvSpPr>
          <p:cNvPr id="18" name="مربع نص 17"/>
          <p:cNvSpPr txBox="1"/>
          <p:nvPr/>
        </p:nvSpPr>
        <p:spPr>
          <a:xfrm>
            <a:off x="6500826" y="4286256"/>
            <a:ext cx="1071570" cy="523220"/>
          </a:xfrm>
          <a:prstGeom prst="rect">
            <a:avLst/>
          </a:prstGeom>
          <a:noFill/>
        </p:spPr>
        <p:txBody>
          <a:bodyPr wrap="square" rtlCol="1">
            <a:spAutoFit/>
          </a:bodyPr>
          <a:lstStyle/>
          <a:p>
            <a:pPr algn="ctr"/>
            <a:r>
              <a:rPr lang="ar-SA" sz="2800" b="1" dirty="0" smtClean="0">
                <a:solidFill>
                  <a:srgbClr val="C00000"/>
                </a:solidFill>
              </a:rPr>
              <a:t>الغازين</a:t>
            </a:r>
            <a:endParaRPr lang="ar-SA" sz="2400" b="1" dirty="0" smtClean="0">
              <a:solidFill>
                <a:srgbClr val="C00000"/>
              </a:solidFill>
            </a:endParaRPr>
          </a:p>
        </p:txBody>
      </p:sp>
      <p:sp>
        <p:nvSpPr>
          <p:cNvPr id="19" name="مربع نص 18"/>
          <p:cNvSpPr txBox="1"/>
          <p:nvPr/>
        </p:nvSpPr>
        <p:spPr>
          <a:xfrm>
            <a:off x="6429388" y="4763168"/>
            <a:ext cx="1285884" cy="523220"/>
          </a:xfrm>
          <a:prstGeom prst="rect">
            <a:avLst/>
          </a:prstGeom>
          <a:noFill/>
        </p:spPr>
        <p:txBody>
          <a:bodyPr wrap="square" rtlCol="1">
            <a:spAutoFit/>
          </a:bodyPr>
          <a:lstStyle/>
          <a:p>
            <a:pPr algn="ctr"/>
            <a:r>
              <a:rPr lang="ar-SA" sz="2800" b="1" dirty="0" smtClean="0">
                <a:solidFill>
                  <a:srgbClr val="C00000"/>
                </a:solidFill>
              </a:rPr>
              <a:t>الخاصتان</a:t>
            </a:r>
            <a:endParaRPr lang="ar-SA" sz="2400" b="1" dirty="0" smtClean="0">
              <a:solidFill>
                <a:srgbClr val="C00000"/>
              </a:solidFill>
            </a:endParaRPr>
          </a:p>
        </p:txBody>
      </p:sp>
      <p:sp>
        <p:nvSpPr>
          <p:cNvPr id="20" name="مربع نص 19"/>
          <p:cNvSpPr txBox="1"/>
          <p:nvPr/>
        </p:nvSpPr>
        <p:spPr>
          <a:xfrm>
            <a:off x="6572264" y="5214950"/>
            <a:ext cx="928694" cy="523220"/>
          </a:xfrm>
          <a:prstGeom prst="rect">
            <a:avLst/>
          </a:prstGeom>
          <a:noFill/>
        </p:spPr>
        <p:txBody>
          <a:bodyPr wrap="square" rtlCol="1">
            <a:spAutoFit/>
          </a:bodyPr>
          <a:lstStyle/>
          <a:p>
            <a:pPr algn="ctr"/>
            <a:r>
              <a:rPr lang="ar-SA" sz="2800" b="1" dirty="0" smtClean="0">
                <a:solidFill>
                  <a:srgbClr val="C00000"/>
                </a:solidFill>
              </a:rPr>
              <a:t>الناس</a:t>
            </a:r>
            <a:endParaRPr lang="ar-SA" sz="2400" b="1" dirty="0" smtClean="0">
              <a:solidFill>
                <a:srgbClr val="C00000"/>
              </a:solidFill>
            </a:endParaRPr>
          </a:p>
        </p:txBody>
      </p:sp>
      <p:sp>
        <p:nvSpPr>
          <p:cNvPr id="21" name="مربع نص 20"/>
          <p:cNvSpPr txBox="1"/>
          <p:nvPr/>
        </p:nvSpPr>
        <p:spPr>
          <a:xfrm>
            <a:off x="5357818" y="3857628"/>
            <a:ext cx="928694" cy="523220"/>
          </a:xfrm>
          <a:prstGeom prst="rect">
            <a:avLst/>
          </a:prstGeom>
          <a:noFill/>
        </p:spPr>
        <p:txBody>
          <a:bodyPr wrap="square" rtlCol="1">
            <a:spAutoFit/>
          </a:bodyPr>
          <a:lstStyle/>
          <a:p>
            <a:pPr algn="ctr"/>
            <a:r>
              <a:rPr lang="ar-SA" sz="2800" b="1" dirty="0" smtClean="0">
                <a:solidFill>
                  <a:srgbClr val="C00000"/>
                </a:solidFill>
              </a:rPr>
              <a:t>مؤنث</a:t>
            </a:r>
            <a:endParaRPr lang="ar-SA" sz="2400" b="1" dirty="0" smtClean="0">
              <a:solidFill>
                <a:srgbClr val="C00000"/>
              </a:solidFill>
            </a:endParaRPr>
          </a:p>
        </p:txBody>
      </p:sp>
      <p:sp>
        <p:nvSpPr>
          <p:cNvPr id="22" name="مربع نص 21"/>
          <p:cNvSpPr txBox="1"/>
          <p:nvPr/>
        </p:nvSpPr>
        <p:spPr>
          <a:xfrm>
            <a:off x="5357818" y="4286256"/>
            <a:ext cx="928694" cy="523220"/>
          </a:xfrm>
          <a:prstGeom prst="rect">
            <a:avLst/>
          </a:prstGeom>
          <a:noFill/>
        </p:spPr>
        <p:txBody>
          <a:bodyPr wrap="square" rtlCol="1">
            <a:spAutoFit/>
          </a:bodyPr>
          <a:lstStyle/>
          <a:p>
            <a:pPr algn="ctr"/>
            <a:r>
              <a:rPr lang="ar-SA" sz="2800" b="1" dirty="0" smtClean="0">
                <a:solidFill>
                  <a:srgbClr val="C00000"/>
                </a:solidFill>
              </a:rPr>
              <a:t>مذكر</a:t>
            </a:r>
            <a:endParaRPr lang="ar-SA" sz="2400" b="1" dirty="0" smtClean="0">
              <a:solidFill>
                <a:srgbClr val="C00000"/>
              </a:solidFill>
            </a:endParaRPr>
          </a:p>
        </p:txBody>
      </p:sp>
      <p:sp>
        <p:nvSpPr>
          <p:cNvPr id="23" name="مربع نص 22"/>
          <p:cNvSpPr txBox="1"/>
          <p:nvPr/>
        </p:nvSpPr>
        <p:spPr>
          <a:xfrm>
            <a:off x="5357818" y="4786322"/>
            <a:ext cx="928694" cy="523220"/>
          </a:xfrm>
          <a:prstGeom prst="rect">
            <a:avLst/>
          </a:prstGeom>
          <a:noFill/>
        </p:spPr>
        <p:txBody>
          <a:bodyPr wrap="square" rtlCol="1">
            <a:spAutoFit/>
          </a:bodyPr>
          <a:lstStyle/>
          <a:p>
            <a:pPr algn="ctr"/>
            <a:r>
              <a:rPr lang="ar-SA" sz="2800" b="1" dirty="0" smtClean="0">
                <a:solidFill>
                  <a:srgbClr val="C00000"/>
                </a:solidFill>
              </a:rPr>
              <a:t>مؤنث</a:t>
            </a:r>
            <a:endParaRPr lang="ar-SA" sz="2400" b="1" dirty="0" smtClean="0">
              <a:solidFill>
                <a:srgbClr val="C00000"/>
              </a:solidFill>
            </a:endParaRPr>
          </a:p>
        </p:txBody>
      </p:sp>
      <p:sp>
        <p:nvSpPr>
          <p:cNvPr id="24" name="مربع نص 23"/>
          <p:cNvSpPr txBox="1"/>
          <p:nvPr/>
        </p:nvSpPr>
        <p:spPr>
          <a:xfrm>
            <a:off x="5214942" y="5263234"/>
            <a:ext cx="1357322" cy="400110"/>
          </a:xfrm>
          <a:prstGeom prst="rect">
            <a:avLst/>
          </a:prstGeom>
          <a:noFill/>
        </p:spPr>
        <p:txBody>
          <a:bodyPr wrap="square" rtlCol="1">
            <a:spAutoFit/>
          </a:bodyPr>
          <a:lstStyle/>
          <a:p>
            <a:pPr algn="ctr"/>
            <a:r>
              <a:rPr lang="ar-SA" sz="2000" b="1" dirty="0" smtClean="0">
                <a:solidFill>
                  <a:srgbClr val="C00000"/>
                </a:solidFill>
              </a:rPr>
              <a:t>المذكر/المؤنث</a:t>
            </a:r>
            <a:endParaRPr lang="ar-SA" b="1" dirty="0" smtClean="0">
              <a:solidFill>
                <a:srgbClr val="C00000"/>
              </a:solidFill>
            </a:endParaRPr>
          </a:p>
        </p:txBody>
      </p:sp>
      <p:sp>
        <p:nvSpPr>
          <p:cNvPr id="25" name="مربع نص 24"/>
          <p:cNvSpPr txBox="1"/>
          <p:nvPr/>
        </p:nvSpPr>
        <p:spPr>
          <a:xfrm>
            <a:off x="4071934" y="3857628"/>
            <a:ext cx="928694" cy="523220"/>
          </a:xfrm>
          <a:prstGeom prst="rect">
            <a:avLst/>
          </a:prstGeom>
          <a:noFill/>
        </p:spPr>
        <p:txBody>
          <a:bodyPr wrap="square" rtlCol="1">
            <a:spAutoFit/>
          </a:bodyPr>
          <a:lstStyle/>
          <a:p>
            <a:pPr algn="ctr"/>
            <a:r>
              <a:rPr lang="ar-SA" sz="2800" b="1" dirty="0" smtClean="0">
                <a:solidFill>
                  <a:srgbClr val="C00000"/>
                </a:solidFill>
              </a:rPr>
              <a:t>مفرد</a:t>
            </a:r>
            <a:endParaRPr lang="ar-SA" sz="2400" b="1" dirty="0" smtClean="0">
              <a:solidFill>
                <a:srgbClr val="C00000"/>
              </a:solidFill>
            </a:endParaRPr>
          </a:p>
        </p:txBody>
      </p:sp>
      <p:sp>
        <p:nvSpPr>
          <p:cNvPr id="26" name="مربع نص 25"/>
          <p:cNvSpPr txBox="1"/>
          <p:nvPr/>
        </p:nvSpPr>
        <p:spPr>
          <a:xfrm>
            <a:off x="4071934" y="4286256"/>
            <a:ext cx="928694" cy="523220"/>
          </a:xfrm>
          <a:prstGeom prst="rect">
            <a:avLst/>
          </a:prstGeom>
          <a:noFill/>
        </p:spPr>
        <p:txBody>
          <a:bodyPr wrap="square" rtlCol="1">
            <a:spAutoFit/>
          </a:bodyPr>
          <a:lstStyle/>
          <a:p>
            <a:pPr algn="ctr"/>
            <a:r>
              <a:rPr lang="ar-SA" sz="2800" b="1" dirty="0" smtClean="0">
                <a:solidFill>
                  <a:srgbClr val="C00000"/>
                </a:solidFill>
              </a:rPr>
              <a:t>مثنى</a:t>
            </a:r>
            <a:endParaRPr lang="ar-SA" sz="2400" b="1" dirty="0" smtClean="0">
              <a:solidFill>
                <a:srgbClr val="C00000"/>
              </a:solidFill>
            </a:endParaRPr>
          </a:p>
        </p:txBody>
      </p:sp>
      <p:sp>
        <p:nvSpPr>
          <p:cNvPr id="27" name="مربع نص 26"/>
          <p:cNvSpPr txBox="1"/>
          <p:nvPr/>
        </p:nvSpPr>
        <p:spPr>
          <a:xfrm>
            <a:off x="4071934" y="4714884"/>
            <a:ext cx="928694" cy="523220"/>
          </a:xfrm>
          <a:prstGeom prst="rect">
            <a:avLst/>
          </a:prstGeom>
          <a:noFill/>
        </p:spPr>
        <p:txBody>
          <a:bodyPr wrap="square" rtlCol="1">
            <a:spAutoFit/>
          </a:bodyPr>
          <a:lstStyle/>
          <a:p>
            <a:pPr algn="ctr"/>
            <a:r>
              <a:rPr lang="ar-SA" sz="2800" b="1" dirty="0" smtClean="0">
                <a:solidFill>
                  <a:srgbClr val="C00000"/>
                </a:solidFill>
              </a:rPr>
              <a:t>مثنى</a:t>
            </a:r>
            <a:endParaRPr lang="ar-SA" sz="2400" b="1" dirty="0" smtClean="0">
              <a:solidFill>
                <a:srgbClr val="C00000"/>
              </a:solidFill>
            </a:endParaRPr>
          </a:p>
        </p:txBody>
      </p:sp>
      <p:sp>
        <p:nvSpPr>
          <p:cNvPr id="28" name="مربع نص 27"/>
          <p:cNvSpPr txBox="1"/>
          <p:nvPr/>
        </p:nvSpPr>
        <p:spPr>
          <a:xfrm>
            <a:off x="4071934" y="5143512"/>
            <a:ext cx="928694" cy="523220"/>
          </a:xfrm>
          <a:prstGeom prst="rect">
            <a:avLst/>
          </a:prstGeom>
          <a:noFill/>
        </p:spPr>
        <p:txBody>
          <a:bodyPr wrap="square" rtlCol="1">
            <a:spAutoFit/>
          </a:bodyPr>
          <a:lstStyle/>
          <a:p>
            <a:pPr algn="ctr"/>
            <a:r>
              <a:rPr lang="ar-SA" sz="2800" b="1" dirty="0" smtClean="0">
                <a:solidFill>
                  <a:srgbClr val="C00000"/>
                </a:solidFill>
              </a:rPr>
              <a:t>جمع</a:t>
            </a:r>
            <a:endParaRPr lang="ar-SA" sz="2400" b="1" dirty="0" smtClean="0">
              <a:solidFill>
                <a:srgbClr val="C00000"/>
              </a:solidFill>
            </a:endParaRPr>
          </a:p>
        </p:txBody>
      </p:sp>
      <p:sp>
        <p:nvSpPr>
          <p:cNvPr id="29" name="مربع نص 28"/>
          <p:cNvSpPr txBox="1"/>
          <p:nvPr/>
        </p:nvSpPr>
        <p:spPr>
          <a:xfrm>
            <a:off x="2000232" y="3786190"/>
            <a:ext cx="2000264" cy="646331"/>
          </a:xfrm>
          <a:prstGeom prst="rect">
            <a:avLst/>
          </a:prstGeom>
          <a:noFill/>
        </p:spPr>
        <p:txBody>
          <a:bodyPr wrap="square" rtlCol="1">
            <a:spAutoFit/>
          </a:bodyPr>
          <a:lstStyle/>
          <a:p>
            <a:pPr algn="ctr"/>
            <a:r>
              <a:rPr lang="ar-SA" b="1" dirty="0" smtClean="0">
                <a:solidFill>
                  <a:srgbClr val="C00000"/>
                </a:solidFill>
              </a:rPr>
              <a:t>بعيدة بدلالة البعيد</a:t>
            </a:r>
          </a:p>
          <a:p>
            <a:pPr algn="ctr"/>
            <a:r>
              <a:rPr lang="ar-SA" b="1" dirty="0" smtClean="0">
                <a:solidFill>
                  <a:srgbClr val="C00000"/>
                </a:solidFill>
              </a:rPr>
              <a:t> وكاف الخطاب</a:t>
            </a:r>
            <a:endParaRPr lang="ar-SA" sz="1600" b="1" dirty="0" smtClean="0">
              <a:solidFill>
                <a:srgbClr val="C00000"/>
              </a:solidFill>
            </a:endParaRPr>
          </a:p>
        </p:txBody>
      </p:sp>
      <p:sp>
        <p:nvSpPr>
          <p:cNvPr id="30" name="مربع نص 29"/>
          <p:cNvSpPr txBox="1"/>
          <p:nvPr/>
        </p:nvSpPr>
        <p:spPr>
          <a:xfrm>
            <a:off x="2500298" y="4286256"/>
            <a:ext cx="1071570" cy="523220"/>
          </a:xfrm>
          <a:prstGeom prst="rect">
            <a:avLst/>
          </a:prstGeom>
          <a:noFill/>
        </p:spPr>
        <p:txBody>
          <a:bodyPr wrap="square" rtlCol="1">
            <a:spAutoFit/>
          </a:bodyPr>
          <a:lstStyle/>
          <a:p>
            <a:pPr algn="ctr"/>
            <a:r>
              <a:rPr lang="ar-SA" sz="2800" b="1" dirty="0" smtClean="0">
                <a:solidFill>
                  <a:srgbClr val="C00000"/>
                </a:solidFill>
              </a:rPr>
              <a:t>القريب</a:t>
            </a:r>
            <a:endParaRPr lang="ar-SA" sz="2400" b="1" dirty="0" smtClean="0">
              <a:solidFill>
                <a:srgbClr val="C00000"/>
              </a:solidFill>
            </a:endParaRPr>
          </a:p>
        </p:txBody>
      </p:sp>
      <p:sp>
        <p:nvSpPr>
          <p:cNvPr id="31" name="مربع نص 30"/>
          <p:cNvSpPr txBox="1"/>
          <p:nvPr/>
        </p:nvSpPr>
        <p:spPr>
          <a:xfrm>
            <a:off x="2500298" y="4714884"/>
            <a:ext cx="1000132" cy="523220"/>
          </a:xfrm>
          <a:prstGeom prst="rect">
            <a:avLst/>
          </a:prstGeom>
          <a:noFill/>
        </p:spPr>
        <p:txBody>
          <a:bodyPr wrap="square" rtlCol="1">
            <a:spAutoFit/>
          </a:bodyPr>
          <a:lstStyle/>
          <a:p>
            <a:pPr algn="ctr"/>
            <a:r>
              <a:rPr lang="ar-SA" sz="2800" b="1" dirty="0" smtClean="0">
                <a:solidFill>
                  <a:srgbClr val="C00000"/>
                </a:solidFill>
              </a:rPr>
              <a:t>القريب</a:t>
            </a:r>
            <a:endParaRPr lang="ar-SA" sz="2400" b="1" dirty="0" smtClean="0">
              <a:solidFill>
                <a:srgbClr val="C00000"/>
              </a:solidFill>
            </a:endParaRPr>
          </a:p>
        </p:txBody>
      </p:sp>
      <p:sp>
        <p:nvSpPr>
          <p:cNvPr id="32" name="مربع نص 31"/>
          <p:cNvSpPr txBox="1"/>
          <p:nvPr/>
        </p:nvSpPr>
        <p:spPr>
          <a:xfrm>
            <a:off x="2428860" y="5214950"/>
            <a:ext cx="1143008" cy="523220"/>
          </a:xfrm>
          <a:prstGeom prst="rect">
            <a:avLst/>
          </a:prstGeom>
          <a:noFill/>
        </p:spPr>
        <p:txBody>
          <a:bodyPr wrap="square" rtlCol="1">
            <a:spAutoFit/>
          </a:bodyPr>
          <a:lstStyle/>
          <a:p>
            <a:pPr algn="ctr"/>
            <a:r>
              <a:rPr lang="ar-SA" sz="2800" b="1" dirty="0" smtClean="0">
                <a:solidFill>
                  <a:srgbClr val="C00000"/>
                </a:solidFill>
              </a:rPr>
              <a:t>القريب</a:t>
            </a:r>
            <a:endParaRPr lang="ar-SA" sz="2400" b="1" dirty="0" smtClean="0">
              <a:solidFill>
                <a:srgbClr val="C00000"/>
              </a:solidFill>
            </a:endParaRPr>
          </a:p>
        </p:txBody>
      </p:sp>
      <p:sp>
        <p:nvSpPr>
          <p:cNvPr id="33" name="مربع نص 32"/>
          <p:cNvSpPr txBox="1"/>
          <p:nvPr/>
        </p:nvSpPr>
        <p:spPr>
          <a:xfrm>
            <a:off x="785786" y="3857628"/>
            <a:ext cx="928694" cy="523220"/>
          </a:xfrm>
          <a:prstGeom prst="rect">
            <a:avLst/>
          </a:prstGeom>
          <a:noFill/>
        </p:spPr>
        <p:txBody>
          <a:bodyPr wrap="square" rtlCol="1">
            <a:spAutoFit/>
          </a:bodyPr>
          <a:lstStyle/>
          <a:p>
            <a:pPr algn="ctr"/>
            <a:r>
              <a:rPr lang="ar-SA" sz="2800" b="1" dirty="0" smtClean="0">
                <a:solidFill>
                  <a:srgbClr val="C00000"/>
                </a:solidFill>
              </a:rPr>
              <a:t>مبنية</a:t>
            </a:r>
            <a:endParaRPr lang="ar-SA" sz="2400" b="1" dirty="0" smtClean="0">
              <a:solidFill>
                <a:srgbClr val="C00000"/>
              </a:solidFill>
            </a:endParaRPr>
          </a:p>
        </p:txBody>
      </p:sp>
      <p:sp>
        <p:nvSpPr>
          <p:cNvPr id="34" name="مربع نص 33"/>
          <p:cNvSpPr txBox="1"/>
          <p:nvPr/>
        </p:nvSpPr>
        <p:spPr>
          <a:xfrm>
            <a:off x="785786" y="4286256"/>
            <a:ext cx="928694" cy="523220"/>
          </a:xfrm>
          <a:prstGeom prst="rect">
            <a:avLst/>
          </a:prstGeom>
          <a:noFill/>
        </p:spPr>
        <p:txBody>
          <a:bodyPr wrap="square" rtlCol="1">
            <a:spAutoFit/>
          </a:bodyPr>
          <a:lstStyle/>
          <a:p>
            <a:pPr algn="ctr"/>
            <a:r>
              <a:rPr lang="ar-SA" sz="2800" b="1" dirty="0" smtClean="0">
                <a:solidFill>
                  <a:srgbClr val="C00000"/>
                </a:solidFill>
              </a:rPr>
              <a:t>معربة</a:t>
            </a:r>
            <a:endParaRPr lang="ar-SA" sz="2400" b="1" dirty="0" smtClean="0">
              <a:solidFill>
                <a:srgbClr val="C00000"/>
              </a:solidFill>
            </a:endParaRPr>
          </a:p>
        </p:txBody>
      </p:sp>
      <p:sp>
        <p:nvSpPr>
          <p:cNvPr id="35" name="مربع نص 34"/>
          <p:cNvSpPr txBox="1"/>
          <p:nvPr/>
        </p:nvSpPr>
        <p:spPr>
          <a:xfrm>
            <a:off x="785786" y="4714884"/>
            <a:ext cx="928694" cy="523220"/>
          </a:xfrm>
          <a:prstGeom prst="rect">
            <a:avLst/>
          </a:prstGeom>
          <a:noFill/>
        </p:spPr>
        <p:txBody>
          <a:bodyPr wrap="square" rtlCol="1">
            <a:spAutoFit/>
          </a:bodyPr>
          <a:lstStyle/>
          <a:p>
            <a:pPr algn="ctr"/>
            <a:r>
              <a:rPr lang="ar-SA" sz="2800" b="1" dirty="0" smtClean="0">
                <a:solidFill>
                  <a:srgbClr val="C00000"/>
                </a:solidFill>
              </a:rPr>
              <a:t>معربة</a:t>
            </a:r>
            <a:endParaRPr lang="ar-SA" sz="2400" b="1" dirty="0" smtClean="0">
              <a:solidFill>
                <a:srgbClr val="C00000"/>
              </a:solidFill>
            </a:endParaRPr>
          </a:p>
        </p:txBody>
      </p:sp>
      <p:sp>
        <p:nvSpPr>
          <p:cNvPr id="36" name="مربع نص 35"/>
          <p:cNvSpPr txBox="1"/>
          <p:nvPr/>
        </p:nvSpPr>
        <p:spPr>
          <a:xfrm>
            <a:off x="785786" y="5214950"/>
            <a:ext cx="928694" cy="523220"/>
          </a:xfrm>
          <a:prstGeom prst="rect">
            <a:avLst/>
          </a:prstGeom>
          <a:noFill/>
        </p:spPr>
        <p:txBody>
          <a:bodyPr wrap="square" rtlCol="1">
            <a:spAutoFit/>
          </a:bodyPr>
          <a:lstStyle/>
          <a:p>
            <a:pPr algn="ctr"/>
            <a:r>
              <a:rPr lang="ar-SA" sz="2800" b="1" dirty="0" smtClean="0">
                <a:solidFill>
                  <a:srgbClr val="C00000"/>
                </a:solidFill>
              </a:rPr>
              <a:t>مبنية</a:t>
            </a:r>
            <a:endParaRPr lang="ar-SA" sz="24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out)">
                                      <p:cBhvr>
                                        <p:cTn id="16" dur="2000"/>
                                        <p:tgtEl>
                                          <p:spTgt spid="7"/>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out)">
                                      <p:cBhvr>
                                        <p:cTn id="19" dur="2000"/>
                                        <p:tgtEl>
                                          <p:spTgt spid="8"/>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out)">
                                      <p:cBhvr>
                                        <p:cTn id="22" dur="2000"/>
                                        <p:tgtEl>
                                          <p:spTgt spid="9"/>
                                        </p:tgtEl>
                                      </p:cBhvr>
                                    </p:animEffect>
                                  </p:childTnLst>
                                </p:cTn>
                              </p:par>
                              <p:par>
                                <p:cTn id="23" presetID="6" presetClass="entr" presetSubtype="3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ircle(out)">
                                      <p:cBhvr>
                                        <p:cTn id="25" dur="2000"/>
                                        <p:tgtEl>
                                          <p:spTgt spid="11"/>
                                        </p:tgtEl>
                                      </p:cBhvr>
                                    </p:animEffect>
                                  </p:childTnLst>
                                </p:cTn>
                              </p:par>
                              <p:par>
                                <p:cTn id="26" presetID="6" presetClass="entr" presetSubtype="3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ircle(out)">
                                      <p:cBhvr>
                                        <p:cTn id="28" dur="2000"/>
                                        <p:tgtEl>
                                          <p:spTgt spid="10"/>
                                        </p:tgtEl>
                                      </p:cBhvr>
                                    </p:animEffect>
                                  </p:childTnLst>
                                </p:cTn>
                              </p:par>
                              <p:par>
                                <p:cTn id="29" presetID="6" presetClass="entr" presetSubtype="3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ircle(out)">
                                      <p:cBhvr>
                                        <p:cTn id="31" dur="2000"/>
                                        <p:tgtEl>
                                          <p:spTgt spid="6"/>
                                        </p:tgtEl>
                                      </p:cBhvr>
                                    </p:animEffect>
                                  </p:childTnLst>
                                </p:cTn>
                              </p:par>
                              <p:par>
                                <p:cTn id="32" presetID="29"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1000" fill="hold"/>
                                        <p:tgtEl>
                                          <p:spTgt spid="12"/>
                                        </p:tgtEl>
                                        <p:attrNameLst>
                                          <p:attrName>ppt_x</p:attrName>
                                        </p:attrNameLst>
                                      </p:cBhvr>
                                      <p:tavLst>
                                        <p:tav tm="0">
                                          <p:val>
                                            <p:strVal val="#ppt_x-.2"/>
                                          </p:val>
                                        </p:tav>
                                        <p:tav tm="100000">
                                          <p:val>
                                            <p:strVal val="#ppt_x"/>
                                          </p:val>
                                        </p:tav>
                                      </p:tavLst>
                                    </p:anim>
                                    <p:anim calcmode="lin" valueType="num">
                                      <p:cBhvr>
                                        <p:cTn id="35"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edge">
                                      <p:cBhvr>
                                        <p:cTn id="41" dur="1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0"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edge">
                                      <p:cBhvr>
                                        <p:cTn id="46" dur="1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20"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edge">
                                      <p:cBhvr>
                                        <p:cTn id="51" dur="10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20"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edge">
                                      <p:cBhvr>
                                        <p:cTn id="56" dur="10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20" presetClass="entr" presetSubtype="0"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edge">
                                      <p:cBhvr>
                                        <p:cTn id="61" dur="10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0" presetClass="entr" presetSubtype="0"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edge">
                                      <p:cBhvr>
                                        <p:cTn id="66" dur="1000"/>
                                        <p:tgtEl>
                                          <p:spTgt spid="18"/>
                                        </p:tgtEl>
                                      </p:cBhvr>
                                    </p:animEffect>
                                  </p:childTnLst>
                                </p:cTn>
                              </p:par>
                            </p:childTnLst>
                          </p:cTn>
                        </p:par>
                      </p:childTnLst>
                    </p:cTn>
                  </p:par>
                  <p:par>
                    <p:cTn id="67" fill="hold">
                      <p:stCondLst>
                        <p:cond delay="indefinite"/>
                      </p:stCondLst>
                      <p:childTnLst>
                        <p:par>
                          <p:cTn id="68" fill="hold">
                            <p:stCondLst>
                              <p:cond delay="0"/>
                            </p:stCondLst>
                            <p:childTnLst>
                              <p:par>
                                <p:cTn id="69" presetID="20"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edge">
                                      <p:cBhvr>
                                        <p:cTn id="71" dur="10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20" presetClass="entr" presetSubtype="0"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edge">
                                      <p:cBhvr>
                                        <p:cTn id="76" dur="1000"/>
                                        <p:tgtEl>
                                          <p:spTgt spid="20"/>
                                        </p:tgtEl>
                                      </p:cBhvr>
                                    </p:animEffect>
                                  </p:childTnLst>
                                </p:cTn>
                              </p:par>
                            </p:childTnLst>
                          </p:cTn>
                        </p:par>
                      </p:childTnLst>
                    </p:cTn>
                  </p:par>
                  <p:par>
                    <p:cTn id="77" fill="hold">
                      <p:stCondLst>
                        <p:cond delay="indefinite"/>
                      </p:stCondLst>
                      <p:childTnLst>
                        <p:par>
                          <p:cTn id="78" fill="hold">
                            <p:stCondLst>
                              <p:cond delay="0"/>
                            </p:stCondLst>
                            <p:childTnLst>
                              <p:par>
                                <p:cTn id="79" presetID="20" presetClass="entr" presetSubtype="0" fill="hold" grpId="0" nodeType="click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edge">
                                      <p:cBhvr>
                                        <p:cTn id="81" dur="1000"/>
                                        <p:tgtEl>
                                          <p:spTgt spid="21"/>
                                        </p:tgtEl>
                                      </p:cBhvr>
                                    </p:animEffect>
                                  </p:childTnLst>
                                </p:cTn>
                              </p:par>
                            </p:childTnLst>
                          </p:cTn>
                        </p:par>
                      </p:childTnLst>
                    </p:cTn>
                  </p:par>
                  <p:par>
                    <p:cTn id="82" fill="hold">
                      <p:stCondLst>
                        <p:cond delay="indefinite"/>
                      </p:stCondLst>
                      <p:childTnLst>
                        <p:par>
                          <p:cTn id="83" fill="hold">
                            <p:stCondLst>
                              <p:cond delay="0"/>
                            </p:stCondLst>
                            <p:childTnLst>
                              <p:par>
                                <p:cTn id="84" presetID="20" presetClass="entr" presetSubtype="0" fill="hold" grpId="0" nodeType="click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edge">
                                      <p:cBhvr>
                                        <p:cTn id="86" dur="1000"/>
                                        <p:tgtEl>
                                          <p:spTgt spid="22"/>
                                        </p:tgtEl>
                                      </p:cBhvr>
                                    </p:animEffect>
                                  </p:childTnLst>
                                </p:cTn>
                              </p:par>
                            </p:childTnLst>
                          </p:cTn>
                        </p:par>
                      </p:childTnLst>
                    </p:cTn>
                  </p:par>
                  <p:par>
                    <p:cTn id="87" fill="hold">
                      <p:stCondLst>
                        <p:cond delay="indefinite"/>
                      </p:stCondLst>
                      <p:childTnLst>
                        <p:par>
                          <p:cTn id="88" fill="hold">
                            <p:stCondLst>
                              <p:cond delay="0"/>
                            </p:stCondLst>
                            <p:childTnLst>
                              <p:par>
                                <p:cTn id="89" presetID="20" presetClass="entr" presetSubtype="0" fill="hold" grpId="0" nodeType="click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edge">
                                      <p:cBhvr>
                                        <p:cTn id="91" dur="1000"/>
                                        <p:tgtEl>
                                          <p:spTgt spid="23"/>
                                        </p:tgtEl>
                                      </p:cBhvr>
                                    </p:animEffect>
                                  </p:childTnLst>
                                </p:cTn>
                              </p:par>
                            </p:childTnLst>
                          </p:cTn>
                        </p:par>
                      </p:childTnLst>
                    </p:cTn>
                  </p:par>
                  <p:par>
                    <p:cTn id="92" fill="hold">
                      <p:stCondLst>
                        <p:cond delay="indefinite"/>
                      </p:stCondLst>
                      <p:childTnLst>
                        <p:par>
                          <p:cTn id="93" fill="hold">
                            <p:stCondLst>
                              <p:cond delay="0"/>
                            </p:stCondLst>
                            <p:childTnLst>
                              <p:par>
                                <p:cTn id="94" presetID="20" presetClass="entr" presetSubtype="0" fill="hold" grpId="0" nodeType="click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wedge">
                                      <p:cBhvr>
                                        <p:cTn id="96" dur="1000"/>
                                        <p:tgtEl>
                                          <p:spTgt spid="24"/>
                                        </p:tgtEl>
                                      </p:cBhvr>
                                    </p:animEffect>
                                  </p:childTnLst>
                                </p:cTn>
                              </p:par>
                            </p:childTnLst>
                          </p:cTn>
                        </p:par>
                      </p:childTnLst>
                    </p:cTn>
                  </p:par>
                  <p:par>
                    <p:cTn id="97" fill="hold">
                      <p:stCondLst>
                        <p:cond delay="indefinite"/>
                      </p:stCondLst>
                      <p:childTnLst>
                        <p:par>
                          <p:cTn id="98" fill="hold">
                            <p:stCondLst>
                              <p:cond delay="0"/>
                            </p:stCondLst>
                            <p:childTnLst>
                              <p:par>
                                <p:cTn id="99" presetID="20" presetClass="entr" presetSubtype="0" fill="hold" grpId="0" nodeType="click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wedge">
                                      <p:cBhvr>
                                        <p:cTn id="101" dur="1000"/>
                                        <p:tgtEl>
                                          <p:spTgt spid="25"/>
                                        </p:tgtEl>
                                      </p:cBhvr>
                                    </p:animEffect>
                                  </p:childTnLst>
                                </p:cTn>
                              </p:par>
                            </p:childTnLst>
                          </p:cTn>
                        </p:par>
                      </p:childTnLst>
                    </p:cTn>
                  </p:par>
                  <p:par>
                    <p:cTn id="102" fill="hold">
                      <p:stCondLst>
                        <p:cond delay="indefinite"/>
                      </p:stCondLst>
                      <p:childTnLst>
                        <p:par>
                          <p:cTn id="103" fill="hold">
                            <p:stCondLst>
                              <p:cond delay="0"/>
                            </p:stCondLst>
                            <p:childTnLst>
                              <p:par>
                                <p:cTn id="104" presetID="20" presetClass="entr" presetSubtype="0" fill="hold" grpId="0" nodeType="clickEffect">
                                  <p:stCondLst>
                                    <p:cond delay="0"/>
                                  </p:stCondLst>
                                  <p:childTnLst>
                                    <p:set>
                                      <p:cBhvr>
                                        <p:cTn id="105" dur="1" fill="hold">
                                          <p:stCondLst>
                                            <p:cond delay="0"/>
                                          </p:stCondLst>
                                        </p:cTn>
                                        <p:tgtEl>
                                          <p:spTgt spid="26"/>
                                        </p:tgtEl>
                                        <p:attrNameLst>
                                          <p:attrName>style.visibility</p:attrName>
                                        </p:attrNameLst>
                                      </p:cBhvr>
                                      <p:to>
                                        <p:strVal val="visible"/>
                                      </p:to>
                                    </p:set>
                                    <p:animEffect transition="in" filter="wedge">
                                      <p:cBhvr>
                                        <p:cTn id="106" dur="1000"/>
                                        <p:tgtEl>
                                          <p:spTgt spid="26"/>
                                        </p:tgtEl>
                                      </p:cBhvr>
                                    </p:animEffect>
                                  </p:childTnLst>
                                </p:cTn>
                              </p:par>
                            </p:childTnLst>
                          </p:cTn>
                        </p:par>
                      </p:childTnLst>
                    </p:cTn>
                  </p:par>
                  <p:par>
                    <p:cTn id="107" fill="hold">
                      <p:stCondLst>
                        <p:cond delay="indefinite"/>
                      </p:stCondLst>
                      <p:childTnLst>
                        <p:par>
                          <p:cTn id="108" fill="hold">
                            <p:stCondLst>
                              <p:cond delay="0"/>
                            </p:stCondLst>
                            <p:childTnLst>
                              <p:par>
                                <p:cTn id="109" presetID="20" presetClass="entr" presetSubtype="0" fill="hold" grpId="0" nodeType="click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edge">
                                      <p:cBhvr>
                                        <p:cTn id="111" dur="1000"/>
                                        <p:tgtEl>
                                          <p:spTgt spid="27"/>
                                        </p:tgtEl>
                                      </p:cBhvr>
                                    </p:animEffect>
                                  </p:childTnLst>
                                </p:cTn>
                              </p:par>
                            </p:childTnLst>
                          </p:cTn>
                        </p:par>
                      </p:childTnLst>
                    </p:cTn>
                  </p:par>
                  <p:par>
                    <p:cTn id="112" fill="hold">
                      <p:stCondLst>
                        <p:cond delay="indefinite"/>
                      </p:stCondLst>
                      <p:childTnLst>
                        <p:par>
                          <p:cTn id="113" fill="hold">
                            <p:stCondLst>
                              <p:cond delay="0"/>
                            </p:stCondLst>
                            <p:childTnLst>
                              <p:par>
                                <p:cTn id="114" presetID="20" presetClass="entr" presetSubtype="0" fill="hold" grpId="0" nodeType="clickEffect">
                                  <p:stCondLst>
                                    <p:cond delay="0"/>
                                  </p:stCondLst>
                                  <p:childTnLst>
                                    <p:set>
                                      <p:cBhvr>
                                        <p:cTn id="115" dur="1" fill="hold">
                                          <p:stCondLst>
                                            <p:cond delay="0"/>
                                          </p:stCondLst>
                                        </p:cTn>
                                        <p:tgtEl>
                                          <p:spTgt spid="28"/>
                                        </p:tgtEl>
                                        <p:attrNameLst>
                                          <p:attrName>style.visibility</p:attrName>
                                        </p:attrNameLst>
                                      </p:cBhvr>
                                      <p:to>
                                        <p:strVal val="visible"/>
                                      </p:to>
                                    </p:set>
                                    <p:animEffect transition="in" filter="wedge">
                                      <p:cBhvr>
                                        <p:cTn id="116" dur="1000"/>
                                        <p:tgtEl>
                                          <p:spTgt spid="28"/>
                                        </p:tgtEl>
                                      </p:cBhvr>
                                    </p:animEffect>
                                  </p:childTnLst>
                                </p:cTn>
                              </p:par>
                            </p:childTnLst>
                          </p:cTn>
                        </p:par>
                      </p:childTnLst>
                    </p:cTn>
                  </p:par>
                  <p:par>
                    <p:cTn id="117" fill="hold">
                      <p:stCondLst>
                        <p:cond delay="indefinite"/>
                      </p:stCondLst>
                      <p:childTnLst>
                        <p:par>
                          <p:cTn id="118" fill="hold">
                            <p:stCondLst>
                              <p:cond delay="0"/>
                            </p:stCondLst>
                            <p:childTnLst>
                              <p:par>
                                <p:cTn id="119" presetID="20" presetClass="entr" presetSubtype="0" fill="hold" grpId="0" nodeType="clickEffect">
                                  <p:stCondLst>
                                    <p:cond delay="0"/>
                                  </p:stCondLst>
                                  <p:childTnLst>
                                    <p:set>
                                      <p:cBhvr>
                                        <p:cTn id="120" dur="1" fill="hold">
                                          <p:stCondLst>
                                            <p:cond delay="0"/>
                                          </p:stCondLst>
                                        </p:cTn>
                                        <p:tgtEl>
                                          <p:spTgt spid="29"/>
                                        </p:tgtEl>
                                        <p:attrNameLst>
                                          <p:attrName>style.visibility</p:attrName>
                                        </p:attrNameLst>
                                      </p:cBhvr>
                                      <p:to>
                                        <p:strVal val="visible"/>
                                      </p:to>
                                    </p:set>
                                    <p:animEffect transition="in" filter="wedge">
                                      <p:cBhvr>
                                        <p:cTn id="121" dur="1000"/>
                                        <p:tgtEl>
                                          <p:spTgt spid="29"/>
                                        </p:tgtEl>
                                      </p:cBhvr>
                                    </p:animEffect>
                                  </p:childTnLst>
                                </p:cTn>
                              </p:par>
                            </p:childTnLst>
                          </p:cTn>
                        </p:par>
                      </p:childTnLst>
                    </p:cTn>
                  </p:par>
                  <p:par>
                    <p:cTn id="122" fill="hold">
                      <p:stCondLst>
                        <p:cond delay="indefinite"/>
                      </p:stCondLst>
                      <p:childTnLst>
                        <p:par>
                          <p:cTn id="123" fill="hold">
                            <p:stCondLst>
                              <p:cond delay="0"/>
                            </p:stCondLst>
                            <p:childTnLst>
                              <p:par>
                                <p:cTn id="124" presetID="20" presetClass="entr" presetSubtype="0" fill="hold" grpId="0" nodeType="click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edge">
                                      <p:cBhvr>
                                        <p:cTn id="126" dur="1000"/>
                                        <p:tgtEl>
                                          <p:spTgt spid="30"/>
                                        </p:tgtEl>
                                      </p:cBhvr>
                                    </p:animEffect>
                                  </p:childTnLst>
                                </p:cTn>
                              </p:par>
                            </p:childTnLst>
                          </p:cTn>
                        </p:par>
                      </p:childTnLst>
                    </p:cTn>
                  </p:par>
                  <p:par>
                    <p:cTn id="127" fill="hold">
                      <p:stCondLst>
                        <p:cond delay="indefinite"/>
                      </p:stCondLst>
                      <p:childTnLst>
                        <p:par>
                          <p:cTn id="128" fill="hold">
                            <p:stCondLst>
                              <p:cond delay="0"/>
                            </p:stCondLst>
                            <p:childTnLst>
                              <p:par>
                                <p:cTn id="129" presetID="20" presetClass="entr" presetSubtype="0" fill="hold" grpId="0" nodeType="clickEffect">
                                  <p:stCondLst>
                                    <p:cond delay="0"/>
                                  </p:stCondLst>
                                  <p:childTnLst>
                                    <p:set>
                                      <p:cBhvr>
                                        <p:cTn id="130" dur="1" fill="hold">
                                          <p:stCondLst>
                                            <p:cond delay="0"/>
                                          </p:stCondLst>
                                        </p:cTn>
                                        <p:tgtEl>
                                          <p:spTgt spid="31"/>
                                        </p:tgtEl>
                                        <p:attrNameLst>
                                          <p:attrName>style.visibility</p:attrName>
                                        </p:attrNameLst>
                                      </p:cBhvr>
                                      <p:to>
                                        <p:strVal val="visible"/>
                                      </p:to>
                                    </p:set>
                                    <p:animEffect transition="in" filter="wedge">
                                      <p:cBhvr>
                                        <p:cTn id="131" dur="1000"/>
                                        <p:tgtEl>
                                          <p:spTgt spid="31"/>
                                        </p:tgtEl>
                                      </p:cBhvr>
                                    </p:animEffect>
                                  </p:childTnLst>
                                </p:cTn>
                              </p:par>
                            </p:childTnLst>
                          </p:cTn>
                        </p:par>
                      </p:childTnLst>
                    </p:cTn>
                  </p:par>
                  <p:par>
                    <p:cTn id="132" fill="hold">
                      <p:stCondLst>
                        <p:cond delay="indefinite"/>
                      </p:stCondLst>
                      <p:childTnLst>
                        <p:par>
                          <p:cTn id="133" fill="hold">
                            <p:stCondLst>
                              <p:cond delay="0"/>
                            </p:stCondLst>
                            <p:childTnLst>
                              <p:par>
                                <p:cTn id="134" presetID="20" presetClass="entr" presetSubtype="0" fill="hold" grpId="0" nodeType="clickEffect">
                                  <p:stCondLst>
                                    <p:cond delay="0"/>
                                  </p:stCondLst>
                                  <p:childTnLst>
                                    <p:set>
                                      <p:cBhvr>
                                        <p:cTn id="135" dur="1" fill="hold">
                                          <p:stCondLst>
                                            <p:cond delay="0"/>
                                          </p:stCondLst>
                                        </p:cTn>
                                        <p:tgtEl>
                                          <p:spTgt spid="32"/>
                                        </p:tgtEl>
                                        <p:attrNameLst>
                                          <p:attrName>style.visibility</p:attrName>
                                        </p:attrNameLst>
                                      </p:cBhvr>
                                      <p:to>
                                        <p:strVal val="visible"/>
                                      </p:to>
                                    </p:set>
                                    <p:animEffect transition="in" filter="wedge">
                                      <p:cBhvr>
                                        <p:cTn id="136" dur="1000"/>
                                        <p:tgtEl>
                                          <p:spTgt spid="32"/>
                                        </p:tgtEl>
                                      </p:cBhvr>
                                    </p:animEffect>
                                  </p:childTnLst>
                                </p:cTn>
                              </p:par>
                            </p:childTnLst>
                          </p:cTn>
                        </p:par>
                      </p:childTnLst>
                    </p:cTn>
                  </p:par>
                  <p:par>
                    <p:cTn id="137" fill="hold">
                      <p:stCondLst>
                        <p:cond delay="indefinite"/>
                      </p:stCondLst>
                      <p:childTnLst>
                        <p:par>
                          <p:cTn id="138" fill="hold">
                            <p:stCondLst>
                              <p:cond delay="0"/>
                            </p:stCondLst>
                            <p:childTnLst>
                              <p:par>
                                <p:cTn id="139" presetID="20" presetClass="entr" presetSubtype="0" fill="hold" grpId="0" nodeType="click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wedge">
                                      <p:cBhvr>
                                        <p:cTn id="141" dur="1000"/>
                                        <p:tgtEl>
                                          <p:spTgt spid="33"/>
                                        </p:tgtEl>
                                      </p:cBhvr>
                                    </p:animEffect>
                                  </p:childTnLst>
                                </p:cTn>
                              </p:par>
                            </p:childTnLst>
                          </p:cTn>
                        </p:par>
                      </p:childTnLst>
                    </p:cTn>
                  </p:par>
                  <p:par>
                    <p:cTn id="142" fill="hold">
                      <p:stCondLst>
                        <p:cond delay="indefinite"/>
                      </p:stCondLst>
                      <p:childTnLst>
                        <p:par>
                          <p:cTn id="143" fill="hold">
                            <p:stCondLst>
                              <p:cond delay="0"/>
                            </p:stCondLst>
                            <p:childTnLst>
                              <p:par>
                                <p:cTn id="144" presetID="20" presetClass="entr" presetSubtype="0" fill="hold" grpId="0" nodeType="clickEffect">
                                  <p:stCondLst>
                                    <p:cond delay="0"/>
                                  </p:stCondLst>
                                  <p:childTnLst>
                                    <p:set>
                                      <p:cBhvr>
                                        <p:cTn id="145" dur="1" fill="hold">
                                          <p:stCondLst>
                                            <p:cond delay="0"/>
                                          </p:stCondLst>
                                        </p:cTn>
                                        <p:tgtEl>
                                          <p:spTgt spid="34"/>
                                        </p:tgtEl>
                                        <p:attrNameLst>
                                          <p:attrName>style.visibility</p:attrName>
                                        </p:attrNameLst>
                                      </p:cBhvr>
                                      <p:to>
                                        <p:strVal val="visible"/>
                                      </p:to>
                                    </p:set>
                                    <p:animEffect transition="in" filter="wedge">
                                      <p:cBhvr>
                                        <p:cTn id="146" dur="1000"/>
                                        <p:tgtEl>
                                          <p:spTgt spid="34"/>
                                        </p:tgtEl>
                                      </p:cBhvr>
                                    </p:animEffect>
                                  </p:childTnLst>
                                </p:cTn>
                              </p:par>
                            </p:childTnLst>
                          </p:cTn>
                        </p:par>
                      </p:childTnLst>
                    </p:cTn>
                  </p:par>
                  <p:par>
                    <p:cTn id="147" fill="hold">
                      <p:stCondLst>
                        <p:cond delay="indefinite"/>
                      </p:stCondLst>
                      <p:childTnLst>
                        <p:par>
                          <p:cTn id="148" fill="hold">
                            <p:stCondLst>
                              <p:cond delay="0"/>
                            </p:stCondLst>
                            <p:childTnLst>
                              <p:par>
                                <p:cTn id="149" presetID="20" presetClass="entr" presetSubtype="0" fill="hold" grpId="0" nodeType="click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wedge">
                                      <p:cBhvr>
                                        <p:cTn id="151" dur="1000"/>
                                        <p:tgtEl>
                                          <p:spTgt spid="35"/>
                                        </p:tgtEl>
                                      </p:cBhvr>
                                    </p:animEffect>
                                  </p:childTnLst>
                                </p:cTn>
                              </p:par>
                            </p:childTnLst>
                          </p:cTn>
                        </p:par>
                      </p:childTnLst>
                    </p:cTn>
                  </p:par>
                  <p:par>
                    <p:cTn id="152" fill="hold">
                      <p:stCondLst>
                        <p:cond delay="indefinite"/>
                      </p:stCondLst>
                      <p:childTnLst>
                        <p:par>
                          <p:cTn id="153" fill="hold">
                            <p:stCondLst>
                              <p:cond delay="0"/>
                            </p:stCondLst>
                            <p:childTnLst>
                              <p:par>
                                <p:cTn id="154" presetID="20" presetClass="entr" presetSubtype="0" fill="hold" grpId="0" nodeType="clickEffect">
                                  <p:stCondLst>
                                    <p:cond delay="0"/>
                                  </p:stCondLst>
                                  <p:childTnLst>
                                    <p:set>
                                      <p:cBhvr>
                                        <p:cTn id="155" dur="1" fill="hold">
                                          <p:stCondLst>
                                            <p:cond delay="0"/>
                                          </p:stCondLst>
                                        </p:cTn>
                                        <p:tgtEl>
                                          <p:spTgt spid="36"/>
                                        </p:tgtEl>
                                        <p:attrNameLst>
                                          <p:attrName>style.visibility</p:attrName>
                                        </p:attrNameLst>
                                      </p:cBhvr>
                                      <p:to>
                                        <p:strVal val="visible"/>
                                      </p:to>
                                    </p:set>
                                    <p:animEffect transition="in" filter="wedge">
                                      <p:cBhvr>
                                        <p:cTn id="156"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072330" y="831534"/>
            <a:ext cx="928694"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ثالثاً</a:t>
            </a:r>
            <a:endParaRPr lang="ar-SA" sz="2800" b="1" dirty="0">
              <a:solidFill>
                <a:schemeClr val="tx1"/>
              </a:solidFill>
            </a:endParaRPr>
          </a:p>
        </p:txBody>
      </p:sp>
      <p:sp>
        <p:nvSpPr>
          <p:cNvPr id="4" name="مربع نص 3"/>
          <p:cNvSpPr txBox="1"/>
          <p:nvPr/>
        </p:nvSpPr>
        <p:spPr>
          <a:xfrm>
            <a:off x="1142976" y="752473"/>
            <a:ext cx="6643734" cy="584775"/>
          </a:xfrm>
          <a:prstGeom prst="rect">
            <a:avLst/>
          </a:prstGeom>
          <a:noFill/>
        </p:spPr>
        <p:txBody>
          <a:bodyPr wrap="square" rtlCol="1">
            <a:spAutoFit/>
          </a:bodyPr>
          <a:lstStyle/>
          <a:p>
            <a:pPr algn="ctr"/>
            <a:r>
              <a:rPr lang="ar-SA" sz="3200" b="1" dirty="0" smtClean="0">
                <a:cs typeface="DecoType Naskh" pitchFamily="2" charset="-78"/>
              </a:rPr>
              <a:t>* (</a:t>
            </a:r>
            <a:r>
              <a:rPr lang="ar-SA" sz="3200" b="1" dirty="0" smtClean="0">
                <a:solidFill>
                  <a:srgbClr val="C00000"/>
                </a:solidFill>
                <a:cs typeface="DecoType Naskh" pitchFamily="2" charset="-78"/>
              </a:rPr>
              <a:t>هذه بئر ماء عذب</a:t>
            </a:r>
            <a:r>
              <a:rPr lang="ar-SA" sz="3200" b="1" dirty="0" smtClean="0">
                <a:cs typeface="DecoType Naskh" pitchFamily="2" charset="-78"/>
              </a:rPr>
              <a:t>)،(</a:t>
            </a:r>
            <a:r>
              <a:rPr lang="ar-SA" sz="3200" b="1" dirty="0" smtClean="0">
                <a:solidFill>
                  <a:srgbClr val="C00000"/>
                </a:solidFill>
                <a:cs typeface="DecoType Naskh" pitchFamily="2" charset="-78"/>
              </a:rPr>
              <a:t>هنا بئر ماء عذب</a:t>
            </a:r>
            <a:r>
              <a:rPr lang="ar-SA" sz="3200" b="1" dirty="0" smtClean="0">
                <a:cs typeface="DecoType Naskh" pitchFamily="2" charset="-78"/>
              </a:rPr>
              <a:t>)</a:t>
            </a:r>
          </a:p>
        </p:txBody>
      </p:sp>
      <p:sp>
        <p:nvSpPr>
          <p:cNvPr id="5" name="مربع نص 4"/>
          <p:cNvSpPr txBox="1"/>
          <p:nvPr/>
        </p:nvSpPr>
        <p:spPr>
          <a:xfrm>
            <a:off x="357158" y="1325953"/>
            <a:ext cx="7858180" cy="4031873"/>
          </a:xfrm>
          <a:prstGeom prst="rect">
            <a:avLst/>
          </a:prstGeom>
          <a:noFill/>
        </p:spPr>
        <p:txBody>
          <a:bodyPr wrap="square" rtlCol="1">
            <a:spAutoFit/>
          </a:bodyPr>
          <a:lstStyle/>
          <a:p>
            <a:r>
              <a:rPr lang="ar-SA" sz="3200" b="1" dirty="0" smtClean="0">
                <a:cs typeface="DecoType Naskh" pitchFamily="2" charset="-78"/>
              </a:rPr>
              <a:t>1) أكمل العبارة التالية:</a:t>
            </a:r>
          </a:p>
          <a:p>
            <a:r>
              <a:rPr lang="ar-SA" sz="3200" b="1" dirty="0" smtClean="0">
                <a:cs typeface="DecoType Naskh" pitchFamily="2" charset="-78"/>
              </a:rPr>
              <a:t>    ......اسم إشارة اختص بذات(شيء محسوس)،أما(هنا)فهو اسم إشارة دل على.....</a:t>
            </a:r>
          </a:p>
          <a:p>
            <a:r>
              <a:rPr lang="ar-SA" sz="3200" b="1" dirty="0" smtClean="0">
                <a:cs typeface="DecoType Naskh" pitchFamily="2" charset="-78"/>
              </a:rPr>
              <a:t>2) أبحث في النص عن أسماء إشارة أخرى دلت على مكان وأكتبها وفق المراتب التالية:</a:t>
            </a:r>
          </a:p>
          <a:p>
            <a:pPr algn="ctr"/>
            <a:r>
              <a:rPr lang="ar-SA" sz="3200" b="1" dirty="0" smtClean="0">
                <a:cs typeface="DecoType Naskh" pitchFamily="2" charset="-78"/>
              </a:rPr>
              <a:t>.............................(مكان قريب)</a:t>
            </a:r>
          </a:p>
          <a:p>
            <a:pPr algn="ctr"/>
            <a:r>
              <a:rPr lang="ar-SA" sz="3200" b="1" dirty="0" smtClean="0">
                <a:cs typeface="DecoType Naskh" pitchFamily="2" charset="-78"/>
              </a:rPr>
              <a:t>.............................(مكان متوسط)</a:t>
            </a:r>
          </a:p>
          <a:p>
            <a:pPr algn="ctr"/>
            <a:r>
              <a:rPr lang="ar-SA" sz="3200" b="1" dirty="0" smtClean="0">
                <a:cs typeface="DecoType Naskh" pitchFamily="2" charset="-78"/>
              </a:rPr>
              <a:t>.............................(مكان بعيد)     </a:t>
            </a:r>
          </a:p>
        </p:txBody>
      </p:sp>
      <p:sp>
        <p:nvSpPr>
          <p:cNvPr id="6" name="مربع نص 5"/>
          <p:cNvSpPr txBox="1"/>
          <p:nvPr/>
        </p:nvSpPr>
        <p:spPr>
          <a:xfrm>
            <a:off x="6715140" y="1714488"/>
            <a:ext cx="1000132" cy="584775"/>
          </a:xfrm>
          <a:prstGeom prst="rect">
            <a:avLst/>
          </a:prstGeom>
          <a:noFill/>
        </p:spPr>
        <p:txBody>
          <a:bodyPr wrap="square" rtlCol="1">
            <a:spAutoFit/>
          </a:bodyPr>
          <a:lstStyle/>
          <a:p>
            <a:pPr algn="ctr"/>
            <a:r>
              <a:rPr lang="ar-SA" sz="3200" b="1" i="1" dirty="0" smtClean="0">
                <a:solidFill>
                  <a:srgbClr val="C00000"/>
                </a:solidFill>
              </a:rPr>
              <a:t>هذه</a:t>
            </a:r>
            <a:endParaRPr lang="ar-SA" b="1" i="1" dirty="0">
              <a:solidFill>
                <a:srgbClr val="C00000"/>
              </a:solidFill>
            </a:endParaRPr>
          </a:p>
        </p:txBody>
      </p:sp>
      <p:sp>
        <p:nvSpPr>
          <p:cNvPr id="7" name="مربع نص 6"/>
          <p:cNvSpPr txBox="1"/>
          <p:nvPr/>
        </p:nvSpPr>
        <p:spPr>
          <a:xfrm>
            <a:off x="5643570" y="2143116"/>
            <a:ext cx="1000132" cy="584775"/>
          </a:xfrm>
          <a:prstGeom prst="rect">
            <a:avLst/>
          </a:prstGeom>
          <a:noFill/>
        </p:spPr>
        <p:txBody>
          <a:bodyPr wrap="square" rtlCol="1">
            <a:spAutoFit/>
          </a:bodyPr>
          <a:lstStyle/>
          <a:p>
            <a:pPr algn="ctr"/>
            <a:r>
              <a:rPr lang="ar-SA" sz="3200" b="1" i="1" dirty="0" smtClean="0">
                <a:solidFill>
                  <a:srgbClr val="C00000"/>
                </a:solidFill>
              </a:rPr>
              <a:t>مكان</a:t>
            </a:r>
            <a:endParaRPr lang="ar-SA" b="1" i="1" dirty="0">
              <a:solidFill>
                <a:srgbClr val="C00000"/>
              </a:solidFill>
            </a:endParaRPr>
          </a:p>
        </p:txBody>
      </p:sp>
      <p:sp>
        <p:nvSpPr>
          <p:cNvPr id="8" name="مربع نص 7"/>
          <p:cNvSpPr txBox="1"/>
          <p:nvPr/>
        </p:nvSpPr>
        <p:spPr>
          <a:xfrm>
            <a:off x="2214546" y="3712493"/>
            <a:ext cx="5500726" cy="461665"/>
          </a:xfrm>
          <a:prstGeom prst="rect">
            <a:avLst/>
          </a:prstGeom>
          <a:noFill/>
        </p:spPr>
        <p:txBody>
          <a:bodyPr wrap="square" rtlCol="1">
            <a:spAutoFit/>
          </a:bodyPr>
          <a:lstStyle/>
          <a:p>
            <a:pPr algn="ctr"/>
            <a:r>
              <a:rPr lang="ar-SA" sz="2400" b="1" i="1" dirty="0" smtClean="0">
                <a:solidFill>
                  <a:srgbClr val="C00000"/>
                </a:solidFill>
              </a:rPr>
              <a:t>هنا مجرى ماء تقذف فيه قاذورات أهل القرى والمدن</a:t>
            </a:r>
            <a:endParaRPr lang="ar-SA" sz="2400" b="1" i="1" dirty="0">
              <a:solidFill>
                <a:srgbClr val="C00000"/>
              </a:solidFill>
            </a:endParaRPr>
          </a:p>
        </p:txBody>
      </p:sp>
      <p:sp>
        <p:nvSpPr>
          <p:cNvPr id="9" name="مربع نص 8"/>
          <p:cNvSpPr txBox="1"/>
          <p:nvPr/>
        </p:nvSpPr>
        <p:spPr>
          <a:xfrm>
            <a:off x="2500298" y="4212559"/>
            <a:ext cx="5072098" cy="523220"/>
          </a:xfrm>
          <a:prstGeom prst="rect">
            <a:avLst/>
          </a:prstGeom>
          <a:noFill/>
        </p:spPr>
        <p:txBody>
          <a:bodyPr wrap="square" rtlCol="1">
            <a:spAutoFit/>
          </a:bodyPr>
          <a:lstStyle/>
          <a:p>
            <a:pPr algn="ctr"/>
            <a:r>
              <a:rPr lang="ar-SA" sz="2800" b="1" i="1" dirty="0" smtClean="0">
                <a:solidFill>
                  <a:srgbClr val="C00000"/>
                </a:solidFill>
              </a:rPr>
              <a:t>هناك بئر تركت بغير غطاء ولا وقاية</a:t>
            </a:r>
            <a:endParaRPr lang="ar-SA" sz="2800" b="1" i="1" dirty="0">
              <a:solidFill>
                <a:srgbClr val="C00000"/>
              </a:solidFill>
            </a:endParaRPr>
          </a:p>
        </p:txBody>
      </p:sp>
      <p:sp>
        <p:nvSpPr>
          <p:cNvPr id="10" name="مربع نص 9"/>
          <p:cNvSpPr txBox="1"/>
          <p:nvPr/>
        </p:nvSpPr>
        <p:spPr>
          <a:xfrm>
            <a:off x="2500298" y="4643446"/>
            <a:ext cx="5072098" cy="461665"/>
          </a:xfrm>
          <a:prstGeom prst="rect">
            <a:avLst/>
          </a:prstGeom>
          <a:noFill/>
        </p:spPr>
        <p:txBody>
          <a:bodyPr wrap="square" rtlCol="1">
            <a:spAutoFit/>
          </a:bodyPr>
          <a:lstStyle/>
          <a:p>
            <a:pPr algn="ctr"/>
            <a:r>
              <a:rPr lang="ar-SA" sz="2400" b="1" i="1" dirty="0" smtClean="0">
                <a:solidFill>
                  <a:srgbClr val="C00000"/>
                </a:solidFill>
              </a:rPr>
              <a:t>هنالك آبار وينابيع عميقة يخرج الماء منها ساخناً </a:t>
            </a:r>
            <a:endParaRPr lang="ar-SA" sz="2400" b="1" i="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4)">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4)">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4)">
                                      <p:cBhvr>
                                        <p:cTn id="28" dur="1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heel(4)">
                                      <p:cBhvr>
                                        <p:cTn id="33" dur="1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heel(4)">
                                      <p:cBhvr>
                                        <p:cTn id="3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572396" y="364789"/>
            <a:ext cx="1000132"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رابعاً</a:t>
            </a:r>
            <a:endParaRPr lang="ar-SA" sz="2800" b="1" dirty="0">
              <a:solidFill>
                <a:schemeClr val="tx1"/>
              </a:solidFill>
            </a:endParaRPr>
          </a:p>
        </p:txBody>
      </p:sp>
      <p:sp>
        <p:nvSpPr>
          <p:cNvPr id="4" name="مربع نص 3"/>
          <p:cNvSpPr txBox="1"/>
          <p:nvPr/>
        </p:nvSpPr>
        <p:spPr>
          <a:xfrm>
            <a:off x="1000100" y="285728"/>
            <a:ext cx="6715172" cy="584775"/>
          </a:xfrm>
          <a:prstGeom prst="rect">
            <a:avLst/>
          </a:prstGeom>
          <a:noFill/>
        </p:spPr>
        <p:txBody>
          <a:bodyPr wrap="square" rtlCol="1">
            <a:spAutoFit/>
          </a:bodyPr>
          <a:lstStyle/>
          <a:p>
            <a:pPr algn="ctr"/>
            <a:r>
              <a:rPr lang="ar-SA" sz="3200" b="1" dirty="0" smtClean="0">
                <a:cs typeface="DecoType Naskh" pitchFamily="2" charset="-78"/>
              </a:rPr>
              <a:t>أعبر عن الصور التالية بجمل تتضمن أسماء إشارة مناسبة:</a:t>
            </a:r>
          </a:p>
        </p:txBody>
      </p:sp>
      <p:sp>
        <p:nvSpPr>
          <p:cNvPr id="6" name="مستطيل مستدير الزوايا 5"/>
          <p:cNvSpPr/>
          <p:nvPr/>
        </p:nvSpPr>
        <p:spPr>
          <a:xfrm>
            <a:off x="928662" y="1357298"/>
            <a:ext cx="5643602" cy="571504"/>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ستطيل مستدير الزوايا 8"/>
          <p:cNvSpPr/>
          <p:nvPr/>
        </p:nvSpPr>
        <p:spPr>
          <a:xfrm>
            <a:off x="857224" y="5786454"/>
            <a:ext cx="5643602" cy="571504"/>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ستطيل مستدير الزوايا 10"/>
          <p:cNvSpPr/>
          <p:nvPr/>
        </p:nvSpPr>
        <p:spPr>
          <a:xfrm>
            <a:off x="928662" y="3643314"/>
            <a:ext cx="5643602" cy="571504"/>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ستطيل مستدير الزوايا 12"/>
          <p:cNvSpPr/>
          <p:nvPr/>
        </p:nvSpPr>
        <p:spPr>
          <a:xfrm>
            <a:off x="2571736" y="2500306"/>
            <a:ext cx="5643602" cy="571504"/>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مستطيل مستدير الزوايا 14"/>
          <p:cNvSpPr/>
          <p:nvPr/>
        </p:nvSpPr>
        <p:spPr>
          <a:xfrm>
            <a:off x="2571736" y="4714884"/>
            <a:ext cx="5643602" cy="571504"/>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pic>
        <p:nvPicPr>
          <p:cNvPr id="2050" name="Picture 2" descr="C:\Documents and Settings\user\سطح المكتب\صور\11122009(032).jpg"/>
          <p:cNvPicPr>
            <a:picLocks noChangeAspect="1" noChangeArrowheads="1"/>
          </p:cNvPicPr>
          <p:nvPr/>
        </p:nvPicPr>
        <p:blipFill>
          <a:blip r:embed="rId3" cstate="print">
            <a:lum bright="10000" contrast="10000"/>
          </a:blip>
          <a:srcRect l="19238" t="16797" r="14844" b="22656"/>
          <a:stretch>
            <a:fillRect/>
          </a:stretch>
        </p:blipFill>
        <p:spPr bwMode="auto">
          <a:xfrm>
            <a:off x="285720" y="4286256"/>
            <a:ext cx="2286016" cy="1428760"/>
          </a:xfrm>
          <a:prstGeom prst="rect">
            <a:avLst/>
          </a:prstGeom>
          <a:noFill/>
        </p:spPr>
      </p:pic>
      <p:pic>
        <p:nvPicPr>
          <p:cNvPr id="2051" name="Picture 3" descr="C:\Documents and Settings\user\سطح المكتب\صور\11122009(030).jpg"/>
          <p:cNvPicPr>
            <a:picLocks noChangeAspect="1" noChangeArrowheads="1"/>
          </p:cNvPicPr>
          <p:nvPr/>
        </p:nvPicPr>
        <p:blipFill>
          <a:blip r:embed="rId4" cstate="print">
            <a:lum bright="10000"/>
          </a:blip>
          <a:srcRect l="19238" t="20703" r="16308" b="18750"/>
          <a:stretch>
            <a:fillRect/>
          </a:stretch>
        </p:blipFill>
        <p:spPr bwMode="auto">
          <a:xfrm>
            <a:off x="6572264" y="5357826"/>
            <a:ext cx="2214577" cy="1285884"/>
          </a:xfrm>
          <a:prstGeom prst="rect">
            <a:avLst/>
          </a:prstGeom>
          <a:noFill/>
        </p:spPr>
      </p:pic>
      <p:pic>
        <p:nvPicPr>
          <p:cNvPr id="2052" name="Picture 4" descr="C:\Documents and Settings\user\سطح المكتب\صور\11122009(029).jpg"/>
          <p:cNvPicPr>
            <a:picLocks noChangeAspect="1" noChangeArrowheads="1"/>
          </p:cNvPicPr>
          <p:nvPr/>
        </p:nvPicPr>
        <p:blipFill>
          <a:blip r:embed="rId5" cstate="print">
            <a:lum bright="10000"/>
          </a:blip>
          <a:srcRect l="17773" r="30957"/>
          <a:stretch>
            <a:fillRect/>
          </a:stretch>
        </p:blipFill>
        <p:spPr bwMode="auto">
          <a:xfrm rot="5400000">
            <a:off x="6925988" y="2860962"/>
            <a:ext cx="1549980" cy="2114552"/>
          </a:xfrm>
          <a:prstGeom prst="rect">
            <a:avLst/>
          </a:prstGeom>
          <a:noFill/>
        </p:spPr>
      </p:pic>
      <p:pic>
        <p:nvPicPr>
          <p:cNvPr id="2053" name="Picture 5" descr="C:\Documents and Settings\user\سطح المكتب\صور\11122009(031).jpg"/>
          <p:cNvPicPr>
            <a:picLocks noChangeAspect="1" noChangeArrowheads="1"/>
          </p:cNvPicPr>
          <p:nvPr/>
        </p:nvPicPr>
        <p:blipFill>
          <a:blip r:embed="rId6" cstate="print">
            <a:lum bright="10000" contrast="40000"/>
          </a:blip>
          <a:srcRect l="8984" t="10937" r="14844" b="20703"/>
          <a:stretch>
            <a:fillRect/>
          </a:stretch>
        </p:blipFill>
        <p:spPr bwMode="auto">
          <a:xfrm>
            <a:off x="214282" y="2000240"/>
            <a:ext cx="2357454" cy="1500198"/>
          </a:xfrm>
          <a:prstGeom prst="rect">
            <a:avLst/>
          </a:prstGeom>
          <a:noFill/>
        </p:spPr>
      </p:pic>
      <p:pic>
        <p:nvPicPr>
          <p:cNvPr id="2054" name="Picture 6" descr="C:\Documents and Settings\user\سطح المكتب\صور\11122009(028).jpg"/>
          <p:cNvPicPr>
            <a:picLocks noChangeAspect="1" noChangeArrowheads="1"/>
          </p:cNvPicPr>
          <p:nvPr/>
        </p:nvPicPr>
        <p:blipFill>
          <a:blip r:embed="rId7" cstate="print">
            <a:lum bright="10000"/>
          </a:blip>
          <a:srcRect l="17773" t="8984" r="39746" b="7031"/>
          <a:stretch>
            <a:fillRect/>
          </a:stretch>
        </p:blipFill>
        <p:spPr bwMode="auto">
          <a:xfrm rot="5400000">
            <a:off x="6929454" y="642918"/>
            <a:ext cx="1357322" cy="207170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out)">
                                      <p:cBhvr>
                                        <p:cTn id="13" dur="1000"/>
                                        <p:tgtEl>
                                          <p:spTgt spid="6"/>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ircle(out)">
                                      <p:cBhvr>
                                        <p:cTn id="16" dur="1000"/>
                                        <p:tgtEl>
                                          <p:spTgt spid="13"/>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out)">
                                      <p:cBhvr>
                                        <p:cTn id="19" dur="1000"/>
                                        <p:tgtEl>
                                          <p:spTgt spid="11"/>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ircle(out)">
                                      <p:cBhvr>
                                        <p:cTn id="22" dur="1000"/>
                                        <p:tgtEl>
                                          <p:spTgt spid="15"/>
                                        </p:tgtEl>
                                      </p:cBhvr>
                                    </p:animEffect>
                                  </p:childTnLst>
                                </p:cTn>
                              </p:par>
                              <p:par>
                                <p:cTn id="23" presetID="6" presetClass="entr" presetSubtype="3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ircle(out)">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9" grpId="0" animBg="1"/>
      <p:bldP spid="11" grpId="0" animBg="1"/>
      <p:bldP spid="13"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143768" y="1565964"/>
            <a:ext cx="1143008"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خامساً</a:t>
            </a:r>
            <a:endParaRPr lang="ar-SA" sz="2800" b="1" dirty="0">
              <a:solidFill>
                <a:schemeClr val="tx1"/>
              </a:solidFill>
            </a:endParaRPr>
          </a:p>
        </p:txBody>
      </p:sp>
      <p:sp>
        <p:nvSpPr>
          <p:cNvPr id="4" name="مربع نص 3"/>
          <p:cNvSpPr txBox="1"/>
          <p:nvPr/>
        </p:nvSpPr>
        <p:spPr>
          <a:xfrm>
            <a:off x="3428992" y="1558341"/>
            <a:ext cx="3571900" cy="584775"/>
          </a:xfrm>
          <a:prstGeom prst="rect">
            <a:avLst/>
          </a:prstGeom>
          <a:noFill/>
        </p:spPr>
        <p:txBody>
          <a:bodyPr wrap="square" rtlCol="1">
            <a:spAutoFit/>
          </a:bodyPr>
          <a:lstStyle/>
          <a:p>
            <a:pPr algn="ctr"/>
            <a:r>
              <a:rPr lang="ar-SA" sz="3200" b="1" dirty="0" smtClean="0">
                <a:cs typeface="DecoType Naskh" pitchFamily="2" charset="-78"/>
              </a:rPr>
              <a:t>أكمل شفهياً وفق النمط المعطى:</a:t>
            </a:r>
          </a:p>
        </p:txBody>
      </p:sp>
      <p:sp>
        <p:nvSpPr>
          <p:cNvPr id="5" name="مستطيل مستدير الزوايا 4"/>
          <p:cNvSpPr/>
          <p:nvPr/>
        </p:nvSpPr>
        <p:spPr>
          <a:xfrm>
            <a:off x="1000100" y="2285992"/>
            <a:ext cx="7429552" cy="2643206"/>
          </a:xfrm>
          <a:prstGeom prst="round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w="76200">
            <a:prstDash val="sysDot"/>
          </a:ln>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effectLst>
                  <a:glow rad="63500">
                    <a:schemeClr val="accent1">
                      <a:satMod val="175000"/>
                      <a:alpha val="40000"/>
                    </a:schemeClr>
                  </a:glow>
                </a:effectLst>
              </a:rPr>
              <a:t>” قالت الفتاة :هاهو ذا أخي يؤدي عمله بكل إتقان.</a:t>
            </a:r>
          </a:p>
          <a:p>
            <a:pPr algn="ctr"/>
            <a:r>
              <a:rPr lang="ar-SA" sz="2800" b="1" dirty="0" smtClean="0">
                <a:solidFill>
                  <a:schemeClr val="tx1"/>
                </a:solidFill>
                <a:effectLst>
                  <a:glow rad="63500">
                    <a:schemeClr val="accent1">
                      <a:satMod val="175000"/>
                      <a:alpha val="40000"/>
                    </a:schemeClr>
                  </a:glow>
                </a:effectLst>
              </a:rPr>
              <a:t>” ونقول:هاهي..........تاج على رؤوس الأصحاء. </a:t>
            </a:r>
          </a:p>
          <a:p>
            <a:pPr algn="ctr"/>
            <a:r>
              <a:rPr lang="ar-SA" sz="2800" b="1" dirty="0" smtClean="0">
                <a:solidFill>
                  <a:schemeClr val="tx1"/>
                </a:solidFill>
                <a:effectLst>
                  <a:glow rad="63500">
                    <a:schemeClr val="accent1">
                      <a:satMod val="175000"/>
                      <a:alpha val="40000"/>
                    </a:schemeClr>
                  </a:glow>
                </a:effectLst>
              </a:rPr>
              <a:t>” ونقول:ها.........................يلقون بأيديهم إلى التهلكة.</a:t>
            </a:r>
          </a:p>
          <a:p>
            <a:pPr algn="ctr"/>
            <a:r>
              <a:rPr lang="ar-SA" sz="2800" b="1" dirty="0" smtClean="0">
                <a:solidFill>
                  <a:schemeClr val="tx1"/>
                </a:solidFill>
                <a:effectLst>
                  <a:glow rad="63500">
                    <a:schemeClr val="accent1">
                      <a:satMod val="175000"/>
                      <a:alpha val="40000"/>
                    </a:schemeClr>
                  </a:glow>
                </a:effectLst>
              </a:rPr>
              <a:t>” ونقول:ها....................يواجهان مشكلات البيئة باهتمام.</a:t>
            </a:r>
            <a:endParaRPr lang="ar-SA" sz="2800" b="1" dirty="0">
              <a:solidFill>
                <a:schemeClr val="tx1"/>
              </a:solidFill>
              <a:effectLst>
                <a:glow rad="63500">
                  <a:schemeClr val="accent1">
                    <a:satMod val="175000"/>
                    <a:alpha val="40000"/>
                  </a:schemeClr>
                </a:glow>
              </a:effectLst>
            </a:endParaRPr>
          </a:p>
        </p:txBody>
      </p:sp>
      <p:sp>
        <p:nvSpPr>
          <p:cNvPr id="6" name="مربع نص 5"/>
          <p:cNvSpPr txBox="1"/>
          <p:nvPr/>
        </p:nvSpPr>
        <p:spPr>
          <a:xfrm>
            <a:off x="4929190" y="2987101"/>
            <a:ext cx="1071570" cy="584775"/>
          </a:xfrm>
          <a:prstGeom prst="rect">
            <a:avLst/>
          </a:prstGeom>
          <a:noFill/>
        </p:spPr>
        <p:txBody>
          <a:bodyPr wrap="square" rtlCol="1">
            <a:spAutoFit/>
          </a:bodyPr>
          <a:lstStyle/>
          <a:p>
            <a:pPr algn="ctr"/>
            <a:r>
              <a:rPr lang="ar-SA" sz="3200" b="1" i="1" dirty="0" smtClean="0">
                <a:solidFill>
                  <a:srgbClr val="C00000"/>
                </a:solidFill>
              </a:rPr>
              <a:t>ذي</a:t>
            </a:r>
            <a:endParaRPr lang="ar-SA" b="1" i="1" dirty="0">
              <a:solidFill>
                <a:srgbClr val="C00000"/>
              </a:solidFill>
            </a:endParaRPr>
          </a:p>
        </p:txBody>
      </p:sp>
      <p:sp>
        <p:nvSpPr>
          <p:cNvPr id="7" name="مربع نص 6"/>
          <p:cNvSpPr txBox="1"/>
          <p:nvPr/>
        </p:nvSpPr>
        <p:spPr>
          <a:xfrm>
            <a:off x="4143372" y="3477284"/>
            <a:ext cx="2643206" cy="523220"/>
          </a:xfrm>
          <a:prstGeom prst="rect">
            <a:avLst/>
          </a:prstGeom>
          <a:noFill/>
        </p:spPr>
        <p:txBody>
          <a:bodyPr wrap="square" rtlCol="1">
            <a:spAutoFit/>
          </a:bodyPr>
          <a:lstStyle/>
          <a:p>
            <a:pPr algn="ctr"/>
            <a:r>
              <a:rPr lang="ar-SA" sz="2800" b="1" i="1" dirty="0" smtClean="0">
                <a:solidFill>
                  <a:srgbClr val="C00000"/>
                </a:solidFill>
              </a:rPr>
              <a:t>هم أولاء المدخنون</a:t>
            </a:r>
            <a:endParaRPr lang="ar-SA" sz="1600" b="1" i="1" dirty="0">
              <a:solidFill>
                <a:srgbClr val="C00000"/>
              </a:solidFill>
            </a:endParaRPr>
          </a:p>
        </p:txBody>
      </p:sp>
      <p:sp>
        <p:nvSpPr>
          <p:cNvPr id="8" name="مربع نص 7"/>
          <p:cNvSpPr txBox="1"/>
          <p:nvPr/>
        </p:nvSpPr>
        <p:spPr>
          <a:xfrm>
            <a:off x="4572000" y="3929066"/>
            <a:ext cx="2643206" cy="523220"/>
          </a:xfrm>
          <a:prstGeom prst="rect">
            <a:avLst/>
          </a:prstGeom>
          <a:noFill/>
        </p:spPr>
        <p:txBody>
          <a:bodyPr wrap="square" rtlCol="1">
            <a:spAutoFit/>
          </a:bodyPr>
          <a:lstStyle/>
          <a:p>
            <a:pPr algn="ctr"/>
            <a:r>
              <a:rPr lang="ar-SA" sz="2800" b="1" i="1" dirty="0" smtClean="0">
                <a:solidFill>
                  <a:srgbClr val="C00000"/>
                </a:solidFill>
              </a:rPr>
              <a:t>هما ذان العالمان</a:t>
            </a:r>
            <a:endParaRPr lang="ar-SA" sz="1600" b="1" i="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4)">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4)">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4)">
                                      <p:cBhvr>
                                        <p:cTn id="2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925515" y="199866"/>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357158" y="202148"/>
            <a:ext cx="7500990"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أبحث في الآيات القرآنية التالية عن أسماء إشارة،ثم أدونها في حقلها المناسب:</a:t>
            </a:r>
            <a:endParaRPr lang="ar-SA" sz="2800" b="1" dirty="0">
              <a:effectLst>
                <a:glow rad="101600">
                  <a:schemeClr val="accent2">
                    <a:satMod val="175000"/>
                    <a:alpha val="40000"/>
                  </a:schemeClr>
                </a:glow>
              </a:effectLst>
            </a:endParaRPr>
          </a:p>
        </p:txBody>
      </p:sp>
      <p:graphicFrame>
        <p:nvGraphicFramePr>
          <p:cNvPr id="5" name="جدول 4"/>
          <p:cNvGraphicFramePr>
            <a:graphicFrameLocks noGrp="1"/>
          </p:cNvGraphicFramePr>
          <p:nvPr/>
        </p:nvGraphicFramePr>
        <p:xfrm>
          <a:off x="357155" y="1259188"/>
          <a:ext cx="8358249" cy="5027332"/>
        </p:xfrm>
        <a:graphic>
          <a:graphicData uri="http://schemas.openxmlformats.org/drawingml/2006/table">
            <a:tbl>
              <a:tblPr rtl="1" firstRow="1" bandRow="1">
                <a:tableStyleId>{F5AB1C69-6EDB-4FF4-983F-18BD219EF322}</a:tableStyleId>
              </a:tblPr>
              <a:tblGrid>
                <a:gridCol w="6072203"/>
                <a:gridCol w="1071555"/>
                <a:gridCol w="1214491"/>
              </a:tblGrid>
              <a:tr h="370840">
                <a:tc>
                  <a:txBody>
                    <a:bodyPr/>
                    <a:lstStyle/>
                    <a:p>
                      <a:pPr algn="ctr" rtl="1"/>
                      <a:r>
                        <a:rPr lang="ar-SA" sz="2800" b="1" dirty="0" smtClean="0">
                          <a:solidFill>
                            <a:schemeClr val="tx1"/>
                          </a:solidFill>
                        </a:rPr>
                        <a:t>قال تعالى</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1800" b="1" dirty="0" smtClean="0">
                          <a:solidFill>
                            <a:schemeClr val="tx1"/>
                          </a:solidFill>
                        </a:rPr>
                        <a:t>اسم إشارة</a:t>
                      </a:r>
                    </a:p>
                    <a:p>
                      <a:pPr algn="ctr" rtl="1"/>
                      <a:r>
                        <a:rPr lang="ar-SA" sz="1800" b="1" dirty="0" smtClean="0">
                          <a:solidFill>
                            <a:schemeClr val="tx1"/>
                          </a:solidFill>
                        </a:rPr>
                        <a:t>معرب</a:t>
                      </a:r>
                      <a:endParaRPr lang="ar-SA" sz="1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1800" b="1" kern="1200" dirty="0" smtClean="0">
                          <a:solidFill>
                            <a:schemeClr val="tx1"/>
                          </a:solidFill>
                          <a:latin typeface="+mn-lt"/>
                          <a:ea typeface="+mn-ea"/>
                          <a:cs typeface="+mn-cs"/>
                        </a:rPr>
                        <a:t>اسم إشارة</a:t>
                      </a:r>
                    </a:p>
                    <a:p>
                      <a:pPr algn="ctr" rtl="1"/>
                      <a:r>
                        <a:rPr lang="ar-SA" sz="1800" b="1" kern="1200" dirty="0" smtClean="0">
                          <a:solidFill>
                            <a:schemeClr val="tx1"/>
                          </a:solidFill>
                          <a:latin typeface="+mn-lt"/>
                          <a:ea typeface="+mn-ea"/>
                          <a:cs typeface="+mn-cs"/>
                        </a:rPr>
                        <a:t>مبني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200" b="1" dirty="0" smtClean="0">
                          <a:solidFill>
                            <a:schemeClr val="tx1"/>
                          </a:solidFill>
                        </a:rPr>
                        <a:t>(هذان خصمان اختصموا في ربهم فالذين كفروا قطعت لهم ثياب من نار)</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200" b="1" dirty="0" smtClean="0">
                          <a:solidFill>
                            <a:schemeClr val="tx1"/>
                          </a:solidFill>
                        </a:rPr>
                        <a:t>(وما يستوي البحران هذا عذب فرات سائغ شرابه وهذا ملح أجاج)</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200" b="1" dirty="0" smtClean="0">
                          <a:solidFill>
                            <a:schemeClr val="tx1"/>
                          </a:solidFill>
                        </a:rPr>
                        <a:t>(فذانك برهنان من ربك إلى فرعون</a:t>
                      </a:r>
                      <a:r>
                        <a:rPr lang="ar-SA" sz="2200" b="1" baseline="0" dirty="0" smtClean="0">
                          <a:solidFill>
                            <a:schemeClr val="tx1"/>
                          </a:solidFill>
                        </a:rPr>
                        <a:t> وملإيه</a:t>
                      </a:r>
                      <a:r>
                        <a:rPr lang="ar-SA" sz="2200" b="1" dirty="0" smtClean="0">
                          <a:solidFill>
                            <a:schemeClr val="tx1"/>
                          </a:solidFill>
                        </a:rPr>
                        <a:t>)</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200" b="1" dirty="0" smtClean="0">
                          <a:solidFill>
                            <a:schemeClr val="tx1"/>
                          </a:solidFill>
                        </a:rPr>
                        <a:t>(هنالك دعا زكريا ربه قال رب هب لي من لدنك ذرية طيبة إنك سميع الدعاء)</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200" b="1" dirty="0" smtClean="0">
                          <a:solidFill>
                            <a:schemeClr val="tx1"/>
                          </a:solidFill>
                        </a:rPr>
                        <a:t>(قالوا إن هذان لساحران يريدان</a:t>
                      </a:r>
                      <a:r>
                        <a:rPr lang="ar-SA" sz="2200" b="1" baseline="0" dirty="0" smtClean="0">
                          <a:solidFill>
                            <a:schemeClr val="tx1"/>
                          </a:solidFill>
                        </a:rPr>
                        <a:t> أن يخرجاكم من أرضكم بسحرهما</a:t>
                      </a:r>
                      <a:r>
                        <a:rPr lang="ar-SA" sz="2200" b="1" dirty="0" smtClean="0">
                          <a:solidFill>
                            <a:schemeClr val="tx1"/>
                          </a:solidFill>
                        </a:rPr>
                        <a:t>)</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r>
                        <a:rPr lang="ar-SA" sz="2200" b="1" dirty="0" smtClean="0">
                          <a:solidFill>
                            <a:schemeClr val="tx1"/>
                          </a:solidFill>
                        </a:rPr>
                        <a:t>(إن السمع والبصر والفؤاد كل</a:t>
                      </a:r>
                      <a:r>
                        <a:rPr lang="ar-SA" sz="2200" b="1" baseline="0" dirty="0" smtClean="0">
                          <a:solidFill>
                            <a:schemeClr val="tx1"/>
                          </a:solidFill>
                        </a:rPr>
                        <a:t> أولئك كان عنه مسئولا</a:t>
                      </a:r>
                      <a:r>
                        <a:rPr lang="ar-SA" sz="2200" b="1" dirty="0" smtClean="0">
                          <a:solidFill>
                            <a:schemeClr val="tx1"/>
                          </a:solidFill>
                        </a:rPr>
                        <a:t>)</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5812">
                <a:tc>
                  <a:txBody>
                    <a:bodyPr/>
                    <a:lstStyle/>
                    <a:p>
                      <a:pPr algn="ctr" rtl="1"/>
                      <a:r>
                        <a:rPr lang="ar-SA" sz="2200" b="1" dirty="0" smtClean="0">
                          <a:solidFill>
                            <a:schemeClr val="tx1"/>
                          </a:solidFill>
                        </a:rPr>
                        <a:t>(ثم أنتم هؤلاء تقتلون أنفسكم وتخرجون فريقاً منكم من ديرهم)</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مربع نص 5"/>
          <p:cNvSpPr txBox="1"/>
          <p:nvPr/>
        </p:nvSpPr>
        <p:spPr>
          <a:xfrm>
            <a:off x="1643042" y="2046265"/>
            <a:ext cx="857256" cy="523220"/>
          </a:xfrm>
          <a:prstGeom prst="rect">
            <a:avLst/>
          </a:prstGeom>
          <a:noFill/>
        </p:spPr>
        <p:txBody>
          <a:bodyPr wrap="square" rtlCol="1">
            <a:spAutoFit/>
          </a:bodyPr>
          <a:lstStyle/>
          <a:p>
            <a:pPr algn="ctr"/>
            <a:r>
              <a:rPr lang="ar-SA" sz="2800" b="1" dirty="0" smtClean="0">
                <a:solidFill>
                  <a:srgbClr val="C00000"/>
                </a:solidFill>
              </a:rPr>
              <a:t>هذان</a:t>
            </a:r>
            <a:endParaRPr lang="ar-SA" b="1" dirty="0">
              <a:solidFill>
                <a:srgbClr val="C00000"/>
              </a:solidFill>
            </a:endParaRPr>
          </a:p>
        </p:txBody>
      </p:sp>
      <p:sp>
        <p:nvSpPr>
          <p:cNvPr id="7" name="مربع نص 6"/>
          <p:cNvSpPr txBox="1"/>
          <p:nvPr/>
        </p:nvSpPr>
        <p:spPr>
          <a:xfrm>
            <a:off x="428596" y="2786058"/>
            <a:ext cx="1071570" cy="523220"/>
          </a:xfrm>
          <a:prstGeom prst="rect">
            <a:avLst/>
          </a:prstGeom>
          <a:noFill/>
        </p:spPr>
        <p:txBody>
          <a:bodyPr wrap="square" rtlCol="1">
            <a:spAutoFit/>
          </a:bodyPr>
          <a:lstStyle/>
          <a:p>
            <a:pPr algn="ctr"/>
            <a:r>
              <a:rPr lang="ar-SA" sz="2800" b="1" dirty="0" smtClean="0">
                <a:solidFill>
                  <a:srgbClr val="C00000"/>
                </a:solidFill>
              </a:rPr>
              <a:t>هذا/هذا</a:t>
            </a:r>
            <a:endParaRPr lang="ar-SA" b="1" dirty="0">
              <a:solidFill>
                <a:srgbClr val="C00000"/>
              </a:solidFill>
            </a:endParaRPr>
          </a:p>
        </p:txBody>
      </p:sp>
      <p:sp>
        <p:nvSpPr>
          <p:cNvPr id="8" name="مربع نص 7"/>
          <p:cNvSpPr txBox="1"/>
          <p:nvPr/>
        </p:nvSpPr>
        <p:spPr>
          <a:xfrm>
            <a:off x="1571604" y="3405846"/>
            <a:ext cx="1071570" cy="523220"/>
          </a:xfrm>
          <a:prstGeom prst="rect">
            <a:avLst/>
          </a:prstGeom>
          <a:noFill/>
        </p:spPr>
        <p:txBody>
          <a:bodyPr wrap="square" rtlCol="1">
            <a:spAutoFit/>
          </a:bodyPr>
          <a:lstStyle/>
          <a:p>
            <a:pPr algn="ctr"/>
            <a:r>
              <a:rPr lang="ar-SA" sz="2800" b="1" dirty="0" smtClean="0">
                <a:solidFill>
                  <a:srgbClr val="C00000"/>
                </a:solidFill>
              </a:rPr>
              <a:t>ذان</a:t>
            </a:r>
            <a:endParaRPr lang="ar-SA" b="1" dirty="0">
              <a:solidFill>
                <a:srgbClr val="C00000"/>
              </a:solidFill>
            </a:endParaRPr>
          </a:p>
        </p:txBody>
      </p:sp>
      <p:sp>
        <p:nvSpPr>
          <p:cNvPr id="9" name="مربع نص 8"/>
          <p:cNvSpPr txBox="1"/>
          <p:nvPr/>
        </p:nvSpPr>
        <p:spPr>
          <a:xfrm>
            <a:off x="428596" y="3905912"/>
            <a:ext cx="1071570" cy="523220"/>
          </a:xfrm>
          <a:prstGeom prst="rect">
            <a:avLst/>
          </a:prstGeom>
          <a:noFill/>
        </p:spPr>
        <p:txBody>
          <a:bodyPr wrap="square" rtlCol="1">
            <a:spAutoFit/>
          </a:bodyPr>
          <a:lstStyle/>
          <a:p>
            <a:pPr algn="ctr"/>
            <a:r>
              <a:rPr lang="ar-SA" sz="2800" b="1" dirty="0" smtClean="0">
                <a:solidFill>
                  <a:srgbClr val="C00000"/>
                </a:solidFill>
              </a:rPr>
              <a:t>هنالك</a:t>
            </a:r>
            <a:endParaRPr lang="ar-SA" b="1" dirty="0">
              <a:solidFill>
                <a:srgbClr val="C00000"/>
              </a:solidFill>
            </a:endParaRPr>
          </a:p>
        </p:txBody>
      </p:sp>
      <p:sp>
        <p:nvSpPr>
          <p:cNvPr id="10" name="مربع نص 9"/>
          <p:cNvSpPr txBox="1"/>
          <p:nvPr/>
        </p:nvSpPr>
        <p:spPr>
          <a:xfrm>
            <a:off x="1571604" y="4691730"/>
            <a:ext cx="1071570" cy="523220"/>
          </a:xfrm>
          <a:prstGeom prst="rect">
            <a:avLst/>
          </a:prstGeom>
          <a:noFill/>
        </p:spPr>
        <p:txBody>
          <a:bodyPr wrap="square" rtlCol="1">
            <a:spAutoFit/>
          </a:bodyPr>
          <a:lstStyle/>
          <a:p>
            <a:pPr algn="ctr"/>
            <a:r>
              <a:rPr lang="ar-SA" sz="2800" b="1" dirty="0" smtClean="0">
                <a:solidFill>
                  <a:srgbClr val="C00000"/>
                </a:solidFill>
              </a:rPr>
              <a:t>هذان</a:t>
            </a:r>
            <a:endParaRPr lang="ar-SA" b="1" dirty="0">
              <a:solidFill>
                <a:srgbClr val="C00000"/>
              </a:solidFill>
            </a:endParaRPr>
          </a:p>
        </p:txBody>
      </p:sp>
      <p:sp>
        <p:nvSpPr>
          <p:cNvPr id="11" name="مربع نص 10"/>
          <p:cNvSpPr txBox="1"/>
          <p:nvPr/>
        </p:nvSpPr>
        <p:spPr>
          <a:xfrm>
            <a:off x="428596" y="5357826"/>
            <a:ext cx="1071570" cy="523220"/>
          </a:xfrm>
          <a:prstGeom prst="rect">
            <a:avLst/>
          </a:prstGeom>
          <a:noFill/>
        </p:spPr>
        <p:txBody>
          <a:bodyPr wrap="square" rtlCol="1">
            <a:spAutoFit/>
          </a:bodyPr>
          <a:lstStyle/>
          <a:p>
            <a:pPr algn="ctr"/>
            <a:r>
              <a:rPr lang="ar-SA" sz="2800" b="1" dirty="0" smtClean="0">
                <a:solidFill>
                  <a:srgbClr val="C00000"/>
                </a:solidFill>
              </a:rPr>
              <a:t>أولئك</a:t>
            </a:r>
            <a:endParaRPr lang="ar-SA" b="1" dirty="0">
              <a:solidFill>
                <a:srgbClr val="C00000"/>
              </a:solidFill>
            </a:endParaRPr>
          </a:p>
        </p:txBody>
      </p:sp>
      <p:sp>
        <p:nvSpPr>
          <p:cNvPr id="12" name="مربع نص 11"/>
          <p:cNvSpPr txBox="1"/>
          <p:nvPr/>
        </p:nvSpPr>
        <p:spPr>
          <a:xfrm>
            <a:off x="500034" y="5834738"/>
            <a:ext cx="1071570" cy="523220"/>
          </a:xfrm>
          <a:prstGeom prst="rect">
            <a:avLst/>
          </a:prstGeom>
          <a:noFill/>
        </p:spPr>
        <p:txBody>
          <a:bodyPr wrap="square" rtlCol="1">
            <a:spAutoFit/>
          </a:bodyPr>
          <a:lstStyle/>
          <a:p>
            <a:pPr algn="ctr"/>
            <a:r>
              <a:rPr lang="ar-SA" sz="2800" b="1" dirty="0" smtClean="0">
                <a:solidFill>
                  <a:srgbClr val="C00000"/>
                </a:solidFill>
              </a:rPr>
              <a:t>هؤلاء</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17"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4)">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4)">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heel(4)">
                                      <p:cBhvr>
                                        <p:cTn id="29" dur="1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heel(4)">
                                      <p:cBhvr>
                                        <p:cTn id="34" dur="1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4"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heel(4)">
                                      <p:cBhvr>
                                        <p:cTn id="39" dur="10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4"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heel(4)">
                                      <p:cBhvr>
                                        <p:cTn id="44" dur="1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heel(4)">
                                      <p:cBhvr>
                                        <p:cTn id="4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10" grpId="0"/>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910863" y="162110"/>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4" name="مربع نص 3"/>
          <p:cNvSpPr txBox="1"/>
          <p:nvPr/>
        </p:nvSpPr>
        <p:spPr>
          <a:xfrm>
            <a:off x="1428728" y="202148"/>
            <a:ext cx="6786610"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 أولاً:أملأ الفراغات التالية بأسماء إشارة مناسبة:</a:t>
            </a:r>
            <a:endParaRPr lang="ar-SA" sz="2800" b="1" dirty="0">
              <a:effectLst>
                <a:glow rad="101600">
                  <a:schemeClr val="accent2">
                    <a:satMod val="175000"/>
                    <a:alpha val="40000"/>
                  </a:schemeClr>
                </a:glow>
              </a:effectLst>
            </a:endParaRPr>
          </a:p>
        </p:txBody>
      </p:sp>
      <p:sp>
        <p:nvSpPr>
          <p:cNvPr id="5" name="مستطيل مستدير الزوايا 4"/>
          <p:cNvSpPr/>
          <p:nvPr/>
        </p:nvSpPr>
        <p:spPr>
          <a:xfrm>
            <a:off x="428596" y="785794"/>
            <a:ext cx="8143932" cy="2571768"/>
          </a:xfrm>
          <a:prstGeom prst="roundRect">
            <a:avLst/>
          </a:prstGeom>
          <a:solidFill>
            <a:srgbClr val="FFFF66"/>
          </a:solidFill>
          <a:ln w="381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457200" indent="-457200" algn="ctr">
              <a:buAutoNum type="arabicParenR"/>
            </a:pPr>
            <a:r>
              <a:rPr lang="ar-SA" sz="2000" b="1" dirty="0" smtClean="0">
                <a:solidFill>
                  <a:schemeClr val="tx1"/>
                </a:solidFill>
              </a:rPr>
              <a:t>النفايات التي يُلقي بها..........و...........مرتع خصب للذباب والحشرات.</a:t>
            </a:r>
          </a:p>
          <a:p>
            <a:pPr marL="457200" indent="-457200" algn="ctr">
              <a:buAutoNum type="arabicParenR"/>
            </a:pPr>
            <a:r>
              <a:rPr lang="ar-SA" sz="2000" b="1" dirty="0" smtClean="0">
                <a:solidFill>
                  <a:schemeClr val="tx1"/>
                </a:solidFill>
              </a:rPr>
              <a:t>..............يد الإنسان قد شوهت بعض جمال الطبيعة.</a:t>
            </a:r>
          </a:p>
          <a:p>
            <a:pPr marL="457200" indent="-457200" algn="ctr">
              <a:buAutoNum type="arabicParenR"/>
            </a:pPr>
            <a:r>
              <a:rPr lang="ar-SA" sz="2000" b="1" dirty="0" smtClean="0">
                <a:solidFill>
                  <a:schemeClr val="tx1"/>
                </a:solidFill>
              </a:rPr>
              <a:t>الهواء رئة...............الحياة،قد خالطه...............التلوث الناشئ من الصناعة.</a:t>
            </a:r>
          </a:p>
          <a:p>
            <a:pPr marL="457200" indent="-457200" algn="ctr">
              <a:buAutoNum type="arabicParenR"/>
            </a:pPr>
            <a:r>
              <a:rPr lang="ar-SA" sz="2000" b="1" dirty="0" smtClean="0">
                <a:solidFill>
                  <a:schemeClr val="tx1"/>
                </a:solidFill>
              </a:rPr>
              <a:t>من صور التلوث ما يعرضه................الباعة المتجولون من الأطعمة التي لا تتوافر فيها الشروط الصحية.</a:t>
            </a:r>
          </a:p>
          <a:p>
            <a:pPr marL="457200" indent="-457200" algn="ctr">
              <a:buAutoNum type="arabicParenR"/>
            </a:pPr>
            <a:r>
              <a:rPr lang="ar-SA" sz="2000" b="1" dirty="0" smtClean="0">
                <a:solidFill>
                  <a:schemeClr val="tx1"/>
                </a:solidFill>
              </a:rPr>
              <a:t>حيثما تأملت.....أو.........تجد ماءً،إلا أن معظم.............الماء ملح تزخر به كل...............البحار والمحيطات</a:t>
            </a:r>
            <a:endParaRPr lang="ar-SA" sz="2000" b="1" dirty="0">
              <a:solidFill>
                <a:schemeClr val="tx1"/>
              </a:solidFill>
            </a:endParaRPr>
          </a:p>
        </p:txBody>
      </p:sp>
      <p:sp>
        <p:nvSpPr>
          <p:cNvPr id="6" name="مربع نص 5"/>
          <p:cNvSpPr txBox="1"/>
          <p:nvPr/>
        </p:nvSpPr>
        <p:spPr>
          <a:xfrm>
            <a:off x="4643438" y="785794"/>
            <a:ext cx="857256" cy="523220"/>
          </a:xfrm>
          <a:prstGeom prst="rect">
            <a:avLst/>
          </a:prstGeom>
          <a:noFill/>
        </p:spPr>
        <p:txBody>
          <a:bodyPr wrap="square" rtlCol="1">
            <a:spAutoFit/>
          </a:bodyPr>
          <a:lstStyle/>
          <a:p>
            <a:pPr algn="ctr"/>
            <a:r>
              <a:rPr lang="ar-SA" sz="2800" b="1" dirty="0" smtClean="0">
                <a:solidFill>
                  <a:srgbClr val="C00000"/>
                </a:solidFill>
              </a:rPr>
              <a:t>هنا</a:t>
            </a:r>
            <a:endParaRPr lang="ar-SA" sz="2800" b="1" dirty="0">
              <a:solidFill>
                <a:srgbClr val="C00000"/>
              </a:solidFill>
            </a:endParaRPr>
          </a:p>
        </p:txBody>
      </p:sp>
      <p:sp>
        <p:nvSpPr>
          <p:cNvPr id="7" name="مربع نص 6"/>
          <p:cNvSpPr txBox="1"/>
          <p:nvPr/>
        </p:nvSpPr>
        <p:spPr>
          <a:xfrm>
            <a:off x="3786182" y="785794"/>
            <a:ext cx="857256" cy="523220"/>
          </a:xfrm>
          <a:prstGeom prst="rect">
            <a:avLst/>
          </a:prstGeom>
          <a:noFill/>
        </p:spPr>
        <p:txBody>
          <a:bodyPr wrap="square" rtlCol="1">
            <a:spAutoFit/>
          </a:bodyPr>
          <a:lstStyle/>
          <a:p>
            <a:pPr algn="ctr"/>
            <a:r>
              <a:rPr lang="ar-SA" sz="2800" b="1" dirty="0" smtClean="0">
                <a:solidFill>
                  <a:srgbClr val="C00000"/>
                </a:solidFill>
              </a:rPr>
              <a:t>هناك</a:t>
            </a:r>
            <a:endParaRPr lang="ar-SA" sz="2800" b="1" dirty="0">
              <a:solidFill>
                <a:srgbClr val="C00000"/>
              </a:solidFill>
            </a:endParaRPr>
          </a:p>
        </p:txBody>
      </p:sp>
      <p:sp>
        <p:nvSpPr>
          <p:cNvPr id="8" name="مربع نص 7"/>
          <p:cNvSpPr txBox="1"/>
          <p:nvPr/>
        </p:nvSpPr>
        <p:spPr>
          <a:xfrm>
            <a:off x="5715008" y="1477020"/>
            <a:ext cx="857256" cy="523220"/>
          </a:xfrm>
          <a:prstGeom prst="rect">
            <a:avLst/>
          </a:prstGeom>
          <a:noFill/>
        </p:spPr>
        <p:txBody>
          <a:bodyPr wrap="square" rtlCol="1">
            <a:spAutoFit/>
          </a:bodyPr>
          <a:lstStyle/>
          <a:p>
            <a:pPr algn="ctr"/>
            <a:r>
              <a:rPr lang="ar-SA" sz="2800" b="1" dirty="0" smtClean="0">
                <a:solidFill>
                  <a:srgbClr val="C00000"/>
                </a:solidFill>
              </a:rPr>
              <a:t>هذه</a:t>
            </a:r>
            <a:endParaRPr lang="ar-SA" sz="2800" b="1" dirty="0">
              <a:solidFill>
                <a:srgbClr val="C00000"/>
              </a:solidFill>
            </a:endParaRPr>
          </a:p>
        </p:txBody>
      </p:sp>
      <p:sp>
        <p:nvSpPr>
          <p:cNvPr id="10" name="مربع نص 9"/>
          <p:cNvSpPr txBox="1"/>
          <p:nvPr/>
        </p:nvSpPr>
        <p:spPr>
          <a:xfrm>
            <a:off x="3428992" y="1428736"/>
            <a:ext cx="857256" cy="523220"/>
          </a:xfrm>
          <a:prstGeom prst="rect">
            <a:avLst/>
          </a:prstGeom>
          <a:noFill/>
        </p:spPr>
        <p:txBody>
          <a:bodyPr wrap="square" rtlCol="1">
            <a:spAutoFit/>
          </a:bodyPr>
          <a:lstStyle/>
          <a:p>
            <a:pPr algn="ctr"/>
            <a:r>
              <a:rPr lang="ar-SA" sz="2800" b="1" dirty="0" smtClean="0">
                <a:solidFill>
                  <a:srgbClr val="C00000"/>
                </a:solidFill>
              </a:rPr>
              <a:t>ذلك</a:t>
            </a:r>
            <a:endParaRPr lang="ar-SA" sz="2800" b="1" dirty="0">
              <a:solidFill>
                <a:srgbClr val="C00000"/>
              </a:solidFill>
            </a:endParaRPr>
          </a:p>
        </p:txBody>
      </p:sp>
      <p:sp>
        <p:nvSpPr>
          <p:cNvPr id="11" name="مربع نص 10"/>
          <p:cNvSpPr txBox="1"/>
          <p:nvPr/>
        </p:nvSpPr>
        <p:spPr>
          <a:xfrm>
            <a:off x="4429124" y="1714488"/>
            <a:ext cx="857256" cy="523220"/>
          </a:xfrm>
          <a:prstGeom prst="rect">
            <a:avLst/>
          </a:prstGeom>
          <a:noFill/>
        </p:spPr>
        <p:txBody>
          <a:bodyPr wrap="square" rtlCol="1">
            <a:spAutoFit/>
          </a:bodyPr>
          <a:lstStyle/>
          <a:p>
            <a:pPr algn="ctr"/>
            <a:r>
              <a:rPr lang="ar-SA" sz="2800" b="1" dirty="0" smtClean="0">
                <a:solidFill>
                  <a:srgbClr val="C00000"/>
                </a:solidFill>
              </a:rPr>
              <a:t>هؤلاء</a:t>
            </a:r>
            <a:endParaRPr lang="ar-SA" sz="2800" b="1" dirty="0">
              <a:solidFill>
                <a:srgbClr val="C00000"/>
              </a:solidFill>
            </a:endParaRPr>
          </a:p>
        </p:txBody>
      </p:sp>
      <p:sp>
        <p:nvSpPr>
          <p:cNvPr id="12" name="مربع نص 11"/>
          <p:cNvSpPr txBox="1"/>
          <p:nvPr/>
        </p:nvSpPr>
        <p:spPr>
          <a:xfrm>
            <a:off x="5857884" y="2357430"/>
            <a:ext cx="714380" cy="523220"/>
          </a:xfrm>
          <a:prstGeom prst="rect">
            <a:avLst/>
          </a:prstGeom>
          <a:noFill/>
        </p:spPr>
        <p:txBody>
          <a:bodyPr wrap="square" rtlCol="1">
            <a:spAutoFit/>
          </a:bodyPr>
          <a:lstStyle/>
          <a:p>
            <a:pPr algn="ctr"/>
            <a:r>
              <a:rPr lang="ar-SA" sz="2800" b="1" dirty="0" smtClean="0">
                <a:solidFill>
                  <a:srgbClr val="C00000"/>
                </a:solidFill>
              </a:rPr>
              <a:t>هنا</a:t>
            </a:r>
            <a:endParaRPr lang="ar-SA" sz="2800" b="1" dirty="0">
              <a:solidFill>
                <a:srgbClr val="C00000"/>
              </a:solidFill>
            </a:endParaRPr>
          </a:p>
        </p:txBody>
      </p:sp>
      <p:sp>
        <p:nvSpPr>
          <p:cNvPr id="13" name="مربع نص 12"/>
          <p:cNvSpPr txBox="1"/>
          <p:nvPr/>
        </p:nvSpPr>
        <p:spPr>
          <a:xfrm>
            <a:off x="5143504" y="2285992"/>
            <a:ext cx="857256" cy="523220"/>
          </a:xfrm>
          <a:prstGeom prst="rect">
            <a:avLst/>
          </a:prstGeom>
          <a:noFill/>
        </p:spPr>
        <p:txBody>
          <a:bodyPr wrap="square" rtlCol="1">
            <a:spAutoFit/>
          </a:bodyPr>
          <a:lstStyle/>
          <a:p>
            <a:pPr algn="ctr"/>
            <a:r>
              <a:rPr lang="ar-SA" sz="2800" b="1" dirty="0" smtClean="0">
                <a:solidFill>
                  <a:srgbClr val="C00000"/>
                </a:solidFill>
              </a:rPr>
              <a:t>هناك</a:t>
            </a:r>
            <a:endParaRPr lang="ar-SA" sz="2800" b="1" dirty="0">
              <a:solidFill>
                <a:srgbClr val="C00000"/>
              </a:solidFill>
            </a:endParaRPr>
          </a:p>
        </p:txBody>
      </p:sp>
      <p:sp>
        <p:nvSpPr>
          <p:cNvPr id="14" name="مربع نص 13"/>
          <p:cNvSpPr txBox="1"/>
          <p:nvPr/>
        </p:nvSpPr>
        <p:spPr>
          <a:xfrm>
            <a:off x="2714612" y="2357430"/>
            <a:ext cx="857256" cy="523220"/>
          </a:xfrm>
          <a:prstGeom prst="rect">
            <a:avLst/>
          </a:prstGeom>
          <a:noFill/>
        </p:spPr>
        <p:txBody>
          <a:bodyPr wrap="square" rtlCol="1">
            <a:spAutoFit/>
          </a:bodyPr>
          <a:lstStyle/>
          <a:p>
            <a:pPr algn="ctr"/>
            <a:r>
              <a:rPr lang="ar-SA" sz="2800" b="1" dirty="0" smtClean="0">
                <a:solidFill>
                  <a:srgbClr val="C00000"/>
                </a:solidFill>
              </a:rPr>
              <a:t>هذا</a:t>
            </a:r>
            <a:endParaRPr lang="ar-SA" sz="2800" b="1" dirty="0">
              <a:solidFill>
                <a:srgbClr val="C00000"/>
              </a:solidFill>
            </a:endParaRPr>
          </a:p>
        </p:txBody>
      </p:sp>
      <p:sp>
        <p:nvSpPr>
          <p:cNvPr id="15" name="مربع نص 14"/>
          <p:cNvSpPr txBox="1"/>
          <p:nvPr/>
        </p:nvSpPr>
        <p:spPr>
          <a:xfrm>
            <a:off x="5572132" y="1142984"/>
            <a:ext cx="857256" cy="523220"/>
          </a:xfrm>
          <a:prstGeom prst="rect">
            <a:avLst/>
          </a:prstGeom>
          <a:noFill/>
        </p:spPr>
        <p:txBody>
          <a:bodyPr wrap="square" rtlCol="1">
            <a:spAutoFit/>
          </a:bodyPr>
          <a:lstStyle/>
          <a:p>
            <a:pPr algn="ctr"/>
            <a:r>
              <a:rPr lang="ar-SA" sz="2800" b="1" dirty="0" smtClean="0">
                <a:solidFill>
                  <a:srgbClr val="C00000"/>
                </a:solidFill>
              </a:rPr>
              <a:t>هذه</a:t>
            </a:r>
            <a:endParaRPr lang="ar-SA" sz="2800" b="1" dirty="0">
              <a:solidFill>
                <a:srgbClr val="C00000"/>
              </a:solidFill>
            </a:endParaRPr>
          </a:p>
        </p:txBody>
      </p:sp>
      <p:sp>
        <p:nvSpPr>
          <p:cNvPr id="16" name="مربع نص 15"/>
          <p:cNvSpPr txBox="1"/>
          <p:nvPr/>
        </p:nvSpPr>
        <p:spPr>
          <a:xfrm>
            <a:off x="4357686" y="2643182"/>
            <a:ext cx="857256" cy="523220"/>
          </a:xfrm>
          <a:prstGeom prst="rect">
            <a:avLst/>
          </a:prstGeom>
          <a:noFill/>
        </p:spPr>
        <p:txBody>
          <a:bodyPr wrap="square" rtlCol="1">
            <a:spAutoFit/>
          </a:bodyPr>
          <a:lstStyle/>
          <a:p>
            <a:pPr algn="ctr"/>
            <a:r>
              <a:rPr lang="ar-SA" sz="2800" b="1" dirty="0" smtClean="0">
                <a:solidFill>
                  <a:srgbClr val="C00000"/>
                </a:solidFill>
              </a:rPr>
              <a:t>تلك</a:t>
            </a:r>
            <a:endParaRPr lang="ar-SA" sz="2800" b="1" dirty="0">
              <a:solidFill>
                <a:srgbClr val="C00000"/>
              </a:solidFill>
            </a:endParaRPr>
          </a:p>
        </p:txBody>
      </p:sp>
      <p:sp>
        <p:nvSpPr>
          <p:cNvPr id="18" name="مربع نص 17"/>
          <p:cNvSpPr txBox="1"/>
          <p:nvPr/>
        </p:nvSpPr>
        <p:spPr>
          <a:xfrm>
            <a:off x="428596" y="3491521"/>
            <a:ext cx="8072494" cy="1323439"/>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ثانياً:أجعل الإشارة فيما يأتي مرة للمفردة المؤنثة،وأخرى للمثنى المذكر وثالثة لجماعة الإناث:</a:t>
            </a:r>
          </a:p>
          <a:p>
            <a:pPr algn="ctr"/>
            <a:r>
              <a:rPr lang="ar-SA" sz="2400" b="1" dirty="0" smtClean="0">
                <a:effectLst/>
              </a:rPr>
              <a:t>هذا الولد ينظر إلى تلك اللعبة الجميلة كأنه يرغب أن تكون له.</a:t>
            </a:r>
            <a:endParaRPr lang="ar-SA" sz="2400" b="1" dirty="0">
              <a:effectLst/>
            </a:endParaRPr>
          </a:p>
        </p:txBody>
      </p:sp>
      <p:sp>
        <p:nvSpPr>
          <p:cNvPr id="19" name="سحابة 18"/>
          <p:cNvSpPr/>
          <p:nvPr/>
        </p:nvSpPr>
        <p:spPr>
          <a:xfrm>
            <a:off x="6858016" y="4786322"/>
            <a:ext cx="2143140" cy="428628"/>
          </a:xfrm>
          <a:prstGeom prst="cloud">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solidFill>
                  <a:schemeClr val="tx1"/>
                </a:solidFill>
              </a:rPr>
              <a:t>المفردة المؤنثة</a:t>
            </a:r>
            <a:endParaRPr lang="ar-SA" sz="2000" dirty="0">
              <a:solidFill>
                <a:schemeClr val="tx1"/>
              </a:solidFill>
            </a:endParaRPr>
          </a:p>
        </p:txBody>
      </p:sp>
      <p:sp>
        <p:nvSpPr>
          <p:cNvPr id="20" name="سحابة 19"/>
          <p:cNvSpPr/>
          <p:nvPr/>
        </p:nvSpPr>
        <p:spPr>
          <a:xfrm>
            <a:off x="6929454" y="5357826"/>
            <a:ext cx="2143140" cy="428628"/>
          </a:xfrm>
          <a:prstGeom prst="cloud">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solidFill>
                  <a:schemeClr val="tx1"/>
                </a:solidFill>
              </a:rPr>
              <a:t>المثنى المذكر</a:t>
            </a:r>
            <a:endParaRPr lang="ar-SA" sz="2000" dirty="0">
              <a:solidFill>
                <a:schemeClr val="tx1"/>
              </a:solidFill>
            </a:endParaRPr>
          </a:p>
        </p:txBody>
      </p:sp>
      <p:sp>
        <p:nvSpPr>
          <p:cNvPr id="21" name="سحابة 20"/>
          <p:cNvSpPr/>
          <p:nvPr/>
        </p:nvSpPr>
        <p:spPr>
          <a:xfrm>
            <a:off x="6929454" y="5929330"/>
            <a:ext cx="2143140" cy="428628"/>
          </a:xfrm>
          <a:prstGeom prst="cloud">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solidFill>
                  <a:schemeClr val="tx1"/>
                </a:solidFill>
              </a:rPr>
              <a:t>جماعة الإناث</a:t>
            </a:r>
            <a:endParaRPr lang="ar-SA" sz="2000" dirty="0">
              <a:solidFill>
                <a:schemeClr val="tx1"/>
              </a:solidFill>
            </a:endParaRPr>
          </a:p>
        </p:txBody>
      </p:sp>
      <p:sp>
        <p:nvSpPr>
          <p:cNvPr id="22" name="مربع نص 21"/>
          <p:cNvSpPr txBox="1"/>
          <p:nvPr/>
        </p:nvSpPr>
        <p:spPr>
          <a:xfrm>
            <a:off x="285752" y="4824723"/>
            <a:ext cx="6500826" cy="461665"/>
          </a:xfrm>
          <a:prstGeom prst="rect">
            <a:avLst/>
          </a:prstGeom>
          <a:noFill/>
        </p:spPr>
        <p:txBody>
          <a:bodyPr wrap="square" rtlCol="1">
            <a:spAutoFit/>
          </a:bodyPr>
          <a:lstStyle/>
          <a:p>
            <a:r>
              <a:rPr lang="ar-SA" sz="2400" b="1" dirty="0" smtClean="0">
                <a:solidFill>
                  <a:srgbClr val="C00000"/>
                </a:solidFill>
              </a:rPr>
              <a:t>هذه البنت تنظر إلى تلك اللعبة الجميلة كأنها ترغب أن تكون لها.</a:t>
            </a:r>
            <a:endParaRPr lang="ar-SA" sz="2400" b="1" dirty="0">
              <a:solidFill>
                <a:srgbClr val="C00000"/>
              </a:solidFill>
            </a:endParaRPr>
          </a:p>
        </p:txBody>
      </p:sp>
      <p:sp>
        <p:nvSpPr>
          <p:cNvPr id="23" name="مربع نص 22"/>
          <p:cNvSpPr txBox="1"/>
          <p:nvPr/>
        </p:nvSpPr>
        <p:spPr>
          <a:xfrm>
            <a:off x="-32" y="5324789"/>
            <a:ext cx="6858048" cy="430887"/>
          </a:xfrm>
          <a:prstGeom prst="rect">
            <a:avLst/>
          </a:prstGeom>
          <a:noFill/>
        </p:spPr>
        <p:txBody>
          <a:bodyPr wrap="square" rtlCol="1">
            <a:spAutoFit/>
          </a:bodyPr>
          <a:lstStyle/>
          <a:p>
            <a:r>
              <a:rPr lang="ar-SA" sz="2200" b="1" dirty="0" smtClean="0">
                <a:solidFill>
                  <a:srgbClr val="C00000"/>
                </a:solidFill>
              </a:rPr>
              <a:t>هذان الولدان ينظران إلى تلك اللعبة الجميلة كأنهما يرغبان أن تكون لهما.</a:t>
            </a:r>
            <a:endParaRPr lang="ar-SA" sz="2200" b="1" dirty="0">
              <a:solidFill>
                <a:srgbClr val="C00000"/>
              </a:solidFill>
            </a:endParaRPr>
          </a:p>
        </p:txBody>
      </p:sp>
      <p:sp>
        <p:nvSpPr>
          <p:cNvPr id="24" name="مربع نص 23"/>
          <p:cNvSpPr txBox="1"/>
          <p:nvPr/>
        </p:nvSpPr>
        <p:spPr>
          <a:xfrm>
            <a:off x="357190" y="5857892"/>
            <a:ext cx="6500826" cy="430887"/>
          </a:xfrm>
          <a:prstGeom prst="rect">
            <a:avLst/>
          </a:prstGeom>
          <a:noFill/>
        </p:spPr>
        <p:txBody>
          <a:bodyPr wrap="square" rtlCol="1">
            <a:spAutoFit/>
          </a:bodyPr>
          <a:lstStyle/>
          <a:p>
            <a:r>
              <a:rPr lang="ar-SA" sz="2200" b="1" dirty="0" smtClean="0">
                <a:solidFill>
                  <a:srgbClr val="C00000"/>
                </a:solidFill>
              </a:rPr>
              <a:t>هؤلاء البنات ينظرن إلى تلك اللعبة الجميلة كأنهن يرغبن أن تكون لهن</a:t>
            </a:r>
            <a:endParaRPr lang="ar-SA" sz="2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12" presetClass="entr" presetSubtype="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Right)">
                                      <p:cBhvr>
                                        <p:cTn id="13" dur="1000"/>
                                        <p:tgtEl>
                                          <p:spTgt spid="5"/>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circle(out)">
                                      <p:cBhvr>
                                        <p:cTn id="16" dur="1000"/>
                                        <p:tgtEl>
                                          <p:spTgt spid="18"/>
                                        </p:tgtEl>
                                      </p:cBhvr>
                                    </p:animEffect>
                                  </p:childTnLst>
                                </p:cTn>
                              </p:par>
                              <p:par>
                                <p:cTn id="17" presetID="17"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ppt_x</p:attrName>
                                        </p:attrNameLst>
                                      </p:cBhvr>
                                      <p:tavLst>
                                        <p:tav tm="0">
                                          <p:val>
                                            <p:strVal val="#ppt_x-#ppt_w/2"/>
                                          </p:val>
                                        </p:tav>
                                        <p:tav tm="100000">
                                          <p:val>
                                            <p:strVal val="#ppt_x"/>
                                          </p:val>
                                        </p:tav>
                                      </p:tavLst>
                                    </p:anim>
                                    <p:anim calcmode="lin" valueType="num">
                                      <p:cBhvr>
                                        <p:cTn id="20" dur="500" fill="hold"/>
                                        <p:tgtEl>
                                          <p:spTgt spid="20"/>
                                        </p:tgtEl>
                                        <p:attrNameLst>
                                          <p:attrName>ppt_y</p:attrName>
                                        </p:attrNameLst>
                                      </p:cBhvr>
                                      <p:tavLst>
                                        <p:tav tm="0">
                                          <p:val>
                                            <p:strVal val="#ppt_y"/>
                                          </p:val>
                                        </p:tav>
                                        <p:tav tm="100000">
                                          <p:val>
                                            <p:strVal val="#ppt_y"/>
                                          </p:val>
                                        </p:tav>
                                      </p:tavLst>
                                    </p:anim>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ppt_w/2"/>
                                          </p:val>
                                        </p:tav>
                                        <p:tav tm="100000">
                                          <p:val>
                                            <p:strVal val="#ppt_x"/>
                                          </p:val>
                                        </p:tav>
                                      </p:tavLst>
                                    </p:anim>
                                    <p:anim calcmode="lin" valueType="num">
                                      <p:cBhvr>
                                        <p:cTn id="26" dur="500" fill="hold"/>
                                        <p:tgtEl>
                                          <p:spTgt spid="21"/>
                                        </p:tgtEl>
                                        <p:attrNameLst>
                                          <p:attrName>ppt_y</p:attrName>
                                        </p:attrNameLst>
                                      </p:cBhvr>
                                      <p:tavLst>
                                        <p:tav tm="0">
                                          <p:val>
                                            <p:strVal val="#ppt_y"/>
                                          </p:val>
                                        </p:tav>
                                        <p:tav tm="100000">
                                          <p:val>
                                            <p:strVal val="#ppt_y"/>
                                          </p:val>
                                        </p:tav>
                                      </p:tavLst>
                                    </p:anim>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32"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ircle(out)">
                                      <p:cBhvr>
                                        <p:cTn id="33" dur="1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32"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circle(out)">
                                      <p:cBhvr>
                                        <p:cTn id="38" dur="10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32"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circle(out)">
                                      <p:cBhvr>
                                        <p:cTn id="43" dur="10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32"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circle(out)">
                                      <p:cBhvr>
                                        <p:cTn id="48" dur="10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32"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circle(out)">
                                      <p:cBhvr>
                                        <p:cTn id="53" dur="10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6" presetClass="entr" presetSubtype="32"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circle(out)">
                                      <p:cBhvr>
                                        <p:cTn id="58" dur="10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6" presetClass="entr" presetSubtype="32"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circle(out)">
                                      <p:cBhvr>
                                        <p:cTn id="63" dur="10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6" presetClass="entr" presetSubtype="32" fill="hold" grpId="0"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circle(out)">
                                      <p:cBhvr>
                                        <p:cTn id="68" dur="1000"/>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6" presetClass="entr" presetSubtype="32"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circle(out)">
                                      <p:cBhvr>
                                        <p:cTn id="73" dur="1000"/>
                                        <p:tgtEl>
                                          <p:spTgt spid="14"/>
                                        </p:tgtEl>
                                      </p:cBhvr>
                                    </p:animEffect>
                                  </p:childTnLst>
                                </p:cTn>
                              </p:par>
                            </p:childTnLst>
                          </p:cTn>
                        </p:par>
                      </p:childTnLst>
                    </p:cTn>
                  </p:par>
                  <p:par>
                    <p:cTn id="74" fill="hold">
                      <p:stCondLst>
                        <p:cond delay="indefinite"/>
                      </p:stCondLst>
                      <p:childTnLst>
                        <p:par>
                          <p:cTn id="75" fill="hold">
                            <p:stCondLst>
                              <p:cond delay="0"/>
                            </p:stCondLst>
                            <p:childTnLst>
                              <p:par>
                                <p:cTn id="76" presetID="6" presetClass="entr" presetSubtype="32" fill="hold" grpId="0" nodeType="click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circle(out)">
                                      <p:cBhvr>
                                        <p:cTn id="78" dur="1000"/>
                                        <p:tgtEl>
                                          <p:spTgt spid="16"/>
                                        </p:tgtEl>
                                      </p:cBhvr>
                                    </p:animEffect>
                                  </p:childTnLst>
                                </p:cTn>
                              </p:par>
                              <p:par>
                                <p:cTn id="79" presetID="17"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p:cTn id="81" dur="500" fill="hold"/>
                                        <p:tgtEl>
                                          <p:spTgt spid="19"/>
                                        </p:tgtEl>
                                        <p:attrNameLst>
                                          <p:attrName>ppt_x</p:attrName>
                                        </p:attrNameLst>
                                      </p:cBhvr>
                                      <p:tavLst>
                                        <p:tav tm="0">
                                          <p:val>
                                            <p:strVal val="#ppt_x-#ppt_w/2"/>
                                          </p:val>
                                        </p:tav>
                                        <p:tav tm="100000">
                                          <p:val>
                                            <p:strVal val="#ppt_x"/>
                                          </p:val>
                                        </p:tav>
                                      </p:tavLst>
                                    </p:anim>
                                    <p:anim calcmode="lin" valueType="num">
                                      <p:cBhvr>
                                        <p:cTn id="82" dur="500" fill="hold"/>
                                        <p:tgtEl>
                                          <p:spTgt spid="19"/>
                                        </p:tgtEl>
                                        <p:attrNameLst>
                                          <p:attrName>ppt_y</p:attrName>
                                        </p:attrNameLst>
                                      </p:cBhvr>
                                      <p:tavLst>
                                        <p:tav tm="0">
                                          <p:val>
                                            <p:strVal val="#ppt_y"/>
                                          </p:val>
                                        </p:tav>
                                        <p:tav tm="100000">
                                          <p:val>
                                            <p:strVal val="#ppt_y"/>
                                          </p:val>
                                        </p:tav>
                                      </p:tavLst>
                                    </p:anim>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85" fill="hold">
                      <p:stCondLst>
                        <p:cond delay="indefinite"/>
                      </p:stCondLst>
                      <p:childTnLst>
                        <p:par>
                          <p:cTn id="86" fill="hold">
                            <p:stCondLst>
                              <p:cond delay="0"/>
                            </p:stCondLst>
                            <p:childTnLst>
                              <p:par>
                                <p:cTn id="87" presetID="20" presetClass="entr" presetSubtype="0" fill="hold" grpId="0" nodeType="click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wedge">
                                      <p:cBhvr>
                                        <p:cTn id="89" dur="1000"/>
                                        <p:tgtEl>
                                          <p:spTgt spid="22"/>
                                        </p:tgtEl>
                                      </p:cBhvr>
                                    </p:animEffect>
                                  </p:childTnLst>
                                </p:cTn>
                              </p:par>
                            </p:childTnLst>
                          </p:cTn>
                        </p:par>
                      </p:childTnLst>
                    </p:cTn>
                  </p:par>
                  <p:par>
                    <p:cTn id="90" fill="hold">
                      <p:stCondLst>
                        <p:cond delay="indefinite"/>
                      </p:stCondLst>
                      <p:childTnLst>
                        <p:par>
                          <p:cTn id="91" fill="hold">
                            <p:stCondLst>
                              <p:cond delay="0"/>
                            </p:stCondLst>
                            <p:childTnLst>
                              <p:par>
                                <p:cTn id="92" presetID="20" presetClass="entr" presetSubtype="0" fill="hold" grpId="0" nodeType="click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wedge">
                                      <p:cBhvr>
                                        <p:cTn id="94" dur="1000"/>
                                        <p:tgtEl>
                                          <p:spTgt spid="23"/>
                                        </p:tgtEl>
                                      </p:cBhvr>
                                    </p:animEffect>
                                  </p:childTnLst>
                                </p:cTn>
                              </p:par>
                            </p:childTnLst>
                          </p:cTn>
                        </p:par>
                      </p:childTnLst>
                    </p:cTn>
                  </p:par>
                  <p:par>
                    <p:cTn id="95" fill="hold">
                      <p:stCondLst>
                        <p:cond delay="indefinite"/>
                      </p:stCondLst>
                      <p:childTnLst>
                        <p:par>
                          <p:cTn id="96" fill="hold">
                            <p:stCondLst>
                              <p:cond delay="0"/>
                            </p:stCondLst>
                            <p:childTnLst>
                              <p:par>
                                <p:cTn id="97" presetID="20" presetClass="entr" presetSubtype="0" fill="hold" grpId="0" nodeType="click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wedge">
                                      <p:cBhvr>
                                        <p:cTn id="9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p:bldP spid="8" grpId="0"/>
      <p:bldP spid="10" grpId="0"/>
      <p:bldP spid="11" grpId="0"/>
      <p:bldP spid="12" grpId="0"/>
      <p:bldP spid="13" grpId="0"/>
      <p:bldP spid="14" grpId="0"/>
      <p:bldP spid="15" grpId="0"/>
      <p:bldP spid="16" grpId="0"/>
      <p:bldP spid="18" grpId="0"/>
      <p:bldP spid="19" grpId="0" animBg="1"/>
      <p:bldP spid="20" grpId="0" animBg="1"/>
      <p:bldP spid="21" grpId="0" animBg="1"/>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1025" name="Rectangle 1"/>
          <p:cNvSpPr>
            <a:spLocks noChangeArrowheads="1"/>
          </p:cNvSpPr>
          <p:nvPr/>
        </p:nvSpPr>
        <p:spPr bwMode="auto">
          <a:xfrm>
            <a:off x="357158" y="1714488"/>
            <a:ext cx="8429684"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4400" i="0" u="none" strike="noStrike" cap="none" normalizeH="0" baseline="0" dirty="0" smtClean="0">
                <a:ln>
                  <a:noFill/>
                </a:ln>
                <a:effectLst/>
                <a:latin typeface="Hacen Jordan" pitchFamily="2" charset="-78"/>
                <a:ea typeface="Calibri" pitchFamily="34" charset="0"/>
                <a:cs typeface="Sultan Medium" pitchFamily="2" charset="-78"/>
              </a:rPr>
              <a:t>      قال رسول الله </a:t>
            </a:r>
            <a:r>
              <a:rPr kumimoji="0" lang="en-US"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a:t>
            </a:r>
            <a:r>
              <a:rPr kumimoji="0" lang="en-US" sz="4400" i="0" u="none" strike="noStrike" cap="none" normalizeH="0" baseline="0" dirty="0" smtClean="0">
                <a:ln>
                  <a:noFill/>
                </a:ln>
                <a:effectLst/>
                <a:latin typeface="Hacen Jordan" pitchFamily="2" charset="-78"/>
                <a:ea typeface="Calibri" pitchFamily="34" charset="0"/>
                <a:cs typeface="Sultan Medium" pitchFamily="2" charset="-78"/>
              </a:rPr>
              <a:t> </a:t>
            </a:r>
            <a:r>
              <a:rPr kumimoji="0" lang="ar-SA"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 تَبَسُّمُكَ فِي وَجْهِ أَخِيكَ </a:t>
            </a:r>
            <a:r>
              <a:rPr kumimoji="0" lang="ar-SA" sz="4400" i="0" u="none" strike="noStrike" cap="none" normalizeH="0" baseline="0" dirty="0" err="1" smtClean="0">
                <a:ln>
                  <a:noFill/>
                </a:ln>
                <a:effectLst/>
                <a:latin typeface="Hacen Jordan" pitchFamily="2" charset="-78"/>
                <a:ea typeface="Calibri" pitchFamily="34" charset="0"/>
                <a:cs typeface="Sultan Medium" pitchFamily="2" charset="-78"/>
                <a:sym typeface="AGA Arabesque" pitchFamily="2" charset="2"/>
              </a:rPr>
              <a:t>لَكَ</a:t>
            </a:r>
            <a:r>
              <a:rPr kumimoji="0" lang="ar-SA"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 </a:t>
            </a:r>
            <a:r>
              <a:rPr kumimoji="0" lang="ar-SA" sz="4400" i="0" u="sng"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صَدَقَةٌ </a:t>
            </a:r>
            <a:r>
              <a:rPr kumimoji="0" lang="ar-SA"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 وَأَمْرُكَ بِالْمَعْرُوفِ وَنَهْيُكَ عَنْ الْمُنْكَرِ صَدَقَةٌ ، و</a:t>
            </a:r>
            <a:r>
              <a:rPr kumimoji="0" lang="ar-SA" sz="4400" i="0" u="sng"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َإِرْشَادُكَ</a:t>
            </a:r>
            <a:r>
              <a:rPr kumimoji="0" lang="ar-SA"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 الرَّجُلَ فِي أَرْضِ الضَّلالِ  </a:t>
            </a:r>
            <a:r>
              <a:rPr kumimoji="0" lang="ar-SA" sz="4400" i="0" u="none" strike="noStrike" cap="none" normalizeH="0" baseline="0" dirty="0" err="1" smtClean="0">
                <a:ln>
                  <a:noFill/>
                </a:ln>
                <a:effectLst/>
                <a:latin typeface="Hacen Jordan" pitchFamily="2" charset="-78"/>
                <a:ea typeface="Calibri" pitchFamily="34" charset="0"/>
                <a:cs typeface="Sultan Medium" pitchFamily="2" charset="-78"/>
                <a:sym typeface="AGA Arabesque" pitchFamily="2" charset="2"/>
              </a:rPr>
              <a:t>لَكَ</a:t>
            </a:r>
            <a:r>
              <a:rPr kumimoji="0" lang="ar-SA"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 صَدَقَةٌ ، وَبَصَرُكَ لِلرَّجُلِ </a:t>
            </a:r>
            <a:r>
              <a:rPr kumimoji="0" lang="ar-SA" sz="4400" i="0" u="sng"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الرَّدِيءِ</a:t>
            </a:r>
            <a:r>
              <a:rPr kumimoji="0" lang="ar-SA"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 الْبَصَرِ  </a:t>
            </a:r>
            <a:r>
              <a:rPr kumimoji="0" lang="ar-SA" sz="4400" i="0" u="none" strike="noStrike" cap="none" normalizeH="0" baseline="0" dirty="0" err="1" smtClean="0">
                <a:ln>
                  <a:noFill/>
                </a:ln>
                <a:effectLst/>
                <a:latin typeface="Hacen Jordan" pitchFamily="2" charset="-78"/>
                <a:ea typeface="Calibri" pitchFamily="34" charset="0"/>
                <a:cs typeface="Sultan Medium" pitchFamily="2" charset="-78"/>
                <a:sym typeface="AGA Arabesque" pitchFamily="2" charset="2"/>
              </a:rPr>
              <a:t>لَكَ</a:t>
            </a:r>
            <a:r>
              <a:rPr kumimoji="0" lang="ar-SA"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 صَدَقَةٌ ، وَإِمَاطَتُكَ الْحَجَرَ وَالشَّوْكَةَ والعَظمَ عن الطّريقِ </a:t>
            </a:r>
            <a:r>
              <a:rPr kumimoji="0" lang="ar-SA" sz="4400" i="0" u="none" strike="noStrike" cap="none" normalizeH="0" baseline="0" dirty="0" err="1" smtClean="0">
                <a:ln>
                  <a:noFill/>
                </a:ln>
                <a:effectLst/>
                <a:latin typeface="Hacen Jordan" pitchFamily="2" charset="-78"/>
                <a:ea typeface="Calibri" pitchFamily="34" charset="0"/>
                <a:cs typeface="Sultan Medium" pitchFamily="2" charset="-78"/>
                <a:sym typeface="AGA Arabesque" pitchFamily="2" charset="2"/>
              </a:rPr>
              <a:t>لَكَ</a:t>
            </a:r>
            <a:r>
              <a:rPr kumimoji="0" lang="ar-SA"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 صَدَقَةٌ ، وإفْراغُكَ مِنْ </a:t>
            </a:r>
            <a:r>
              <a:rPr kumimoji="0" lang="ar-SA" sz="4400" i="0" u="sng"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دَلْوِكَ</a:t>
            </a:r>
            <a:r>
              <a:rPr kumimoji="0" lang="ar-SA"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 فيِ </a:t>
            </a:r>
            <a:r>
              <a:rPr kumimoji="0" lang="ar-SA" sz="4400" i="0" u="sng"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دَلْوِ</a:t>
            </a:r>
            <a:r>
              <a:rPr kumimoji="0" lang="ar-SA"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 أخِيكَ </a:t>
            </a:r>
            <a:r>
              <a:rPr kumimoji="0" lang="ar-SA" sz="4400" i="0" u="none" strike="noStrike" cap="none" normalizeH="0" baseline="0" dirty="0" err="1" smtClean="0">
                <a:ln>
                  <a:noFill/>
                </a:ln>
                <a:effectLst/>
                <a:latin typeface="Hacen Jordan" pitchFamily="2" charset="-78"/>
                <a:ea typeface="Calibri" pitchFamily="34" charset="0"/>
                <a:cs typeface="Sultan Medium" pitchFamily="2" charset="-78"/>
                <a:sym typeface="AGA Arabesque" pitchFamily="2" charset="2"/>
              </a:rPr>
              <a:t>لَكَ</a:t>
            </a:r>
            <a:r>
              <a:rPr kumimoji="0" lang="ar-SA" sz="4400" i="0" u="none" strike="noStrike" cap="none" normalizeH="0" baseline="0" dirty="0" smtClean="0">
                <a:ln>
                  <a:noFill/>
                </a:ln>
                <a:effectLst/>
                <a:latin typeface="Hacen Jordan" pitchFamily="2" charset="-78"/>
                <a:ea typeface="Calibri" pitchFamily="34" charset="0"/>
                <a:cs typeface="Sultan Medium" pitchFamily="2" charset="-78"/>
                <a:sym typeface="AGA Arabesque" pitchFamily="2" charset="2"/>
              </a:rPr>
              <a:t> صَدَقَةٌ )</a:t>
            </a:r>
          </a:p>
        </p:txBody>
      </p:sp>
      <p:sp>
        <p:nvSpPr>
          <p:cNvPr id="4" name="مستطيل مستدير الزوايا 3"/>
          <p:cNvSpPr/>
          <p:nvPr/>
        </p:nvSpPr>
        <p:spPr>
          <a:xfrm>
            <a:off x="285720" y="285728"/>
            <a:ext cx="8072462" cy="1143008"/>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800" b="1" dirty="0" smtClean="0"/>
              <a:t>من خلال النص(الحديث الشريف)المعروض على السبورة،أحدد الحرف المكرر في الكلمات التي تحتها خط،ثم أعيد رسمه مع محاكاة الخط نفسه.</a:t>
            </a:r>
            <a:endParaRPr lang="ar-SA" sz="2800" b="1" dirty="0"/>
          </a:p>
        </p:txBody>
      </p:sp>
      <p:sp>
        <p:nvSpPr>
          <p:cNvPr id="5" name="مربع نص 4"/>
          <p:cNvSpPr txBox="1"/>
          <p:nvPr/>
        </p:nvSpPr>
        <p:spPr>
          <a:xfrm>
            <a:off x="642910" y="6000768"/>
            <a:ext cx="7786742" cy="707886"/>
          </a:xfrm>
          <a:prstGeom prst="rect">
            <a:avLst/>
          </a:prstGeom>
          <a:noFill/>
        </p:spPr>
        <p:txBody>
          <a:bodyPr wrap="square" rtlCol="1">
            <a:spAutoFit/>
          </a:bodyPr>
          <a:lstStyle/>
          <a:p>
            <a:pPr algn="ctr"/>
            <a:r>
              <a:rPr lang="ar-SA" sz="4000" b="1" dirty="0" smtClean="0">
                <a:effectLst>
                  <a:glow rad="101600">
                    <a:schemeClr val="accent5">
                      <a:satMod val="175000"/>
                      <a:alpha val="40000"/>
                    </a:schemeClr>
                  </a:glow>
                </a:effectLst>
              </a:rPr>
              <a:t>حرف الدال(صدقة،دلوك،دلو،إرشادك ،الرديء)</a:t>
            </a:r>
            <a:endParaRPr lang="ar-SA" sz="4000" b="1" dirty="0">
              <a:effectLst>
                <a:glow rad="101600">
                  <a:schemeClr val="accent5">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910863" y="733614"/>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a:t>
            </a:r>
          </a:p>
        </p:txBody>
      </p:sp>
      <p:sp>
        <p:nvSpPr>
          <p:cNvPr id="4" name="مربع نص 3"/>
          <p:cNvSpPr txBox="1"/>
          <p:nvPr/>
        </p:nvSpPr>
        <p:spPr>
          <a:xfrm>
            <a:off x="142844" y="688943"/>
            <a:ext cx="7858180"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أولاً:أعبر بأسلوبي عن موقف أو حدث عشته كان له أثر كبير في صحتي باستخدام أسماء إشارة مناسبة:</a:t>
            </a:r>
            <a:endParaRPr lang="ar-SA" sz="2800" b="1" dirty="0">
              <a:effectLst>
                <a:glow rad="101600">
                  <a:schemeClr val="accent2">
                    <a:satMod val="175000"/>
                    <a:alpha val="40000"/>
                  </a:schemeClr>
                </a:glow>
              </a:effectLst>
            </a:endParaRPr>
          </a:p>
        </p:txBody>
      </p:sp>
      <p:sp>
        <p:nvSpPr>
          <p:cNvPr id="5" name="مستطيل مستدير الزوايا 4"/>
          <p:cNvSpPr/>
          <p:nvPr/>
        </p:nvSpPr>
        <p:spPr>
          <a:xfrm>
            <a:off x="571472" y="1643050"/>
            <a:ext cx="7715304" cy="857256"/>
          </a:xfrm>
          <a:prstGeom prst="roundRect">
            <a:avLst/>
          </a:prstGeom>
          <a:solidFill>
            <a:schemeClr val="accent2">
              <a:lumMod val="20000"/>
              <a:lumOff val="80000"/>
            </a:schemeClr>
          </a:solid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i="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تناول المخدرات على رأس هذه العادات الضارة،تلك العادات التي لا يقبلها الله.</a:t>
            </a:r>
            <a:endParaRPr lang="ar-SA" sz="2800" b="1" i="1" cap="all" dirty="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endParaRPr>
          </a:p>
        </p:txBody>
      </p:sp>
      <p:sp>
        <p:nvSpPr>
          <p:cNvPr id="7" name="مربع نص 6"/>
          <p:cNvSpPr txBox="1"/>
          <p:nvPr/>
        </p:nvSpPr>
        <p:spPr>
          <a:xfrm>
            <a:off x="500034" y="2714620"/>
            <a:ext cx="7858180"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ثانياً:أقرأ الفقرة التالية،ثم أضع اسم إشارة مناسباً في المكان الخالي:</a:t>
            </a:r>
            <a:endParaRPr lang="ar-SA" sz="2800" b="1" dirty="0">
              <a:effectLst>
                <a:glow rad="101600">
                  <a:schemeClr val="accent2">
                    <a:satMod val="175000"/>
                    <a:alpha val="40000"/>
                  </a:schemeClr>
                </a:glow>
              </a:effectLst>
            </a:endParaRPr>
          </a:p>
        </p:txBody>
      </p:sp>
      <p:sp>
        <p:nvSpPr>
          <p:cNvPr id="8" name="مستطيل مستدير الزوايا 7"/>
          <p:cNvSpPr/>
          <p:nvPr/>
        </p:nvSpPr>
        <p:spPr>
          <a:xfrm>
            <a:off x="571472" y="3714752"/>
            <a:ext cx="7715304" cy="2286016"/>
          </a:xfrm>
          <a:prstGeom prst="roundRect">
            <a:avLst/>
          </a:prstGeom>
          <a:solidFill>
            <a:schemeClr val="accent2">
              <a:lumMod val="20000"/>
              <a:lumOff val="80000"/>
            </a:schemeClr>
          </a:solid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i="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أدى.....التطور الصناعي إلى ثقب غلاف(الأوزون)،.....الغلاف الذي يحمي طبقة الأرض من.....التأثيرات الضارة للأشعة فوق البنفسجية،ما حدا دولاً عديدة.....و......إلى دراسة أسباب نضوب.....الغاز،ومن ثم التخطيط للحد من...... . </a:t>
            </a:r>
            <a:endParaRPr lang="ar-SA" sz="2800" b="1" i="1" cap="all" dirty="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endParaRPr>
          </a:p>
        </p:txBody>
      </p:sp>
      <p:sp>
        <p:nvSpPr>
          <p:cNvPr id="9" name="مربع نص 8"/>
          <p:cNvSpPr txBox="1"/>
          <p:nvPr/>
        </p:nvSpPr>
        <p:spPr>
          <a:xfrm>
            <a:off x="6929454" y="3905912"/>
            <a:ext cx="857256" cy="523220"/>
          </a:xfrm>
          <a:prstGeom prst="rect">
            <a:avLst/>
          </a:prstGeom>
          <a:noFill/>
        </p:spPr>
        <p:txBody>
          <a:bodyPr wrap="square" rtlCol="1">
            <a:spAutoFit/>
          </a:bodyPr>
          <a:lstStyle/>
          <a:p>
            <a:pPr algn="ctr"/>
            <a:r>
              <a:rPr lang="ar-SA" sz="2800" b="1" dirty="0" smtClean="0">
                <a:solidFill>
                  <a:srgbClr val="C00000"/>
                </a:solidFill>
              </a:rPr>
              <a:t>ذلك</a:t>
            </a:r>
            <a:endParaRPr lang="ar-SA" sz="2800" b="1" dirty="0">
              <a:solidFill>
                <a:srgbClr val="C00000"/>
              </a:solidFill>
            </a:endParaRPr>
          </a:p>
        </p:txBody>
      </p:sp>
      <p:sp>
        <p:nvSpPr>
          <p:cNvPr id="10" name="مربع نص 9"/>
          <p:cNvSpPr txBox="1"/>
          <p:nvPr/>
        </p:nvSpPr>
        <p:spPr>
          <a:xfrm>
            <a:off x="1571604" y="3905912"/>
            <a:ext cx="857256" cy="523220"/>
          </a:xfrm>
          <a:prstGeom prst="rect">
            <a:avLst/>
          </a:prstGeom>
          <a:noFill/>
        </p:spPr>
        <p:txBody>
          <a:bodyPr wrap="square" rtlCol="1">
            <a:spAutoFit/>
          </a:bodyPr>
          <a:lstStyle/>
          <a:p>
            <a:pPr algn="ctr"/>
            <a:r>
              <a:rPr lang="ar-SA" sz="2800" b="1" dirty="0" smtClean="0">
                <a:solidFill>
                  <a:srgbClr val="C00000"/>
                </a:solidFill>
              </a:rPr>
              <a:t>هذا</a:t>
            </a:r>
            <a:endParaRPr lang="ar-SA" sz="2800" b="1" dirty="0">
              <a:solidFill>
                <a:srgbClr val="C00000"/>
              </a:solidFill>
            </a:endParaRPr>
          </a:p>
        </p:txBody>
      </p:sp>
      <p:sp>
        <p:nvSpPr>
          <p:cNvPr id="11" name="مربع نص 10"/>
          <p:cNvSpPr txBox="1"/>
          <p:nvPr/>
        </p:nvSpPr>
        <p:spPr>
          <a:xfrm>
            <a:off x="4071934" y="4334540"/>
            <a:ext cx="857256" cy="523220"/>
          </a:xfrm>
          <a:prstGeom prst="rect">
            <a:avLst/>
          </a:prstGeom>
          <a:noFill/>
        </p:spPr>
        <p:txBody>
          <a:bodyPr wrap="square" rtlCol="1">
            <a:spAutoFit/>
          </a:bodyPr>
          <a:lstStyle/>
          <a:p>
            <a:pPr algn="ctr"/>
            <a:r>
              <a:rPr lang="ar-SA" sz="2800" b="1" dirty="0" smtClean="0">
                <a:solidFill>
                  <a:srgbClr val="C00000"/>
                </a:solidFill>
              </a:rPr>
              <a:t>تلك</a:t>
            </a:r>
            <a:endParaRPr lang="ar-SA" sz="2800" b="1" dirty="0">
              <a:solidFill>
                <a:srgbClr val="C00000"/>
              </a:solidFill>
            </a:endParaRPr>
          </a:p>
        </p:txBody>
      </p:sp>
      <p:sp>
        <p:nvSpPr>
          <p:cNvPr id="12" name="مربع نص 11"/>
          <p:cNvSpPr txBox="1"/>
          <p:nvPr/>
        </p:nvSpPr>
        <p:spPr>
          <a:xfrm>
            <a:off x="3714744" y="4763168"/>
            <a:ext cx="857256" cy="523220"/>
          </a:xfrm>
          <a:prstGeom prst="rect">
            <a:avLst/>
          </a:prstGeom>
          <a:noFill/>
        </p:spPr>
        <p:txBody>
          <a:bodyPr wrap="square" rtlCol="1">
            <a:spAutoFit/>
          </a:bodyPr>
          <a:lstStyle/>
          <a:p>
            <a:pPr algn="ctr"/>
            <a:r>
              <a:rPr lang="ar-SA" sz="2800" b="1" dirty="0" smtClean="0">
                <a:solidFill>
                  <a:srgbClr val="C00000"/>
                </a:solidFill>
              </a:rPr>
              <a:t>هنا</a:t>
            </a:r>
            <a:endParaRPr lang="ar-SA" sz="2800" b="1" dirty="0">
              <a:solidFill>
                <a:srgbClr val="C00000"/>
              </a:solidFill>
            </a:endParaRPr>
          </a:p>
        </p:txBody>
      </p:sp>
      <p:sp>
        <p:nvSpPr>
          <p:cNvPr id="13" name="مربع نص 12"/>
          <p:cNvSpPr txBox="1"/>
          <p:nvPr/>
        </p:nvSpPr>
        <p:spPr>
          <a:xfrm>
            <a:off x="3071802" y="4763168"/>
            <a:ext cx="857256" cy="523220"/>
          </a:xfrm>
          <a:prstGeom prst="rect">
            <a:avLst/>
          </a:prstGeom>
          <a:noFill/>
        </p:spPr>
        <p:txBody>
          <a:bodyPr wrap="square" rtlCol="1">
            <a:spAutoFit/>
          </a:bodyPr>
          <a:lstStyle/>
          <a:p>
            <a:pPr algn="ctr"/>
            <a:r>
              <a:rPr lang="ar-SA" sz="2800" b="1" dirty="0" smtClean="0">
                <a:solidFill>
                  <a:srgbClr val="C00000"/>
                </a:solidFill>
              </a:rPr>
              <a:t>هناك</a:t>
            </a:r>
            <a:endParaRPr lang="ar-SA" sz="2800" b="1" dirty="0">
              <a:solidFill>
                <a:srgbClr val="C00000"/>
              </a:solidFill>
            </a:endParaRPr>
          </a:p>
        </p:txBody>
      </p:sp>
      <p:sp>
        <p:nvSpPr>
          <p:cNvPr id="14" name="مربع نص 13"/>
          <p:cNvSpPr txBox="1"/>
          <p:nvPr/>
        </p:nvSpPr>
        <p:spPr>
          <a:xfrm>
            <a:off x="5786446" y="5191796"/>
            <a:ext cx="857256" cy="523220"/>
          </a:xfrm>
          <a:prstGeom prst="rect">
            <a:avLst/>
          </a:prstGeom>
          <a:noFill/>
        </p:spPr>
        <p:txBody>
          <a:bodyPr wrap="square" rtlCol="1">
            <a:spAutoFit/>
          </a:bodyPr>
          <a:lstStyle/>
          <a:p>
            <a:pPr algn="ctr"/>
            <a:r>
              <a:rPr lang="ar-SA" sz="2800" b="1" dirty="0" smtClean="0">
                <a:solidFill>
                  <a:srgbClr val="C00000"/>
                </a:solidFill>
              </a:rPr>
              <a:t>هذا</a:t>
            </a:r>
            <a:endParaRPr lang="ar-SA" sz="2800" b="1" dirty="0">
              <a:solidFill>
                <a:srgbClr val="C00000"/>
              </a:solidFill>
            </a:endParaRPr>
          </a:p>
        </p:txBody>
      </p:sp>
      <p:sp>
        <p:nvSpPr>
          <p:cNvPr id="15" name="مربع نص 14"/>
          <p:cNvSpPr txBox="1"/>
          <p:nvPr/>
        </p:nvSpPr>
        <p:spPr>
          <a:xfrm>
            <a:off x="1714480" y="5214950"/>
            <a:ext cx="857256" cy="523220"/>
          </a:xfrm>
          <a:prstGeom prst="rect">
            <a:avLst/>
          </a:prstGeom>
          <a:noFill/>
        </p:spPr>
        <p:txBody>
          <a:bodyPr wrap="square" rtlCol="1">
            <a:spAutoFit/>
          </a:bodyPr>
          <a:lstStyle/>
          <a:p>
            <a:pPr algn="ctr"/>
            <a:r>
              <a:rPr lang="ar-SA" sz="2800" b="1" dirty="0" smtClean="0">
                <a:solidFill>
                  <a:srgbClr val="C00000"/>
                </a:solidFill>
              </a:rPr>
              <a:t>ذلك</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childTnLst>
                          </p:cTn>
                        </p:par>
                        <p:par>
                          <p:cTn id="11" fill="hold">
                            <p:stCondLst>
                              <p:cond delay="1000"/>
                            </p:stCondLst>
                            <p:childTnLst>
                              <p:par>
                                <p:cTn id="12" presetID="6" presetClass="entr" presetSubtype="3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out)">
                                      <p:cBhvr>
                                        <p:cTn id="14" dur="1000"/>
                                        <p:tgtEl>
                                          <p:spTgt spid="5"/>
                                        </p:tgtEl>
                                      </p:cBhvr>
                                    </p:animEffect>
                                  </p:childTnLst>
                                </p:cTn>
                              </p:par>
                              <p:par>
                                <p:cTn id="15" presetID="6" presetClass="entr" presetSubtype="3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out)">
                                      <p:cBhvr>
                                        <p:cTn id="17" dur="1000"/>
                                        <p:tgtEl>
                                          <p:spTgt spid="7"/>
                                        </p:tgtEl>
                                      </p:cBhvr>
                                    </p:animEffect>
                                  </p:childTnLst>
                                </p:cTn>
                              </p:par>
                            </p:childTnLst>
                          </p:cTn>
                        </p:par>
                        <p:par>
                          <p:cTn id="18" fill="hold">
                            <p:stCondLst>
                              <p:cond delay="2000"/>
                            </p:stCondLst>
                            <p:childTnLst>
                              <p:par>
                                <p:cTn id="19" presetID="6" presetClass="entr" presetSubtype="3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ircle(out)">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32"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out)">
                                      <p:cBhvr>
                                        <p:cTn id="26" dur="1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3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ircle(out)">
                                      <p:cBhvr>
                                        <p:cTn id="31" dur="1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32"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ircle(out)">
                                      <p:cBhvr>
                                        <p:cTn id="36" dur="1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32"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ircle(out)">
                                      <p:cBhvr>
                                        <p:cTn id="41" dur="10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32"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circle(out)">
                                      <p:cBhvr>
                                        <p:cTn id="46" dur="10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32"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circle(out)">
                                      <p:cBhvr>
                                        <p:cTn id="51" dur="10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6" presetClass="entr" presetSubtype="32"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circle(out)">
                                      <p:cBhvr>
                                        <p:cTn id="5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7" grpId="0"/>
      <p:bldP spid="8" grpId="0" animBg="1"/>
      <p:bldP spid="9" grpId="0"/>
      <p:bldP spid="10" grpId="0"/>
      <p:bldP spid="11" grpId="0"/>
      <p:bldP spid="12" grpId="0"/>
      <p:bldP spid="13" grpId="0"/>
      <p:bldP spid="14"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lum bright="10000" contrast="-20000"/>
          </a:blip>
          <a:srcRect/>
          <a:stretch>
            <a:fillRect/>
          </a:stretch>
        </p:blipFill>
        <p:spPr bwMode="auto">
          <a:xfrm>
            <a:off x="0" y="-24"/>
            <a:ext cx="9144000" cy="6858024"/>
          </a:xfrm>
          <a:prstGeom prst="rect">
            <a:avLst/>
          </a:prstGeom>
          <a:noFill/>
        </p:spPr>
      </p:pic>
      <p:sp>
        <p:nvSpPr>
          <p:cNvPr id="4" name="عنوان 3"/>
          <p:cNvSpPr>
            <a:spLocks noGrp="1"/>
          </p:cNvSpPr>
          <p:nvPr>
            <p:ph type="title"/>
          </p:nvPr>
        </p:nvSpPr>
        <p:spPr>
          <a:xfrm rot="21074253">
            <a:off x="323722" y="2343943"/>
            <a:ext cx="8406662" cy="11430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الجر بالإضافة</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endParaRPr lang="ar-SA"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مستدير الزوايا 2"/>
          <p:cNvSpPr/>
          <p:nvPr/>
        </p:nvSpPr>
        <p:spPr>
          <a:xfrm>
            <a:off x="1000100" y="357166"/>
            <a:ext cx="7215238" cy="500066"/>
          </a:xfrm>
          <a:prstGeom prst="round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a:r>
              <a:rPr lang="ar-SA"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&amp; أسترجع ما درسته سابقاً لإكمال فراغات الشكل التالي:</a:t>
            </a:r>
            <a:endParaRPr lang="ar-SA"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4" name="مستطيل ذو زوايا قطرية مخدوشة 3"/>
          <p:cNvSpPr/>
          <p:nvPr/>
        </p:nvSpPr>
        <p:spPr>
          <a:xfrm>
            <a:off x="2643174" y="1071546"/>
            <a:ext cx="4071966"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ln w="10541" cmpd="sng">
                  <a:solidFill>
                    <a:schemeClr val="accent1">
                      <a:shade val="88000"/>
                      <a:satMod val="110000"/>
                    </a:schemeClr>
                  </a:solidFill>
                  <a:prstDash val="solid"/>
                </a:ln>
                <a:solidFill>
                  <a:schemeClr val="bg2">
                    <a:lumMod val="10000"/>
                  </a:schemeClr>
                </a:solidFill>
              </a:rPr>
              <a:t>الجر للاسم يكون بـ</a:t>
            </a:r>
            <a:endParaRPr lang="ar-SA" sz="3200" b="1" dirty="0">
              <a:ln w="10541" cmpd="sng">
                <a:solidFill>
                  <a:schemeClr val="accent1">
                    <a:shade val="88000"/>
                    <a:satMod val="110000"/>
                  </a:schemeClr>
                </a:solidFill>
                <a:prstDash val="solid"/>
              </a:ln>
              <a:solidFill>
                <a:schemeClr val="bg2">
                  <a:lumMod val="10000"/>
                </a:schemeClr>
              </a:solidFill>
            </a:endParaRPr>
          </a:p>
        </p:txBody>
      </p:sp>
      <p:sp>
        <p:nvSpPr>
          <p:cNvPr id="5" name="مستطيل ذو زوايا قطرية مخدوشة 4"/>
          <p:cNvSpPr/>
          <p:nvPr/>
        </p:nvSpPr>
        <p:spPr>
          <a:xfrm>
            <a:off x="4800604" y="1928802"/>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ln w="10541" cmpd="sng">
                  <a:solidFill>
                    <a:schemeClr val="accent1">
                      <a:shade val="88000"/>
                      <a:satMod val="110000"/>
                    </a:schemeClr>
                  </a:solidFill>
                  <a:prstDash val="solid"/>
                </a:ln>
                <a:solidFill>
                  <a:schemeClr val="bg2">
                    <a:lumMod val="10000"/>
                  </a:schemeClr>
                </a:solidFill>
              </a:rPr>
              <a:t>حروف الجر</a:t>
            </a:r>
          </a:p>
        </p:txBody>
      </p:sp>
      <p:sp>
        <p:nvSpPr>
          <p:cNvPr id="6" name="مستطيل ذو زوايا قطرية مخدوشة 5"/>
          <p:cNvSpPr/>
          <p:nvPr/>
        </p:nvSpPr>
        <p:spPr>
          <a:xfrm>
            <a:off x="4800604" y="2643182"/>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ln w="10541" cmpd="sng">
                  <a:solidFill>
                    <a:schemeClr val="accent1">
                      <a:shade val="88000"/>
                      <a:satMod val="110000"/>
                    </a:schemeClr>
                  </a:solidFill>
                  <a:prstDash val="solid"/>
                </a:ln>
                <a:solidFill>
                  <a:schemeClr val="bg2">
                    <a:lumMod val="10000"/>
                  </a:schemeClr>
                </a:solidFill>
              </a:rPr>
              <a:t>وهي</a:t>
            </a:r>
          </a:p>
        </p:txBody>
      </p:sp>
      <p:sp>
        <p:nvSpPr>
          <p:cNvPr id="7" name="مستطيل ذو زوايا قطرية مخدوشة 6"/>
          <p:cNvSpPr/>
          <p:nvPr/>
        </p:nvSpPr>
        <p:spPr>
          <a:xfrm>
            <a:off x="4729166" y="3357562"/>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200" b="1" dirty="0" smtClean="0">
                <a:ln w="10541" cmpd="sng">
                  <a:solidFill>
                    <a:schemeClr val="accent1">
                      <a:shade val="88000"/>
                      <a:satMod val="110000"/>
                    </a:schemeClr>
                  </a:solidFill>
                  <a:prstDash val="solid"/>
                </a:ln>
                <a:solidFill>
                  <a:schemeClr val="bg2">
                    <a:lumMod val="10000"/>
                  </a:schemeClr>
                </a:solidFill>
              </a:rPr>
              <a:t>الباء،      ،     ،    ،</a:t>
            </a:r>
          </a:p>
        </p:txBody>
      </p:sp>
      <p:sp>
        <p:nvSpPr>
          <p:cNvPr id="8" name="مستطيل ذو زوايا قطرية مخدوشة 7"/>
          <p:cNvSpPr/>
          <p:nvPr/>
        </p:nvSpPr>
        <p:spPr>
          <a:xfrm>
            <a:off x="4800604" y="4071942"/>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200" b="1" dirty="0" smtClean="0">
                <a:ln w="10541" cmpd="sng">
                  <a:solidFill>
                    <a:schemeClr val="accent1">
                      <a:shade val="88000"/>
                      <a:satMod val="110000"/>
                    </a:schemeClr>
                  </a:solidFill>
                  <a:prstDash val="solid"/>
                </a:ln>
                <a:solidFill>
                  <a:schemeClr val="bg2">
                    <a:lumMod val="10000"/>
                  </a:schemeClr>
                </a:solidFill>
              </a:rPr>
              <a:t>تسبق        وتجعله     </a:t>
            </a:r>
          </a:p>
        </p:txBody>
      </p:sp>
      <p:sp>
        <p:nvSpPr>
          <p:cNvPr id="9" name="مستطيل ذو زوايا قطرية مخدوشة 8"/>
          <p:cNvSpPr/>
          <p:nvPr/>
        </p:nvSpPr>
        <p:spPr>
          <a:xfrm>
            <a:off x="4800604" y="4857760"/>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ln w="10541" cmpd="sng">
                  <a:solidFill>
                    <a:schemeClr val="accent1">
                      <a:shade val="88000"/>
                      <a:satMod val="110000"/>
                    </a:schemeClr>
                  </a:solidFill>
                  <a:prstDash val="solid"/>
                </a:ln>
                <a:solidFill>
                  <a:schemeClr val="bg2">
                    <a:lumMod val="10000"/>
                  </a:schemeClr>
                </a:solidFill>
              </a:rPr>
              <a:t>مثال ذلك</a:t>
            </a:r>
          </a:p>
        </p:txBody>
      </p:sp>
      <p:sp>
        <p:nvSpPr>
          <p:cNvPr id="10" name="مستطيل ذو زوايا قطرية مخدوشة 9"/>
          <p:cNvSpPr/>
          <p:nvPr/>
        </p:nvSpPr>
        <p:spPr>
          <a:xfrm>
            <a:off x="4729166" y="5572140"/>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مستطيل ذو زوايا قطرية مخدوشة 16"/>
          <p:cNvSpPr/>
          <p:nvPr/>
        </p:nvSpPr>
        <p:spPr>
          <a:xfrm>
            <a:off x="428596" y="1928802"/>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ln w="10541" cmpd="sng">
                  <a:solidFill>
                    <a:schemeClr val="accent1">
                      <a:shade val="88000"/>
                      <a:satMod val="110000"/>
                    </a:schemeClr>
                  </a:solidFill>
                  <a:prstDash val="solid"/>
                </a:ln>
                <a:solidFill>
                  <a:schemeClr val="bg2">
                    <a:lumMod val="10000"/>
                  </a:schemeClr>
                </a:solidFill>
              </a:rPr>
              <a:t>الإضافة</a:t>
            </a:r>
          </a:p>
        </p:txBody>
      </p:sp>
      <p:sp>
        <p:nvSpPr>
          <p:cNvPr id="18" name="مستطيل ذو زوايا قطرية مخدوشة 17"/>
          <p:cNvSpPr/>
          <p:nvPr/>
        </p:nvSpPr>
        <p:spPr>
          <a:xfrm>
            <a:off x="428596" y="2643182"/>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ln w="10541" cmpd="sng">
                  <a:solidFill>
                    <a:schemeClr val="accent1">
                      <a:shade val="88000"/>
                      <a:satMod val="110000"/>
                    </a:schemeClr>
                  </a:solidFill>
                  <a:prstDash val="solid"/>
                </a:ln>
                <a:solidFill>
                  <a:schemeClr val="bg2">
                    <a:lumMod val="10000"/>
                  </a:schemeClr>
                </a:solidFill>
              </a:rPr>
              <a:t>وتتكون من</a:t>
            </a:r>
          </a:p>
        </p:txBody>
      </p:sp>
      <p:sp>
        <p:nvSpPr>
          <p:cNvPr id="19" name="مستطيل ذو زوايا قطرية مخدوشة 18"/>
          <p:cNvSpPr/>
          <p:nvPr/>
        </p:nvSpPr>
        <p:spPr>
          <a:xfrm>
            <a:off x="357158" y="3357562"/>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t>                         </a:t>
            </a:r>
            <a:r>
              <a:rPr lang="ar-SA" sz="3200" b="1" dirty="0" smtClean="0">
                <a:ln w="10541" cmpd="sng">
                  <a:solidFill>
                    <a:schemeClr val="accent1">
                      <a:shade val="88000"/>
                      <a:satMod val="110000"/>
                    </a:schemeClr>
                  </a:solidFill>
                  <a:prstDash val="solid"/>
                </a:ln>
                <a:solidFill>
                  <a:schemeClr val="bg2">
                    <a:lumMod val="10000"/>
                  </a:schemeClr>
                </a:solidFill>
              </a:rPr>
              <a:t>ومضاف إليه</a:t>
            </a:r>
          </a:p>
        </p:txBody>
      </p:sp>
      <p:sp>
        <p:nvSpPr>
          <p:cNvPr id="20" name="مستطيل ذو زوايا قطرية مخدوشة 19"/>
          <p:cNvSpPr/>
          <p:nvPr/>
        </p:nvSpPr>
        <p:spPr>
          <a:xfrm>
            <a:off x="428596" y="4071942"/>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200" b="1" dirty="0" smtClean="0">
                <a:ln w="10541" cmpd="sng">
                  <a:solidFill>
                    <a:schemeClr val="accent1">
                      <a:shade val="88000"/>
                      <a:satMod val="110000"/>
                    </a:schemeClr>
                  </a:solidFill>
                  <a:prstDash val="solid"/>
                </a:ln>
                <a:solidFill>
                  <a:schemeClr val="bg2">
                    <a:lumMod val="10000"/>
                  </a:schemeClr>
                </a:solidFill>
              </a:rPr>
              <a:t>يكون المضاف إليه</a:t>
            </a:r>
          </a:p>
        </p:txBody>
      </p:sp>
      <p:sp>
        <p:nvSpPr>
          <p:cNvPr id="21" name="مستطيل ذو زوايا قطرية مخدوشة 20"/>
          <p:cNvSpPr/>
          <p:nvPr/>
        </p:nvSpPr>
        <p:spPr>
          <a:xfrm>
            <a:off x="428596" y="4857760"/>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ln w="10541" cmpd="sng">
                  <a:solidFill>
                    <a:schemeClr val="accent1">
                      <a:shade val="88000"/>
                      <a:satMod val="110000"/>
                    </a:schemeClr>
                  </a:solidFill>
                  <a:prstDash val="solid"/>
                </a:ln>
                <a:solidFill>
                  <a:schemeClr val="bg2">
                    <a:lumMod val="10000"/>
                  </a:schemeClr>
                </a:solidFill>
              </a:rPr>
              <a:t>مثال ذلك</a:t>
            </a:r>
          </a:p>
        </p:txBody>
      </p:sp>
      <p:sp>
        <p:nvSpPr>
          <p:cNvPr id="22" name="مستطيل ذو زوايا قطرية مخدوشة 21"/>
          <p:cNvSpPr/>
          <p:nvPr/>
        </p:nvSpPr>
        <p:spPr>
          <a:xfrm>
            <a:off x="357158" y="5572140"/>
            <a:ext cx="3929090" cy="571504"/>
          </a:xfrm>
          <a:prstGeom prst="snip2DiagRect">
            <a:avLst>
              <a:gd name="adj1" fmla="val 37500"/>
              <a:gd name="adj2"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مربع نص 22"/>
          <p:cNvSpPr txBox="1"/>
          <p:nvPr/>
        </p:nvSpPr>
        <p:spPr>
          <a:xfrm>
            <a:off x="7000892" y="3357562"/>
            <a:ext cx="857256" cy="523220"/>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0"/>
            <a:r>
              <a:rPr lang="ar-SA" sz="2800" b="1" spc="50" dirty="0" smtClean="0">
                <a:ln w="11430"/>
                <a:solidFill>
                  <a:srgbClr val="C00000"/>
                </a:solidFill>
                <a:effectLst>
                  <a:outerShdw blurRad="76200" dist="50800" dir="5400000" algn="tl" rotWithShape="0">
                    <a:srgbClr val="000000">
                      <a:alpha val="65000"/>
                    </a:srgbClr>
                  </a:outerShdw>
                </a:effectLst>
              </a:rPr>
              <a:t>على</a:t>
            </a:r>
            <a:endParaRPr lang="ar-SA" b="1" spc="50" dirty="0">
              <a:ln w="11430"/>
              <a:solidFill>
                <a:srgbClr val="C00000"/>
              </a:solidFill>
              <a:effectLst>
                <a:outerShdw blurRad="76200" dist="50800" dir="5400000" algn="tl" rotWithShape="0">
                  <a:srgbClr val="000000">
                    <a:alpha val="65000"/>
                  </a:srgbClr>
                </a:outerShdw>
              </a:effectLst>
            </a:endParaRPr>
          </a:p>
        </p:txBody>
      </p:sp>
      <p:sp>
        <p:nvSpPr>
          <p:cNvPr id="24" name="مربع نص 23"/>
          <p:cNvSpPr txBox="1"/>
          <p:nvPr/>
        </p:nvSpPr>
        <p:spPr>
          <a:xfrm>
            <a:off x="6215074" y="3357562"/>
            <a:ext cx="857256" cy="523220"/>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solidFill>
                  <a:srgbClr val="C00000"/>
                </a:solidFill>
                <a:effectLst>
                  <a:outerShdw blurRad="76200" dist="50800" dir="5400000" algn="tl" rotWithShape="0">
                    <a:srgbClr val="000000">
                      <a:alpha val="65000"/>
                    </a:srgbClr>
                  </a:outerShdw>
                </a:effectLst>
              </a:rPr>
              <a:t>في</a:t>
            </a:r>
            <a:endParaRPr lang="ar-SA" b="1" spc="50" dirty="0">
              <a:ln w="11430"/>
              <a:solidFill>
                <a:srgbClr val="C00000"/>
              </a:solidFill>
              <a:effectLst>
                <a:outerShdw blurRad="76200" dist="50800" dir="5400000" algn="tl" rotWithShape="0">
                  <a:srgbClr val="000000">
                    <a:alpha val="65000"/>
                  </a:srgbClr>
                </a:outerShdw>
              </a:effectLst>
            </a:endParaRPr>
          </a:p>
        </p:txBody>
      </p:sp>
      <p:sp>
        <p:nvSpPr>
          <p:cNvPr id="25" name="مربع نص 24"/>
          <p:cNvSpPr txBox="1"/>
          <p:nvPr/>
        </p:nvSpPr>
        <p:spPr>
          <a:xfrm>
            <a:off x="5572132" y="3357562"/>
            <a:ext cx="857256" cy="523220"/>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solidFill>
                  <a:srgbClr val="C00000"/>
                </a:solidFill>
                <a:effectLst>
                  <a:outerShdw blurRad="76200" dist="50800" dir="5400000" algn="tl" rotWithShape="0">
                    <a:srgbClr val="000000">
                      <a:alpha val="65000"/>
                    </a:srgbClr>
                  </a:outerShdw>
                </a:effectLst>
              </a:rPr>
              <a:t>إلى</a:t>
            </a:r>
            <a:endParaRPr lang="ar-SA" b="1" spc="50" dirty="0">
              <a:ln w="11430"/>
              <a:solidFill>
                <a:srgbClr val="C00000"/>
              </a:solidFill>
              <a:effectLst>
                <a:outerShdw blurRad="76200" dist="50800" dir="5400000" algn="tl" rotWithShape="0">
                  <a:srgbClr val="000000">
                    <a:alpha val="65000"/>
                  </a:srgbClr>
                </a:outerShdw>
              </a:effectLst>
            </a:endParaRPr>
          </a:p>
        </p:txBody>
      </p:sp>
      <p:sp>
        <p:nvSpPr>
          <p:cNvPr id="26" name="مربع نص 25"/>
          <p:cNvSpPr txBox="1"/>
          <p:nvPr/>
        </p:nvSpPr>
        <p:spPr>
          <a:xfrm>
            <a:off x="5000628" y="3405846"/>
            <a:ext cx="857256" cy="523220"/>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solidFill>
                  <a:srgbClr val="C00000"/>
                </a:solidFill>
                <a:effectLst>
                  <a:outerShdw blurRad="76200" dist="50800" dir="5400000" algn="tl" rotWithShape="0">
                    <a:srgbClr val="000000">
                      <a:alpha val="65000"/>
                    </a:srgbClr>
                  </a:outerShdw>
                </a:effectLst>
              </a:rPr>
              <a:t>من</a:t>
            </a:r>
            <a:endParaRPr lang="ar-SA" b="1" spc="50" dirty="0">
              <a:ln w="11430"/>
              <a:solidFill>
                <a:srgbClr val="C00000"/>
              </a:solidFill>
              <a:effectLst>
                <a:outerShdw blurRad="76200" dist="50800" dir="5400000" algn="tl" rotWithShape="0">
                  <a:srgbClr val="000000">
                    <a:alpha val="65000"/>
                  </a:srgbClr>
                </a:outerShdw>
              </a:effectLst>
            </a:endParaRPr>
          </a:p>
        </p:txBody>
      </p:sp>
      <p:sp>
        <p:nvSpPr>
          <p:cNvPr id="27" name="مربع نص 26"/>
          <p:cNvSpPr txBox="1"/>
          <p:nvPr/>
        </p:nvSpPr>
        <p:spPr>
          <a:xfrm>
            <a:off x="2143108" y="3405846"/>
            <a:ext cx="1714512" cy="523220"/>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solidFill>
                  <a:srgbClr val="C00000"/>
                </a:solidFill>
                <a:effectLst>
                  <a:outerShdw blurRad="76200" dist="50800" dir="5400000" algn="tl" rotWithShape="0">
                    <a:srgbClr val="000000">
                      <a:alpha val="65000"/>
                    </a:srgbClr>
                  </a:outerShdw>
                </a:effectLst>
              </a:rPr>
              <a:t>مضاف</a:t>
            </a:r>
            <a:endParaRPr lang="ar-SA" b="1" spc="50" dirty="0">
              <a:ln w="11430"/>
              <a:solidFill>
                <a:srgbClr val="C00000"/>
              </a:solidFill>
              <a:effectLst>
                <a:outerShdw blurRad="76200" dist="50800" dir="5400000" algn="tl" rotWithShape="0">
                  <a:srgbClr val="000000">
                    <a:alpha val="65000"/>
                  </a:srgbClr>
                </a:outerShdw>
              </a:effectLst>
            </a:endParaRPr>
          </a:p>
        </p:txBody>
      </p:sp>
      <p:sp>
        <p:nvSpPr>
          <p:cNvPr id="28" name="مربع نص 27"/>
          <p:cNvSpPr txBox="1"/>
          <p:nvPr/>
        </p:nvSpPr>
        <p:spPr>
          <a:xfrm>
            <a:off x="6929454" y="4120226"/>
            <a:ext cx="857256" cy="523220"/>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solidFill>
                  <a:srgbClr val="C00000"/>
                </a:solidFill>
                <a:effectLst>
                  <a:outerShdw blurRad="76200" dist="50800" dir="5400000" algn="tl" rotWithShape="0">
                    <a:srgbClr val="000000">
                      <a:alpha val="65000"/>
                    </a:srgbClr>
                  </a:outerShdw>
                </a:effectLst>
              </a:rPr>
              <a:t>الاسم</a:t>
            </a:r>
            <a:endParaRPr lang="ar-SA" b="1" spc="50" dirty="0">
              <a:ln w="11430"/>
              <a:solidFill>
                <a:srgbClr val="C00000"/>
              </a:solidFill>
              <a:effectLst>
                <a:outerShdw blurRad="76200" dist="50800" dir="5400000" algn="tl" rotWithShape="0">
                  <a:srgbClr val="000000">
                    <a:alpha val="65000"/>
                  </a:srgbClr>
                </a:outerShdw>
              </a:effectLst>
            </a:endParaRPr>
          </a:p>
        </p:txBody>
      </p:sp>
      <p:sp>
        <p:nvSpPr>
          <p:cNvPr id="29" name="مربع نص 28"/>
          <p:cNvSpPr txBox="1"/>
          <p:nvPr/>
        </p:nvSpPr>
        <p:spPr>
          <a:xfrm>
            <a:off x="4786314" y="4071942"/>
            <a:ext cx="1285884" cy="523220"/>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solidFill>
                  <a:srgbClr val="C00000"/>
                </a:solidFill>
                <a:effectLst>
                  <a:outerShdw blurRad="76200" dist="50800" dir="5400000" algn="tl" rotWithShape="0">
                    <a:srgbClr val="000000">
                      <a:alpha val="65000"/>
                    </a:srgbClr>
                  </a:outerShdw>
                </a:effectLst>
              </a:rPr>
              <a:t>مجروراً</a:t>
            </a:r>
            <a:endParaRPr lang="ar-SA" b="1" spc="50" dirty="0">
              <a:ln w="11430"/>
              <a:solidFill>
                <a:srgbClr val="C00000"/>
              </a:solidFill>
              <a:effectLst>
                <a:outerShdw blurRad="76200" dist="50800" dir="5400000" algn="tl" rotWithShape="0">
                  <a:srgbClr val="000000">
                    <a:alpha val="65000"/>
                  </a:srgbClr>
                </a:outerShdw>
              </a:effectLst>
            </a:endParaRPr>
          </a:p>
        </p:txBody>
      </p:sp>
      <p:sp>
        <p:nvSpPr>
          <p:cNvPr id="30" name="مربع نص 29"/>
          <p:cNvSpPr txBox="1"/>
          <p:nvPr/>
        </p:nvSpPr>
        <p:spPr>
          <a:xfrm>
            <a:off x="500034" y="4071942"/>
            <a:ext cx="1357322" cy="523220"/>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solidFill>
                  <a:srgbClr val="C00000"/>
                </a:solidFill>
                <a:effectLst>
                  <a:outerShdw blurRad="76200" dist="50800" dir="5400000" algn="tl" rotWithShape="0">
                    <a:srgbClr val="000000">
                      <a:alpha val="65000"/>
                    </a:srgbClr>
                  </a:outerShdw>
                </a:effectLst>
              </a:rPr>
              <a:t>مجروراً</a:t>
            </a:r>
            <a:endParaRPr lang="ar-SA" b="1" spc="50" dirty="0">
              <a:ln w="11430"/>
              <a:solidFill>
                <a:srgbClr val="C00000"/>
              </a:solidFill>
              <a:effectLst>
                <a:outerShdw blurRad="76200" dist="50800" dir="5400000" algn="tl" rotWithShape="0">
                  <a:srgbClr val="000000">
                    <a:alpha val="65000"/>
                  </a:srgbClr>
                </a:outerShdw>
              </a:effectLst>
            </a:endParaRPr>
          </a:p>
        </p:txBody>
      </p:sp>
      <p:sp>
        <p:nvSpPr>
          <p:cNvPr id="31" name="مربع نص 30"/>
          <p:cNvSpPr txBox="1"/>
          <p:nvPr/>
        </p:nvSpPr>
        <p:spPr>
          <a:xfrm>
            <a:off x="4714876" y="5548986"/>
            <a:ext cx="3857652" cy="523220"/>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solidFill>
                  <a:srgbClr val="C00000"/>
                </a:solidFill>
                <a:effectLst>
                  <a:outerShdw blurRad="76200" dist="50800" dir="5400000" algn="tl" rotWithShape="0">
                    <a:srgbClr val="000000">
                      <a:alpha val="65000"/>
                    </a:srgbClr>
                  </a:outerShdw>
                </a:effectLst>
              </a:rPr>
              <a:t>الماء مركب من اتحاد غازين</a:t>
            </a:r>
            <a:endParaRPr lang="ar-SA" b="1" spc="50" dirty="0">
              <a:ln w="11430"/>
              <a:solidFill>
                <a:srgbClr val="C00000"/>
              </a:solidFill>
              <a:effectLst>
                <a:outerShdw blurRad="76200" dist="50800" dir="5400000" algn="tl" rotWithShape="0">
                  <a:srgbClr val="000000">
                    <a:alpha val="65000"/>
                  </a:srgbClr>
                </a:outerShdw>
              </a:effectLst>
            </a:endParaRPr>
          </a:p>
        </p:txBody>
      </p:sp>
      <p:sp>
        <p:nvSpPr>
          <p:cNvPr id="32" name="مربع نص 31"/>
          <p:cNvSpPr txBox="1"/>
          <p:nvPr/>
        </p:nvSpPr>
        <p:spPr>
          <a:xfrm>
            <a:off x="357158" y="5572140"/>
            <a:ext cx="3857652" cy="523220"/>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2800" b="1" spc="50" dirty="0" smtClean="0">
                <a:ln w="11430"/>
                <a:solidFill>
                  <a:srgbClr val="C00000"/>
                </a:solidFill>
                <a:effectLst>
                  <a:outerShdw blurRad="76200" dist="50800" dir="5400000" algn="tl" rotWithShape="0">
                    <a:srgbClr val="000000">
                      <a:alpha val="65000"/>
                    </a:srgbClr>
                  </a:outerShdw>
                </a:effectLst>
              </a:rPr>
              <a:t>الماء مركب من اتحاد غازين</a:t>
            </a:r>
            <a:endParaRPr lang="ar-SA" b="1" spc="50" dirty="0">
              <a:ln w="11430"/>
              <a:solidFill>
                <a:srgbClr val="C00000"/>
              </a:soli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17"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ppt_x</p:attrName>
                                        </p:attrNameLst>
                                      </p:cBhvr>
                                      <p:tavLst>
                                        <p:tav tm="0">
                                          <p:val>
                                            <p:strVal val="#ppt_x"/>
                                          </p:val>
                                        </p:tav>
                                        <p:tav tm="100000">
                                          <p:val>
                                            <p:strVal val="#ppt_x"/>
                                          </p:val>
                                        </p:tav>
                                      </p:tavLst>
                                    </p:anim>
                                    <p:anim calcmode="lin" valueType="num">
                                      <p:cBhvr>
                                        <p:cTn id="11" dur="500" fill="hold"/>
                                        <p:tgtEl>
                                          <p:spTgt spid="4"/>
                                        </p:tgtEl>
                                        <p:attrNameLst>
                                          <p:attrName>ppt_y</p:attrName>
                                        </p:attrNameLst>
                                      </p:cBhvr>
                                      <p:tavLst>
                                        <p:tav tm="0">
                                          <p:val>
                                            <p:strVal val="#ppt_y+#ppt_h/2"/>
                                          </p:val>
                                        </p:tav>
                                        <p:tav tm="100000">
                                          <p:val>
                                            <p:strVal val="#ppt_y"/>
                                          </p:val>
                                        </p:tav>
                                      </p:tavLst>
                                    </p:anim>
                                    <p:anim calcmode="lin" valueType="num">
                                      <p:cBhvr>
                                        <p:cTn id="12" dur="500" fill="hold"/>
                                        <p:tgtEl>
                                          <p:spTgt spid="4"/>
                                        </p:tgtEl>
                                        <p:attrNameLst>
                                          <p:attrName>ppt_w</p:attrName>
                                        </p:attrNameLst>
                                      </p:cBhvr>
                                      <p:tavLst>
                                        <p:tav tm="0">
                                          <p:val>
                                            <p:strVal val="#ppt_w"/>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par>
                                <p:cTn id="14" presetID="17"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ppt_x</p:attrName>
                                        </p:attrNameLst>
                                      </p:cBhvr>
                                      <p:tavLst>
                                        <p:tav tm="0">
                                          <p:val>
                                            <p:strVal val="#ppt_x"/>
                                          </p:val>
                                        </p:tav>
                                        <p:tav tm="100000">
                                          <p:val>
                                            <p:strVal val="#ppt_x"/>
                                          </p:val>
                                        </p:tav>
                                      </p:tavLst>
                                    </p:anim>
                                    <p:anim calcmode="lin" valueType="num">
                                      <p:cBhvr>
                                        <p:cTn id="17" dur="500" fill="hold"/>
                                        <p:tgtEl>
                                          <p:spTgt spid="5"/>
                                        </p:tgtEl>
                                        <p:attrNameLst>
                                          <p:attrName>ppt_y</p:attrName>
                                        </p:attrNameLst>
                                      </p:cBhvr>
                                      <p:tavLst>
                                        <p:tav tm="0">
                                          <p:val>
                                            <p:strVal val="#ppt_y+#ppt_h/2"/>
                                          </p:val>
                                        </p:tav>
                                        <p:tav tm="100000">
                                          <p:val>
                                            <p:strVal val="#ppt_y"/>
                                          </p:val>
                                        </p:tav>
                                      </p:tavLst>
                                    </p:anim>
                                    <p:anim calcmode="lin" valueType="num">
                                      <p:cBhvr>
                                        <p:cTn id="18" dur="500" fill="hold"/>
                                        <p:tgtEl>
                                          <p:spTgt spid="5"/>
                                        </p:tgtEl>
                                        <p:attrNameLst>
                                          <p:attrName>ppt_w</p:attrName>
                                        </p:attrNameLst>
                                      </p:cBhvr>
                                      <p:tavLst>
                                        <p:tav tm="0">
                                          <p:val>
                                            <p:strVal val="#ppt_w"/>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childTnLst>
                                </p:cTn>
                              </p:par>
                              <p:par>
                                <p:cTn id="20" presetID="17"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ppt_h/2"/>
                                          </p:val>
                                        </p:tav>
                                        <p:tav tm="100000">
                                          <p:val>
                                            <p:strVal val="#ppt_y"/>
                                          </p:val>
                                        </p:tav>
                                      </p:tavLst>
                                    </p:anim>
                                    <p:anim calcmode="lin" valueType="num">
                                      <p:cBhvr>
                                        <p:cTn id="24" dur="500" fill="hold"/>
                                        <p:tgtEl>
                                          <p:spTgt spid="6"/>
                                        </p:tgtEl>
                                        <p:attrNameLst>
                                          <p:attrName>ppt_w</p:attrName>
                                        </p:attrNameLst>
                                      </p:cBhvr>
                                      <p:tavLst>
                                        <p:tav tm="0">
                                          <p:val>
                                            <p:strVal val="#ppt_w"/>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childTnLst>
                                </p:cTn>
                              </p:par>
                              <p:par>
                                <p:cTn id="26" presetID="17" presetClass="entr" presetSubtype="4"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ppt_h/2"/>
                                          </p:val>
                                        </p:tav>
                                        <p:tav tm="100000">
                                          <p:val>
                                            <p:strVal val="#ppt_y"/>
                                          </p:val>
                                        </p:tav>
                                      </p:tavLst>
                                    </p:anim>
                                    <p:anim calcmode="lin" valueType="num">
                                      <p:cBhvr>
                                        <p:cTn id="30" dur="500" fill="hold"/>
                                        <p:tgtEl>
                                          <p:spTgt spid="7"/>
                                        </p:tgtEl>
                                        <p:attrNameLst>
                                          <p:attrName>ppt_w</p:attrName>
                                        </p:attrNameLst>
                                      </p:cBhvr>
                                      <p:tavLst>
                                        <p:tav tm="0">
                                          <p:val>
                                            <p:strVal val="#ppt_w"/>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childTnLst>
                                </p:cTn>
                              </p:par>
                              <p:par>
                                <p:cTn id="32" presetID="17" presetClass="entr" presetSubtype="4"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ppt_h/2"/>
                                          </p:val>
                                        </p:tav>
                                        <p:tav tm="100000">
                                          <p:val>
                                            <p:strVal val="#ppt_y"/>
                                          </p:val>
                                        </p:tav>
                                      </p:tavLst>
                                    </p:anim>
                                    <p:anim calcmode="lin" valueType="num">
                                      <p:cBhvr>
                                        <p:cTn id="36" dur="500" fill="hold"/>
                                        <p:tgtEl>
                                          <p:spTgt spid="8"/>
                                        </p:tgtEl>
                                        <p:attrNameLst>
                                          <p:attrName>ppt_w</p:attrName>
                                        </p:attrNameLst>
                                      </p:cBhvr>
                                      <p:tavLst>
                                        <p:tav tm="0">
                                          <p:val>
                                            <p:strVal val="#ppt_w"/>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17" presetClass="entr" presetSubtype="4"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ppt_x</p:attrName>
                                        </p:attrNameLst>
                                      </p:cBhvr>
                                      <p:tavLst>
                                        <p:tav tm="0">
                                          <p:val>
                                            <p:strVal val="#ppt_x"/>
                                          </p:val>
                                        </p:tav>
                                        <p:tav tm="100000">
                                          <p:val>
                                            <p:strVal val="#ppt_x"/>
                                          </p:val>
                                        </p:tav>
                                      </p:tavLst>
                                    </p:anim>
                                    <p:anim calcmode="lin" valueType="num">
                                      <p:cBhvr>
                                        <p:cTn id="41" dur="500" fill="hold"/>
                                        <p:tgtEl>
                                          <p:spTgt spid="9"/>
                                        </p:tgtEl>
                                        <p:attrNameLst>
                                          <p:attrName>ppt_y</p:attrName>
                                        </p:attrNameLst>
                                      </p:cBhvr>
                                      <p:tavLst>
                                        <p:tav tm="0">
                                          <p:val>
                                            <p:strVal val="#ppt_y+#ppt_h/2"/>
                                          </p:val>
                                        </p:tav>
                                        <p:tav tm="100000">
                                          <p:val>
                                            <p:strVal val="#ppt_y"/>
                                          </p:val>
                                        </p:tav>
                                      </p:tavLst>
                                    </p:anim>
                                    <p:anim calcmode="lin" valueType="num">
                                      <p:cBhvr>
                                        <p:cTn id="42" dur="500" fill="hold"/>
                                        <p:tgtEl>
                                          <p:spTgt spid="9"/>
                                        </p:tgtEl>
                                        <p:attrNameLst>
                                          <p:attrName>ppt_w</p:attrName>
                                        </p:attrNameLst>
                                      </p:cBhvr>
                                      <p:tavLst>
                                        <p:tav tm="0">
                                          <p:val>
                                            <p:strVal val="#ppt_w"/>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childTnLst>
                                </p:cTn>
                              </p:par>
                              <p:par>
                                <p:cTn id="44" presetID="17" presetClass="entr" presetSubtype="4"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ppt_x</p:attrName>
                                        </p:attrNameLst>
                                      </p:cBhvr>
                                      <p:tavLst>
                                        <p:tav tm="0">
                                          <p:val>
                                            <p:strVal val="#ppt_x"/>
                                          </p:val>
                                        </p:tav>
                                        <p:tav tm="100000">
                                          <p:val>
                                            <p:strVal val="#ppt_x"/>
                                          </p:val>
                                        </p:tav>
                                      </p:tavLst>
                                    </p:anim>
                                    <p:anim calcmode="lin" valueType="num">
                                      <p:cBhvr>
                                        <p:cTn id="47" dur="500" fill="hold"/>
                                        <p:tgtEl>
                                          <p:spTgt spid="10"/>
                                        </p:tgtEl>
                                        <p:attrNameLst>
                                          <p:attrName>ppt_y</p:attrName>
                                        </p:attrNameLst>
                                      </p:cBhvr>
                                      <p:tavLst>
                                        <p:tav tm="0">
                                          <p:val>
                                            <p:strVal val="#ppt_y+#ppt_h/2"/>
                                          </p:val>
                                        </p:tav>
                                        <p:tav tm="100000">
                                          <p:val>
                                            <p:strVal val="#ppt_y"/>
                                          </p:val>
                                        </p:tav>
                                      </p:tavLst>
                                    </p:anim>
                                    <p:anim calcmode="lin" valueType="num">
                                      <p:cBhvr>
                                        <p:cTn id="48" dur="500" fill="hold"/>
                                        <p:tgtEl>
                                          <p:spTgt spid="10"/>
                                        </p:tgtEl>
                                        <p:attrNameLst>
                                          <p:attrName>ppt_w</p:attrName>
                                        </p:attrNameLst>
                                      </p:cBhvr>
                                      <p:tavLst>
                                        <p:tav tm="0">
                                          <p:val>
                                            <p:strVal val="#ppt_w"/>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childTnLst>
                                </p:cTn>
                              </p:par>
                              <p:par>
                                <p:cTn id="50" presetID="17" presetClass="entr" presetSubtype="4"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ppt_h/2"/>
                                          </p:val>
                                        </p:tav>
                                        <p:tav tm="100000">
                                          <p:val>
                                            <p:strVal val="#ppt_y"/>
                                          </p:val>
                                        </p:tav>
                                      </p:tavLst>
                                    </p:anim>
                                    <p:anim calcmode="lin" valueType="num">
                                      <p:cBhvr>
                                        <p:cTn id="54" dur="500" fill="hold"/>
                                        <p:tgtEl>
                                          <p:spTgt spid="17"/>
                                        </p:tgtEl>
                                        <p:attrNameLst>
                                          <p:attrName>ppt_w</p:attrName>
                                        </p:attrNameLst>
                                      </p:cBhvr>
                                      <p:tavLst>
                                        <p:tav tm="0">
                                          <p:val>
                                            <p:strVal val="#ppt_w"/>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childTnLst>
                                </p:cTn>
                              </p:par>
                              <p:par>
                                <p:cTn id="56" presetID="17" presetClass="entr" presetSubtype="4"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ppt_x</p:attrName>
                                        </p:attrNameLst>
                                      </p:cBhvr>
                                      <p:tavLst>
                                        <p:tav tm="0">
                                          <p:val>
                                            <p:strVal val="#ppt_x"/>
                                          </p:val>
                                        </p:tav>
                                        <p:tav tm="100000">
                                          <p:val>
                                            <p:strVal val="#ppt_x"/>
                                          </p:val>
                                        </p:tav>
                                      </p:tavLst>
                                    </p:anim>
                                    <p:anim calcmode="lin" valueType="num">
                                      <p:cBhvr>
                                        <p:cTn id="59" dur="500" fill="hold"/>
                                        <p:tgtEl>
                                          <p:spTgt spid="18"/>
                                        </p:tgtEl>
                                        <p:attrNameLst>
                                          <p:attrName>ppt_y</p:attrName>
                                        </p:attrNameLst>
                                      </p:cBhvr>
                                      <p:tavLst>
                                        <p:tav tm="0">
                                          <p:val>
                                            <p:strVal val="#ppt_y+#ppt_h/2"/>
                                          </p:val>
                                        </p:tav>
                                        <p:tav tm="100000">
                                          <p:val>
                                            <p:strVal val="#ppt_y"/>
                                          </p:val>
                                        </p:tav>
                                      </p:tavLst>
                                    </p:anim>
                                    <p:anim calcmode="lin" valueType="num">
                                      <p:cBhvr>
                                        <p:cTn id="60" dur="500" fill="hold"/>
                                        <p:tgtEl>
                                          <p:spTgt spid="18"/>
                                        </p:tgtEl>
                                        <p:attrNameLst>
                                          <p:attrName>ppt_w</p:attrName>
                                        </p:attrNameLst>
                                      </p:cBhvr>
                                      <p:tavLst>
                                        <p:tav tm="0">
                                          <p:val>
                                            <p:strVal val="#ppt_w"/>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childTnLst>
                                </p:cTn>
                              </p:par>
                              <p:par>
                                <p:cTn id="62" presetID="17" presetClass="entr" presetSubtype="4"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ppt_x</p:attrName>
                                        </p:attrNameLst>
                                      </p:cBhvr>
                                      <p:tavLst>
                                        <p:tav tm="0">
                                          <p:val>
                                            <p:strVal val="#ppt_x"/>
                                          </p:val>
                                        </p:tav>
                                        <p:tav tm="100000">
                                          <p:val>
                                            <p:strVal val="#ppt_x"/>
                                          </p:val>
                                        </p:tav>
                                      </p:tavLst>
                                    </p:anim>
                                    <p:anim calcmode="lin" valueType="num">
                                      <p:cBhvr>
                                        <p:cTn id="65" dur="500" fill="hold"/>
                                        <p:tgtEl>
                                          <p:spTgt spid="19"/>
                                        </p:tgtEl>
                                        <p:attrNameLst>
                                          <p:attrName>ppt_y</p:attrName>
                                        </p:attrNameLst>
                                      </p:cBhvr>
                                      <p:tavLst>
                                        <p:tav tm="0">
                                          <p:val>
                                            <p:strVal val="#ppt_y+#ppt_h/2"/>
                                          </p:val>
                                        </p:tav>
                                        <p:tav tm="100000">
                                          <p:val>
                                            <p:strVal val="#ppt_y"/>
                                          </p:val>
                                        </p:tav>
                                      </p:tavLst>
                                    </p:anim>
                                    <p:anim calcmode="lin" valueType="num">
                                      <p:cBhvr>
                                        <p:cTn id="66" dur="500" fill="hold"/>
                                        <p:tgtEl>
                                          <p:spTgt spid="19"/>
                                        </p:tgtEl>
                                        <p:attrNameLst>
                                          <p:attrName>ppt_w</p:attrName>
                                        </p:attrNameLst>
                                      </p:cBhvr>
                                      <p:tavLst>
                                        <p:tav tm="0">
                                          <p:val>
                                            <p:strVal val="#ppt_w"/>
                                          </p:val>
                                        </p:tav>
                                        <p:tav tm="100000">
                                          <p:val>
                                            <p:strVal val="#ppt_w"/>
                                          </p:val>
                                        </p:tav>
                                      </p:tavLst>
                                    </p:anim>
                                    <p:anim calcmode="lin" valueType="num">
                                      <p:cBhvr>
                                        <p:cTn id="67" dur="500" fill="hold"/>
                                        <p:tgtEl>
                                          <p:spTgt spid="19"/>
                                        </p:tgtEl>
                                        <p:attrNameLst>
                                          <p:attrName>ppt_h</p:attrName>
                                        </p:attrNameLst>
                                      </p:cBhvr>
                                      <p:tavLst>
                                        <p:tav tm="0">
                                          <p:val>
                                            <p:fltVal val="0"/>
                                          </p:val>
                                        </p:tav>
                                        <p:tav tm="100000">
                                          <p:val>
                                            <p:strVal val="#ppt_h"/>
                                          </p:val>
                                        </p:tav>
                                      </p:tavLst>
                                    </p:anim>
                                  </p:childTnLst>
                                </p:cTn>
                              </p:par>
                              <p:par>
                                <p:cTn id="68" presetID="17" presetClass="entr" presetSubtype="4"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ppt_x</p:attrName>
                                        </p:attrNameLst>
                                      </p:cBhvr>
                                      <p:tavLst>
                                        <p:tav tm="0">
                                          <p:val>
                                            <p:strVal val="#ppt_x"/>
                                          </p:val>
                                        </p:tav>
                                        <p:tav tm="100000">
                                          <p:val>
                                            <p:strVal val="#ppt_x"/>
                                          </p:val>
                                        </p:tav>
                                      </p:tavLst>
                                    </p:anim>
                                    <p:anim calcmode="lin" valueType="num">
                                      <p:cBhvr>
                                        <p:cTn id="71" dur="500" fill="hold"/>
                                        <p:tgtEl>
                                          <p:spTgt spid="20"/>
                                        </p:tgtEl>
                                        <p:attrNameLst>
                                          <p:attrName>ppt_y</p:attrName>
                                        </p:attrNameLst>
                                      </p:cBhvr>
                                      <p:tavLst>
                                        <p:tav tm="0">
                                          <p:val>
                                            <p:strVal val="#ppt_y+#ppt_h/2"/>
                                          </p:val>
                                        </p:tav>
                                        <p:tav tm="100000">
                                          <p:val>
                                            <p:strVal val="#ppt_y"/>
                                          </p:val>
                                        </p:tav>
                                      </p:tavLst>
                                    </p:anim>
                                    <p:anim calcmode="lin" valueType="num">
                                      <p:cBhvr>
                                        <p:cTn id="72" dur="500" fill="hold"/>
                                        <p:tgtEl>
                                          <p:spTgt spid="20"/>
                                        </p:tgtEl>
                                        <p:attrNameLst>
                                          <p:attrName>ppt_w</p:attrName>
                                        </p:attrNameLst>
                                      </p:cBhvr>
                                      <p:tavLst>
                                        <p:tav tm="0">
                                          <p:val>
                                            <p:strVal val="#ppt_w"/>
                                          </p:val>
                                        </p:tav>
                                        <p:tav tm="100000">
                                          <p:val>
                                            <p:strVal val="#ppt_w"/>
                                          </p:val>
                                        </p:tav>
                                      </p:tavLst>
                                    </p:anim>
                                    <p:anim calcmode="lin" valueType="num">
                                      <p:cBhvr>
                                        <p:cTn id="73" dur="500" fill="hold"/>
                                        <p:tgtEl>
                                          <p:spTgt spid="20"/>
                                        </p:tgtEl>
                                        <p:attrNameLst>
                                          <p:attrName>ppt_h</p:attrName>
                                        </p:attrNameLst>
                                      </p:cBhvr>
                                      <p:tavLst>
                                        <p:tav tm="0">
                                          <p:val>
                                            <p:fltVal val="0"/>
                                          </p:val>
                                        </p:tav>
                                        <p:tav tm="100000">
                                          <p:val>
                                            <p:strVal val="#ppt_h"/>
                                          </p:val>
                                        </p:tav>
                                      </p:tavLst>
                                    </p:anim>
                                  </p:childTnLst>
                                </p:cTn>
                              </p:par>
                              <p:par>
                                <p:cTn id="74" presetID="17" presetClass="entr" presetSubtype="4"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500" fill="hold"/>
                                        <p:tgtEl>
                                          <p:spTgt spid="21"/>
                                        </p:tgtEl>
                                        <p:attrNameLst>
                                          <p:attrName>ppt_x</p:attrName>
                                        </p:attrNameLst>
                                      </p:cBhvr>
                                      <p:tavLst>
                                        <p:tav tm="0">
                                          <p:val>
                                            <p:strVal val="#ppt_x"/>
                                          </p:val>
                                        </p:tav>
                                        <p:tav tm="100000">
                                          <p:val>
                                            <p:strVal val="#ppt_x"/>
                                          </p:val>
                                        </p:tav>
                                      </p:tavLst>
                                    </p:anim>
                                    <p:anim calcmode="lin" valueType="num">
                                      <p:cBhvr>
                                        <p:cTn id="77" dur="500" fill="hold"/>
                                        <p:tgtEl>
                                          <p:spTgt spid="21"/>
                                        </p:tgtEl>
                                        <p:attrNameLst>
                                          <p:attrName>ppt_y</p:attrName>
                                        </p:attrNameLst>
                                      </p:cBhvr>
                                      <p:tavLst>
                                        <p:tav tm="0">
                                          <p:val>
                                            <p:strVal val="#ppt_y+#ppt_h/2"/>
                                          </p:val>
                                        </p:tav>
                                        <p:tav tm="100000">
                                          <p:val>
                                            <p:strVal val="#ppt_y"/>
                                          </p:val>
                                        </p:tav>
                                      </p:tavLst>
                                    </p:anim>
                                    <p:anim calcmode="lin" valueType="num">
                                      <p:cBhvr>
                                        <p:cTn id="78" dur="500" fill="hold"/>
                                        <p:tgtEl>
                                          <p:spTgt spid="21"/>
                                        </p:tgtEl>
                                        <p:attrNameLst>
                                          <p:attrName>ppt_w</p:attrName>
                                        </p:attrNameLst>
                                      </p:cBhvr>
                                      <p:tavLst>
                                        <p:tav tm="0">
                                          <p:val>
                                            <p:strVal val="#ppt_w"/>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childTnLst>
                                </p:cTn>
                              </p:par>
                              <p:par>
                                <p:cTn id="80" presetID="17" presetClass="entr" presetSubtype="4"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p:cTn id="82" dur="500" fill="hold"/>
                                        <p:tgtEl>
                                          <p:spTgt spid="22"/>
                                        </p:tgtEl>
                                        <p:attrNameLst>
                                          <p:attrName>ppt_x</p:attrName>
                                        </p:attrNameLst>
                                      </p:cBhvr>
                                      <p:tavLst>
                                        <p:tav tm="0">
                                          <p:val>
                                            <p:strVal val="#ppt_x"/>
                                          </p:val>
                                        </p:tav>
                                        <p:tav tm="100000">
                                          <p:val>
                                            <p:strVal val="#ppt_x"/>
                                          </p:val>
                                        </p:tav>
                                      </p:tavLst>
                                    </p:anim>
                                    <p:anim calcmode="lin" valueType="num">
                                      <p:cBhvr>
                                        <p:cTn id="83" dur="500" fill="hold"/>
                                        <p:tgtEl>
                                          <p:spTgt spid="22"/>
                                        </p:tgtEl>
                                        <p:attrNameLst>
                                          <p:attrName>ppt_y</p:attrName>
                                        </p:attrNameLst>
                                      </p:cBhvr>
                                      <p:tavLst>
                                        <p:tav tm="0">
                                          <p:val>
                                            <p:strVal val="#ppt_y+#ppt_h/2"/>
                                          </p:val>
                                        </p:tav>
                                        <p:tav tm="100000">
                                          <p:val>
                                            <p:strVal val="#ppt_y"/>
                                          </p:val>
                                        </p:tav>
                                      </p:tavLst>
                                    </p:anim>
                                    <p:anim calcmode="lin" valueType="num">
                                      <p:cBhvr>
                                        <p:cTn id="84" dur="500" fill="hold"/>
                                        <p:tgtEl>
                                          <p:spTgt spid="22"/>
                                        </p:tgtEl>
                                        <p:attrNameLst>
                                          <p:attrName>ppt_w</p:attrName>
                                        </p:attrNameLst>
                                      </p:cBhvr>
                                      <p:tavLst>
                                        <p:tav tm="0">
                                          <p:val>
                                            <p:strVal val="#ppt_w"/>
                                          </p:val>
                                        </p:tav>
                                        <p:tav tm="100000">
                                          <p:val>
                                            <p:strVal val="#ppt_w"/>
                                          </p:val>
                                        </p:tav>
                                      </p:tavLst>
                                    </p:anim>
                                    <p:anim calcmode="lin" valueType="num">
                                      <p:cBhvr>
                                        <p:cTn id="85"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86" fill="hold">
                      <p:stCondLst>
                        <p:cond delay="indefinite"/>
                      </p:stCondLst>
                      <p:childTnLst>
                        <p:par>
                          <p:cTn id="87" fill="hold">
                            <p:stCondLst>
                              <p:cond delay="0"/>
                            </p:stCondLst>
                            <p:childTnLst>
                              <p:par>
                                <p:cTn id="88" presetID="35" presetClass="entr" presetSubtype="0" fill="hold" grpId="0" nodeType="click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500"/>
                                        <p:tgtEl>
                                          <p:spTgt spid="23"/>
                                        </p:tgtEl>
                                      </p:cBhvr>
                                    </p:animEffect>
                                    <p:anim calcmode="lin" valueType="num">
                                      <p:cBhvr>
                                        <p:cTn id="91" dur="500" fill="hold"/>
                                        <p:tgtEl>
                                          <p:spTgt spid="23"/>
                                        </p:tgtEl>
                                        <p:attrNameLst>
                                          <p:attrName>style.rotation</p:attrName>
                                        </p:attrNameLst>
                                      </p:cBhvr>
                                      <p:tavLst>
                                        <p:tav tm="0">
                                          <p:val>
                                            <p:fltVal val="720"/>
                                          </p:val>
                                        </p:tav>
                                        <p:tav tm="100000">
                                          <p:val>
                                            <p:fltVal val="0"/>
                                          </p:val>
                                        </p:tav>
                                      </p:tavLst>
                                    </p:anim>
                                    <p:anim calcmode="lin" valueType="num">
                                      <p:cBhvr>
                                        <p:cTn id="92" dur="500" fill="hold"/>
                                        <p:tgtEl>
                                          <p:spTgt spid="23"/>
                                        </p:tgtEl>
                                        <p:attrNameLst>
                                          <p:attrName>ppt_h</p:attrName>
                                        </p:attrNameLst>
                                      </p:cBhvr>
                                      <p:tavLst>
                                        <p:tav tm="0">
                                          <p:val>
                                            <p:fltVal val="0"/>
                                          </p:val>
                                        </p:tav>
                                        <p:tav tm="100000">
                                          <p:val>
                                            <p:strVal val="#ppt_h"/>
                                          </p:val>
                                        </p:tav>
                                      </p:tavLst>
                                    </p:anim>
                                    <p:anim calcmode="lin" valueType="num">
                                      <p:cBhvr>
                                        <p:cTn id="93" dur="500" fill="hold"/>
                                        <p:tgtEl>
                                          <p:spTgt spid="23"/>
                                        </p:tgtEl>
                                        <p:attrNameLst>
                                          <p:attrName>ppt_w</p:attrName>
                                        </p:attrNameLst>
                                      </p:cBhvr>
                                      <p:tavLst>
                                        <p:tav tm="0">
                                          <p:val>
                                            <p:fltVal val="0"/>
                                          </p:val>
                                        </p:tav>
                                        <p:tav tm="100000">
                                          <p:val>
                                            <p:strVal val="#ppt_w"/>
                                          </p:val>
                                        </p:tav>
                                      </p:tavLst>
                                    </p:anim>
                                  </p:childTnLst>
                                </p:cTn>
                              </p:par>
                            </p:childTnLst>
                          </p:cTn>
                        </p:par>
                      </p:childTnLst>
                    </p:cTn>
                  </p:par>
                  <p:par>
                    <p:cTn id="94" fill="hold">
                      <p:stCondLst>
                        <p:cond delay="indefinite"/>
                      </p:stCondLst>
                      <p:childTnLst>
                        <p:par>
                          <p:cTn id="95" fill="hold">
                            <p:stCondLst>
                              <p:cond delay="0"/>
                            </p:stCondLst>
                            <p:childTnLst>
                              <p:par>
                                <p:cTn id="96" presetID="35" presetClass="entr" presetSubtype="0" fill="hold" grpId="0" nodeType="click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500"/>
                                        <p:tgtEl>
                                          <p:spTgt spid="24"/>
                                        </p:tgtEl>
                                      </p:cBhvr>
                                    </p:animEffect>
                                    <p:anim calcmode="lin" valueType="num">
                                      <p:cBhvr>
                                        <p:cTn id="99" dur="500" fill="hold"/>
                                        <p:tgtEl>
                                          <p:spTgt spid="24"/>
                                        </p:tgtEl>
                                        <p:attrNameLst>
                                          <p:attrName>style.rotation</p:attrName>
                                        </p:attrNameLst>
                                      </p:cBhvr>
                                      <p:tavLst>
                                        <p:tav tm="0">
                                          <p:val>
                                            <p:fltVal val="720"/>
                                          </p:val>
                                        </p:tav>
                                        <p:tav tm="100000">
                                          <p:val>
                                            <p:fltVal val="0"/>
                                          </p:val>
                                        </p:tav>
                                      </p:tavLst>
                                    </p:anim>
                                    <p:anim calcmode="lin" valueType="num">
                                      <p:cBhvr>
                                        <p:cTn id="100" dur="500" fill="hold"/>
                                        <p:tgtEl>
                                          <p:spTgt spid="24"/>
                                        </p:tgtEl>
                                        <p:attrNameLst>
                                          <p:attrName>ppt_h</p:attrName>
                                        </p:attrNameLst>
                                      </p:cBhvr>
                                      <p:tavLst>
                                        <p:tav tm="0">
                                          <p:val>
                                            <p:fltVal val="0"/>
                                          </p:val>
                                        </p:tav>
                                        <p:tav tm="100000">
                                          <p:val>
                                            <p:strVal val="#ppt_h"/>
                                          </p:val>
                                        </p:tav>
                                      </p:tavLst>
                                    </p:anim>
                                    <p:anim calcmode="lin" valueType="num">
                                      <p:cBhvr>
                                        <p:cTn id="101" dur="500" fill="hold"/>
                                        <p:tgtEl>
                                          <p:spTgt spid="24"/>
                                        </p:tgtEl>
                                        <p:attrNameLst>
                                          <p:attrName>ppt_w</p:attrName>
                                        </p:attrNameLst>
                                      </p:cBhvr>
                                      <p:tavLst>
                                        <p:tav tm="0">
                                          <p:val>
                                            <p:fltVal val="0"/>
                                          </p:val>
                                        </p:tav>
                                        <p:tav tm="100000">
                                          <p:val>
                                            <p:strVal val="#ppt_w"/>
                                          </p:val>
                                        </p:tav>
                                      </p:tavLst>
                                    </p:anim>
                                  </p:childTnLst>
                                </p:cTn>
                              </p:par>
                            </p:childTnLst>
                          </p:cTn>
                        </p:par>
                      </p:childTnLst>
                    </p:cTn>
                  </p:par>
                  <p:par>
                    <p:cTn id="102" fill="hold">
                      <p:stCondLst>
                        <p:cond delay="indefinite"/>
                      </p:stCondLst>
                      <p:childTnLst>
                        <p:par>
                          <p:cTn id="103" fill="hold">
                            <p:stCondLst>
                              <p:cond delay="0"/>
                            </p:stCondLst>
                            <p:childTnLst>
                              <p:par>
                                <p:cTn id="104" presetID="35" presetClass="entr" presetSubtype="0"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500"/>
                                        <p:tgtEl>
                                          <p:spTgt spid="25"/>
                                        </p:tgtEl>
                                      </p:cBhvr>
                                    </p:animEffect>
                                    <p:anim calcmode="lin" valueType="num">
                                      <p:cBhvr>
                                        <p:cTn id="107" dur="500" fill="hold"/>
                                        <p:tgtEl>
                                          <p:spTgt spid="25"/>
                                        </p:tgtEl>
                                        <p:attrNameLst>
                                          <p:attrName>style.rotation</p:attrName>
                                        </p:attrNameLst>
                                      </p:cBhvr>
                                      <p:tavLst>
                                        <p:tav tm="0">
                                          <p:val>
                                            <p:fltVal val="720"/>
                                          </p:val>
                                        </p:tav>
                                        <p:tav tm="100000">
                                          <p:val>
                                            <p:fltVal val="0"/>
                                          </p:val>
                                        </p:tav>
                                      </p:tavLst>
                                    </p:anim>
                                    <p:anim calcmode="lin" valueType="num">
                                      <p:cBhvr>
                                        <p:cTn id="108" dur="500" fill="hold"/>
                                        <p:tgtEl>
                                          <p:spTgt spid="25"/>
                                        </p:tgtEl>
                                        <p:attrNameLst>
                                          <p:attrName>ppt_h</p:attrName>
                                        </p:attrNameLst>
                                      </p:cBhvr>
                                      <p:tavLst>
                                        <p:tav tm="0">
                                          <p:val>
                                            <p:fltVal val="0"/>
                                          </p:val>
                                        </p:tav>
                                        <p:tav tm="100000">
                                          <p:val>
                                            <p:strVal val="#ppt_h"/>
                                          </p:val>
                                        </p:tav>
                                      </p:tavLst>
                                    </p:anim>
                                    <p:anim calcmode="lin" valueType="num">
                                      <p:cBhvr>
                                        <p:cTn id="109" dur="500" fill="hold"/>
                                        <p:tgtEl>
                                          <p:spTgt spid="25"/>
                                        </p:tgtEl>
                                        <p:attrNameLst>
                                          <p:attrName>ppt_w</p:attrName>
                                        </p:attrNameLst>
                                      </p:cBhvr>
                                      <p:tavLst>
                                        <p:tav tm="0">
                                          <p:val>
                                            <p:fltVal val="0"/>
                                          </p:val>
                                        </p:tav>
                                        <p:tav tm="100000">
                                          <p:val>
                                            <p:strVal val="#ppt_w"/>
                                          </p:val>
                                        </p:tav>
                                      </p:tavLst>
                                    </p:anim>
                                  </p:childTnLst>
                                </p:cTn>
                              </p:par>
                            </p:childTnLst>
                          </p:cTn>
                        </p:par>
                      </p:childTnLst>
                    </p:cTn>
                  </p:par>
                  <p:par>
                    <p:cTn id="110" fill="hold">
                      <p:stCondLst>
                        <p:cond delay="indefinite"/>
                      </p:stCondLst>
                      <p:childTnLst>
                        <p:par>
                          <p:cTn id="111" fill="hold">
                            <p:stCondLst>
                              <p:cond delay="0"/>
                            </p:stCondLst>
                            <p:childTnLst>
                              <p:par>
                                <p:cTn id="112" presetID="35" presetClass="entr" presetSubtype="0" fill="hold" grpId="0" nodeType="click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fade">
                                      <p:cBhvr>
                                        <p:cTn id="114" dur="500"/>
                                        <p:tgtEl>
                                          <p:spTgt spid="26"/>
                                        </p:tgtEl>
                                      </p:cBhvr>
                                    </p:animEffect>
                                    <p:anim calcmode="lin" valueType="num">
                                      <p:cBhvr>
                                        <p:cTn id="115" dur="500" fill="hold"/>
                                        <p:tgtEl>
                                          <p:spTgt spid="26"/>
                                        </p:tgtEl>
                                        <p:attrNameLst>
                                          <p:attrName>style.rotation</p:attrName>
                                        </p:attrNameLst>
                                      </p:cBhvr>
                                      <p:tavLst>
                                        <p:tav tm="0">
                                          <p:val>
                                            <p:fltVal val="720"/>
                                          </p:val>
                                        </p:tav>
                                        <p:tav tm="100000">
                                          <p:val>
                                            <p:fltVal val="0"/>
                                          </p:val>
                                        </p:tav>
                                      </p:tavLst>
                                    </p:anim>
                                    <p:anim calcmode="lin" valueType="num">
                                      <p:cBhvr>
                                        <p:cTn id="116" dur="500" fill="hold"/>
                                        <p:tgtEl>
                                          <p:spTgt spid="26"/>
                                        </p:tgtEl>
                                        <p:attrNameLst>
                                          <p:attrName>ppt_h</p:attrName>
                                        </p:attrNameLst>
                                      </p:cBhvr>
                                      <p:tavLst>
                                        <p:tav tm="0">
                                          <p:val>
                                            <p:fltVal val="0"/>
                                          </p:val>
                                        </p:tav>
                                        <p:tav tm="100000">
                                          <p:val>
                                            <p:strVal val="#ppt_h"/>
                                          </p:val>
                                        </p:tav>
                                      </p:tavLst>
                                    </p:anim>
                                    <p:anim calcmode="lin" valueType="num">
                                      <p:cBhvr>
                                        <p:cTn id="117" dur="500" fill="hold"/>
                                        <p:tgtEl>
                                          <p:spTgt spid="26"/>
                                        </p:tgtEl>
                                        <p:attrNameLst>
                                          <p:attrName>ppt_w</p:attrName>
                                        </p:attrNameLst>
                                      </p:cBhvr>
                                      <p:tavLst>
                                        <p:tav tm="0">
                                          <p:val>
                                            <p:fltVal val="0"/>
                                          </p:val>
                                        </p:tav>
                                        <p:tav tm="100000">
                                          <p:val>
                                            <p:strVal val="#ppt_w"/>
                                          </p:val>
                                        </p:tav>
                                      </p:tavLst>
                                    </p:anim>
                                  </p:childTnLst>
                                </p:cTn>
                              </p:par>
                            </p:childTnLst>
                          </p:cTn>
                        </p:par>
                      </p:childTnLst>
                    </p:cTn>
                  </p:par>
                  <p:par>
                    <p:cTn id="118" fill="hold">
                      <p:stCondLst>
                        <p:cond delay="indefinite"/>
                      </p:stCondLst>
                      <p:childTnLst>
                        <p:par>
                          <p:cTn id="119" fill="hold">
                            <p:stCondLst>
                              <p:cond delay="0"/>
                            </p:stCondLst>
                            <p:childTnLst>
                              <p:par>
                                <p:cTn id="120" presetID="35" presetClass="entr" presetSubtype="0" fill="hold" grpId="0" nodeType="click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fade">
                                      <p:cBhvr>
                                        <p:cTn id="122" dur="500"/>
                                        <p:tgtEl>
                                          <p:spTgt spid="27"/>
                                        </p:tgtEl>
                                      </p:cBhvr>
                                    </p:animEffect>
                                    <p:anim calcmode="lin" valueType="num">
                                      <p:cBhvr>
                                        <p:cTn id="123" dur="500" fill="hold"/>
                                        <p:tgtEl>
                                          <p:spTgt spid="27"/>
                                        </p:tgtEl>
                                        <p:attrNameLst>
                                          <p:attrName>style.rotation</p:attrName>
                                        </p:attrNameLst>
                                      </p:cBhvr>
                                      <p:tavLst>
                                        <p:tav tm="0">
                                          <p:val>
                                            <p:fltVal val="720"/>
                                          </p:val>
                                        </p:tav>
                                        <p:tav tm="100000">
                                          <p:val>
                                            <p:fltVal val="0"/>
                                          </p:val>
                                        </p:tav>
                                      </p:tavLst>
                                    </p:anim>
                                    <p:anim calcmode="lin" valueType="num">
                                      <p:cBhvr>
                                        <p:cTn id="124" dur="500" fill="hold"/>
                                        <p:tgtEl>
                                          <p:spTgt spid="27"/>
                                        </p:tgtEl>
                                        <p:attrNameLst>
                                          <p:attrName>ppt_h</p:attrName>
                                        </p:attrNameLst>
                                      </p:cBhvr>
                                      <p:tavLst>
                                        <p:tav tm="0">
                                          <p:val>
                                            <p:fltVal val="0"/>
                                          </p:val>
                                        </p:tav>
                                        <p:tav tm="100000">
                                          <p:val>
                                            <p:strVal val="#ppt_h"/>
                                          </p:val>
                                        </p:tav>
                                      </p:tavLst>
                                    </p:anim>
                                    <p:anim calcmode="lin" valueType="num">
                                      <p:cBhvr>
                                        <p:cTn id="125" dur="500" fill="hold"/>
                                        <p:tgtEl>
                                          <p:spTgt spid="27"/>
                                        </p:tgtEl>
                                        <p:attrNameLst>
                                          <p:attrName>ppt_w</p:attrName>
                                        </p:attrNameLst>
                                      </p:cBhvr>
                                      <p:tavLst>
                                        <p:tav tm="0">
                                          <p:val>
                                            <p:fltVal val="0"/>
                                          </p:val>
                                        </p:tav>
                                        <p:tav tm="100000">
                                          <p:val>
                                            <p:strVal val="#ppt_w"/>
                                          </p:val>
                                        </p:tav>
                                      </p:tavLst>
                                    </p:anim>
                                  </p:childTnLst>
                                </p:cTn>
                              </p:par>
                            </p:childTnLst>
                          </p:cTn>
                        </p:par>
                      </p:childTnLst>
                    </p:cTn>
                  </p:par>
                  <p:par>
                    <p:cTn id="126" fill="hold">
                      <p:stCondLst>
                        <p:cond delay="indefinite"/>
                      </p:stCondLst>
                      <p:childTnLst>
                        <p:par>
                          <p:cTn id="127" fill="hold">
                            <p:stCondLst>
                              <p:cond delay="0"/>
                            </p:stCondLst>
                            <p:childTnLst>
                              <p:par>
                                <p:cTn id="128" presetID="35" presetClass="entr" presetSubtype="0" fill="hold" grpId="0" nodeType="clickEffect">
                                  <p:stCondLst>
                                    <p:cond delay="0"/>
                                  </p:stCondLst>
                                  <p:childTnLst>
                                    <p:set>
                                      <p:cBhvr>
                                        <p:cTn id="129" dur="1" fill="hold">
                                          <p:stCondLst>
                                            <p:cond delay="0"/>
                                          </p:stCondLst>
                                        </p:cTn>
                                        <p:tgtEl>
                                          <p:spTgt spid="28"/>
                                        </p:tgtEl>
                                        <p:attrNameLst>
                                          <p:attrName>style.visibility</p:attrName>
                                        </p:attrNameLst>
                                      </p:cBhvr>
                                      <p:to>
                                        <p:strVal val="visible"/>
                                      </p:to>
                                    </p:set>
                                    <p:animEffect transition="in" filter="fade">
                                      <p:cBhvr>
                                        <p:cTn id="130" dur="500"/>
                                        <p:tgtEl>
                                          <p:spTgt spid="28"/>
                                        </p:tgtEl>
                                      </p:cBhvr>
                                    </p:animEffect>
                                    <p:anim calcmode="lin" valueType="num">
                                      <p:cBhvr>
                                        <p:cTn id="131" dur="500" fill="hold"/>
                                        <p:tgtEl>
                                          <p:spTgt spid="28"/>
                                        </p:tgtEl>
                                        <p:attrNameLst>
                                          <p:attrName>style.rotation</p:attrName>
                                        </p:attrNameLst>
                                      </p:cBhvr>
                                      <p:tavLst>
                                        <p:tav tm="0">
                                          <p:val>
                                            <p:fltVal val="720"/>
                                          </p:val>
                                        </p:tav>
                                        <p:tav tm="100000">
                                          <p:val>
                                            <p:fltVal val="0"/>
                                          </p:val>
                                        </p:tav>
                                      </p:tavLst>
                                    </p:anim>
                                    <p:anim calcmode="lin" valueType="num">
                                      <p:cBhvr>
                                        <p:cTn id="132" dur="500" fill="hold"/>
                                        <p:tgtEl>
                                          <p:spTgt spid="28"/>
                                        </p:tgtEl>
                                        <p:attrNameLst>
                                          <p:attrName>ppt_h</p:attrName>
                                        </p:attrNameLst>
                                      </p:cBhvr>
                                      <p:tavLst>
                                        <p:tav tm="0">
                                          <p:val>
                                            <p:fltVal val="0"/>
                                          </p:val>
                                        </p:tav>
                                        <p:tav tm="100000">
                                          <p:val>
                                            <p:strVal val="#ppt_h"/>
                                          </p:val>
                                        </p:tav>
                                      </p:tavLst>
                                    </p:anim>
                                    <p:anim calcmode="lin" valueType="num">
                                      <p:cBhvr>
                                        <p:cTn id="133" dur="500" fill="hold"/>
                                        <p:tgtEl>
                                          <p:spTgt spid="28"/>
                                        </p:tgtEl>
                                        <p:attrNameLst>
                                          <p:attrName>ppt_w</p:attrName>
                                        </p:attrNameLst>
                                      </p:cBhvr>
                                      <p:tavLst>
                                        <p:tav tm="0">
                                          <p:val>
                                            <p:fltVal val="0"/>
                                          </p:val>
                                        </p:tav>
                                        <p:tav tm="100000">
                                          <p:val>
                                            <p:strVal val="#ppt_w"/>
                                          </p:val>
                                        </p:tav>
                                      </p:tavLst>
                                    </p:anim>
                                  </p:childTnLst>
                                </p:cTn>
                              </p:par>
                            </p:childTnLst>
                          </p:cTn>
                        </p:par>
                      </p:childTnLst>
                    </p:cTn>
                  </p:par>
                  <p:par>
                    <p:cTn id="134" fill="hold">
                      <p:stCondLst>
                        <p:cond delay="indefinite"/>
                      </p:stCondLst>
                      <p:childTnLst>
                        <p:par>
                          <p:cTn id="135" fill="hold">
                            <p:stCondLst>
                              <p:cond delay="0"/>
                            </p:stCondLst>
                            <p:childTnLst>
                              <p:par>
                                <p:cTn id="136" presetID="35" presetClass="entr" presetSubtype="0" fill="hold" grpId="0" nodeType="clickEffect">
                                  <p:stCondLst>
                                    <p:cond delay="0"/>
                                  </p:stCondLst>
                                  <p:childTnLst>
                                    <p:set>
                                      <p:cBhvr>
                                        <p:cTn id="137" dur="1" fill="hold">
                                          <p:stCondLst>
                                            <p:cond delay="0"/>
                                          </p:stCondLst>
                                        </p:cTn>
                                        <p:tgtEl>
                                          <p:spTgt spid="29"/>
                                        </p:tgtEl>
                                        <p:attrNameLst>
                                          <p:attrName>style.visibility</p:attrName>
                                        </p:attrNameLst>
                                      </p:cBhvr>
                                      <p:to>
                                        <p:strVal val="visible"/>
                                      </p:to>
                                    </p:set>
                                    <p:animEffect transition="in" filter="fade">
                                      <p:cBhvr>
                                        <p:cTn id="138" dur="500"/>
                                        <p:tgtEl>
                                          <p:spTgt spid="29"/>
                                        </p:tgtEl>
                                      </p:cBhvr>
                                    </p:animEffect>
                                    <p:anim calcmode="lin" valueType="num">
                                      <p:cBhvr>
                                        <p:cTn id="139" dur="500" fill="hold"/>
                                        <p:tgtEl>
                                          <p:spTgt spid="29"/>
                                        </p:tgtEl>
                                        <p:attrNameLst>
                                          <p:attrName>style.rotation</p:attrName>
                                        </p:attrNameLst>
                                      </p:cBhvr>
                                      <p:tavLst>
                                        <p:tav tm="0">
                                          <p:val>
                                            <p:fltVal val="720"/>
                                          </p:val>
                                        </p:tav>
                                        <p:tav tm="100000">
                                          <p:val>
                                            <p:fltVal val="0"/>
                                          </p:val>
                                        </p:tav>
                                      </p:tavLst>
                                    </p:anim>
                                    <p:anim calcmode="lin" valueType="num">
                                      <p:cBhvr>
                                        <p:cTn id="140" dur="500" fill="hold"/>
                                        <p:tgtEl>
                                          <p:spTgt spid="29"/>
                                        </p:tgtEl>
                                        <p:attrNameLst>
                                          <p:attrName>ppt_h</p:attrName>
                                        </p:attrNameLst>
                                      </p:cBhvr>
                                      <p:tavLst>
                                        <p:tav tm="0">
                                          <p:val>
                                            <p:fltVal val="0"/>
                                          </p:val>
                                        </p:tav>
                                        <p:tav tm="100000">
                                          <p:val>
                                            <p:strVal val="#ppt_h"/>
                                          </p:val>
                                        </p:tav>
                                      </p:tavLst>
                                    </p:anim>
                                    <p:anim calcmode="lin" valueType="num">
                                      <p:cBhvr>
                                        <p:cTn id="141" dur="500" fill="hold"/>
                                        <p:tgtEl>
                                          <p:spTgt spid="29"/>
                                        </p:tgtEl>
                                        <p:attrNameLst>
                                          <p:attrName>ppt_w</p:attrName>
                                        </p:attrNameLst>
                                      </p:cBhvr>
                                      <p:tavLst>
                                        <p:tav tm="0">
                                          <p:val>
                                            <p:fltVal val="0"/>
                                          </p:val>
                                        </p:tav>
                                        <p:tav tm="100000">
                                          <p:val>
                                            <p:strVal val="#ppt_w"/>
                                          </p:val>
                                        </p:tav>
                                      </p:tavLst>
                                    </p:anim>
                                  </p:childTnLst>
                                </p:cTn>
                              </p:par>
                            </p:childTnLst>
                          </p:cTn>
                        </p:par>
                      </p:childTnLst>
                    </p:cTn>
                  </p:par>
                  <p:par>
                    <p:cTn id="142" fill="hold">
                      <p:stCondLst>
                        <p:cond delay="indefinite"/>
                      </p:stCondLst>
                      <p:childTnLst>
                        <p:par>
                          <p:cTn id="143" fill="hold">
                            <p:stCondLst>
                              <p:cond delay="0"/>
                            </p:stCondLst>
                            <p:childTnLst>
                              <p:par>
                                <p:cTn id="144" presetID="35" presetClass="entr" presetSubtype="0" fill="hold" grpId="0" nodeType="clickEffect">
                                  <p:stCondLst>
                                    <p:cond delay="0"/>
                                  </p:stCondLst>
                                  <p:childTnLst>
                                    <p:set>
                                      <p:cBhvr>
                                        <p:cTn id="145" dur="1" fill="hold">
                                          <p:stCondLst>
                                            <p:cond delay="0"/>
                                          </p:stCondLst>
                                        </p:cTn>
                                        <p:tgtEl>
                                          <p:spTgt spid="30"/>
                                        </p:tgtEl>
                                        <p:attrNameLst>
                                          <p:attrName>style.visibility</p:attrName>
                                        </p:attrNameLst>
                                      </p:cBhvr>
                                      <p:to>
                                        <p:strVal val="visible"/>
                                      </p:to>
                                    </p:set>
                                    <p:animEffect transition="in" filter="fade">
                                      <p:cBhvr>
                                        <p:cTn id="146" dur="500"/>
                                        <p:tgtEl>
                                          <p:spTgt spid="30"/>
                                        </p:tgtEl>
                                      </p:cBhvr>
                                    </p:animEffect>
                                    <p:anim calcmode="lin" valueType="num">
                                      <p:cBhvr>
                                        <p:cTn id="147" dur="500" fill="hold"/>
                                        <p:tgtEl>
                                          <p:spTgt spid="30"/>
                                        </p:tgtEl>
                                        <p:attrNameLst>
                                          <p:attrName>style.rotation</p:attrName>
                                        </p:attrNameLst>
                                      </p:cBhvr>
                                      <p:tavLst>
                                        <p:tav tm="0">
                                          <p:val>
                                            <p:fltVal val="720"/>
                                          </p:val>
                                        </p:tav>
                                        <p:tav tm="100000">
                                          <p:val>
                                            <p:fltVal val="0"/>
                                          </p:val>
                                        </p:tav>
                                      </p:tavLst>
                                    </p:anim>
                                    <p:anim calcmode="lin" valueType="num">
                                      <p:cBhvr>
                                        <p:cTn id="148" dur="500" fill="hold"/>
                                        <p:tgtEl>
                                          <p:spTgt spid="30"/>
                                        </p:tgtEl>
                                        <p:attrNameLst>
                                          <p:attrName>ppt_h</p:attrName>
                                        </p:attrNameLst>
                                      </p:cBhvr>
                                      <p:tavLst>
                                        <p:tav tm="0">
                                          <p:val>
                                            <p:fltVal val="0"/>
                                          </p:val>
                                        </p:tav>
                                        <p:tav tm="100000">
                                          <p:val>
                                            <p:strVal val="#ppt_h"/>
                                          </p:val>
                                        </p:tav>
                                      </p:tavLst>
                                    </p:anim>
                                    <p:anim calcmode="lin" valueType="num">
                                      <p:cBhvr>
                                        <p:cTn id="149" dur="500" fill="hold"/>
                                        <p:tgtEl>
                                          <p:spTgt spid="30"/>
                                        </p:tgtEl>
                                        <p:attrNameLst>
                                          <p:attrName>ppt_w</p:attrName>
                                        </p:attrNameLst>
                                      </p:cBhvr>
                                      <p:tavLst>
                                        <p:tav tm="0">
                                          <p:val>
                                            <p:fltVal val="0"/>
                                          </p:val>
                                        </p:tav>
                                        <p:tav tm="100000">
                                          <p:val>
                                            <p:strVal val="#ppt_w"/>
                                          </p:val>
                                        </p:tav>
                                      </p:tavLst>
                                    </p:anim>
                                  </p:childTnLst>
                                </p:cTn>
                              </p:par>
                            </p:childTnLst>
                          </p:cTn>
                        </p:par>
                      </p:childTnLst>
                    </p:cTn>
                  </p:par>
                  <p:par>
                    <p:cTn id="150" fill="hold">
                      <p:stCondLst>
                        <p:cond delay="indefinite"/>
                      </p:stCondLst>
                      <p:childTnLst>
                        <p:par>
                          <p:cTn id="151" fill="hold">
                            <p:stCondLst>
                              <p:cond delay="0"/>
                            </p:stCondLst>
                            <p:childTnLst>
                              <p:par>
                                <p:cTn id="152" presetID="35" presetClass="entr" presetSubtype="0" fill="hold" grpId="0" nodeType="clickEffect">
                                  <p:stCondLst>
                                    <p:cond delay="0"/>
                                  </p:stCondLst>
                                  <p:childTnLst>
                                    <p:set>
                                      <p:cBhvr>
                                        <p:cTn id="153" dur="1" fill="hold">
                                          <p:stCondLst>
                                            <p:cond delay="0"/>
                                          </p:stCondLst>
                                        </p:cTn>
                                        <p:tgtEl>
                                          <p:spTgt spid="31"/>
                                        </p:tgtEl>
                                        <p:attrNameLst>
                                          <p:attrName>style.visibility</p:attrName>
                                        </p:attrNameLst>
                                      </p:cBhvr>
                                      <p:to>
                                        <p:strVal val="visible"/>
                                      </p:to>
                                    </p:set>
                                    <p:animEffect transition="in" filter="fade">
                                      <p:cBhvr>
                                        <p:cTn id="154" dur="500"/>
                                        <p:tgtEl>
                                          <p:spTgt spid="31"/>
                                        </p:tgtEl>
                                      </p:cBhvr>
                                    </p:animEffect>
                                    <p:anim calcmode="lin" valueType="num">
                                      <p:cBhvr>
                                        <p:cTn id="155" dur="500" fill="hold"/>
                                        <p:tgtEl>
                                          <p:spTgt spid="31"/>
                                        </p:tgtEl>
                                        <p:attrNameLst>
                                          <p:attrName>style.rotation</p:attrName>
                                        </p:attrNameLst>
                                      </p:cBhvr>
                                      <p:tavLst>
                                        <p:tav tm="0">
                                          <p:val>
                                            <p:fltVal val="720"/>
                                          </p:val>
                                        </p:tav>
                                        <p:tav tm="100000">
                                          <p:val>
                                            <p:fltVal val="0"/>
                                          </p:val>
                                        </p:tav>
                                      </p:tavLst>
                                    </p:anim>
                                    <p:anim calcmode="lin" valueType="num">
                                      <p:cBhvr>
                                        <p:cTn id="156" dur="500" fill="hold"/>
                                        <p:tgtEl>
                                          <p:spTgt spid="31"/>
                                        </p:tgtEl>
                                        <p:attrNameLst>
                                          <p:attrName>ppt_h</p:attrName>
                                        </p:attrNameLst>
                                      </p:cBhvr>
                                      <p:tavLst>
                                        <p:tav tm="0">
                                          <p:val>
                                            <p:fltVal val="0"/>
                                          </p:val>
                                        </p:tav>
                                        <p:tav tm="100000">
                                          <p:val>
                                            <p:strVal val="#ppt_h"/>
                                          </p:val>
                                        </p:tav>
                                      </p:tavLst>
                                    </p:anim>
                                    <p:anim calcmode="lin" valueType="num">
                                      <p:cBhvr>
                                        <p:cTn id="157" dur="500" fill="hold"/>
                                        <p:tgtEl>
                                          <p:spTgt spid="31"/>
                                        </p:tgtEl>
                                        <p:attrNameLst>
                                          <p:attrName>ppt_w</p:attrName>
                                        </p:attrNameLst>
                                      </p:cBhvr>
                                      <p:tavLst>
                                        <p:tav tm="0">
                                          <p:val>
                                            <p:fltVal val="0"/>
                                          </p:val>
                                        </p:tav>
                                        <p:tav tm="100000">
                                          <p:val>
                                            <p:strVal val="#ppt_w"/>
                                          </p:val>
                                        </p:tav>
                                      </p:tavLst>
                                    </p:anim>
                                  </p:childTnLst>
                                </p:cTn>
                              </p:par>
                            </p:childTnLst>
                          </p:cTn>
                        </p:par>
                      </p:childTnLst>
                    </p:cTn>
                  </p:par>
                  <p:par>
                    <p:cTn id="158" fill="hold">
                      <p:stCondLst>
                        <p:cond delay="indefinite"/>
                      </p:stCondLst>
                      <p:childTnLst>
                        <p:par>
                          <p:cTn id="159" fill="hold">
                            <p:stCondLst>
                              <p:cond delay="0"/>
                            </p:stCondLst>
                            <p:childTnLst>
                              <p:par>
                                <p:cTn id="160" presetID="35" presetClass="entr" presetSubtype="0" fill="hold" grpId="0" nodeType="clickEffect">
                                  <p:stCondLst>
                                    <p:cond delay="0"/>
                                  </p:stCondLst>
                                  <p:childTnLst>
                                    <p:set>
                                      <p:cBhvr>
                                        <p:cTn id="161" dur="1" fill="hold">
                                          <p:stCondLst>
                                            <p:cond delay="0"/>
                                          </p:stCondLst>
                                        </p:cTn>
                                        <p:tgtEl>
                                          <p:spTgt spid="32"/>
                                        </p:tgtEl>
                                        <p:attrNameLst>
                                          <p:attrName>style.visibility</p:attrName>
                                        </p:attrNameLst>
                                      </p:cBhvr>
                                      <p:to>
                                        <p:strVal val="visible"/>
                                      </p:to>
                                    </p:set>
                                    <p:animEffect transition="in" filter="fade">
                                      <p:cBhvr>
                                        <p:cTn id="162" dur="500"/>
                                        <p:tgtEl>
                                          <p:spTgt spid="32"/>
                                        </p:tgtEl>
                                      </p:cBhvr>
                                    </p:animEffect>
                                    <p:anim calcmode="lin" valueType="num">
                                      <p:cBhvr>
                                        <p:cTn id="163" dur="500" fill="hold"/>
                                        <p:tgtEl>
                                          <p:spTgt spid="32"/>
                                        </p:tgtEl>
                                        <p:attrNameLst>
                                          <p:attrName>style.rotation</p:attrName>
                                        </p:attrNameLst>
                                      </p:cBhvr>
                                      <p:tavLst>
                                        <p:tav tm="0">
                                          <p:val>
                                            <p:fltVal val="720"/>
                                          </p:val>
                                        </p:tav>
                                        <p:tav tm="100000">
                                          <p:val>
                                            <p:fltVal val="0"/>
                                          </p:val>
                                        </p:tav>
                                      </p:tavLst>
                                    </p:anim>
                                    <p:anim calcmode="lin" valueType="num">
                                      <p:cBhvr>
                                        <p:cTn id="164" dur="500" fill="hold"/>
                                        <p:tgtEl>
                                          <p:spTgt spid="32"/>
                                        </p:tgtEl>
                                        <p:attrNameLst>
                                          <p:attrName>ppt_h</p:attrName>
                                        </p:attrNameLst>
                                      </p:cBhvr>
                                      <p:tavLst>
                                        <p:tav tm="0">
                                          <p:val>
                                            <p:fltVal val="0"/>
                                          </p:val>
                                        </p:tav>
                                        <p:tav tm="100000">
                                          <p:val>
                                            <p:strVal val="#ppt_h"/>
                                          </p:val>
                                        </p:tav>
                                      </p:tavLst>
                                    </p:anim>
                                    <p:anim calcmode="lin" valueType="num">
                                      <p:cBhvr>
                                        <p:cTn id="165" dur="500" fill="hold"/>
                                        <p:tgtEl>
                                          <p:spTgt spid="3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500958" y="214290"/>
            <a:ext cx="1000132"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أولاً</a:t>
            </a:r>
            <a:endParaRPr lang="ar-SA" sz="2800" b="1" dirty="0">
              <a:solidFill>
                <a:schemeClr val="tx1"/>
              </a:solidFill>
            </a:endParaRPr>
          </a:p>
        </p:txBody>
      </p:sp>
      <p:sp>
        <p:nvSpPr>
          <p:cNvPr id="4" name="مربع نص 3"/>
          <p:cNvSpPr txBox="1"/>
          <p:nvPr/>
        </p:nvSpPr>
        <p:spPr>
          <a:xfrm>
            <a:off x="1000100" y="142852"/>
            <a:ext cx="6715172" cy="584775"/>
          </a:xfrm>
          <a:prstGeom prst="rect">
            <a:avLst/>
          </a:prstGeom>
          <a:noFill/>
        </p:spPr>
        <p:txBody>
          <a:bodyPr wrap="square" rtlCol="1">
            <a:spAutoFit/>
          </a:bodyPr>
          <a:lstStyle/>
          <a:p>
            <a:pPr algn="ctr"/>
            <a:r>
              <a:rPr lang="ar-SA" sz="3200" b="1" dirty="0" smtClean="0">
                <a:cs typeface="DecoType Naskh" pitchFamily="2" charset="-78"/>
              </a:rPr>
              <a:t>أتأمل الكلمات الملونة في التراكيب لأجيب وفق المطلوب: </a:t>
            </a:r>
          </a:p>
        </p:txBody>
      </p:sp>
      <p:sp>
        <p:nvSpPr>
          <p:cNvPr id="5" name="مستطيل مستدير الزوايا 4"/>
          <p:cNvSpPr/>
          <p:nvPr/>
        </p:nvSpPr>
        <p:spPr>
          <a:xfrm>
            <a:off x="1071538" y="714356"/>
            <a:ext cx="6929486" cy="3357586"/>
          </a:xfrm>
          <a:prstGeom prst="roundRect">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6200000" scaled="1"/>
            <a:tileRect/>
          </a:gra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فإذا وصل الماء إلى </a:t>
            </a:r>
            <a:r>
              <a:rPr lang="ar-SA" sz="24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سطح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الأرض.</a:t>
            </a:r>
          </a:p>
          <a:p>
            <a:pPr algn="ct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 </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يجب أن نعني عناية عظيمة </a:t>
            </a:r>
            <a:r>
              <a:rPr lang="ar-SA" sz="24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بماء</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الشرب.</a:t>
            </a:r>
          </a:p>
          <a:p>
            <a:pPr algn="ct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3/ </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إن الماء النقي مركب من </a:t>
            </a:r>
            <a:r>
              <a:rPr lang="ar-SA" sz="24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اتحاد</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غازين.</a:t>
            </a:r>
          </a:p>
          <a:p>
            <a:pPr algn="ct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4/</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الأكسجين</a:t>
            </a:r>
            <a:r>
              <a:rPr lang="ar-SA" sz="24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 سيد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العناصر.</a:t>
            </a:r>
          </a:p>
          <a:p>
            <a:pPr algn="ct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5</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 وتجري معها </a:t>
            </a:r>
            <a:r>
              <a:rPr lang="ar-SA" sz="24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أقذار</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المستقين </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حولها</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p>
          <a:p>
            <a:pPr algn="ct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6/ </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لا يكاد يبدأ</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ar-SA" sz="24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باختراق</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طبقات </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الجو</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p>
          <a:p>
            <a:pPr algn="ct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7/ </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تقذف فيه </a:t>
            </a:r>
            <a:r>
              <a:rPr lang="ar-SA" sz="24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قاذورات</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القرى.</a:t>
            </a:r>
          </a:p>
          <a:p>
            <a:pPr algn="ct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8/ </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في</a:t>
            </a:r>
            <a:r>
              <a:rPr lang="ar-SA" sz="24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 صميم </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الثرى.</a:t>
            </a:r>
          </a:p>
          <a:p>
            <a:pPr algn="ct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9/ </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تأخذ المياه </a:t>
            </a:r>
            <a:r>
              <a:rPr lang="ar-SA" sz="2400" b="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طعمها </a:t>
            </a:r>
            <a:r>
              <a:rPr lang="ar-SA" sz="2400" b="1" cap="all" dirty="0" smtClean="0">
                <a:ln w="9000" cmpd="sng">
                  <a:solidFill>
                    <a:schemeClr val="accent4">
                      <a:shade val="50000"/>
                      <a:satMod val="120000"/>
                    </a:schemeClr>
                  </a:solidFill>
                  <a:prstDash val="solid"/>
                </a:ln>
                <a:solidFill>
                  <a:schemeClr val="tx1"/>
                </a:solidFill>
                <a:effectLst>
                  <a:reflection blurRad="12700" stA="28000" endPos="45000" dist="1000" dir="5400000" sy="-100000" algn="bl" rotWithShape="0"/>
                </a:effectLst>
              </a:rPr>
              <a:t>المعتاد</a:t>
            </a:r>
            <a:r>
              <a:rPr lang="ar-SA"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p>
        </p:txBody>
      </p:sp>
      <p:sp>
        <p:nvSpPr>
          <p:cNvPr id="8" name="مربع نص 7"/>
          <p:cNvSpPr txBox="1"/>
          <p:nvPr/>
        </p:nvSpPr>
        <p:spPr>
          <a:xfrm>
            <a:off x="7072330" y="4143380"/>
            <a:ext cx="1643074" cy="646331"/>
          </a:xfrm>
          <a:prstGeom prst="rect">
            <a:avLst/>
          </a:prstGeom>
          <a:noFill/>
        </p:spPr>
        <p:txBody>
          <a:bodyPr wrap="square" rtlCol="1">
            <a:spAutoFit/>
          </a:bodyPr>
          <a:lstStyle/>
          <a:p>
            <a:pPr algn="ctr"/>
            <a:r>
              <a:rPr lang="ar-SA" sz="3600" b="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DecoType Naskh" pitchFamily="2" charset="-78"/>
              </a:rPr>
              <a:t>أكمل:</a:t>
            </a:r>
          </a:p>
        </p:txBody>
      </p:sp>
      <p:sp>
        <p:nvSpPr>
          <p:cNvPr id="9" name="مربع نص 8"/>
          <p:cNvSpPr txBox="1"/>
          <p:nvPr/>
        </p:nvSpPr>
        <p:spPr>
          <a:xfrm>
            <a:off x="142876" y="4286256"/>
            <a:ext cx="8858280" cy="2308324"/>
          </a:xfrm>
          <a:prstGeom prst="rect">
            <a:avLst/>
          </a:prstGeom>
          <a:noFill/>
        </p:spPr>
        <p:txBody>
          <a:bodyPr wrap="square" rtlCol="1">
            <a:spAutoFit/>
          </a:bodyPr>
          <a:lstStyle/>
          <a:p>
            <a:pPr marL="742950" indent="-742950" algn="ctr">
              <a:buAutoNum type="arabic1Minus"/>
            </a:pPr>
            <a:r>
              <a:rPr lang="ar-SA"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DecoType Naskh" pitchFamily="2" charset="-78"/>
              </a:rPr>
              <a:t>المضاف إليه يتم معنى......</a:t>
            </a:r>
          </a:p>
          <a:p>
            <a:pPr marL="742950" indent="-742950" algn="ctr">
              <a:buAutoNum type="arabic1Minus"/>
            </a:pPr>
            <a:r>
              <a:rPr lang="ar-SA"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DecoType Naskh" pitchFamily="2" charset="-78"/>
              </a:rPr>
              <a:t>المضاف يكون نكرة،أما المضاف إليه فيكون نكرة أو......</a:t>
            </a:r>
          </a:p>
          <a:p>
            <a:pPr marL="742950" indent="-742950" algn="ctr">
              <a:buAutoNum type="arabic1Minus"/>
            </a:pPr>
            <a:r>
              <a:rPr lang="ar-SA"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DecoType Naskh" pitchFamily="2" charset="-78"/>
              </a:rPr>
              <a:t>يعرب المضاف حسب موقعه في الجملة.أما المضاف إليه فيعرب.......</a:t>
            </a:r>
          </a:p>
        </p:txBody>
      </p:sp>
      <p:sp>
        <p:nvSpPr>
          <p:cNvPr id="10" name="دمعة 9"/>
          <p:cNvSpPr/>
          <p:nvPr/>
        </p:nvSpPr>
        <p:spPr>
          <a:xfrm>
            <a:off x="7358082" y="4071942"/>
            <a:ext cx="1071570" cy="928694"/>
          </a:xfrm>
          <a:prstGeom prst="teardrop">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ربع نص 10"/>
          <p:cNvSpPr txBox="1"/>
          <p:nvPr/>
        </p:nvSpPr>
        <p:spPr>
          <a:xfrm>
            <a:off x="2143108" y="4214818"/>
            <a:ext cx="1643074" cy="523220"/>
          </a:xfrm>
          <a:prstGeom prst="rect">
            <a:avLst/>
          </a:prstGeom>
          <a:noFill/>
        </p:spPr>
        <p:txBody>
          <a:bodyPr wrap="square" rtlCol="1">
            <a:spAutoFit/>
          </a:bodyPr>
          <a:lstStyle/>
          <a:p>
            <a:pPr algn="ctr"/>
            <a:r>
              <a:rPr lang="ar-SA" sz="2800" b="1" dirty="0" smtClean="0"/>
              <a:t>المضاف</a:t>
            </a:r>
            <a:endParaRPr lang="ar-SA" b="1" dirty="0"/>
          </a:p>
        </p:txBody>
      </p:sp>
      <p:sp>
        <p:nvSpPr>
          <p:cNvPr id="12" name="مربع نص 11"/>
          <p:cNvSpPr txBox="1"/>
          <p:nvPr/>
        </p:nvSpPr>
        <p:spPr>
          <a:xfrm>
            <a:off x="571472" y="4763168"/>
            <a:ext cx="1643074" cy="523220"/>
          </a:xfrm>
          <a:prstGeom prst="rect">
            <a:avLst/>
          </a:prstGeom>
          <a:noFill/>
        </p:spPr>
        <p:txBody>
          <a:bodyPr wrap="square" rtlCol="1">
            <a:spAutoFit/>
          </a:bodyPr>
          <a:lstStyle/>
          <a:p>
            <a:pPr algn="ctr"/>
            <a:r>
              <a:rPr lang="ar-SA" sz="2800" b="1" dirty="0" smtClean="0"/>
              <a:t>معرفة</a:t>
            </a:r>
            <a:endParaRPr lang="ar-SA" b="1" dirty="0"/>
          </a:p>
        </p:txBody>
      </p:sp>
      <p:sp>
        <p:nvSpPr>
          <p:cNvPr id="13" name="مربع نص 12"/>
          <p:cNvSpPr txBox="1"/>
          <p:nvPr/>
        </p:nvSpPr>
        <p:spPr>
          <a:xfrm>
            <a:off x="3143240" y="5857892"/>
            <a:ext cx="1643074" cy="523220"/>
          </a:xfrm>
          <a:prstGeom prst="rect">
            <a:avLst/>
          </a:prstGeom>
          <a:noFill/>
        </p:spPr>
        <p:txBody>
          <a:bodyPr wrap="square" rtlCol="1">
            <a:spAutoFit/>
          </a:bodyPr>
          <a:lstStyle/>
          <a:p>
            <a:pPr algn="ctr"/>
            <a:r>
              <a:rPr lang="ar-SA" sz="2800" b="1" dirty="0" smtClean="0"/>
              <a:t>مجروراً</a:t>
            </a:r>
            <a:endParaRPr lang="ar-SA"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edge">
                                      <p:cBhvr>
                                        <p:cTn id="16" dur="1000"/>
                                        <p:tgtEl>
                                          <p:spTgt spid="8"/>
                                        </p:tgtEl>
                                      </p:cBhvr>
                                    </p:animEffect>
                                  </p:childTnLst>
                                </p:cTn>
                              </p:par>
                              <p:par>
                                <p:cTn id="17" presetID="2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edge">
                                      <p:cBhvr>
                                        <p:cTn id="19" dur="1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nodeType="clickEffect">
                                  <p:stCondLst>
                                    <p:cond delay="0"/>
                                  </p:stCondLst>
                                  <p:childTnLst>
                                    <p:set>
                                      <p:cBhvr>
                                        <p:cTn id="23" dur="1" fill="hold">
                                          <p:stCondLst>
                                            <p:cond delay="0"/>
                                          </p:stCondLst>
                                        </p:cTn>
                                        <p:tgtEl>
                                          <p:spTgt spid="11">
                                            <p:txEl>
                                              <p:pRg st="0" end="0"/>
                                            </p:txEl>
                                          </p:spTgt>
                                        </p:tgtEl>
                                        <p:attrNameLst>
                                          <p:attrName>style.visibility</p:attrName>
                                        </p:attrNameLst>
                                      </p:cBhvr>
                                      <p:to>
                                        <p:strVal val="visible"/>
                                      </p:to>
                                    </p:set>
                                    <p:anim to="" calcmode="lin" valueType="num">
                                      <p:cBhvr>
                                        <p:cTn id="24" dur="1" fill="hold"/>
                                        <p:tgtEl>
                                          <p:spTgt spid="11">
                                            <p:txEl>
                                              <p:pRg st="0" end="0"/>
                                            </p:txEl>
                                          </p:spTgt>
                                        </p:tgtEl>
                                        <p:attrNameLst>
                                          <p:attrName/>
                                        </p:attrNameLst>
                                      </p:cBhvr>
                                    </p:anim>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nodeType="clickEffect">
                                  <p:stCondLst>
                                    <p:cond delay="0"/>
                                  </p:stCondLst>
                                  <p:childTnLst>
                                    <p:set>
                                      <p:cBhvr>
                                        <p:cTn id="28" dur="1" fill="hold">
                                          <p:stCondLst>
                                            <p:cond delay="0"/>
                                          </p:stCondLst>
                                        </p:cTn>
                                        <p:tgtEl>
                                          <p:spTgt spid="12">
                                            <p:txEl>
                                              <p:pRg st="0" end="0"/>
                                            </p:txEl>
                                          </p:spTgt>
                                        </p:tgtEl>
                                        <p:attrNameLst>
                                          <p:attrName>style.visibility</p:attrName>
                                        </p:attrNameLst>
                                      </p:cBhvr>
                                      <p:to>
                                        <p:strVal val="visible"/>
                                      </p:to>
                                    </p:set>
                                    <p:anim to="" calcmode="lin" valueType="num">
                                      <p:cBhvr>
                                        <p:cTn id="29" dur="1" fill="hold"/>
                                        <p:tgtEl>
                                          <p:spTgt spid="12">
                                            <p:txEl>
                                              <p:pRg st="0" end="0"/>
                                            </p:txEl>
                                          </p:spTgt>
                                        </p:tgtEl>
                                        <p:attrNameLst>
                                          <p:attrName/>
                                        </p:attrNameLst>
                                      </p:cBhvr>
                                    </p:anim>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nodeType="clickEffect">
                                  <p:stCondLst>
                                    <p:cond delay="0"/>
                                  </p:stCondLst>
                                  <p:childTnLst>
                                    <p:set>
                                      <p:cBhvr>
                                        <p:cTn id="33" dur="1" fill="hold">
                                          <p:stCondLst>
                                            <p:cond delay="0"/>
                                          </p:stCondLst>
                                        </p:cTn>
                                        <p:tgtEl>
                                          <p:spTgt spid="13">
                                            <p:txEl>
                                              <p:pRg st="0" end="0"/>
                                            </p:txEl>
                                          </p:spTgt>
                                        </p:tgtEl>
                                        <p:attrNameLst>
                                          <p:attrName>style.visibility</p:attrName>
                                        </p:attrNameLst>
                                      </p:cBhvr>
                                      <p:to>
                                        <p:strVal val="visible"/>
                                      </p:to>
                                    </p:set>
                                    <p:anim to="" calcmode="lin" valueType="num">
                                      <p:cBhvr>
                                        <p:cTn id="34" dur="1" fill="hold"/>
                                        <p:tgtEl>
                                          <p:spTgt spid="1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8"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223414" y="1128312"/>
            <a:ext cx="6572296" cy="4643470"/>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5400" b="1" i="1" dirty="0" smtClean="0">
                <a:solidFill>
                  <a:schemeClr val="tx1"/>
                </a:solidFill>
              </a:rPr>
              <a:t>المضاف يحذف منه التنوين ونون المثنى ونون جمع المذكر السالم.</a:t>
            </a:r>
            <a:endParaRPr lang="ar-SA" sz="5400" b="1" i="1" dirty="0">
              <a:solidFill>
                <a:schemeClr val="tx1"/>
              </a:solidFill>
            </a:endParaRPr>
          </a:p>
        </p:txBody>
      </p:sp>
      <p:sp>
        <p:nvSpPr>
          <p:cNvPr id="4" name="سداسي 3"/>
          <p:cNvSpPr/>
          <p:nvPr/>
        </p:nvSpPr>
        <p:spPr>
          <a:xfrm>
            <a:off x="148531" y="293261"/>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أعلم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500958" y="214290"/>
            <a:ext cx="1000132"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ثانياً</a:t>
            </a:r>
            <a:endParaRPr lang="ar-SA" sz="2800" b="1" dirty="0">
              <a:solidFill>
                <a:schemeClr val="tx1"/>
              </a:solidFill>
            </a:endParaRPr>
          </a:p>
        </p:txBody>
      </p:sp>
      <p:sp>
        <p:nvSpPr>
          <p:cNvPr id="4" name="مربع نص 3"/>
          <p:cNvSpPr txBox="1"/>
          <p:nvPr/>
        </p:nvSpPr>
        <p:spPr>
          <a:xfrm>
            <a:off x="1428728" y="142852"/>
            <a:ext cx="6143668" cy="584775"/>
          </a:xfrm>
          <a:prstGeom prst="rect">
            <a:avLst/>
          </a:prstGeom>
          <a:noFill/>
        </p:spPr>
        <p:txBody>
          <a:bodyPr wrap="square" rtlCol="1">
            <a:spAutoFit/>
          </a:bodyPr>
          <a:lstStyle/>
          <a:p>
            <a:pPr algn="ctr"/>
            <a:r>
              <a:rPr lang="ar-SA" sz="3200" b="1" dirty="0" smtClean="0">
                <a:cs typeface="DecoType Naskh" pitchFamily="2" charset="-78"/>
              </a:rPr>
              <a:t>1) أستفيد من الشكل التالي في تحديد أنواع المضاف إليه:</a:t>
            </a:r>
          </a:p>
        </p:txBody>
      </p:sp>
      <p:sp>
        <p:nvSpPr>
          <p:cNvPr id="5" name="مستطيل مستدير الزوايا 4"/>
          <p:cNvSpPr/>
          <p:nvPr/>
        </p:nvSpPr>
        <p:spPr>
          <a:xfrm>
            <a:off x="4572000" y="714356"/>
            <a:ext cx="4071966" cy="35719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1" anchor="ctr"/>
          <a:lstStyle/>
          <a:p>
            <a:pPr algn="ctr"/>
            <a:r>
              <a:rPr lang="ar-SA" sz="2400" b="1" dirty="0" smtClean="0">
                <a:solidFill>
                  <a:schemeClr val="tx1"/>
                </a:solidFill>
              </a:rPr>
              <a:t>فإذا وصل الماء إلى </a:t>
            </a:r>
            <a:r>
              <a:rPr lang="ar-SA" sz="2400" b="1" dirty="0" smtClean="0">
                <a:solidFill>
                  <a:srgbClr val="C00000"/>
                </a:solidFill>
              </a:rPr>
              <a:t>سطح</a:t>
            </a:r>
            <a:r>
              <a:rPr lang="ar-SA" sz="2400" b="1" dirty="0" smtClean="0">
                <a:solidFill>
                  <a:schemeClr val="tx1"/>
                </a:solidFill>
              </a:rPr>
              <a:t> الأرض.</a:t>
            </a:r>
            <a:endParaRPr lang="ar-SA" sz="2400" b="1" dirty="0">
              <a:solidFill>
                <a:schemeClr val="tx1"/>
              </a:solidFill>
            </a:endParaRPr>
          </a:p>
        </p:txBody>
      </p:sp>
      <p:sp>
        <p:nvSpPr>
          <p:cNvPr id="6" name="شكل بيضاوي 5"/>
          <p:cNvSpPr/>
          <p:nvPr/>
        </p:nvSpPr>
        <p:spPr>
          <a:xfrm>
            <a:off x="4857752" y="1314436"/>
            <a:ext cx="3000396" cy="500066"/>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مضاف</a:t>
            </a:r>
            <a:endParaRPr lang="ar-SA" sz="3600" b="1" dirty="0">
              <a:solidFill>
                <a:schemeClr val="tx1"/>
              </a:solidFill>
            </a:endParaRPr>
          </a:p>
        </p:txBody>
      </p:sp>
      <p:sp>
        <p:nvSpPr>
          <p:cNvPr id="7" name="شكل بيضاوي 6"/>
          <p:cNvSpPr/>
          <p:nvPr/>
        </p:nvSpPr>
        <p:spPr>
          <a:xfrm>
            <a:off x="1857356" y="1457312"/>
            <a:ext cx="3000396" cy="500066"/>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مضاف إليه</a:t>
            </a:r>
            <a:endParaRPr lang="ar-SA" sz="3600" b="1" dirty="0">
              <a:solidFill>
                <a:schemeClr val="tx1"/>
              </a:solidFill>
            </a:endParaRPr>
          </a:p>
        </p:txBody>
      </p:sp>
      <p:sp>
        <p:nvSpPr>
          <p:cNvPr id="8" name="شكل بيضاوي 7"/>
          <p:cNvSpPr/>
          <p:nvPr/>
        </p:nvSpPr>
        <p:spPr>
          <a:xfrm>
            <a:off x="3357554" y="2285992"/>
            <a:ext cx="3000396" cy="428628"/>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مفرد</a:t>
            </a:r>
            <a:endParaRPr lang="ar-SA" sz="3600" b="1" dirty="0">
              <a:solidFill>
                <a:schemeClr val="tx1"/>
              </a:solidFill>
            </a:endParaRPr>
          </a:p>
        </p:txBody>
      </p:sp>
      <p:sp>
        <p:nvSpPr>
          <p:cNvPr id="9" name="شكل بيضاوي 8"/>
          <p:cNvSpPr/>
          <p:nvPr/>
        </p:nvSpPr>
        <p:spPr>
          <a:xfrm>
            <a:off x="1142976" y="2643182"/>
            <a:ext cx="3000396" cy="428628"/>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الجر</a:t>
            </a:r>
            <a:endParaRPr lang="ar-SA" sz="3600" b="1" dirty="0">
              <a:solidFill>
                <a:schemeClr val="tx1"/>
              </a:solidFill>
            </a:endParaRPr>
          </a:p>
        </p:txBody>
      </p:sp>
      <p:sp>
        <p:nvSpPr>
          <p:cNvPr id="10" name="شكل بيضاوي 9"/>
          <p:cNvSpPr/>
          <p:nvPr/>
        </p:nvSpPr>
        <p:spPr>
          <a:xfrm>
            <a:off x="3428992" y="3143248"/>
            <a:ext cx="3000396" cy="428628"/>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معرفة</a:t>
            </a:r>
            <a:endParaRPr lang="ar-SA" sz="3600" b="1" dirty="0">
              <a:solidFill>
                <a:schemeClr val="tx1"/>
              </a:solidFill>
            </a:endParaRPr>
          </a:p>
        </p:txBody>
      </p:sp>
      <p:sp>
        <p:nvSpPr>
          <p:cNvPr id="11" name="شكل بيضاوي 10"/>
          <p:cNvSpPr/>
          <p:nvPr/>
        </p:nvSpPr>
        <p:spPr>
          <a:xfrm>
            <a:off x="1142976" y="3500438"/>
            <a:ext cx="3000396" cy="428628"/>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الكسرة</a:t>
            </a:r>
            <a:endParaRPr lang="ar-SA" sz="3600" b="1" dirty="0">
              <a:solidFill>
                <a:schemeClr val="tx1"/>
              </a:solidFill>
            </a:endParaRPr>
          </a:p>
        </p:txBody>
      </p:sp>
      <p:sp>
        <p:nvSpPr>
          <p:cNvPr id="12" name="مربع نص 11"/>
          <p:cNvSpPr txBox="1"/>
          <p:nvPr/>
        </p:nvSpPr>
        <p:spPr>
          <a:xfrm>
            <a:off x="3714744" y="1834210"/>
            <a:ext cx="1643074" cy="523220"/>
          </a:xfrm>
          <a:prstGeom prst="rect">
            <a:avLst/>
          </a:prstGeom>
          <a:noFill/>
        </p:spPr>
        <p:txBody>
          <a:bodyPr wrap="square" rtlCol="1">
            <a:spAutoFit/>
          </a:bodyPr>
          <a:lstStyle/>
          <a:p>
            <a:pPr algn="ctr"/>
            <a:r>
              <a:rPr lang="ar-SA" sz="2800" b="1" dirty="0" smtClean="0">
                <a:solidFill>
                  <a:srgbClr val="351413"/>
                </a:solidFill>
              </a:rPr>
              <a:t>دل على</a:t>
            </a:r>
            <a:endParaRPr lang="ar-SA" sz="2800" b="1" dirty="0">
              <a:solidFill>
                <a:srgbClr val="351413"/>
              </a:solidFill>
            </a:endParaRPr>
          </a:p>
        </p:txBody>
      </p:sp>
      <p:sp>
        <p:nvSpPr>
          <p:cNvPr id="13" name="مربع نص 12"/>
          <p:cNvSpPr txBox="1"/>
          <p:nvPr/>
        </p:nvSpPr>
        <p:spPr>
          <a:xfrm>
            <a:off x="3714744" y="2691466"/>
            <a:ext cx="1643074" cy="523220"/>
          </a:xfrm>
          <a:prstGeom prst="rect">
            <a:avLst/>
          </a:prstGeom>
          <a:noFill/>
        </p:spPr>
        <p:txBody>
          <a:bodyPr wrap="square" rtlCol="1">
            <a:spAutoFit/>
          </a:bodyPr>
          <a:lstStyle/>
          <a:p>
            <a:pPr algn="ctr"/>
            <a:r>
              <a:rPr lang="ar-SA" sz="2800" b="1" dirty="0" smtClean="0">
                <a:solidFill>
                  <a:srgbClr val="351413"/>
                </a:solidFill>
              </a:rPr>
              <a:t>جاء</a:t>
            </a:r>
            <a:endParaRPr lang="ar-SA" sz="2800" b="1" dirty="0">
              <a:solidFill>
                <a:srgbClr val="351413"/>
              </a:solidFill>
            </a:endParaRPr>
          </a:p>
        </p:txBody>
      </p:sp>
      <p:sp>
        <p:nvSpPr>
          <p:cNvPr id="14" name="مربع نص 13"/>
          <p:cNvSpPr txBox="1"/>
          <p:nvPr/>
        </p:nvSpPr>
        <p:spPr>
          <a:xfrm>
            <a:off x="1714480" y="2119962"/>
            <a:ext cx="1643074" cy="523220"/>
          </a:xfrm>
          <a:prstGeom prst="rect">
            <a:avLst/>
          </a:prstGeom>
          <a:noFill/>
        </p:spPr>
        <p:txBody>
          <a:bodyPr wrap="square" rtlCol="1">
            <a:spAutoFit/>
          </a:bodyPr>
          <a:lstStyle/>
          <a:p>
            <a:pPr algn="ctr"/>
            <a:r>
              <a:rPr lang="ar-SA" sz="2800" b="1" dirty="0" smtClean="0">
                <a:solidFill>
                  <a:srgbClr val="351413"/>
                </a:solidFill>
              </a:rPr>
              <a:t>حالته</a:t>
            </a:r>
            <a:endParaRPr lang="ar-SA" sz="2800" b="1" dirty="0">
              <a:solidFill>
                <a:srgbClr val="351413"/>
              </a:solidFill>
            </a:endParaRPr>
          </a:p>
        </p:txBody>
      </p:sp>
      <p:sp>
        <p:nvSpPr>
          <p:cNvPr id="15" name="مربع نص 14"/>
          <p:cNvSpPr txBox="1"/>
          <p:nvPr/>
        </p:nvSpPr>
        <p:spPr>
          <a:xfrm>
            <a:off x="1714480" y="3048656"/>
            <a:ext cx="1643074" cy="523220"/>
          </a:xfrm>
          <a:prstGeom prst="rect">
            <a:avLst/>
          </a:prstGeom>
          <a:noFill/>
        </p:spPr>
        <p:txBody>
          <a:bodyPr wrap="square" rtlCol="1">
            <a:spAutoFit/>
          </a:bodyPr>
          <a:lstStyle/>
          <a:p>
            <a:pPr algn="ctr"/>
            <a:r>
              <a:rPr lang="ar-SA" sz="2800" b="1" dirty="0" smtClean="0">
                <a:solidFill>
                  <a:srgbClr val="351413"/>
                </a:solidFill>
              </a:rPr>
              <a:t>علامة جره</a:t>
            </a:r>
            <a:endParaRPr lang="ar-SA" sz="2800" b="1" dirty="0">
              <a:solidFill>
                <a:srgbClr val="351413"/>
              </a:solidFill>
            </a:endParaRPr>
          </a:p>
        </p:txBody>
      </p:sp>
      <p:sp>
        <p:nvSpPr>
          <p:cNvPr id="16" name="مستطيل مستدير الزوايا 15"/>
          <p:cNvSpPr/>
          <p:nvPr/>
        </p:nvSpPr>
        <p:spPr>
          <a:xfrm>
            <a:off x="4857752" y="3643314"/>
            <a:ext cx="3929090" cy="35719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1" anchor="ctr"/>
          <a:lstStyle/>
          <a:p>
            <a:pPr algn="ctr"/>
            <a:r>
              <a:rPr lang="ar-SA" sz="2400" b="1" dirty="0" smtClean="0">
                <a:solidFill>
                  <a:schemeClr val="tx1"/>
                </a:solidFill>
              </a:rPr>
              <a:t>أن الماء النقي مركب من </a:t>
            </a:r>
            <a:r>
              <a:rPr lang="ar-SA" sz="2400" b="1" dirty="0" smtClean="0">
                <a:solidFill>
                  <a:srgbClr val="C00000"/>
                </a:solidFill>
              </a:rPr>
              <a:t>اتحاد</a:t>
            </a:r>
            <a:r>
              <a:rPr lang="ar-SA" sz="2400" b="1" dirty="0" smtClean="0">
                <a:solidFill>
                  <a:schemeClr val="tx1"/>
                </a:solidFill>
              </a:rPr>
              <a:t> غازين</a:t>
            </a:r>
            <a:endParaRPr lang="ar-SA" sz="2400" b="1" dirty="0">
              <a:solidFill>
                <a:schemeClr val="tx1"/>
              </a:solidFill>
            </a:endParaRPr>
          </a:p>
        </p:txBody>
      </p:sp>
      <p:sp>
        <p:nvSpPr>
          <p:cNvPr id="17" name="شكل بيضاوي 16"/>
          <p:cNvSpPr/>
          <p:nvPr/>
        </p:nvSpPr>
        <p:spPr>
          <a:xfrm>
            <a:off x="4929190" y="4071942"/>
            <a:ext cx="3000396" cy="500066"/>
          </a:xfrm>
          <a:prstGeom prst="ellipse">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مضاف</a:t>
            </a:r>
            <a:endParaRPr lang="ar-SA" sz="3600" b="1" dirty="0">
              <a:solidFill>
                <a:schemeClr val="tx1"/>
              </a:solidFill>
            </a:endParaRPr>
          </a:p>
        </p:txBody>
      </p:sp>
      <p:sp>
        <p:nvSpPr>
          <p:cNvPr id="18" name="شكل بيضاوي 17"/>
          <p:cNvSpPr/>
          <p:nvPr/>
        </p:nvSpPr>
        <p:spPr>
          <a:xfrm>
            <a:off x="1928794" y="4214818"/>
            <a:ext cx="3000396" cy="500066"/>
          </a:xfrm>
          <a:prstGeom prst="ellipse">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مضاف إليه</a:t>
            </a:r>
            <a:endParaRPr lang="ar-SA" sz="3600" b="1" dirty="0">
              <a:solidFill>
                <a:schemeClr val="tx1"/>
              </a:solidFill>
            </a:endParaRPr>
          </a:p>
        </p:txBody>
      </p:sp>
      <p:sp>
        <p:nvSpPr>
          <p:cNvPr id="19" name="شكل بيضاوي 18"/>
          <p:cNvSpPr/>
          <p:nvPr/>
        </p:nvSpPr>
        <p:spPr>
          <a:xfrm>
            <a:off x="3286116" y="5072074"/>
            <a:ext cx="3000396" cy="428628"/>
          </a:xfrm>
          <a:prstGeom prst="ellipse">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مثنى</a:t>
            </a:r>
            <a:endParaRPr lang="ar-SA" sz="3600" b="1" dirty="0">
              <a:solidFill>
                <a:schemeClr val="tx1"/>
              </a:solidFill>
            </a:endParaRPr>
          </a:p>
        </p:txBody>
      </p:sp>
      <p:sp>
        <p:nvSpPr>
          <p:cNvPr id="20" name="شكل بيضاوي 19"/>
          <p:cNvSpPr/>
          <p:nvPr/>
        </p:nvSpPr>
        <p:spPr>
          <a:xfrm>
            <a:off x="1071538" y="5429264"/>
            <a:ext cx="3000396" cy="428628"/>
          </a:xfrm>
          <a:prstGeom prst="ellipse">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الجر</a:t>
            </a:r>
            <a:endParaRPr lang="ar-SA" sz="3600" b="1" dirty="0">
              <a:solidFill>
                <a:schemeClr val="tx1"/>
              </a:solidFill>
            </a:endParaRPr>
          </a:p>
        </p:txBody>
      </p:sp>
      <p:sp>
        <p:nvSpPr>
          <p:cNvPr id="21" name="شكل بيضاوي 20"/>
          <p:cNvSpPr/>
          <p:nvPr/>
        </p:nvSpPr>
        <p:spPr>
          <a:xfrm>
            <a:off x="3357554" y="5929330"/>
            <a:ext cx="3000396" cy="428628"/>
          </a:xfrm>
          <a:prstGeom prst="ellipse">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نكرة</a:t>
            </a:r>
            <a:endParaRPr lang="ar-SA" sz="3600" b="1" dirty="0">
              <a:solidFill>
                <a:schemeClr val="tx1"/>
              </a:solidFill>
            </a:endParaRPr>
          </a:p>
        </p:txBody>
      </p:sp>
      <p:sp>
        <p:nvSpPr>
          <p:cNvPr id="22" name="شكل بيضاوي 21"/>
          <p:cNvSpPr/>
          <p:nvPr/>
        </p:nvSpPr>
        <p:spPr>
          <a:xfrm>
            <a:off x="1071538" y="6286520"/>
            <a:ext cx="3000396" cy="428628"/>
          </a:xfrm>
          <a:prstGeom prst="ellipse">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الياء</a:t>
            </a:r>
            <a:endParaRPr lang="ar-SA" sz="3600" b="1" dirty="0">
              <a:solidFill>
                <a:schemeClr val="tx1"/>
              </a:solidFill>
            </a:endParaRPr>
          </a:p>
        </p:txBody>
      </p:sp>
      <p:sp>
        <p:nvSpPr>
          <p:cNvPr id="23" name="مربع نص 22"/>
          <p:cNvSpPr txBox="1"/>
          <p:nvPr/>
        </p:nvSpPr>
        <p:spPr>
          <a:xfrm>
            <a:off x="3643306" y="4620292"/>
            <a:ext cx="1643074" cy="523220"/>
          </a:xfrm>
          <a:prstGeom prst="rect">
            <a:avLst/>
          </a:prstGeom>
          <a:noFill/>
        </p:spPr>
        <p:txBody>
          <a:bodyPr wrap="square" rtlCol="1">
            <a:spAutoFit/>
          </a:bodyPr>
          <a:lstStyle/>
          <a:p>
            <a:pPr algn="ctr"/>
            <a:r>
              <a:rPr lang="ar-SA" sz="2800" b="1" dirty="0" smtClean="0">
                <a:solidFill>
                  <a:srgbClr val="351413"/>
                </a:solidFill>
              </a:rPr>
              <a:t>دل على</a:t>
            </a:r>
            <a:endParaRPr lang="ar-SA" sz="2800" b="1" dirty="0">
              <a:solidFill>
                <a:srgbClr val="351413"/>
              </a:solidFill>
            </a:endParaRPr>
          </a:p>
        </p:txBody>
      </p:sp>
      <p:sp>
        <p:nvSpPr>
          <p:cNvPr id="24" name="مربع نص 23"/>
          <p:cNvSpPr txBox="1"/>
          <p:nvPr/>
        </p:nvSpPr>
        <p:spPr>
          <a:xfrm>
            <a:off x="3643306" y="5477548"/>
            <a:ext cx="1643074" cy="523220"/>
          </a:xfrm>
          <a:prstGeom prst="rect">
            <a:avLst/>
          </a:prstGeom>
          <a:noFill/>
        </p:spPr>
        <p:txBody>
          <a:bodyPr wrap="square" rtlCol="1">
            <a:spAutoFit/>
          </a:bodyPr>
          <a:lstStyle/>
          <a:p>
            <a:pPr algn="ctr"/>
            <a:r>
              <a:rPr lang="ar-SA" sz="2800" b="1" dirty="0" smtClean="0">
                <a:solidFill>
                  <a:srgbClr val="351413"/>
                </a:solidFill>
              </a:rPr>
              <a:t>جاء</a:t>
            </a:r>
            <a:endParaRPr lang="ar-SA" sz="2800" b="1" dirty="0">
              <a:solidFill>
                <a:srgbClr val="351413"/>
              </a:solidFill>
            </a:endParaRPr>
          </a:p>
        </p:txBody>
      </p:sp>
      <p:sp>
        <p:nvSpPr>
          <p:cNvPr id="25" name="مربع نص 24"/>
          <p:cNvSpPr txBox="1"/>
          <p:nvPr/>
        </p:nvSpPr>
        <p:spPr>
          <a:xfrm>
            <a:off x="1643042" y="4906044"/>
            <a:ext cx="1643074" cy="523220"/>
          </a:xfrm>
          <a:prstGeom prst="rect">
            <a:avLst/>
          </a:prstGeom>
          <a:noFill/>
        </p:spPr>
        <p:txBody>
          <a:bodyPr wrap="square" rtlCol="1">
            <a:spAutoFit/>
          </a:bodyPr>
          <a:lstStyle/>
          <a:p>
            <a:pPr algn="ctr"/>
            <a:r>
              <a:rPr lang="ar-SA" sz="2800" b="1" dirty="0" smtClean="0">
                <a:solidFill>
                  <a:srgbClr val="351413"/>
                </a:solidFill>
              </a:rPr>
              <a:t>حالته</a:t>
            </a:r>
            <a:endParaRPr lang="ar-SA" sz="2800" b="1" dirty="0">
              <a:solidFill>
                <a:srgbClr val="351413"/>
              </a:solidFill>
            </a:endParaRPr>
          </a:p>
        </p:txBody>
      </p:sp>
      <p:sp>
        <p:nvSpPr>
          <p:cNvPr id="26" name="مربع نص 25"/>
          <p:cNvSpPr txBox="1"/>
          <p:nvPr/>
        </p:nvSpPr>
        <p:spPr>
          <a:xfrm>
            <a:off x="1643042" y="5834738"/>
            <a:ext cx="1643074" cy="523220"/>
          </a:xfrm>
          <a:prstGeom prst="rect">
            <a:avLst/>
          </a:prstGeom>
          <a:noFill/>
        </p:spPr>
        <p:txBody>
          <a:bodyPr wrap="square" rtlCol="1">
            <a:spAutoFit/>
          </a:bodyPr>
          <a:lstStyle/>
          <a:p>
            <a:pPr algn="ctr"/>
            <a:r>
              <a:rPr lang="ar-SA" sz="2800" b="1" dirty="0" smtClean="0">
                <a:solidFill>
                  <a:srgbClr val="351413"/>
                </a:solidFill>
              </a:rPr>
              <a:t>علامة جره</a:t>
            </a:r>
            <a:endParaRPr lang="ar-SA" sz="2800" b="1" dirty="0">
              <a:solidFill>
                <a:srgbClr val="351413"/>
              </a:solidFill>
            </a:endParaRPr>
          </a:p>
        </p:txBody>
      </p:sp>
      <p:cxnSp>
        <p:nvCxnSpPr>
          <p:cNvPr id="28" name="رابط كسهم مستقيم 27"/>
          <p:cNvCxnSpPr/>
          <p:nvPr/>
        </p:nvCxnSpPr>
        <p:spPr>
          <a:xfrm rot="16200000" flipH="1">
            <a:off x="5857884" y="1142984"/>
            <a:ext cx="357190" cy="7143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1" name="رابط كسهم مستقيم 30"/>
          <p:cNvCxnSpPr/>
          <p:nvPr/>
        </p:nvCxnSpPr>
        <p:spPr>
          <a:xfrm rot="10800000" flipV="1">
            <a:off x="3500430" y="1071546"/>
            <a:ext cx="1643074" cy="35719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4" name="رابط كسهم مستقيم 33"/>
          <p:cNvCxnSpPr/>
          <p:nvPr/>
        </p:nvCxnSpPr>
        <p:spPr>
          <a:xfrm rot="16200000" flipH="1">
            <a:off x="5786446" y="4000504"/>
            <a:ext cx="285752" cy="14287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7" name="رابط كسهم مستقيم 36"/>
          <p:cNvCxnSpPr/>
          <p:nvPr/>
        </p:nvCxnSpPr>
        <p:spPr>
          <a:xfrm rot="10800000" flipV="1">
            <a:off x="3857620" y="4000504"/>
            <a:ext cx="1357322" cy="2143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29"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ppt_x</p:attrName>
                                        </p:attrNameLst>
                                      </p:cBhvr>
                                      <p:tavLst>
                                        <p:tav tm="0">
                                          <p:val>
                                            <p:strVal val="#ppt_x-.2"/>
                                          </p:val>
                                        </p:tav>
                                        <p:tav tm="100000">
                                          <p:val>
                                            <p:strVal val="#ppt_x"/>
                                          </p:val>
                                        </p:tav>
                                      </p:tavLst>
                                    </p:anim>
                                    <p:anim calcmode="lin" valueType="num">
                                      <p:cBhvr>
                                        <p:cTn id="14"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gtEl>
                                      </p:cBhvr>
                                    </p:animEffect>
                                  </p:childTnLst>
                                </p:cTn>
                              </p:par>
                              <p:par>
                                <p:cTn id="16" presetID="21"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4)">
                                      <p:cBhvr>
                                        <p:cTn id="18" dur="1000"/>
                                        <p:tgtEl>
                                          <p:spTgt spid="6"/>
                                        </p:tgtEl>
                                      </p:cBhvr>
                                    </p:animEffect>
                                  </p:childTnLst>
                                </p:cTn>
                              </p:par>
                              <p:par>
                                <p:cTn id="19" presetID="21"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4)">
                                      <p:cBhvr>
                                        <p:cTn id="21" dur="1000"/>
                                        <p:tgtEl>
                                          <p:spTgt spid="7"/>
                                        </p:tgtEl>
                                      </p:cBhvr>
                                    </p:animEffect>
                                  </p:childTnLst>
                                </p:cTn>
                              </p:par>
                              <p:par>
                                <p:cTn id="22" presetID="21" presetClass="entr" presetSubtype="4"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heel(4)">
                                      <p:cBhvr>
                                        <p:cTn id="24" dur="1000"/>
                                        <p:tgtEl>
                                          <p:spTgt spid="8"/>
                                        </p:tgtEl>
                                      </p:cBhvr>
                                    </p:animEffect>
                                  </p:childTnLst>
                                </p:cTn>
                              </p:par>
                              <p:par>
                                <p:cTn id="25" presetID="21"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4)">
                                      <p:cBhvr>
                                        <p:cTn id="27" dur="1000"/>
                                        <p:tgtEl>
                                          <p:spTgt spid="9"/>
                                        </p:tgtEl>
                                      </p:cBhvr>
                                    </p:animEffect>
                                  </p:childTnLst>
                                </p:cTn>
                              </p:par>
                              <p:par>
                                <p:cTn id="28" presetID="21"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heel(4)">
                                      <p:cBhvr>
                                        <p:cTn id="30" dur="1000"/>
                                        <p:tgtEl>
                                          <p:spTgt spid="10"/>
                                        </p:tgtEl>
                                      </p:cBhvr>
                                    </p:animEffect>
                                  </p:childTnLst>
                                </p:cTn>
                              </p:par>
                              <p:par>
                                <p:cTn id="31" presetID="21"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heel(4)">
                                      <p:cBhvr>
                                        <p:cTn id="33" dur="1000"/>
                                        <p:tgtEl>
                                          <p:spTgt spid="11"/>
                                        </p:tgtEl>
                                      </p:cBhvr>
                                    </p:animEffect>
                                  </p:childTnLst>
                                </p:cTn>
                              </p:par>
                              <p:par>
                                <p:cTn id="34" presetID="29"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1000" fill="hold"/>
                                        <p:tgtEl>
                                          <p:spTgt spid="16"/>
                                        </p:tgtEl>
                                        <p:attrNameLst>
                                          <p:attrName>ppt_x</p:attrName>
                                        </p:attrNameLst>
                                      </p:cBhvr>
                                      <p:tavLst>
                                        <p:tav tm="0">
                                          <p:val>
                                            <p:strVal val="#ppt_x-.2"/>
                                          </p:val>
                                        </p:tav>
                                        <p:tav tm="100000">
                                          <p:val>
                                            <p:strVal val="#ppt_x"/>
                                          </p:val>
                                        </p:tav>
                                      </p:tavLst>
                                    </p:anim>
                                    <p:anim calcmode="lin" valueType="num">
                                      <p:cBhvr>
                                        <p:cTn id="37"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8" dur="1000"/>
                                        <p:tgtEl>
                                          <p:spTgt spid="16"/>
                                        </p:tgtEl>
                                      </p:cBhvr>
                                    </p:animEffect>
                                  </p:childTnLst>
                                </p:cTn>
                              </p:par>
                              <p:par>
                                <p:cTn id="39" presetID="21"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heel(4)">
                                      <p:cBhvr>
                                        <p:cTn id="41" dur="1000"/>
                                        <p:tgtEl>
                                          <p:spTgt spid="17"/>
                                        </p:tgtEl>
                                      </p:cBhvr>
                                    </p:animEffect>
                                  </p:childTnLst>
                                </p:cTn>
                              </p:par>
                              <p:par>
                                <p:cTn id="42" presetID="21" presetClass="entr" presetSubtype="4"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heel(4)">
                                      <p:cBhvr>
                                        <p:cTn id="44" dur="1000"/>
                                        <p:tgtEl>
                                          <p:spTgt spid="18"/>
                                        </p:tgtEl>
                                      </p:cBhvr>
                                    </p:animEffect>
                                  </p:childTnLst>
                                </p:cTn>
                              </p:par>
                              <p:par>
                                <p:cTn id="45" presetID="21" presetClass="entr" presetSubtype="4"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heel(4)">
                                      <p:cBhvr>
                                        <p:cTn id="47" dur="1000"/>
                                        <p:tgtEl>
                                          <p:spTgt spid="19"/>
                                        </p:tgtEl>
                                      </p:cBhvr>
                                    </p:animEffect>
                                  </p:childTnLst>
                                </p:cTn>
                              </p:par>
                              <p:par>
                                <p:cTn id="48" presetID="21" presetClass="entr" presetSubtype="4"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heel(4)">
                                      <p:cBhvr>
                                        <p:cTn id="50" dur="1000"/>
                                        <p:tgtEl>
                                          <p:spTgt spid="20"/>
                                        </p:tgtEl>
                                      </p:cBhvr>
                                    </p:animEffect>
                                  </p:childTnLst>
                                </p:cTn>
                              </p:par>
                              <p:par>
                                <p:cTn id="51" presetID="21" presetClass="entr" presetSubtype="4"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heel(4)">
                                      <p:cBhvr>
                                        <p:cTn id="53" dur="1000"/>
                                        <p:tgtEl>
                                          <p:spTgt spid="21"/>
                                        </p:tgtEl>
                                      </p:cBhvr>
                                    </p:animEffect>
                                  </p:childTnLst>
                                </p:cTn>
                              </p:par>
                              <p:par>
                                <p:cTn id="54" presetID="21" presetClass="entr" presetSubtype="4"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heel(4)">
                                      <p:cBhvr>
                                        <p:cTn id="5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animBg="1"/>
      <p:bldP spid="8" grpId="0" animBg="1"/>
      <p:bldP spid="9" grpId="0" animBg="1"/>
      <p:bldP spid="10" grpId="0" animBg="1"/>
      <p:bldP spid="11" grpId="0" animBg="1"/>
      <p:bldP spid="16" grpId="0"/>
      <p:bldP spid="17" grpId="0" animBg="1"/>
      <p:bldP spid="18" grpId="0" animBg="1"/>
      <p:bldP spid="19" grpId="0" animBg="1"/>
      <p:bldP spid="20" grpId="0" animBg="1"/>
      <p:bldP spid="21" grpId="0" animBg="1"/>
      <p:bldP spid="2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1428728" y="142852"/>
            <a:ext cx="6143668" cy="584775"/>
          </a:xfrm>
          <a:prstGeom prst="rect">
            <a:avLst/>
          </a:prstGeom>
          <a:noFill/>
        </p:spPr>
        <p:txBody>
          <a:bodyPr wrap="square" rtlCol="1">
            <a:spAutoFit/>
          </a:bodyPr>
          <a:lstStyle/>
          <a:p>
            <a:pPr algn="ctr"/>
            <a:r>
              <a:rPr lang="ar-SA" sz="3200" b="1" dirty="0" smtClean="0">
                <a:cs typeface="DecoType Naskh" pitchFamily="2" charset="-78"/>
              </a:rPr>
              <a:t>2) أصمم شكلاً على غرار ما سبق للمثالين التاليين:</a:t>
            </a:r>
          </a:p>
        </p:txBody>
      </p:sp>
      <p:sp>
        <p:nvSpPr>
          <p:cNvPr id="4" name="مستطيل مستدير الزوايا 3"/>
          <p:cNvSpPr/>
          <p:nvPr/>
        </p:nvSpPr>
        <p:spPr>
          <a:xfrm>
            <a:off x="4500562" y="642918"/>
            <a:ext cx="4071966" cy="357190"/>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1" anchor="ctr"/>
          <a:lstStyle/>
          <a:p>
            <a:pPr algn="ctr"/>
            <a:r>
              <a:rPr lang="ar-SA" sz="2800" b="1" dirty="0" smtClean="0">
                <a:solidFill>
                  <a:schemeClr val="tx1"/>
                </a:solidFill>
              </a:rPr>
              <a:t>الأكسجين </a:t>
            </a:r>
            <a:r>
              <a:rPr lang="ar-SA" sz="2800" b="1" dirty="0" smtClean="0">
                <a:solidFill>
                  <a:srgbClr val="C00000"/>
                </a:solidFill>
              </a:rPr>
              <a:t>سيد</a:t>
            </a:r>
            <a:r>
              <a:rPr lang="ar-SA" sz="2800" b="1" dirty="0" smtClean="0">
                <a:solidFill>
                  <a:schemeClr val="tx1"/>
                </a:solidFill>
              </a:rPr>
              <a:t> </a:t>
            </a:r>
            <a:r>
              <a:rPr lang="ar-SA" sz="2800" b="1" dirty="0" smtClean="0">
                <a:solidFill>
                  <a:schemeClr val="accent1">
                    <a:lumMod val="50000"/>
                  </a:schemeClr>
                </a:solidFill>
              </a:rPr>
              <a:t>العناصر</a:t>
            </a:r>
            <a:r>
              <a:rPr lang="ar-SA" sz="2800" b="1" dirty="0" smtClean="0">
                <a:solidFill>
                  <a:schemeClr val="tx1"/>
                </a:solidFill>
              </a:rPr>
              <a:t>.</a:t>
            </a:r>
            <a:endParaRPr lang="ar-SA" sz="2800" b="1" dirty="0">
              <a:solidFill>
                <a:schemeClr val="tx1"/>
              </a:solidFill>
            </a:endParaRPr>
          </a:p>
        </p:txBody>
      </p:sp>
      <p:sp>
        <p:nvSpPr>
          <p:cNvPr id="5" name="مستطيل مستدير الزوايا 4"/>
          <p:cNvSpPr/>
          <p:nvPr/>
        </p:nvSpPr>
        <p:spPr>
          <a:xfrm>
            <a:off x="3857620" y="3643314"/>
            <a:ext cx="4643470" cy="571504"/>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rtlCol="1" anchor="ctr"/>
          <a:lstStyle/>
          <a:p>
            <a:pPr algn="ctr"/>
            <a:r>
              <a:rPr lang="ar-SA" sz="2800" b="1" dirty="0" smtClean="0">
                <a:solidFill>
                  <a:schemeClr val="tx1"/>
                </a:solidFill>
              </a:rPr>
              <a:t>وتجري معها </a:t>
            </a:r>
            <a:r>
              <a:rPr lang="ar-SA" sz="2800" b="1" dirty="0" smtClean="0">
                <a:solidFill>
                  <a:srgbClr val="C00000"/>
                </a:solidFill>
              </a:rPr>
              <a:t>أقذار</a:t>
            </a:r>
            <a:r>
              <a:rPr lang="ar-SA" sz="2800" b="1" dirty="0" smtClean="0">
                <a:solidFill>
                  <a:schemeClr val="tx1"/>
                </a:solidFill>
              </a:rPr>
              <a:t> </a:t>
            </a:r>
            <a:r>
              <a:rPr lang="ar-SA" sz="2800" b="1" dirty="0" smtClean="0">
                <a:solidFill>
                  <a:schemeClr val="accent1">
                    <a:lumMod val="50000"/>
                  </a:schemeClr>
                </a:solidFill>
              </a:rPr>
              <a:t>المستقين </a:t>
            </a:r>
            <a:r>
              <a:rPr lang="ar-SA" sz="2800" b="1" dirty="0" smtClean="0">
                <a:solidFill>
                  <a:schemeClr val="tx1"/>
                </a:solidFill>
              </a:rPr>
              <a:t>حولها.</a:t>
            </a:r>
            <a:endParaRPr lang="ar-SA" sz="2800" b="1" dirty="0">
              <a:solidFill>
                <a:schemeClr val="tx1"/>
              </a:solidFill>
            </a:endParaRPr>
          </a:p>
        </p:txBody>
      </p:sp>
      <p:sp>
        <p:nvSpPr>
          <p:cNvPr id="6" name="مستطيل مستدير الزوايا 5"/>
          <p:cNvSpPr/>
          <p:nvPr/>
        </p:nvSpPr>
        <p:spPr>
          <a:xfrm>
            <a:off x="1357290" y="1071546"/>
            <a:ext cx="6143668" cy="2500330"/>
          </a:xfrm>
          <a:prstGeom prst="roundRect">
            <a:avLst/>
          </a:prstGeom>
          <a:gradFill flip="none" rotWithShape="1">
            <a:gsLst>
              <a:gs pos="0">
                <a:schemeClr val="accent2">
                  <a:tint val="50000"/>
                  <a:satMod val="300000"/>
                </a:schemeClr>
              </a:gs>
              <a:gs pos="35000">
                <a:schemeClr val="accent2">
                  <a:tint val="37000"/>
                  <a:satMod val="300000"/>
                </a:schemeClr>
              </a:gs>
              <a:gs pos="100000">
                <a:schemeClr val="accent2">
                  <a:tint val="15000"/>
                  <a:satMod val="350000"/>
                </a:schemeClr>
              </a:gs>
            </a:gsLst>
            <a:path path="circle">
              <a:fillToRect t="100000" r="100000"/>
            </a:path>
            <a:tileRect l="-100000" b="-100000"/>
          </a:gradFill>
          <a:ln w="38100"/>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الأكسجين سيد العناصر</a:t>
            </a:r>
          </a:p>
          <a:p>
            <a:pPr algn="ctr"/>
            <a:r>
              <a:rPr lang="ar-SA" sz="2400" b="1" dirty="0" smtClean="0">
                <a:solidFill>
                  <a:schemeClr val="tx1"/>
                </a:solidFill>
              </a:rPr>
              <a:t>مضاف                مضاف إليه</a:t>
            </a:r>
          </a:p>
          <a:p>
            <a:pPr algn="ctr"/>
            <a:r>
              <a:rPr lang="ar-SA" sz="2400" b="1" dirty="0" smtClean="0">
                <a:solidFill>
                  <a:schemeClr val="tx1"/>
                </a:solidFill>
              </a:rPr>
              <a:t>                        </a:t>
            </a:r>
            <a:r>
              <a:rPr lang="ar-SA" sz="2400" b="1" dirty="0" smtClean="0">
                <a:solidFill>
                  <a:srgbClr val="C00000"/>
                </a:solidFill>
              </a:rPr>
              <a:t>دل على          حالته</a:t>
            </a:r>
          </a:p>
          <a:p>
            <a:pPr algn="ctr"/>
            <a:r>
              <a:rPr lang="ar-SA" sz="2400" b="1" dirty="0" smtClean="0">
                <a:solidFill>
                  <a:schemeClr val="tx1"/>
                </a:solidFill>
              </a:rPr>
              <a:t>                      جمع تكسير           الجر</a:t>
            </a:r>
          </a:p>
          <a:p>
            <a:pPr algn="ctr"/>
            <a:r>
              <a:rPr lang="ar-SA" sz="2400" b="1" dirty="0" smtClean="0">
                <a:solidFill>
                  <a:schemeClr val="tx1"/>
                </a:solidFill>
              </a:rPr>
              <a:t>                           </a:t>
            </a:r>
            <a:r>
              <a:rPr lang="ar-SA" sz="2400" b="1" dirty="0" smtClean="0">
                <a:solidFill>
                  <a:srgbClr val="C00000"/>
                </a:solidFill>
              </a:rPr>
              <a:t>جاء                 علامة جرة </a:t>
            </a:r>
          </a:p>
          <a:p>
            <a:pPr algn="ctr"/>
            <a:r>
              <a:rPr lang="ar-SA" sz="2400" b="1" dirty="0" smtClean="0">
                <a:solidFill>
                  <a:schemeClr val="tx1"/>
                </a:solidFill>
              </a:rPr>
              <a:t>                          معرفة               الكسرة</a:t>
            </a:r>
          </a:p>
          <a:p>
            <a:pPr algn="ctr"/>
            <a:endParaRPr lang="ar-SA" dirty="0"/>
          </a:p>
        </p:txBody>
      </p:sp>
      <p:cxnSp>
        <p:nvCxnSpPr>
          <p:cNvPr id="8" name="رابط كسهم مستقيم 7"/>
          <p:cNvCxnSpPr/>
          <p:nvPr/>
        </p:nvCxnSpPr>
        <p:spPr>
          <a:xfrm>
            <a:off x="4500562" y="1428736"/>
            <a:ext cx="785818" cy="214314"/>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cxnSp>
        <p:nvCxnSpPr>
          <p:cNvPr id="10" name="رابط كسهم مستقيم 9"/>
          <p:cNvCxnSpPr/>
          <p:nvPr/>
        </p:nvCxnSpPr>
        <p:spPr>
          <a:xfrm rot="10800000" flipV="1">
            <a:off x="3214678" y="1428736"/>
            <a:ext cx="428628" cy="71438"/>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sp>
        <p:nvSpPr>
          <p:cNvPr id="13" name="مستطيل مستدير الزوايا 12"/>
          <p:cNvSpPr/>
          <p:nvPr/>
        </p:nvSpPr>
        <p:spPr>
          <a:xfrm>
            <a:off x="1357290" y="4214818"/>
            <a:ext cx="6143668" cy="2500330"/>
          </a:xfrm>
          <a:prstGeom prst="roundRect">
            <a:avLst/>
          </a:prstGeom>
          <a:solidFill>
            <a:schemeClr val="accent3">
              <a:lumMod val="60000"/>
              <a:lumOff val="40000"/>
            </a:schemeClr>
          </a:solidFill>
          <a:ln w="38100">
            <a:solidFill>
              <a:schemeClr val="accent3">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وتجري معها أقذار المستقين حولها</a:t>
            </a:r>
          </a:p>
          <a:p>
            <a:pPr algn="ctr"/>
            <a:r>
              <a:rPr lang="ar-SA" sz="2400" b="1" dirty="0" smtClean="0">
                <a:solidFill>
                  <a:schemeClr val="tx1"/>
                </a:solidFill>
              </a:rPr>
              <a:t>مضاف                مضاف إليه</a:t>
            </a:r>
          </a:p>
          <a:p>
            <a:pPr algn="ctr"/>
            <a:r>
              <a:rPr lang="ar-SA" sz="2400" b="1" dirty="0" smtClean="0">
                <a:solidFill>
                  <a:schemeClr val="tx1"/>
                </a:solidFill>
              </a:rPr>
              <a:t>                        </a:t>
            </a:r>
            <a:r>
              <a:rPr lang="ar-SA" sz="2400" b="1" dirty="0" smtClean="0">
                <a:solidFill>
                  <a:srgbClr val="C00000"/>
                </a:solidFill>
              </a:rPr>
              <a:t>دل على          حالته</a:t>
            </a:r>
          </a:p>
          <a:p>
            <a:pPr algn="ctr"/>
            <a:r>
              <a:rPr lang="ar-SA" sz="2400" b="1" dirty="0" smtClean="0">
                <a:solidFill>
                  <a:schemeClr val="tx1"/>
                </a:solidFill>
              </a:rPr>
              <a:t>                      جمع مذكر سالم           الجر</a:t>
            </a:r>
          </a:p>
          <a:p>
            <a:pPr algn="ctr"/>
            <a:r>
              <a:rPr lang="ar-SA" sz="2400" b="1" dirty="0" smtClean="0">
                <a:solidFill>
                  <a:schemeClr val="tx1"/>
                </a:solidFill>
              </a:rPr>
              <a:t>                           </a:t>
            </a:r>
            <a:r>
              <a:rPr lang="ar-SA" sz="2400" b="1" dirty="0" smtClean="0">
                <a:solidFill>
                  <a:srgbClr val="C00000"/>
                </a:solidFill>
              </a:rPr>
              <a:t>جاء                 علامة جرة </a:t>
            </a:r>
          </a:p>
          <a:p>
            <a:pPr algn="ctr"/>
            <a:r>
              <a:rPr lang="ar-SA" sz="2400" b="1" dirty="0" smtClean="0">
                <a:solidFill>
                  <a:schemeClr val="tx1"/>
                </a:solidFill>
              </a:rPr>
              <a:t>                          معرفة               الياء</a:t>
            </a:r>
          </a:p>
          <a:p>
            <a:pPr algn="ctr"/>
            <a:endParaRPr lang="ar-SA" dirty="0"/>
          </a:p>
        </p:txBody>
      </p:sp>
      <p:cxnSp>
        <p:nvCxnSpPr>
          <p:cNvPr id="14" name="رابط كسهم مستقيم 13"/>
          <p:cNvCxnSpPr/>
          <p:nvPr/>
        </p:nvCxnSpPr>
        <p:spPr>
          <a:xfrm>
            <a:off x="4500562" y="4572008"/>
            <a:ext cx="785818" cy="214314"/>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cxnSp>
        <p:nvCxnSpPr>
          <p:cNvPr id="15" name="رابط كسهم مستقيم 14"/>
          <p:cNvCxnSpPr/>
          <p:nvPr/>
        </p:nvCxnSpPr>
        <p:spPr>
          <a:xfrm rot="10800000" flipV="1">
            <a:off x="3214678" y="4572008"/>
            <a:ext cx="428628" cy="71438"/>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1000" fill="hold"/>
                                        <p:tgtEl>
                                          <p:spTgt spid="4"/>
                                        </p:tgtEl>
                                        <p:attrNameLst>
                                          <p:attrName>ppt_x</p:attrName>
                                        </p:attrNameLst>
                                      </p:cBhvr>
                                      <p:tavLst>
                                        <p:tav tm="0">
                                          <p:val>
                                            <p:strVal val="#ppt_x-.2"/>
                                          </p:val>
                                        </p:tav>
                                        <p:tav tm="100000">
                                          <p:val>
                                            <p:strVal val="#ppt_x"/>
                                          </p:val>
                                        </p:tav>
                                      </p:tavLst>
                                    </p:anim>
                                    <p:anim calcmode="lin" valueType="num">
                                      <p:cBhvr>
                                        <p:cTn id="1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2" dur="1000"/>
                                        <p:tgtEl>
                                          <p:spTgt spid="4"/>
                                        </p:tgtEl>
                                      </p:cBhvr>
                                    </p:animEffect>
                                  </p:childTnLst>
                                </p:cTn>
                              </p:par>
                              <p:par>
                                <p:cTn id="13" presetID="29"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ppt_x</p:attrName>
                                        </p:attrNameLst>
                                      </p:cBhvr>
                                      <p:tavLst>
                                        <p:tav tm="0">
                                          <p:val>
                                            <p:strVal val="#ppt_x-.2"/>
                                          </p:val>
                                        </p:tav>
                                        <p:tav tm="100000">
                                          <p:val>
                                            <p:strVal val="#ppt_x"/>
                                          </p:val>
                                        </p:tav>
                                      </p:tavLst>
                                    </p:anim>
                                    <p:anim calcmode="lin" valueType="num">
                                      <p:cBhvr>
                                        <p:cTn id="16"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to="" calcmode="lin" valueType="num">
                                      <p:cBhvr>
                                        <p:cTn id="25" dur="1" fill="hold"/>
                                        <p:tgtEl>
                                          <p:spTgt spid="8"/>
                                        </p:tgtEl>
                                        <p:attrNameLst>
                                          <p:attrName/>
                                        </p:attrNameLst>
                                      </p:cBhvr>
                                    </p:anim>
                                  </p:childTnLst>
                                </p:cTn>
                              </p:par>
                              <p:par>
                                <p:cTn id="26" presetID="24"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to="" calcmode="lin" valueType="num">
                                      <p:cBhvr>
                                        <p:cTn id="28" dur="1" fill="hold"/>
                                        <p:tgtEl>
                                          <p:spTgt spid="10"/>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 to="" calcmode="lin" valueType="num">
                                      <p:cBhvr>
                                        <p:cTn id="33" dur="1" fill="hold"/>
                                        <p:tgtEl>
                                          <p:spTgt spid="13"/>
                                        </p:tgtEl>
                                        <p:attrNameLst>
                                          <p:attrName/>
                                        </p:attrNameLst>
                                      </p:cBhvr>
                                    </p:anim>
                                  </p:childTnLst>
                                </p:cTn>
                              </p:par>
                              <p:par>
                                <p:cTn id="34" presetID="24"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to="" calcmode="lin" valueType="num">
                                      <p:cBhvr>
                                        <p:cTn id="36" dur="1" fill="hold"/>
                                        <p:tgtEl>
                                          <p:spTgt spid="14"/>
                                        </p:tgtEl>
                                        <p:attrNameLst>
                                          <p:attrName/>
                                        </p:attrNameLst>
                                      </p:cBhvr>
                                    </p:anim>
                                  </p:childTnLst>
                                </p:cTn>
                              </p:par>
                              <p:par>
                                <p:cTn id="37" presetID="24"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to="" calcmode="lin" valueType="num">
                                      <p:cBhvr>
                                        <p:cTn id="39" dur="1" fill="hold"/>
                                        <p:tgtEl>
                                          <p:spTgt spid="1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643834" y="214290"/>
            <a:ext cx="1000132"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ثالثاً</a:t>
            </a:r>
            <a:endParaRPr lang="ar-SA" sz="2800" b="1" dirty="0">
              <a:solidFill>
                <a:schemeClr val="tx1"/>
              </a:solidFill>
            </a:endParaRPr>
          </a:p>
        </p:txBody>
      </p:sp>
      <p:sp>
        <p:nvSpPr>
          <p:cNvPr id="4" name="مربع نص 3"/>
          <p:cNvSpPr txBox="1"/>
          <p:nvPr/>
        </p:nvSpPr>
        <p:spPr>
          <a:xfrm>
            <a:off x="214282" y="142852"/>
            <a:ext cx="7429552" cy="584775"/>
          </a:xfrm>
          <a:prstGeom prst="rect">
            <a:avLst/>
          </a:prstGeom>
          <a:noFill/>
        </p:spPr>
        <p:txBody>
          <a:bodyPr wrap="square" rtlCol="1">
            <a:spAutoFit/>
          </a:bodyPr>
          <a:lstStyle/>
          <a:p>
            <a:pPr algn="ctr"/>
            <a:r>
              <a:rPr lang="ar-SA" sz="3200" b="1" dirty="0" smtClean="0">
                <a:cs typeface="DecoType Naskh" pitchFamily="2" charset="-78"/>
              </a:rPr>
              <a:t>1) هل جاء المضاف إليه في الأمثلة الواردة في(أولاً)اسماً ظاهراً فقط؟</a:t>
            </a:r>
          </a:p>
        </p:txBody>
      </p:sp>
      <p:sp>
        <p:nvSpPr>
          <p:cNvPr id="5" name="مربع نص 4"/>
          <p:cNvSpPr txBox="1"/>
          <p:nvPr/>
        </p:nvSpPr>
        <p:spPr>
          <a:xfrm>
            <a:off x="4071934" y="571480"/>
            <a:ext cx="857256" cy="584775"/>
          </a:xfrm>
          <a:prstGeom prst="rect">
            <a:avLst/>
          </a:prstGeom>
          <a:noFill/>
        </p:spPr>
        <p:txBody>
          <a:bodyPr wrap="square" rtlCol="1">
            <a:spAutoFit/>
          </a:bodyPr>
          <a:lstStyle/>
          <a:p>
            <a:r>
              <a:rPr lang="ar-SA" sz="3200" b="1" dirty="0" smtClean="0">
                <a:solidFill>
                  <a:srgbClr val="C00000"/>
                </a:solidFill>
              </a:rPr>
              <a:t>لا</a:t>
            </a:r>
            <a:endParaRPr lang="ar-SA" sz="3200" b="1" dirty="0">
              <a:solidFill>
                <a:srgbClr val="C00000"/>
              </a:solidFill>
            </a:endParaRPr>
          </a:p>
        </p:txBody>
      </p:sp>
      <p:sp>
        <p:nvSpPr>
          <p:cNvPr id="6" name="مربع نص 5"/>
          <p:cNvSpPr txBox="1"/>
          <p:nvPr/>
        </p:nvSpPr>
        <p:spPr>
          <a:xfrm>
            <a:off x="571472" y="1000108"/>
            <a:ext cx="7429552" cy="584775"/>
          </a:xfrm>
          <a:prstGeom prst="rect">
            <a:avLst/>
          </a:prstGeom>
          <a:noFill/>
        </p:spPr>
        <p:txBody>
          <a:bodyPr wrap="square" rtlCol="1">
            <a:spAutoFit/>
          </a:bodyPr>
          <a:lstStyle/>
          <a:p>
            <a:pPr algn="ctr"/>
            <a:r>
              <a:rPr lang="ar-SA" sz="3200" b="1" dirty="0" smtClean="0">
                <a:cs typeface="DecoType Naskh" pitchFamily="2" charset="-78"/>
              </a:rPr>
              <a:t>2) أصنف الجمل السابقة وفق المطلوب:</a:t>
            </a:r>
          </a:p>
        </p:txBody>
      </p:sp>
      <p:graphicFrame>
        <p:nvGraphicFramePr>
          <p:cNvPr id="7" name="جدول 6"/>
          <p:cNvGraphicFramePr>
            <a:graphicFrameLocks noGrp="1"/>
          </p:cNvGraphicFramePr>
          <p:nvPr/>
        </p:nvGraphicFramePr>
        <p:xfrm>
          <a:off x="857224" y="1643050"/>
          <a:ext cx="7286676" cy="4114800"/>
        </p:xfrm>
        <a:graphic>
          <a:graphicData uri="http://schemas.openxmlformats.org/drawingml/2006/table">
            <a:tbl>
              <a:tblPr rtl="1" firstRow="1" bandRow="1">
                <a:tableStyleId>{5C22544A-7EE6-4342-B048-85BDC9FD1C3A}</a:tableStyleId>
              </a:tblPr>
              <a:tblGrid>
                <a:gridCol w="3643338"/>
                <a:gridCol w="3643338"/>
              </a:tblGrid>
              <a:tr h="370840">
                <a:tc>
                  <a:txBody>
                    <a:bodyPr/>
                    <a:lstStyle/>
                    <a:p>
                      <a:pPr algn="ctr" rtl="1"/>
                      <a:r>
                        <a:rPr lang="ar-SA" sz="2400" b="1" dirty="0" smtClean="0">
                          <a:solidFill>
                            <a:schemeClr val="tx1"/>
                          </a:solidFill>
                        </a:rPr>
                        <a:t>المضاف إليه اسم ظاهر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r>
                        <a:rPr lang="ar-SA" sz="2400" b="1" dirty="0" smtClean="0">
                          <a:solidFill>
                            <a:schemeClr val="tx1"/>
                          </a:solidFill>
                        </a:rPr>
                        <a:t>المضاف إليه..........</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bl>
          </a:graphicData>
        </a:graphic>
      </p:graphicFrame>
      <p:sp>
        <p:nvSpPr>
          <p:cNvPr id="8" name="مربع نص 7"/>
          <p:cNvSpPr txBox="1"/>
          <p:nvPr/>
        </p:nvSpPr>
        <p:spPr>
          <a:xfrm>
            <a:off x="5357818" y="2071678"/>
            <a:ext cx="1785950" cy="461665"/>
          </a:xfrm>
          <a:prstGeom prst="rect">
            <a:avLst/>
          </a:prstGeom>
          <a:noFill/>
        </p:spPr>
        <p:txBody>
          <a:bodyPr wrap="square" rtlCol="1">
            <a:spAutoFit/>
          </a:bodyPr>
          <a:lstStyle/>
          <a:p>
            <a:pPr algn="ctr"/>
            <a:r>
              <a:rPr lang="ar-SA" sz="2400" b="1" dirty="0" smtClean="0">
                <a:solidFill>
                  <a:srgbClr val="C00000"/>
                </a:solidFill>
              </a:rPr>
              <a:t>سطح الأرض</a:t>
            </a:r>
            <a:endParaRPr lang="ar-SA" sz="2400" b="1" dirty="0">
              <a:solidFill>
                <a:srgbClr val="C00000"/>
              </a:solidFill>
            </a:endParaRPr>
          </a:p>
        </p:txBody>
      </p:sp>
      <p:sp>
        <p:nvSpPr>
          <p:cNvPr id="9" name="مربع نص 8"/>
          <p:cNvSpPr txBox="1"/>
          <p:nvPr/>
        </p:nvSpPr>
        <p:spPr>
          <a:xfrm>
            <a:off x="5357818" y="3000372"/>
            <a:ext cx="1785950" cy="461665"/>
          </a:xfrm>
          <a:prstGeom prst="rect">
            <a:avLst/>
          </a:prstGeom>
          <a:noFill/>
        </p:spPr>
        <p:txBody>
          <a:bodyPr wrap="square" rtlCol="1">
            <a:spAutoFit/>
          </a:bodyPr>
          <a:lstStyle/>
          <a:p>
            <a:pPr algn="ctr"/>
            <a:r>
              <a:rPr lang="ar-SA" sz="2400" b="1" dirty="0" smtClean="0">
                <a:solidFill>
                  <a:srgbClr val="C00000"/>
                </a:solidFill>
              </a:rPr>
              <a:t>اتحاد غازين</a:t>
            </a:r>
            <a:endParaRPr lang="ar-SA" sz="2400" b="1" dirty="0">
              <a:solidFill>
                <a:srgbClr val="C00000"/>
              </a:solidFill>
            </a:endParaRPr>
          </a:p>
        </p:txBody>
      </p:sp>
      <p:sp>
        <p:nvSpPr>
          <p:cNvPr id="10" name="مربع نص 9"/>
          <p:cNvSpPr txBox="1"/>
          <p:nvPr/>
        </p:nvSpPr>
        <p:spPr>
          <a:xfrm>
            <a:off x="5143504" y="2967335"/>
            <a:ext cx="2000264" cy="461665"/>
          </a:xfrm>
          <a:prstGeom prst="rect">
            <a:avLst/>
          </a:prstGeom>
          <a:noFill/>
        </p:spPr>
        <p:txBody>
          <a:bodyPr wrap="square" rtlCol="1">
            <a:spAutoFit/>
          </a:bodyPr>
          <a:lstStyle/>
          <a:p>
            <a:pPr algn="ctr"/>
            <a:endParaRPr lang="ar-SA" sz="2400" b="1" dirty="0">
              <a:solidFill>
                <a:srgbClr val="C00000"/>
              </a:solidFill>
            </a:endParaRPr>
          </a:p>
        </p:txBody>
      </p:sp>
      <p:sp>
        <p:nvSpPr>
          <p:cNvPr id="11" name="مربع نص 10"/>
          <p:cNvSpPr txBox="1"/>
          <p:nvPr/>
        </p:nvSpPr>
        <p:spPr>
          <a:xfrm>
            <a:off x="5357818" y="3467401"/>
            <a:ext cx="1785950" cy="461665"/>
          </a:xfrm>
          <a:prstGeom prst="rect">
            <a:avLst/>
          </a:prstGeom>
          <a:noFill/>
        </p:spPr>
        <p:txBody>
          <a:bodyPr wrap="square" rtlCol="1">
            <a:spAutoFit/>
          </a:bodyPr>
          <a:lstStyle/>
          <a:p>
            <a:pPr algn="ctr"/>
            <a:r>
              <a:rPr lang="ar-SA" sz="2400" b="1" dirty="0" smtClean="0">
                <a:solidFill>
                  <a:srgbClr val="C00000"/>
                </a:solidFill>
              </a:rPr>
              <a:t>سيد العناصر</a:t>
            </a:r>
            <a:endParaRPr lang="ar-SA" sz="2400" b="1" dirty="0">
              <a:solidFill>
                <a:srgbClr val="C00000"/>
              </a:solidFill>
            </a:endParaRPr>
          </a:p>
        </p:txBody>
      </p:sp>
      <p:sp>
        <p:nvSpPr>
          <p:cNvPr id="12" name="مربع نص 11"/>
          <p:cNvSpPr txBox="1"/>
          <p:nvPr/>
        </p:nvSpPr>
        <p:spPr>
          <a:xfrm>
            <a:off x="5286380" y="3857628"/>
            <a:ext cx="1785950" cy="461665"/>
          </a:xfrm>
          <a:prstGeom prst="rect">
            <a:avLst/>
          </a:prstGeom>
          <a:noFill/>
        </p:spPr>
        <p:txBody>
          <a:bodyPr wrap="square" rtlCol="1">
            <a:spAutoFit/>
          </a:bodyPr>
          <a:lstStyle/>
          <a:p>
            <a:pPr algn="ctr"/>
            <a:r>
              <a:rPr lang="ar-SA" sz="2400" b="1" dirty="0" smtClean="0">
                <a:solidFill>
                  <a:srgbClr val="C00000"/>
                </a:solidFill>
              </a:rPr>
              <a:t>أقذار المستقين</a:t>
            </a:r>
            <a:endParaRPr lang="ar-SA" sz="2400" b="1" dirty="0">
              <a:solidFill>
                <a:srgbClr val="C00000"/>
              </a:solidFill>
            </a:endParaRPr>
          </a:p>
        </p:txBody>
      </p:sp>
      <p:sp>
        <p:nvSpPr>
          <p:cNvPr id="13" name="مربع نص 12"/>
          <p:cNvSpPr txBox="1"/>
          <p:nvPr/>
        </p:nvSpPr>
        <p:spPr>
          <a:xfrm>
            <a:off x="5357818" y="2571744"/>
            <a:ext cx="1785950" cy="461665"/>
          </a:xfrm>
          <a:prstGeom prst="rect">
            <a:avLst/>
          </a:prstGeom>
          <a:noFill/>
        </p:spPr>
        <p:txBody>
          <a:bodyPr wrap="square" rtlCol="1">
            <a:spAutoFit/>
          </a:bodyPr>
          <a:lstStyle/>
          <a:p>
            <a:pPr algn="ctr"/>
            <a:r>
              <a:rPr lang="ar-SA" sz="2400" b="1" dirty="0" smtClean="0">
                <a:solidFill>
                  <a:srgbClr val="C00000"/>
                </a:solidFill>
              </a:rPr>
              <a:t>ماء الشرب</a:t>
            </a:r>
            <a:endParaRPr lang="ar-SA" sz="2400" b="1" dirty="0">
              <a:solidFill>
                <a:srgbClr val="C00000"/>
              </a:solidFill>
            </a:endParaRPr>
          </a:p>
        </p:txBody>
      </p:sp>
      <p:sp>
        <p:nvSpPr>
          <p:cNvPr id="14" name="مربع نص 13"/>
          <p:cNvSpPr txBox="1"/>
          <p:nvPr/>
        </p:nvSpPr>
        <p:spPr>
          <a:xfrm>
            <a:off x="1714480" y="2538707"/>
            <a:ext cx="1785950" cy="461665"/>
          </a:xfrm>
          <a:prstGeom prst="rect">
            <a:avLst/>
          </a:prstGeom>
          <a:noFill/>
        </p:spPr>
        <p:txBody>
          <a:bodyPr wrap="square" rtlCol="1">
            <a:spAutoFit/>
          </a:bodyPr>
          <a:lstStyle/>
          <a:p>
            <a:pPr algn="ctr"/>
            <a:r>
              <a:rPr lang="ar-SA" sz="2400" b="1" dirty="0" smtClean="0">
                <a:solidFill>
                  <a:srgbClr val="C00000"/>
                </a:solidFill>
              </a:rPr>
              <a:t>حول(ـهـا)</a:t>
            </a:r>
            <a:endParaRPr lang="ar-SA" sz="2400" b="1" dirty="0">
              <a:solidFill>
                <a:srgbClr val="C00000"/>
              </a:solidFill>
            </a:endParaRPr>
          </a:p>
        </p:txBody>
      </p:sp>
      <p:sp>
        <p:nvSpPr>
          <p:cNvPr id="15" name="مربع نص 14"/>
          <p:cNvSpPr txBox="1"/>
          <p:nvPr/>
        </p:nvSpPr>
        <p:spPr>
          <a:xfrm>
            <a:off x="1714480" y="2967335"/>
            <a:ext cx="1785950" cy="461665"/>
          </a:xfrm>
          <a:prstGeom prst="rect">
            <a:avLst/>
          </a:prstGeom>
          <a:noFill/>
        </p:spPr>
        <p:txBody>
          <a:bodyPr wrap="square" rtlCol="1">
            <a:spAutoFit/>
          </a:bodyPr>
          <a:lstStyle/>
          <a:p>
            <a:pPr algn="ctr"/>
            <a:r>
              <a:rPr lang="ar-SA" sz="2400" b="1" dirty="0" smtClean="0">
                <a:solidFill>
                  <a:srgbClr val="C00000"/>
                </a:solidFill>
              </a:rPr>
              <a:t>طعم(ـهـا)</a:t>
            </a:r>
            <a:endParaRPr lang="ar-SA" sz="2400" b="1" dirty="0">
              <a:solidFill>
                <a:srgbClr val="C00000"/>
              </a:solidFill>
            </a:endParaRPr>
          </a:p>
        </p:txBody>
      </p:sp>
      <p:sp>
        <p:nvSpPr>
          <p:cNvPr id="16" name="مربع نص 15"/>
          <p:cNvSpPr txBox="1"/>
          <p:nvPr/>
        </p:nvSpPr>
        <p:spPr>
          <a:xfrm>
            <a:off x="857224" y="1643050"/>
            <a:ext cx="1785950" cy="461665"/>
          </a:xfrm>
          <a:prstGeom prst="rect">
            <a:avLst/>
          </a:prstGeom>
          <a:noFill/>
        </p:spPr>
        <p:txBody>
          <a:bodyPr wrap="square" rtlCol="1">
            <a:spAutoFit/>
          </a:bodyPr>
          <a:lstStyle/>
          <a:p>
            <a:pPr algn="ctr"/>
            <a:r>
              <a:rPr lang="ar-SA" sz="2400" b="1" dirty="0" smtClean="0">
                <a:solidFill>
                  <a:srgbClr val="C00000"/>
                </a:solidFill>
              </a:rPr>
              <a:t>ضمير متصل</a:t>
            </a:r>
            <a:endParaRPr lang="ar-SA" sz="2400" b="1" dirty="0">
              <a:solidFill>
                <a:srgbClr val="C00000"/>
              </a:solidFill>
            </a:endParaRPr>
          </a:p>
        </p:txBody>
      </p:sp>
      <p:sp>
        <p:nvSpPr>
          <p:cNvPr id="17" name="مستطيل ذو زوايا قطرية مخدوشة 16"/>
          <p:cNvSpPr/>
          <p:nvPr/>
        </p:nvSpPr>
        <p:spPr>
          <a:xfrm>
            <a:off x="7715272" y="5786454"/>
            <a:ext cx="1000132"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رابعاً</a:t>
            </a:r>
            <a:endParaRPr lang="ar-SA" sz="2800" b="1" dirty="0">
              <a:solidFill>
                <a:schemeClr val="tx1"/>
              </a:solidFill>
            </a:endParaRPr>
          </a:p>
        </p:txBody>
      </p:sp>
      <p:sp>
        <p:nvSpPr>
          <p:cNvPr id="18" name="مربع نص 17"/>
          <p:cNvSpPr txBox="1"/>
          <p:nvPr/>
        </p:nvSpPr>
        <p:spPr>
          <a:xfrm>
            <a:off x="2643174" y="5715016"/>
            <a:ext cx="4929222" cy="584775"/>
          </a:xfrm>
          <a:prstGeom prst="rect">
            <a:avLst/>
          </a:prstGeom>
          <a:noFill/>
        </p:spPr>
        <p:txBody>
          <a:bodyPr wrap="square" rtlCol="1">
            <a:spAutoFit/>
          </a:bodyPr>
          <a:lstStyle/>
          <a:p>
            <a:pPr algn="ctr"/>
            <a:r>
              <a:rPr lang="ar-SA" sz="3200" b="1" dirty="0" smtClean="0">
                <a:cs typeface="DecoType Naskh" pitchFamily="2" charset="-78"/>
              </a:rPr>
              <a:t>1) ما علامة إعراب المضاف إليه؟</a:t>
            </a:r>
          </a:p>
        </p:txBody>
      </p:sp>
      <p:sp>
        <p:nvSpPr>
          <p:cNvPr id="19" name="مربع نص 18"/>
          <p:cNvSpPr txBox="1"/>
          <p:nvPr/>
        </p:nvSpPr>
        <p:spPr>
          <a:xfrm>
            <a:off x="3786182" y="6273225"/>
            <a:ext cx="2643206" cy="584775"/>
          </a:xfrm>
          <a:prstGeom prst="rect">
            <a:avLst/>
          </a:prstGeom>
          <a:noFill/>
        </p:spPr>
        <p:txBody>
          <a:bodyPr wrap="square" rtlCol="1">
            <a:spAutoFit/>
          </a:bodyPr>
          <a:lstStyle/>
          <a:p>
            <a:r>
              <a:rPr lang="ar-SA" sz="3200" b="1" dirty="0" smtClean="0">
                <a:solidFill>
                  <a:srgbClr val="C00000"/>
                </a:solidFill>
              </a:rPr>
              <a:t>الكسرة أو الياء</a:t>
            </a:r>
            <a:endParaRPr lang="ar-SA" sz="3200" b="1" dirty="0">
              <a:solidFill>
                <a:srgbClr val="C00000"/>
              </a:solidFill>
            </a:endParaRPr>
          </a:p>
        </p:txBody>
      </p:sp>
      <p:sp>
        <p:nvSpPr>
          <p:cNvPr id="20" name="مربع نص 19"/>
          <p:cNvSpPr txBox="1"/>
          <p:nvPr/>
        </p:nvSpPr>
        <p:spPr>
          <a:xfrm>
            <a:off x="5286380" y="4286256"/>
            <a:ext cx="1785950" cy="461665"/>
          </a:xfrm>
          <a:prstGeom prst="rect">
            <a:avLst/>
          </a:prstGeom>
          <a:noFill/>
        </p:spPr>
        <p:txBody>
          <a:bodyPr wrap="square" rtlCol="1">
            <a:spAutoFit/>
          </a:bodyPr>
          <a:lstStyle/>
          <a:p>
            <a:pPr algn="ctr"/>
            <a:r>
              <a:rPr lang="ar-SA" sz="2400" b="1" dirty="0" smtClean="0">
                <a:solidFill>
                  <a:srgbClr val="C00000"/>
                </a:solidFill>
              </a:rPr>
              <a:t>طبقات الجو</a:t>
            </a:r>
            <a:endParaRPr lang="ar-SA" sz="2400" b="1" dirty="0">
              <a:solidFill>
                <a:srgbClr val="C00000"/>
              </a:solidFill>
            </a:endParaRPr>
          </a:p>
        </p:txBody>
      </p:sp>
      <p:sp>
        <p:nvSpPr>
          <p:cNvPr id="21" name="مربع نص 20"/>
          <p:cNvSpPr txBox="1"/>
          <p:nvPr/>
        </p:nvSpPr>
        <p:spPr>
          <a:xfrm>
            <a:off x="5214942" y="4786322"/>
            <a:ext cx="1785950" cy="461665"/>
          </a:xfrm>
          <a:prstGeom prst="rect">
            <a:avLst/>
          </a:prstGeom>
          <a:noFill/>
        </p:spPr>
        <p:txBody>
          <a:bodyPr wrap="square" rtlCol="1">
            <a:spAutoFit/>
          </a:bodyPr>
          <a:lstStyle/>
          <a:p>
            <a:pPr algn="ctr"/>
            <a:r>
              <a:rPr lang="ar-SA" sz="2400" b="1" dirty="0" smtClean="0">
                <a:solidFill>
                  <a:srgbClr val="C00000"/>
                </a:solidFill>
              </a:rPr>
              <a:t>قاذورات القرى</a:t>
            </a:r>
            <a:endParaRPr lang="ar-SA" sz="2400" b="1" dirty="0">
              <a:solidFill>
                <a:srgbClr val="C00000"/>
              </a:solidFill>
            </a:endParaRPr>
          </a:p>
        </p:txBody>
      </p:sp>
      <p:sp>
        <p:nvSpPr>
          <p:cNvPr id="22" name="مربع نص 21"/>
          <p:cNvSpPr txBox="1"/>
          <p:nvPr/>
        </p:nvSpPr>
        <p:spPr>
          <a:xfrm>
            <a:off x="5143504" y="5214950"/>
            <a:ext cx="1785950" cy="461665"/>
          </a:xfrm>
          <a:prstGeom prst="rect">
            <a:avLst/>
          </a:prstGeom>
          <a:noFill/>
        </p:spPr>
        <p:txBody>
          <a:bodyPr wrap="square" rtlCol="1">
            <a:spAutoFit/>
          </a:bodyPr>
          <a:lstStyle/>
          <a:p>
            <a:pPr algn="ctr"/>
            <a:r>
              <a:rPr lang="ar-SA" sz="2400" b="1" dirty="0" smtClean="0">
                <a:solidFill>
                  <a:srgbClr val="C00000"/>
                </a:solidFill>
              </a:rPr>
              <a:t>صميم الثرى</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to="" calcmode="lin" valueType="num">
                                      <p:cBhvr>
                                        <p:cTn id="15" dur="1" fill="hold"/>
                                        <p:tgtEl>
                                          <p:spTgt spid="5"/>
                                        </p:tgtEl>
                                        <p:attrNameLst>
                                          <p:attrName/>
                                        </p:attrNameLst>
                                      </p:cBhvr>
                                    </p:anim>
                                  </p:childTnLst>
                                </p:cTn>
                              </p:par>
                              <p:par>
                                <p:cTn id="16" presetID="2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edge">
                                      <p:cBhvr>
                                        <p:cTn id="18" dur="1000"/>
                                        <p:tgtEl>
                                          <p:spTgt spid="6"/>
                                        </p:tgtEl>
                                      </p:cBhvr>
                                    </p:animEffect>
                                  </p:childTnLst>
                                </p:cTn>
                              </p:par>
                              <p:par>
                                <p:cTn id="19" presetID="21"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4)">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35"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anim calcmode="lin" valueType="num">
                                      <p:cBhvr>
                                        <p:cTn id="27" dur="500" fill="hold"/>
                                        <p:tgtEl>
                                          <p:spTgt spid="16"/>
                                        </p:tgtEl>
                                        <p:attrNameLst>
                                          <p:attrName>style.rotation</p:attrName>
                                        </p:attrNameLst>
                                      </p:cBhvr>
                                      <p:tavLst>
                                        <p:tav tm="0">
                                          <p:val>
                                            <p:fltVal val="720"/>
                                          </p:val>
                                        </p:tav>
                                        <p:tav tm="100000">
                                          <p:val>
                                            <p:fltVal val="0"/>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 calcmode="lin" valueType="num">
                                      <p:cBhvr>
                                        <p:cTn id="29" dur="500" fill="hold"/>
                                        <p:tgtEl>
                                          <p:spTgt spid="16"/>
                                        </p:tgtEl>
                                        <p:attrNameLst>
                                          <p:attrName>ppt_w</p:attrName>
                                        </p:attrNameLst>
                                      </p:cBhvr>
                                      <p:tavLst>
                                        <p:tav tm="0">
                                          <p:val>
                                            <p:fltVal val="0"/>
                                          </p:val>
                                        </p:tav>
                                        <p:tav tm="100000">
                                          <p:val>
                                            <p:strVal val="#ppt_w"/>
                                          </p:val>
                                        </p:tav>
                                      </p:tavLst>
                                    </p:anim>
                                  </p:childTnLst>
                                </p:cTn>
                              </p:par>
                            </p:childTnLst>
                          </p:cTn>
                        </p:par>
                      </p:childTnLst>
                    </p:cTn>
                  </p:par>
                  <p:par>
                    <p:cTn id="30" fill="hold">
                      <p:stCondLst>
                        <p:cond delay="indefinite"/>
                      </p:stCondLst>
                      <p:childTnLst>
                        <p:par>
                          <p:cTn id="31" fill="hold">
                            <p:stCondLst>
                              <p:cond delay="0"/>
                            </p:stCondLst>
                            <p:childTnLst>
                              <p:par>
                                <p:cTn id="32" presetID="35"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anim calcmode="lin" valueType="num">
                                      <p:cBhvr>
                                        <p:cTn id="35" dur="500" fill="hold"/>
                                        <p:tgtEl>
                                          <p:spTgt spid="8"/>
                                        </p:tgtEl>
                                        <p:attrNameLst>
                                          <p:attrName>style.rotation</p:attrName>
                                        </p:attrNameLst>
                                      </p:cBhvr>
                                      <p:tavLst>
                                        <p:tav tm="0">
                                          <p:val>
                                            <p:fltVal val="720"/>
                                          </p:val>
                                        </p:tav>
                                        <p:tav tm="100000">
                                          <p:val>
                                            <p:fltVal val="0"/>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 calcmode="lin" valueType="num">
                                      <p:cBhvr>
                                        <p:cTn id="37" dur="500" fill="hold"/>
                                        <p:tgtEl>
                                          <p:spTgt spid="8"/>
                                        </p:tgtEl>
                                        <p:attrNameLst>
                                          <p:attrName>ppt_w</p:attrName>
                                        </p:attrNameLst>
                                      </p:cBhvr>
                                      <p:tavLst>
                                        <p:tav tm="0">
                                          <p:val>
                                            <p:fltVal val="0"/>
                                          </p:val>
                                        </p:tav>
                                        <p:tav tm="100000">
                                          <p:val>
                                            <p:strVal val="#ppt_w"/>
                                          </p:val>
                                        </p:tav>
                                      </p:tavLst>
                                    </p:anim>
                                  </p:childTnLst>
                                </p:cTn>
                              </p:par>
                            </p:childTnLst>
                          </p:cTn>
                        </p:par>
                      </p:childTnLst>
                    </p:cTn>
                  </p:par>
                  <p:par>
                    <p:cTn id="38" fill="hold">
                      <p:stCondLst>
                        <p:cond delay="indefinite"/>
                      </p:stCondLst>
                      <p:childTnLst>
                        <p:par>
                          <p:cTn id="39" fill="hold">
                            <p:stCondLst>
                              <p:cond delay="0"/>
                            </p:stCondLst>
                            <p:childTnLst>
                              <p:par>
                                <p:cTn id="40" presetID="35"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style.rotation</p:attrName>
                                        </p:attrNameLst>
                                      </p:cBhvr>
                                      <p:tavLst>
                                        <p:tav tm="0">
                                          <p:val>
                                            <p:fltVal val="720"/>
                                          </p:val>
                                        </p:tav>
                                        <p:tav tm="100000">
                                          <p:val>
                                            <p:fltVal val="0"/>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ppt_w</p:attrName>
                                        </p:attrNameLst>
                                      </p:cBhvr>
                                      <p:tavLst>
                                        <p:tav tm="0">
                                          <p:val>
                                            <p:fltVal val="0"/>
                                          </p:val>
                                        </p:tav>
                                        <p:tav tm="100000">
                                          <p:val>
                                            <p:strVal val="#ppt_w"/>
                                          </p:val>
                                        </p:tav>
                                      </p:tavLst>
                                    </p:anim>
                                  </p:childTnLst>
                                </p:cTn>
                              </p:par>
                            </p:childTnLst>
                          </p:cTn>
                        </p:par>
                      </p:childTnLst>
                    </p:cTn>
                  </p:par>
                  <p:par>
                    <p:cTn id="46" fill="hold">
                      <p:stCondLst>
                        <p:cond delay="indefinite"/>
                      </p:stCondLst>
                      <p:childTnLst>
                        <p:par>
                          <p:cTn id="47" fill="hold">
                            <p:stCondLst>
                              <p:cond delay="0"/>
                            </p:stCondLst>
                            <p:childTnLst>
                              <p:par>
                                <p:cTn id="48" presetID="35"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anim calcmode="lin" valueType="num">
                                      <p:cBhvr>
                                        <p:cTn id="51" dur="500" fill="hold"/>
                                        <p:tgtEl>
                                          <p:spTgt spid="9"/>
                                        </p:tgtEl>
                                        <p:attrNameLst>
                                          <p:attrName>style.rotation</p:attrName>
                                        </p:attrNameLst>
                                      </p:cBhvr>
                                      <p:tavLst>
                                        <p:tav tm="0">
                                          <p:val>
                                            <p:fltVal val="720"/>
                                          </p:val>
                                        </p:tav>
                                        <p:tav tm="100000">
                                          <p:val>
                                            <p:fltVal val="0"/>
                                          </p:val>
                                        </p:tav>
                                      </p:tavLst>
                                    </p:anim>
                                    <p:anim calcmode="lin" valueType="num">
                                      <p:cBhvr>
                                        <p:cTn id="52" dur="500" fill="hold"/>
                                        <p:tgtEl>
                                          <p:spTgt spid="9"/>
                                        </p:tgtEl>
                                        <p:attrNameLst>
                                          <p:attrName>ppt_h</p:attrName>
                                        </p:attrNameLst>
                                      </p:cBhvr>
                                      <p:tavLst>
                                        <p:tav tm="0">
                                          <p:val>
                                            <p:fltVal val="0"/>
                                          </p:val>
                                        </p:tav>
                                        <p:tav tm="100000">
                                          <p:val>
                                            <p:strVal val="#ppt_h"/>
                                          </p:val>
                                        </p:tav>
                                      </p:tavLst>
                                    </p:anim>
                                    <p:anim calcmode="lin" valueType="num">
                                      <p:cBhvr>
                                        <p:cTn id="53" dur="500" fill="hold"/>
                                        <p:tgtEl>
                                          <p:spTgt spid="9"/>
                                        </p:tgtEl>
                                        <p:attrNameLst>
                                          <p:attrName>ppt_w</p:attrName>
                                        </p:attrNameLst>
                                      </p:cBhvr>
                                      <p:tavLst>
                                        <p:tav tm="0">
                                          <p:val>
                                            <p:fltVal val="0"/>
                                          </p:val>
                                        </p:tav>
                                        <p:tav tm="100000">
                                          <p:val>
                                            <p:strVal val="#ppt_w"/>
                                          </p:val>
                                        </p:tav>
                                      </p:tavLst>
                                    </p:anim>
                                  </p:childTnLst>
                                </p:cTn>
                              </p:par>
                            </p:childTnLst>
                          </p:cTn>
                        </p:par>
                      </p:childTnLst>
                    </p:cTn>
                  </p:par>
                  <p:par>
                    <p:cTn id="54" fill="hold">
                      <p:stCondLst>
                        <p:cond delay="indefinite"/>
                      </p:stCondLst>
                      <p:childTnLst>
                        <p:par>
                          <p:cTn id="55" fill="hold">
                            <p:stCondLst>
                              <p:cond delay="0"/>
                            </p:stCondLst>
                            <p:childTnLst>
                              <p:par>
                                <p:cTn id="56" presetID="35" presetClass="entr" presetSubtype="0"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anim calcmode="lin" valueType="num">
                                      <p:cBhvr>
                                        <p:cTn id="59" dur="500" fill="hold"/>
                                        <p:tgtEl>
                                          <p:spTgt spid="11"/>
                                        </p:tgtEl>
                                        <p:attrNameLst>
                                          <p:attrName>style.rotation</p:attrName>
                                        </p:attrNameLst>
                                      </p:cBhvr>
                                      <p:tavLst>
                                        <p:tav tm="0">
                                          <p:val>
                                            <p:fltVal val="720"/>
                                          </p:val>
                                        </p:tav>
                                        <p:tav tm="100000">
                                          <p:val>
                                            <p:fltVal val="0"/>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 calcmode="lin" valueType="num">
                                      <p:cBhvr>
                                        <p:cTn id="61" dur="500" fill="hold"/>
                                        <p:tgtEl>
                                          <p:spTgt spid="11"/>
                                        </p:tgtEl>
                                        <p:attrNameLst>
                                          <p:attrName>ppt_w</p:attrName>
                                        </p:attrNameLst>
                                      </p:cBhvr>
                                      <p:tavLst>
                                        <p:tav tm="0">
                                          <p:val>
                                            <p:fltVal val="0"/>
                                          </p:val>
                                        </p:tav>
                                        <p:tav tm="100000">
                                          <p:val>
                                            <p:strVal val="#ppt_w"/>
                                          </p:val>
                                        </p:tav>
                                      </p:tavLst>
                                    </p:anim>
                                  </p:childTnLst>
                                </p:cTn>
                              </p:par>
                            </p:childTnLst>
                          </p:cTn>
                        </p:par>
                      </p:childTnLst>
                    </p:cTn>
                  </p:par>
                  <p:par>
                    <p:cTn id="62" fill="hold">
                      <p:stCondLst>
                        <p:cond delay="indefinite"/>
                      </p:stCondLst>
                      <p:childTnLst>
                        <p:par>
                          <p:cTn id="63" fill="hold">
                            <p:stCondLst>
                              <p:cond delay="0"/>
                            </p:stCondLst>
                            <p:childTnLst>
                              <p:par>
                                <p:cTn id="64" presetID="35"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anim calcmode="lin" valueType="num">
                                      <p:cBhvr>
                                        <p:cTn id="67" dur="500" fill="hold"/>
                                        <p:tgtEl>
                                          <p:spTgt spid="12"/>
                                        </p:tgtEl>
                                        <p:attrNameLst>
                                          <p:attrName>style.rotation</p:attrName>
                                        </p:attrNameLst>
                                      </p:cBhvr>
                                      <p:tavLst>
                                        <p:tav tm="0">
                                          <p:val>
                                            <p:fltVal val="720"/>
                                          </p:val>
                                        </p:tav>
                                        <p:tav tm="100000">
                                          <p:val>
                                            <p:fltVal val="0"/>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 calcmode="lin" valueType="num">
                                      <p:cBhvr>
                                        <p:cTn id="69" dur="500" fill="hold"/>
                                        <p:tgtEl>
                                          <p:spTgt spid="12"/>
                                        </p:tgtEl>
                                        <p:attrNameLst>
                                          <p:attrName>ppt_w</p:attrName>
                                        </p:attrNameLst>
                                      </p:cBhvr>
                                      <p:tavLst>
                                        <p:tav tm="0">
                                          <p:val>
                                            <p:fltVal val="0"/>
                                          </p:val>
                                        </p:tav>
                                        <p:tav tm="100000">
                                          <p:val>
                                            <p:strVal val="#ppt_w"/>
                                          </p:val>
                                        </p:tav>
                                      </p:tavLst>
                                    </p:anim>
                                  </p:childTnLst>
                                </p:cTn>
                              </p:par>
                            </p:childTnLst>
                          </p:cTn>
                        </p:par>
                      </p:childTnLst>
                    </p:cTn>
                  </p:par>
                  <p:par>
                    <p:cTn id="70" fill="hold">
                      <p:stCondLst>
                        <p:cond delay="indefinite"/>
                      </p:stCondLst>
                      <p:childTnLst>
                        <p:par>
                          <p:cTn id="71" fill="hold">
                            <p:stCondLst>
                              <p:cond delay="0"/>
                            </p:stCondLst>
                            <p:childTnLst>
                              <p:par>
                                <p:cTn id="72" presetID="35" presetClass="entr" presetSubtype="0" fill="hold" grpId="0" nodeType="click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anim calcmode="lin" valueType="num">
                                      <p:cBhvr>
                                        <p:cTn id="75" dur="500" fill="hold"/>
                                        <p:tgtEl>
                                          <p:spTgt spid="20"/>
                                        </p:tgtEl>
                                        <p:attrNameLst>
                                          <p:attrName>style.rotation</p:attrName>
                                        </p:attrNameLst>
                                      </p:cBhvr>
                                      <p:tavLst>
                                        <p:tav tm="0">
                                          <p:val>
                                            <p:fltVal val="720"/>
                                          </p:val>
                                        </p:tav>
                                        <p:tav tm="100000">
                                          <p:val>
                                            <p:fltVal val="0"/>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 calcmode="lin" valueType="num">
                                      <p:cBhvr>
                                        <p:cTn id="77" dur="500" fill="hold"/>
                                        <p:tgtEl>
                                          <p:spTgt spid="20"/>
                                        </p:tgtEl>
                                        <p:attrNameLst>
                                          <p:attrName>ppt_w</p:attrName>
                                        </p:attrNameLst>
                                      </p:cBhvr>
                                      <p:tavLst>
                                        <p:tav tm="0">
                                          <p:val>
                                            <p:fltVal val="0"/>
                                          </p:val>
                                        </p:tav>
                                        <p:tav tm="100000">
                                          <p:val>
                                            <p:strVal val="#ppt_w"/>
                                          </p:val>
                                        </p:tav>
                                      </p:tavLst>
                                    </p:anim>
                                  </p:childTnLst>
                                </p:cTn>
                              </p:par>
                            </p:childTnLst>
                          </p:cTn>
                        </p:par>
                      </p:childTnLst>
                    </p:cTn>
                  </p:par>
                  <p:par>
                    <p:cTn id="78" fill="hold">
                      <p:stCondLst>
                        <p:cond delay="indefinite"/>
                      </p:stCondLst>
                      <p:childTnLst>
                        <p:par>
                          <p:cTn id="79" fill="hold">
                            <p:stCondLst>
                              <p:cond delay="0"/>
                            </p:stCondLst>
                            <p:childTnLst>
                              <p:par>
                                <p:cTn id="80" presetID="35"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anim calcmode="lin" valueType="num">
                                      <p:cBhvr>
                                        <p:cTn id="83" dur="500" fill="hold"/>
                                        <p:tgtEl>
                                          <p:spTgt spid="21"/>
                                        </p:tgtEl>
                                        <p:attrNameLst>
                                          <p:attrName>style.rotation</p:attrName>
                                        </p:attrNameLst>
                                      </p:cBhvr>
                                      <p:tavLst>
                                        <p:tav tm="0">
                                          <p:val>
                                            <p:fltVal val="720"/>
                                          </p:val>
                                        </p:tav>
                                        <p:tav tm="100000">
                                          <p:val>
                                            <p:fltVal val="0"/>
                                          </p:val>
                                        </p:tav>
                                      </p:tavLst>
                                    </p:anim>
                                    <p:anim calcmode="lin" valueType="num">
                                      <p:cBhvr>
                                        <p:cTn id="84" dur="500" fill="hold"/>
                                        <p:tgtEl>
                                          <p:spTgt spid="21"/>
                                        </p:tgtEl>
                                        <p:attrNameLst>
                                          <p:attrName>ppt_h</p:attrName>
                                        </p:attrNameLst>
                                      </p:cBhvr>
                                      <p:tavLst>
                                        <p:tav tm="0">
                                          <p:val>
                                            <p:fltVal val="0"/>
                                          </p:val>
                                        </p:tav>
                                        <p:tav tm="100000">
                                          <p:val>
                                            <p:strVal val="#ppt_h"/>
                                          </p:val>
                                        </p:tav>
                                      </p:tavLst>
                                    </p:anim>
                                    <p:anim calcmode="lin" valueType="num">
                                      <p:cBhvr>
                                        <p:cTn id="85" dur="500" fill="hold"/>
                                        <p:tgtEl>
                                          <p:spTgt spid="21"/>
                                        </p:tgtEl>
                                        <p:attrNameLst>
                                          <p:attrName>ppt_w</p:attrName>
                                        </p:attrNameLst>
                                      </p:cBhvr>
                                      <p:tavLst>
                                        <p:tav tm="0">
                                          <p:val>
                                            <p:fltVal val="0"/>
                                          </p:val>
                                        </p:tav>
                                        <p:tav tm="100000">
                                          <p:val>
                                            <p:strVal val="#ppt_w"/>
                                          </p:val>
                                        </p:tav>
                                      </p:tavLst>
                                    </p:anim>
                                  </p:childTnLst>
                                </p:cTn>
                              </p:par>
                            </p:childTnLst>
                          </p:cTn>
                        </p:par>
                      </p:childTnLst>
                    </p:cTn>
                  </p:par>
                  <p:par>
                    <p:cTn id="86" fill="hold">
                      <p:stCondLst>
                        <p:cond delay="indefinite"/>
                      </p:stCondLst>
                      <p:childTnLst>
                        <p:par>
                          <p:cTn id="87" fill="hold">
                            <p:stCondLst>
                              <p:cond delay="0"/>
                            </p:stCondLst>
                            <p:childTnLst>
                              <p:par>
                                <p:cTn id="88" presetID="35"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anim calcmode="lin" valueType="num">
                                      <p:cBhvr>
                                        <p:cTn id="91" dur="500" fill="hold"/>
                                        <p:tgtEl>
                                          <p:spTgt spid="22"/>
                                        </p:tgtEl>
                                        <p:attrNameLst>
                                          <p:attrName>style.rotation</p:attrName>
                                        </p:attrNameLst>
                                      </p:cBhvr>
                                      <p:tavLst>
                                        <p:tav tm="0">
                                          <p:val>
                                            <p:fltVal val="720"/>
                                          </p:val>
                                        </p:tav>
                                        <p:tav tm="100000">
                                          <p:val>
                                            <p:fltVal val="0"/>
                                          </p:val>
                                        </p:tav>
                                      </p:tavLst>
                                    </p:anim>
                                    <p:anim calcmode="lin" valueType="num">
                                      <p:cBhvr>
                                        <p:cTn id="92" dur="500" fill="hold"/>
                                        <p:tgtEl>
                                          <p:spTgt spid="22"/>
                                        </p:tgtEl>
                                        <p:attrNameLst>
                                          <p:attrName>ppt_h</p:attrName>
                                        </p:attrNameLst>
                                      </p:cBhvr>
                                      <p:tavLst>
                                        <p:tav tm="0">
                                          <p:val>
                                            <p:fltVal val="0"/>
                                          </p:val>
                                        </p:tav>
                                        <p:tav tm="100000">
                                          <p:val>
                                            <p:strVal val="#ppt_h"/>
                                          </p:val>
                                        </p:tav>
                                      </p:tavLst>
                                    </p:anim>
                                    <p:anim calcmode="lin" valueType="num">
                                      <p:cBhvr>
                                        <p:cTn id="93" dur="500" fill="hold"/>
                                        <p:tgtEl>
                                          <p:spTgt spid="22"/>
                                        </p:tgtEl>
                                        <p:attrNameLst>
                                          <p:attrName>ppt_w</p:attrName>
                                        </p:attrNameLst>
                                      </p:cBhvr>
                                      <p:tavLst>
                                        <p:tav tm="0">
                                          <p:val>
                                            <p:fltVal val="0"/>
                                          </p:val>
                                        </p:tav>
                                        <p:tav tm="100000">
                                          <p:val>
                                            <p:strVal val="#ppt_w"/>
                                          </p:val>
                                        </p:tav>
                                      </p:tavLst>
                                    </p:anim>
                                  </p:childTnLst>
                                </p:cTn>
                              </p:par>
                            </p:childTnLst>
                          </p:cTn>
                        </p:par>
                      </p:childTnLst>
                    </p:cTn>
                  </p:par>
                  <p:par>
                    <p:cTn id="94" fill="hold">
                      <p:stCondLst>
                        <p:cond delay="indefinite"/>
                      </p:stCondLst>
                      <p:childTnLst>
                        <p:par>
                          <p:cTn id="95" fill="hold">
                            <p:stCondLst>
                              <p:cond delay="0"/>
                            </p:stCondLst>
                            <p:childTnLst>
                              <p:par>
                                <p:cTn id="96" presetID="35" presetClass="entr" presetSubtype="0" fill="hold" grpId="0" nodeType="clickEffect" nodePh="1">
                                  <p:stCondLst>
                                    <p:cond delay="0"/>
                                  </p:stCondLst>
                                  <p:endCondLst>
                                    <p:cond evt="begin" delay="0">
                                      <p:tn val="96"/>
                                    </p:cond>
                                  </p:endCondLst>
                                  <p:childTnLst>
                                    <p:set>
                                      <p:cBhvr>
                                        <p:cTn id="97" dur="1" fill="hold">
                                          <p:stCondLst>
                                            <p:cond delay="0"/>
                                          </p:stCondLst>
                                        </p:cTn>
                                        <p:tgtEl>
                                          <p:spTgt spid="10"/>
                                        </p:tgtEl>
                                        <p:attrNameLst>
                                          <p:attrName>style.visibility</p:attrName>
                                        </p:attrNameLst>
                                      </p:cBhvr>
                                      <p:to>
                                        <p:strVal val="visible"/>
                                      </p:to>
                                    </p:set>
                                    <p:animEffect transition="in" filter="fade">
                                      <p:cBhvr>
                                        <p:cTn id="98" dur="500"/>
                                        <p:tgtEl>
                                          <p:spTgt spid="10"/>
                                        </p:tgtEl>
                                      </p:cBhvr>
                                    </p:animEffect>
                                    <p:anim calcmode="lin" valueType="num">
                                      <p:cBhvr>
                                        <p:cTn id="99" dur="500" fill="hold"/>
                                        <p:tgtEl>
                                          <p:spTgt spid="10"/>
                                        </p:tgtEl>
                                        <p:attrNameLst>
                                          <p:attrName>style.rotation</p:attrName>
                                        </p:attrNameLst>
                                      </p:cBhvr>
                                      <p:tavLst>
                                        <p:tav tm="0">
                                          <p:val>
                                            <p:fltVal val="720"/>
                                          </p:val>
                                        </p:tav>
                                        <p:tav tm="100000">
                                          <p:val>
                                            <p:fltVal val="0"/>
                                          </p:val>
                                        </p:tav>
                                      </p:tavLst>
                                    </p:anim>
                                    <p:anim calcmode="lin" valueType="num">
                                      <p:cBhvr>
                                        <p:cTn id="100" dur="500" fill="hold"/>
                                        <p:tgtEl>
                                          <p:spTgt spid="10"/>
                                        </p:tgtEl>
                                        <p:attrNameLst>
                                          <p:attrName>ppt_h</p:attrName>
                                        </p:attrNameLst>
                                      </p:cBhvr>
                                      <p:tavLst>
                                        <p:tav tm="0">
                                          <p:val>
                                            <p:fltVal val="0"/>
                                          </p:val>
                                        </p:tav>
                                        <p:tav tm="100000">
                                          <p:val>
                                            <p:strVal val="#ppt_h"/>
                                          </p:val>
                                        </p:tav>
                                      </p:tavLst>
                                    </p:anim>
                                    <p:anim calcmode="lin" valueType="num">
                                      <p:cBhvr>
                                        <p:cTn id="101" dur="500" fill="hold"/>
                                        <p:tgtEl>
                                          <p:spTgt spid="10"/>
                                        </p:tgtEl>
                                        <p:attrNameLst>
                                          <p:attrName>ppt_w</p:attrName>
                                        </p:attrNameLst>
                                      </p:cBhvr>
                                      <p:tavLst>
                                        <p:tav tm="0">
                                          <p:val>
                                            <p:fltVal val="0"/>
                                          </p:val>
                                        </p:tav>
                                        <p:tav tm="100000">
                                          <p:val>
                                            <p:strVal val="#ppt_w"/>
                                          </p:val>
                                        </p:tav>
                                      </p:tavLst>
                                    </p:anim>
                                  </p:childTnLst>
                                </p:cTn>
                              </p:par>
                            </p:childTnLst>
                          </p:cTn>
                        </p:par>
                      </p:childTnLst>
                    </p:cTn>
                  </p:par>
                  <p:par>
                    <p:cTn id="102" fill="hold">
                      <p:stCondLst>
                        <p:cond delay="indefinite"/>
                      </p:stCondLst>
                      <p:childTnLst>
                        <p:par>
                          <p:cTn id="103" fill="hold">
                            <p:stCondLst>
                              <p:cond delay="0"/>
                            </p:stCondLst>
                            <p:childTnLst>
                              <p:par>
                                <p:cTn id="104" presetID="35" presetClass="entr" presetSubtype="0" fill="hold" grpId="0" nodeType="clickEffect">
                                  <p:stCondLst>
                                    <p:cond delay="0"/>
                                  </p:stCondLst>
                                  <p:childTnLst>
                                    <p:set>
                                      <p:cBhvr>
                                        <p:cTn id="105" dur="1" fill="hold">
                                          <p:stCondLst>
                                            <p:cond delay="0"/>
                                          </p:stCondLst>
                                        </p:cTn>
                                        <p:tgtEl>
                                          <p:spTgt spid="14"/>
                                        </p:tgtEl>
                                        <p:attrNameLst>
                                          <p:attrName>style.visibility</p:attrName>
                                        </p:attrNameLst>
                                      </p:cBhvr>
                                      <p:to>
                                        <p:strVal val="visible"/>
                                      </p:to>
                                    </p:set>
                                    <p:animEffect transition="in" filter="fade">
                                      <p:cBhvr>
                                        <p:cTn id="106" dur="500"/>
                                        <p:tgtEl>
                                          <p:spTgt spid="14"/>
                                        </p:tgtEl>
                                      </p:cBhvr>
                                    </p:animEffect>
                                    <p:anim calcmode="lin" valueType="num">
                                      <p:cBhvr>
                                        <p:cTn id="107" dur="500" fill="hold"/>
                                        <p:tgtEl>
                                          <p:spTgt spid="14"/>
                                        </p:tgtEl>
                                        <p:attrNameLst>
                                          <p:attrName>style.rotation</p:attrName>
                                        </p:attrNameLst>
                                      </p:cBhvr>
                                      <p:tavLst>
                                        <p:tav tm="0">
                                          <p:val>
                                            <p:fltVal val="720"/>
                                          </p:val>
                                        </p:tav>
                                        <p:tav tm="100000">
                                          <p:val>
                                            <p:fltVal val="0"/>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 calcmode="lin" valueType="num">
                                      <p:cBhvr>
                                        <p:cTn id="109" dur="500" fill="hold"/>
                                        <p:tgtEl>
                                          <p:spTgt spid="14"/>
                                        </p:tgtEl>
                                        <p:attrNameLst>
                                          <p:attrName>ppt_w</p:attrName>
                                        </p:attrNameLst>
                                      </p:cBhvr>
                                      <p:tavLst>
                                        <p:tav tm="0">
                                          <p:val>
                                            <p:fltVal val="0"/>
                                          </p:val>
                                        </p:tav>
                                        <p:tav tm="100000">
                                          <p:val>
                                            <p:strVal val="#ppt_w"/>
                                          </p:val>
                                        </p:tav>
                                      </p:tavLst>
                                    </p:anim>
                                  </p:childTnLst>
                                </p:cTn>
                              </p:par>
                            </p:childTnLst>
                          </p:cTn>
                        </p:par>
                      </p:childTnLst>
                    </p:cTn>
                  </p:par>
                  <p:par>
                    <p:cTn id="110" fill="hold">
                      <p:stCondLst>
                        <p:cond delay="indefinite"/>
                      </p:stCondLst>
                      <p:childTnLst>
                        <p:par>
                          <p:cTn id="111" fill="hold">
                            <p:stCondLst>
                              <p:cond delay="0"/>
                            </p:stCondLst>
                            <p:childTnLst>
                              <p:par>
                                <p:cTn id="112" presetID="35" presetClass="entr" presetSubtype="0" fill="hold" grpId="0" nodeType="clickEffect">
                                  <p:stCondLst>
                                    <p:cond delay="0"/>
                                  </p:stCondLst>
                                  <p:childTnLst>
                                    <p:set>
                                      <p:cBhvr>
                                        <p:cTn id="113" dur="1" fill="hold">
                                          <p:stCondLst>
                                            <p:cond delay="0"/>
                                          </p:stCondLst>
                                        </p:cTn>
                                        <p:tgtEl>
                                          <p:spTgt spid="15"/>
                                        </p:tgtEl>
                                        <p:attrNameLst>
                                          <p:attrName>style.visibility</p:attrName>
                                        </p:attrNameLst>
                                      </p:cBhvr>
                                      <p:to>
                                        <p:strVal val="visible"/>
                                      </p:to>
                                    </p:set>
                                    <p:animEffect transition="in" filter="fade">
                                      <p:cBhvr>
                                        <p:cTn id="114" dur="500"/>
                                        <p:tgtEl>
                                          <p:spTgt spid="15"/>
                                        </p:tgtEl>
                                      </p:cBhvr>
                                    </p:animEffect>
                                    <p:anim calcmode="lin" valueType="num">
                                      <p:cBhvr>
                                        <p:cTn id="115" dur="500" fill="hold"/>
                                        <p:tgtEl>
                                          <p:spTgt spid="15"/>
                                        </p:tgtEl>
                                        <p:attrNameLst>
                                          <p:attrName>style.rotation</p:attrName>
                                        </p:attrNameLst>
                                      </p:cBhvr>
                                      <p:tavLst>
                                        <p:tav tm="0">
                                          <p:val>
                                            <p:fltVal val="720"/>
                                          </p:val>
                                        </p:tav>
                                        <p:tav tm="100000">
                                          <p:val>
                                            <p:fltVal val="0"/>
                                          </p:val>
                                        </p:tav>
                                      </p:tavLst>
                                    </p:anim>
                                    <p:anim calcmode="lin" valueType="num">
                                      <p:cBhvr>
                                        <p:cTn id="116" dur="500" fill="hold"/>
                                        <p:tgtEl>
                                          <p:spTgt spid="15"/>
                                        </p:tgtEl>
                                        <p:attrNameLst>
                                          <p:attrName>ppt_h</p:attrName>
                                        </p:attrNameLst>
                                      </p:cBhvr>
                                      <p:tavLst>
                                        <p:tav tm="0">
                                          <p:val>
                                            <p:fltVal val="0"/>
                                          </p:val>
                                        </p:tav>
                                        <p:tav tm="100000">
                                          <p:val>
                                            <p:strVal val="#ppt_h"/>
                                          </p:val>
                                        </p:tav>
                                      </p:tavLst>
                                    </p:anim>
                                    <p:anim calcmode="lin" valueType="num">
                                      <p:cBhvr>
                                        <p:cTn id="117" dur="500" fill="hold"/>
                                        <p:tgtEl>
                                          <p:spTgt spid="15"/>
                                        </p:tgtEl>
                                        <p:attrNameLst>
                                          <p:attrName>ppt_w</p:attrName>
                                        </p:attrNameLst>
                                      </p:cBhvr>
                                      <p:tavLst>
                                        <p:tav tm="0">
                                          <p:val>
                                            <p:fltVal val="0"/>
                                          </p:val>
                                        </p:tav>
                                        <p:tav tm="100000">
                                          <p:val>
                                            <p:strVal val="#ppt_w"/>
                                          </p:val>
                                        </p:tav>
                                      </p:tavLst>
                                    </p:anim>
                                  </p:childTnLst>
                                </p:cTn>
                              </p:par>
                              <p:par>
                                <p:cTn id="118" presetID="20" presetClass="entr" presetSubtype="0" fill="hold" grpId="0" nodeType="withEffect">
                                  <p:stCondLst>
                                    <p:cond delay="0"/>
                                  </p:stCondLst>
                                  <p:childTnLst>
                                    <p:set>
                                      <p:cBhvr>
                                        <p:cTn id="119" dur="1" fill="hold">
                                          <p:stCondLst>
                                            <p:cond delay="0"/>
                                          </p:stCondLst>
                                        </p:cTn>
                                        <p:tgtEl>
                                          <p:spTgt spid="18"/>
                                        </p:tgtEl>
                                        <p:attrNameLst>
                                          <p:attrName>style.visibility</p:attrName>
                                        </p:attrNameLst>
                                      </p:cBhvr>
                                      <p:to>
                                        <p:strVal val="visible"/>
                                      </p:to>
                                    </p:set>
                                    <p:animEffect transition="in" filter="wedge">
                                      <p:cBhvr>
                                        <p:cTn id="120" dur="1000"/>
                                        <p:tgtEl>
                                          <p:spTgt spid="18"/>
                                        </p:tgtEl>
                                      </p:cBhvr>
                                    </p:animEffect>
                                  </p:childTnLst>
                                </p:cTn>
                              </p:par>
                              <p:par>
                                <p:cTn id="121" presetID="20"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edge">
                                      <p:cBhvr>
                                        <p:cTn id="123" dur="1000"/>
                                        <p:tgtEl>
                                          <p:spTgt spid="17"/>
                                        </p:tgtEl>
                                      </p:cBhvr>
                                    </p:animEffect>
                                  </p:childTnLst>
                                </p:cTn>
                              </p:par>
                            </p:childTnLst>
                          </p:cTn>
                        </p:par>
                      </p:childTnLst>
                    </p:cTn>
                  </p:par>
                  <p:par>
                    <p:cTn id="124" fill="hold">
                      <p:stCondLst>
                        <p:cond delay="indefinite"/>
                      </p:stCondLst>
                      <p:childTnLst>
                        <p:par>
                          <p:cTn id="125" fill="hold">
                            <p:stCondLst>
                              <p:cond delay="0"/>
                            </p:stCondLst>
                            <p:childTnLst>
                              <p:par>
                                <p:cTn id="126" presetID="24" presetClass="entr" presetSubtype="0" fill="hold" grpId="0" nodeType="clickEffect">
                                  <p:stCondLst>
                                    <p:cond delay="0"/>
                                  </p:stCondLst>
                                  <p:childTnLst>
                                    <p:set>
                                      <p:cBhvr>
                                        <p:cTn id="127" dur="1" fill="hold">
                                          <p:stCondLst>
                                            <p:cond delay="0"/>
                                          </p:stCondLst>
                                        </p:cTn>
                                        <p:tgtEl>
                                          <p:spTgt spid="19"/>
                                        </p:tgtEl>
                                        <p:attrNameLst>
                                          <p:attrName>style.visibility</p:attrName>
                                        </p:attrNameLst>
                                      </p:cBhvr>
                                      <p:to>
                                        <p:strVal val="visible"/>
                                      </p:to>
                                    </p:set>
                                    <p:anim to="" calcmode="lin" valueType="num">
                                      <p:cBhvr>
                                        <p:cTn id="128" dur="1" fill="hold"/>
                                        <p:tgtEl>
                                          <p:spTgt spid="1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8" grpId="0"/>
      <p:bldP spid="9" grpId="0"/>
      <p:bldP spid="10" grpId="0"/>
      <p:bldP spid="11" grpId="0"/>
      <p:bldP spid="12" grpId="0"/>
      <p:bldP spid="13" grpId="0"/>
      <p:bldP spid="14" grpId="0"/>
      <p:bldP spid="15" grpId="0"/>
      <p:bldP spid="16" grpId="0"/>
      <p:bldP spid="17" grpId="0" animBg="1"/>
      <p:bldP spid="18" grpId="0"/>
      <p:bldP spid="19" grpId="0"/>
      <p:bldP spid="20" grpId="0"/>
      <p:bldP spid="21"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3000364" y="71414"/>
            <a:ext cx="4929222" cy="584775"/>
          </a:xfrm>
          <a:prstGeom prst="rect">
            <a:avLst/>
          </a:prstGeom>
          <a:noFill/>
        </p:spPr>
        <p:txBody>
          <a:bodyPr wrap="square" rtlCol="1">
            <a:spAutoFit/>
          </a:bodyPr>
          <a:lstStyle/>
          <a:p>
            <a:pPr algn="ctr"/>
            <a:r>
              <a:rPr lang="ar-SA" sz="3200" b="1" dirty="0" smtClean="0">
                <a:cs typeface="DecoType Naskh" pitchFamily="2" charset="-78"/>
              </a:rPr>
              <a:t>2) هل تكون الكسرة ظاهرة أم مقدرة؟</a:t>
            </a:r>
          </a:p>
        </p:txBody>
      </p:sp>
      <p:sp>
        <p:nvSpPr>
          <p:cNvPr id="4" name="مربع نص 3"/>
          <p:cNvSpPr txBox="1"/>
          <p:nvPr/>
        </p:nvSpPr>
        <p:spPr>
          <a:xfrm>
            <a:off x="714348" y="0"/>
            <a:ext cx="2643206" cy="584775"/>
          </a:xfrm>
          <a:prstGeom prst="rect">
            <a:avLst/>
          </a:prstGeom>
          <a:noFill/>
        </p:spPr>
        <p:txBody>
          <a:bodyPr wrap="square" rtlCol="1">
            <a:spAutoFit/>
          </a:bodyPr>
          <a:lstStyle/>
          <a:p>
            <a:r>
              <a:rPr lang="ar-SA" sz="3200" b="1" dirty="0" smtClean="0">
                <a:solidFill>
                  <a:srgbClr val="C00000"/>
                </a:solidFill>
              </a:rPr>
              <a:t>مقدرة وظاهرة</a:t>
            </a:r>
            <a:endParaRPr lang="ar-SA" sz="3200" b="1" dirty="0">
              <a:solidFill>
                <a:srgbClr val="C00000"/>
              </a:solidFill>
            </a:endParaRPr>
          </a:p>
        </p:txBody>
      </p:sp>
      <p:sp>
        <p:nvSpPr>
          <p:cNvPr id="5" name="مربع نص 4"/>
          <p:cNvSpPr txBox="1"/>
          <p:nvPr/>
        </p:nvSpPr>
        <p:spPr>
          <a:xfrm>
            <a:off x="285720" y="642918"/>
            <a:ext cx="8286808" cy="584775"/>
          </a:xfrm>
          <a:prstGeom prst="rect">
            <a:avLst/>
          </a:prstGeom>
          <a:noFill/>
        </p:spPr>
        <p:txBody>
          <a:bodyPr wrap="square" rtlCol="1">
            <a:spAutoFit/>
          </a:bodyPr>
          <a:lstStyle/>
          <a:p>
            <a:pPr algn="ctr"/>
            <a:r>
              <a:rPr lang="ar-SA" sz="3200" b="1" dirty="0" smtClean="0">
                <a:cs typeface="DecoType Naskh" pitchFamily="2" charset="-78"/>
              </a:rPr>
              <a:t>3) أكمل الجدول التالي مستفيداً مما سبق في تحديد علامة إعراب المضاف إليه:</a:t>
            </a:r>
          </a:p>
        </p:txBody>
      </p:sp>
      <p:graphicFrame>
        <p:nvGraphicFramePr>
          <p:cNvPr id="6" name="جدول 5"/>
          <p:cNvGraphicFramePr>
            <a:graphicFrameLocks noGrp="1"/>
          </p:cNvGraphicFramePr>
          <p:nvPr/>
        </p:nvGraphicFramePr>
        <p:xfrm>
          <a:off x="469596" y="1214422"/>
          <a:ext cx="8174370" cy="5429289"/>
        </p:xfrm>
        <a:graphic>
          <a:graphicData uri="http://schemas.openxmlformats.org/drawingml/2006/table">
            <a:tbl>
              <a:tblPr rtl="1" firstRow="1" bandRow="1">
                <a:tableStyleId>{5C22544A-7EE6-4342-B048-85BDC9FD1C3A}</a:tableStyleId>
              </a:tblPr>
              <a:tblGrid>
                <a:gridCol w="1502093"/>
                <a:gridCol w="4212924"/>
                <a:gridCol w="2459353"/>
              </a:tblGrid>
              <a:tr h="512197">
                <a:tc>
                  <a:txBody>
                    <a:bodyPr/>
                    <a:lstStyle/>
                    <a:p>
                      <a:pPr algn="ctr" rtl="1"/>
                      <a:r>
                        <a:rPr lang="ar-SA" sz="2400" b="1" dirty="0" smtClean="0">
                          <a:solidFill>
                            <a:schemeClr val="tx1"/>
                          </a:solidFill>
                        </a:rPr>
                        <a:t>المضاف إليه</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tcPr>
                </a:tc>
                <a:tc>
                  <a:txBody>
                    <a:bodyPr/>
                    <a:lstStyle/>
                    <a:p>
                      <a:pPr algn="ctr" rtl="1"/>
                      <a:r>
                        <a:rPr lang="ar-SA" sz="2400" b="1" dirty="0" smtClean="0">
                          <a:solidFill>
                            <a:schemeClr val="tx1"/>
                          </a:solidFill>
                        </a:rPr>
                        <a:t>علامة إعرابه</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tcPr>
                </a:tc>
                <a:tc>
                  <a:txBody>
                    <a:bodyPr/>
                    <a:lstStyle/>
                    <a:p>
                      <a:pPr algn="ctr" rtl="1"/>
                      <a:r>
                        <a:rPr lang="ar-SA" sz="2400" b="1" dirty="0" smtClean="0">
                          <a:solidFill>
                            <a:schemeClr val="tx1"/>
                          </a:solidFill>
                        </a:rPr>
                        <a:t>السبب</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tcPr>
                </a:tc>
              </a:tr>
              <a:tr h="921955">
                <a:tc>
                  <a:txBody>
                    <a:bodyPr/>
                    <a:lstStyle/>
                    <a:p>
                      <a:pPr algn="ctr" rtl="1"/>
                      <a:r>
                        <a:rPr lang="ar-SA" sz="2400" b="1" dirty="0" smtClean="0">
                          <a:solidFill>
                            <a:schemeClr val="tx1"/>
                          </a:solidFill>
                        </a:rPr>
                        <a:t>الأرض</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algn="ctr" rtl="1"/>
                      <a:r>
                        <a:rPr lang="ar-SA" sz="2400" b="1" dirty="0" smtClean="0">
                          <a:solidFill>
                            <a:schemeClr val="tx1"/>
                          </a:solidFill>
                        </a:rPr>
                        <a:t>مضاف إليه مجرور وعلامة جره الكسرة الظاهرة على آخره</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algn="ctr" rtl="1"/>
                      <a:r>
                        <a:rPr lang="ar-SA" sz="2400" b="1" dirty="0" smtClean="0">
                          <a:solidFill>
                            <a:schemeClr val="tx1"/>
                          </a:solidFill>
                        </a:rPr>
                        <a:t>لأنه اسم ظاهر صحيح الآخر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r>
              <a:tr h="512197">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marL="0" algn="ctr" defTabSz="914400" rtl="1" eaLnBrk="1" latinLnBrk="0" hangingPunct="1"/>
                      <a:endParaRPr lang="ar-SA" sz="20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r>
              <a:tr h="512197">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marL="0" algn="ctr" defTabSz="914400" rtl="1" eaLnBrk="1" latinLnBrk="0" hangingPunct="1"/>
                      <a:endParaRPr lang="ar-SA" sz="20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r>
              <a:tr h="512197">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marL="0" algn="ctr" defTabSz="914400" rtl="1" eaLnBrk="1" latinLnBrk="0" hangingPunct="1"/>
                      <a:endParaRPr lang="ar-SA" sz="20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r>
              <a:tr h="512197">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marL="0" algn="ctr" defTabSz="914400" rtl="1" eaLnBrk="1" latinLnBrk="0" hangingPunct="1"/>
                      <a:endParaRPr lang="ar-SA" sz="20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r>
              <a:tr h="512197">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marL="0" algn="ctr" defTabSz="914400" rtl="1" eaLnBrk="1" latinLnBrk="0" hangingPunct="1"/>
                      <a:endParaRPr lang="ar-SA" sz="20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r>
              <a:tr h="921955">
                <a:tc>
                  <a:txBody>
                    <a:bodyPr/>
                    <a:lstStyle/>
                    <a:p>
                      <a:pPr algn="ctr" rtl="1"/>
                      <a:r>
                        <a:rPr lang="ar-SA" sz="2400" b="1" dirty="0" smtClean="0">
                          <a:solidFill>
                            <a:schemeClr val="tx1"/>
                          </a:solidFill>
                        </a:rPr>
                        <a:t>القرى</a:t>
                      </a:r>
                      <a:r>
                        <a:rPr lang="ar-SA" sz="2400" b="1" baseline="0" dirty="0" smtClean="0">
                          <a:solidFill>
                            <a:schemeClr val="tx1"/>
                          </a:solidFill>
                        </a:rPr>
                        <a:t> - الثرى</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2400" b="1" dirty="0" smtClean="0">
                          <a:solidFill>
                            <a:schemeClr val="tx1"/>
                          </a:solidFill>
                        </a:rPr>
                        <a:t>مضاف إليه مجرور وعلامة جره الكسرة المقدرة على آخره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algn="ctr" rtl="1"/>
                      <a:r>
                        <a:rPr lang="ar-SA" sz="2400" b="1" dirty="0" smtClean="0">
                          <a:solidFill>
                            <a:schemeClr val="tx1"/>
                          </a:solidFill>
                        </a:rPr>
                        <a:t>لأنه اسم مقصور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r>
              <a:tr h="512197">
                <a:tc>
                  <a:txBody>
                    <a:bodyPr/>
                    <a:lstStyle/>
                    <a:p>
                      <a:pPr algn="ctr" rtl="1"/>
                      <a:r>
                        <a:rPr lang="ar-SA" sz="2400" b="1" dirty="0" smtClean="0">
                          <a:solidFill>
                            <a:schemeClr val="tx1"/>
                          </a:solidFill>
                        </a:rPr>
                        <a:t>الهاء</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marL="0" algn="ctr" defTabSz="914400" rtl="1" eaLnBrk="1" latinLnBrk="0" hangingPunct="1"/>
                      <a:r>
                        <a:rPr lang="ar-SA" sz="2000" b="1" kern="1200" dirty="0" smtClean="0">
                          <a:solidFill>
                            <a:schemeClr val="tx1"/>
                          </a:solidFill>
                          <a:latin typeface="+mn-lt"/>
                          <a:ea typeface="+mn-ea"/>
                          <a:cs typeface="+mn-cs"/>
                        </a:rPr>
                        <a:t>ضمير متصل مبني في محل جر بالإضافة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c>
                  <a:txBody>
                    <a:bodyPr/>
                    <a:lstStyle/>
                    <a:p>
                      <a:pPr algn="ctr" rtl="1"/>
                      <a:r>
                        <a:rPr lang="ar-SA" sz="2400" b="1" dirty="0" smtClean="0">
                          <a:solidFill>
                            <a:schemeClr val="tx1"/>
                          </a:solidFill>
                        </a:rPr>
                        <a:t>لأنه ضمير متصل</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tcPr>
                </a:tc>
              </a:tr>
            </a:tbl>
          </a:graphicData>
        </a:graphic>
      </p:graphicFrame>
      <p:sp>
        <p:nvSpPr>
          <p:cNvPr id="7" name="مربع نص 6"/>
          <p:cNvSpPr txBox="1"/>
          <p:nvPr/>
        </p:nvSpPr>
        <p:spPr>
          <a:xfrm>
            <a:off x="7143768" y="2620028"/>
            <a:ext cx="1357322" cy="523220"/>
          </a:xfrm>
          <a:prstGeom prst="rect">
            <a:avLst/>
          </a:prstGeom>
          <a:noFill/>
        </p:spPr>
        <p:txBody>
          <a:bodyPr wrap="square" rtlCol="1">
            <a:spAutoFit/>
          </a:bodyPr>
          <a:lstStyle/>
          <a:p>
            <a:pPr algn="ctr"/>
            <a:r>
              <a:rPr lang="ar-SA" sz="2800" b="1" dirty="0" smtClean="0">
                <a:solidFill>
                  <a:srgbClr val="C00000"/>
                </a:solidFill>
              </a:rPr>
              <a:t>الشرب</a:t>
            </a:r>
            <a:endParaRPr lang="ar-SA" sz="2800" b="1" dirty="0">
              <a:solidFill>
                <a:srgbClr val="C00000"/>
              </a:solidFill>
            </a:endParaRPr>
          </a:p>
        </p:txBody>
      </p:sp>
      <p:sp>
        <p:nvSpPr>
          <p:cNvPr id="8" name="مربع نص 7"/>
          <p:cNvSpPr txBox="1"/>
          <p:nvPr/>
        </p:nvSpPr>
        <p:spPr>
          <a:xfrm>
            <a:off x="2928926" y="2687089"/>
            <a:ext cx="4143404" cy="384721"/>
          </a:xfrm>
          <a:prstGeom prst="rect">
            <a:avLst/>
          </a:prstGeom>
          <a:noFill/>
        </p:spPr>
        <p:txBody>
          <a:bodyPr wrap="square" rtlCol="1">
            <a:spAutoFit/>
          </a:bodyPr>
          <a:lstStyle/>
          <a:p>
            <a:pPr algn="ctr"/>
            <a:r>
              <a:rPr lang="ar-SA" sz="1900" b="1" dirty="0" smtClean="0">
                <a:solidFill>
                  <a:srgbClr val="C00000"/>
                </a:solidFill>
              </a:rPr>
              <a:t>مضاف إليه مجرور وعلامة جره الكسرة الظاهرة</a:t>
            </a:r>
            <a:endParaRPr lang="ar-SA" sz="1900" b="1" dirty="0">
              <a:solidFill>
                <a:srgbClr val="C00000"/>
              </a:solidFill>
            </a:endParaRPr>
          </a:p>
        </p:txBody>
      </p:sp>
      <p:sp>
        <p:nvSpPr>
          <p:cNvPr id="9" name="مربع نص 8"/>
          <p:cNvSpPr txBox="1"/>
          <p:nvPr/>
        </p:nvSpPr>
        <p:spPr>
          <a:xfrm>
            <a:off x="428596" y="2643182"/>
            <a:ext cx="2571768" cy="461665"/>
          </a:xfrm>
          <a:prstGeom prst="rect">
            <a:avLst/>
          </a:prstGeom>
          <a:noFill/>
        </p:spPr>
        <p:txBody>
          <a:bodyPr wrap="square" rtlCol="1">
            <a:spAutoFit/>
          </a:bodyPr>
          <a:lstStyle/>
          <a:p>
            <a:pPr algn="ctr"/>
            <a:r>
              <a:rPr lang="ar-SA" sz="2400" b="1" dirty="0" smtClean="0">
                <a:solidFill>
                  <a:srgbClr val="C00000"/>
                </a:solidFill>
              </a:rPr>
              <a:t>اسم ظاهر صحيح الآخر</a:t>
            </a:r>
            <a:endParaRPr lang="ar-SA" sz="2400" b="1" dirty="0">
              <a:solidFill>
                <a:srgbClr val="C00000"/>
              </a:solidFill>
            </a:endParaRPr>
          </a:p>
        </p:txBody>
      </p:sp>
      <p:sp>
        <p:nvSpPr>
          <p:cNvPr id="10" name="مربع نص 9"/>
          <p:cNvSpPr txBox="1"/>
          <p:nvPr/>
        </p:nvSpPr>
        <p:spPr>
          <a:xfrm>
            <a:off x="7143768" y="3120094"/>
            <a:ext cx="1357322" cy="523220"/>
          </a:xfrm>
          <a:prstGeom prst="rect">
            <a:avLst/>
          </a:prstGeom>
          <a:noFill/>
        </p:spPr>
        <p:txBody>
          <a:bodyPr wrap="square" rtlCol="1">
            <a:spAutoFit/>
          </a:bodyPr>
          <a:lstStyle/>
          <a:p>
            <a:pPr algn="ctr"/>
            <a:r>
              <a:rPr lang="ar-SA" sz="2800" b="1" dirty="0" smtClean="0">
                <a:solidFill>
                  <a:srgbClr val="C00000"/>
                </a:solidFill>
              </a:rPr>
              <a:t>غازين</a:t>
            </a:r>
            <a:endParaRPr lang="ar-SA" sz="2800" b="1" dirty="0">
              <a:solidFill>
                <a:srgbClr val="C00000"/>
              </a:solidFill>
            </a:endParaRPr>
          </a:p>
        </p:txBody>
      </p:sp>
      <p:sp>
        <p:nvSpPr>
          <p:cNvPr id="11" name="مربع نص 10"/>
          <p:cNvSpPr txBox="1"/>
          <p:nvPr/>
        </p:nvSpPr>
        <p:spPr>
          <a:xfrm>
            <a:off x="3286116" y="3171766"/>
            <a:ext cx="3286148" cy="400110"/>
          </a:xfrm>
          <a:prstGeom prst="rect">
            <a:avLst/>
          </a:prstGeom>
          <a:noFill/>
        </p:spPr>
        <p:txBody>
          <a:bodyPr wrap="square" rtlCol="1">
            <a:spAutoFit/>
          </a:bodyPr>
          <a:lstStyle/>
          <a:p>
            <a:pPr algn="ctr"/>
            <a:r>
              <a:rPr lang="ar-SA" sz="2000" b="1" dirty="0" smtClean="0">
                <a:solidFill>
                  <a:srgbClr val="C00000"/>
                </a:solidFill>
              </a:rPr>
              <a:t>مضاف إليه مجرور وعلامة جره الياء</a:t>
            </a:r>
          </a:p>
        </p:txBody>
      </p:sp>
      <p:sp>
        <p:nvSpPr>
          <p:cNvPr id="12" name="مربع نص 11"/>
          <p:cNvSpPr txBox="1"/>
          <p:nvPr/>
        </p:nvSpPr>
        <p:spPr>
          <a:xfrm>
            <a:off x="571472" y="3120094"/>
            <a:ext cx="2214578" cy="523220"/>
          </a:xfrm>
          <a:prstGeom prst="rect">
            <a:avLst/>
          </a:prstGeom>
          <a:noFill/>
        </p:spPr>
        <p:txBody>
          <a:bodyPr wrap="square" rtlCol="1">
            <a:spAutoFit/>
          </a:bodyPr>
          <a:lstStyle/>
          <a:p>
            <a:pPr algn="ctr"/>
            <a:r>
              <a:rPr lang="ar-SA" sz="2800" b="1" dirty="0" smtClean="0">
                <a:solidFill>
                  <a:srgbClr val="C00000"/>
                </a:solidFill>
              </a:rPr>
              <a:t>اسم ظاهر مثنى</a:t>
            </a:r>
            <a:endParaRPr lang="ar-SA" sz="2800" b="1" dirty="0">
              <a:solidFill>
                <a:srgbClr val="C00000"/>
              </a:solidFill>
            </a:endParaRPr>
          </a:p>
        </p:txBody>
      </p:sp>
      <p:sp>
        <p:nvSpPr>
          <p:cNvPr id="13" name="مربع نص 12"/>
          <p:cNvSpPr txBox="1"/>
          <p:nvPr/>
        </p:nvSpPr>
        <p:spPr>
          <a:xfrm>
            <a:off x="7143768" y="3620160"/>
            <a:ext cx="1357322" cy="523220"/>
          </a:xfrm>
          <a:prstGeom prst="rect">
            <a:avLst/>
          </a:prstGeom>
          <a:noFill/>
        </p:spPr>
        <p:txBody>
          <a:bodyPr wrap="square" rtlCol="1">
            <a:spAutoFit/>
          </a:bodyPr>
          <a:lstStyle/>
          <a:p>
            <a:pPr algn="ctr"/>
            <a:r>
              <a:rPr lang="ar-SA" sz="2800" b="1" dirty="0" smtClean="0">
                <a:solidFill>
                  <a:srgbClr val="C00000"/>
                </a:solidFill>
              </a:rPr>
              <a:t>العناصر</a:t>
            </a:r>
            <a:endParaRPr lang="ar-SA" sz="2800" b="1" dirty="0">
              <a:solidFill>
                <a:srgbClr val="C00000"/>
              </a:solidFill>
            </a:endParaRPr>
          </a:p>
        </p:txBody>
      </p:sp>
      <p:sp>
        <p:nvSpPr>
          <p:cNvPr id="14" name="مربع نص 13"/>
          <p:cNvSpPr txBox="1"/>
          <p:nvPr/>
        </p:nvSpPr>
        <p:spPr>
          <a:xfrm>
            <a:off x="3000364" y="3687221"/>
            <a:ext cx="4000528" cy="384721"/>
          </a:xfrm>
          <a:prstGeom prst="rect">
            <a:avLst/>
          </a:prstGeom>
          <a:noFill/>
        </p:spPr>
        <p:txBody>
          <a:bodyPr wrap="square" rtlCol="1">
            <a:spAutoFit/>
          </a:bodyPr>
          <a:lstStyle/>
          <a:p>
            <a:pPr algn="ctr"/>
            <a:r>
              <a:rPr lang="ar-SA" sz="1900" b="1" dirty="0" smtClean="0">
                <a:solidFill>
                  <a:srgbClr val="C00000"/>
                </a:solidFill>
              </a:rPr>
              <a:t>مضاف إليه مجرور وعلامة جره الكسرة الظاهرة</a:t>
            </a:r>
          </a:p>
        </p:txBody>
      </p:sp>
      <p:sp>
        <p:nvSpPr>
          <p:cNvPr id="15" name="مربع نص 14"/>
          <p:cNvSpPr txBox="1"/>
          <p:nvPr/>
        </p:nvSpPr>
        <p:spPr>
          <a:xfrm>
            <a:off x="428596" y="3691598"/>
            <a:ext cx="2571768" cy="461665"/>
          </a:xfrm>
          <a:prstGeom prst="rect">
            <a:avLst/>
          </a:prstGeom>
          <a:noFill/>
        </p:spPr>
        <p:txBody>
          <a:bodyPr wrap="square" rtlCol="1">
            <a:spAutoFit/>
          </a:bodyPr>
          <a:lstStyle/>
          <a:p>
            <a:pPr algn="ctr"/>
            <a:r>
              <a:rPr lang="ar-SA" sz="2400" b="1" dirty="0" smtClean="0">
                <a:solidFill>
                  <a:srgbClr val="C00000"/>
                </a:solidFill>
              </a:rPr>
              <a:t>اسم ظاهر جمع تكسير</a:t>
            </a:r>
            <a:endParaRPr lang="ar-SA" sz="2400" b="1" dirty="0">
              <a:solidFill>
                <a:srgbClr val="C00000"/>
              </a:solidFill>
            </a:endParaRPr>
          </a:p>
        </p:txBody>
      </p:sp>
      <p:sp>
        <p:nvSpPr>
          <p:cNvPr id="16" name="مربع نص 15"/>
          <p:cNvSpPr txBox="1"/>
          <p:nvPr/>
        </p:nvSpPr>
        <p:spPr>
          <a:xfrm>
            <a:off x="7143768" y="4191664"/>
            <a:ext cx="1357322" cy="523220"/>
          </a:xfrm>
          <a:prstGeom prst="rect">
            <a:avLst/>
          </a:prstGeom>
          <a:noFill/>
        </p:spPr>
        <p:txBody>
          <a:bodyPr wrap="square" rtlCol="1">
            <a:spAutoFit/>
          </a:bodyPr>
          <a:lstStyle/>
          <a:p>
            <a:pPr algn="ctr"/>
            <a:r>
              <a:rPr lang="ar-SA" sz="2800" b="1" dirty="0" smtClean="0">
                <a:solidFill>
                  <a:srgbClr val="C00000"/>
                </a:solidFill>
              </a:rPr>
              <a:t>المستقين</a:t>
            </a:r>
            <a:endParaRPr lang="ar-SA" sz="2800" b="1" dirty="0">
              <a:solidFill>
                <a:srgbClr val="C00000"/>
              </a:solidFill>
            </a:endParaRPr>
          </a:p>
        </p:txBody>
      </p:sp>
      <p:sp>
        <p:nvSpPr>
          <p:cNvPr id="17" name="مربع نص 16"/>
          <p:cNvSpPr txBox="1"/>
          <p:nvPr/>
        </p:nvSpPr>
        <p:spPr>
          <a:xfrm>
            <a:off x="3000364" y="4181781"/>
            <a:ext cx="4143404" cy="461665"/>
          </a:xfrm>
          <a:prstGeom prst="rect">
            <a:avLst/>
          </a:prstGeom>
          <a:noFill/>
        </p:spPr>
        <p:txBody>
          <a:bodyPr wrap="square" rtlCol="1">
            <a:spAutoFit/>
          </a:bodyPr>
          <a:lstStyle/>
          <a:p>
            <a:pPr algn="ctr"/>
            <a:r>
              <a:rPr lang="ar-SA" sz="2400" b="1" dirty="0" smtClean="0">
                <a:solidFill>
                  <a:srgbClr val="C00000"/>
                </a:solidFill>
              </a:rPr>
              <a:t>مضاف إليه مجرور وعلامة جره الياء</a:t>
            </a:r>
            <a:endParaRPr lang="ar-SA" sz="2400" b="1" dirty="0">
              <a:solidFill>
                <a:srgbClr val="C00000"/>
              </a:solidFill>
            </a:endParaRPr>
          </a:p>
        </p:txBody>
      </p:sp>
      <p:sp>
        <p:nvSpPr>
          <p:cNvPr id="18" name="مربع نص 17"/>
          <p:cNvSpPr txBox="1"/>
          <p:nvPr/>
        </p:nvSpPr>
        <p:spPr>
          <a:xfrm>
            <a:off x="571472" y="4191664"/>
            <a:ext cx="2286016" cy="461665"/>
          </a:xfrm>
          <a:prstGeom prst="rect">
            <a:avLst/>
          </a:prstGeom>
          <a:noFill/>
        </p:spPr>
        <p:txBody>
          <a:bodyPr wrap="square" rtlCol="1">
            <a:spAutoFit/>
          </a:bodyPr>
          <a:lstStyle/>
          <a:p>
            <a:pPr algn="ctr"/>
            <a:r>
              <a:rPr lang="ar-SA" sz="2400" b="1" dirty="0" smtClean="0">
                <a:solidFill>
                  <a:srgbClr val="C00000"/>
                </a:solidFill>
              </a:rPr>
              <a:t>اسم ظاهر جمع مذكر</a:t>
            </a:r>
          </a:p>
        </p:txBody>
      </p:sp>
      <p:sp>
        <p:nvSpPr>
          <p:cNvPr id="19" name="مربع نص 18"/>
          <p:cNvSpPr txBox="1"/>
          <p:nvPr/>
        </p:nvSpPr>
        <p:spPr>
          <a:xfrm>
            <a:off x="6715140" y="4714884"/>
            <a:ext cx="2071670" cy="523220"/>
          </a:xfrm>
          <a:prstGeom prst="rect">
            <a:avLst/>
          </a:prstGeom>
          <a:noFill/>
        </p:spPr>
        <p:txBody>
          <a:bodyPr wrap="square" rtlCol="1">
            <a:spAutoFit/>
          </a:bodyPr>
          <a:lstStyle/>
          <a:p>
            <a:pPr algn="ctr"/>
            <a:r>
              <a:rPr lang="ar-SA" sz="2800" b="1" dirty="0" smtClean="0">
                <a:solidFill>
                  <a:srgbClr val="C00000"/>
                </a:solidFill>
              </a:rPr>
              <a:t> الهاء</a:t>
            </a:r>
            <a:endParaRPr lang="ar-SA" sz="2800" b="1" dirty="0">
              <a:solidFill>
                <a:srgbClr val="C00000"/>
              </a:solidFill>
            </a:endParaRPr>
          </a:p>
        </p:txBody>
      </p:sp>
      <p:sp>
        <p:nvSpPr>
          <p:cNvPr id="20" name="مربع نص 19"/>
          <p:cNvSpPr txBox="1"/>
          <p:nvPr/>
        </p:nvSpPr>
        <p:spPr>
          <a:xfrm>
            <a:off x="2786050" y="4711495"/>
            <a:ext cx="4286280" cy="353943"/>
          </a:xfrm>
          <a:prstGeom prst="rect">
            <a:avLst/>
          </a:prstGeom>
          <a:noFill/>
        </p:spPr>
        <p:txBody>
          <a:bodyPr wrap="square" rtlCol="1">
            <a:spAutoFit/>
          </a:bodyPr>
          <a:lstStyle/>
          <a:p>
            <a:pPr algn="ctr">
              <a:defRPr/>
            </a:pPr>
            <a:r>
              <a:rPr lang="ar-SA" sz="1700" b="1" dirty="0" smtClean="0">
                <a:solidFill>
                  <a:srgbClr val="C00000"/>
                </a:solidFill>
              </a:rPr>
              <a:t>ضمير متصل مبني في محل جر بالإضافة</a:t>
            </a:r>
          </a:p>
        </p:txBody>
      </p:sp>
      <p:sp>
        <p:nvSpPr>
          <p:cNvPr id="21" name="مربع نص 20"/>
          <p:cNvSpPr txBox="1"/>
          <p:nvPr/>
        </p:nvSpPr>
        <p:spPr>
          <a:xfrm>
            <a:off x="500034" y="4691730"/>
            <a:ext cx="2428892" cy="461665"/>
          </a:xfrm>
          <a:prstGeom prst="rect">
            <a:avLst/>
          </a:prstGeom>
          <a:noFill/>
        </p:spPr>
        <p:txBody>
          <a:bodyPr wrap="square" rtlCol="1">
            <a:spAutoFit/>
          </a:bodyPr>
          <a:lstStyle/>
          <a:p>
            <a:pPr algn="ctr"/>
            <a:r>
              <a:rPr lang="ar-SA" sz="2400" b="1" dirty="0" smtClean="0">
                <a:solidFill>
                  <a:srgbClr val="C00000"/>
                </a:solidFill>
              </a:rPr>
              <a:t>لأنه ضمير متصل</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childTnLst>
                          </p:cTn>
                        </p:par>
                        <p:par>
                          <p:cTn id="13" fill="hold">
                            <p:stCondLst>
                              <p:cond delay="0"/>
                            </p:stCondLst>
                            <p:childTnLst>
                              <p:par>
                                <p:cTn id="14" presetID="2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edge">
                                      <p:cBhvr>
                                        <p:cTn id="16" dur="1000"/>
                                        <p:tgtEl>
                                          <p:spTgt spid="5"/>
                                        </p:tgtEl>
                                      </p:cBhvr>
                                    </p:animEffect>
                                  </p:childTnLst>
                                </p:cTn>
                              </p:par>
                              <p:par>
                                <p:cTn id="17" presetID="17"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ppt_h/2"/>
                                          </p:val>
                                        </p:tav>
                                        <p:tav tm="100000">
                                          <p:val>
                                            <p:strVal val="#ppt_y"/>
                                          </p:val>
                                        </p:tav>
                                      </p:tavLst>
                                    </p:anim>
                                    <p:anim calcmode="lin" valueType="num">
                                      <p:cBhvr>
                                        <p:cTn id="21" dur="1000" fill="hold"/>
                                        <p:tgtEl>
                                          <p:spTgt spid="6"/>
                                        </p:tgtEl>
                                        <p:attrNameLst>
                                          <p:attrName>ppt_w</p:attrName>
                                        </p:attrNameLst>
                                      </p:cBhvr>
                                      <p:tavLst>
                                        <p:tav tm="0">
                                          <p:val>
                                            <p:strVal val="#ppt_w"/>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to="" calcmode="lin" valueType="num">
                                      <p:cBhvr>
                                        <p:cTn id="47" dur="1" fill="hold"/>
                                        <p:tgtEl>
                                          <p:spTgt spid="11"/>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to="" calcmode="lin" valueType="num">
                                      <p:cBhvr>
                                        <p:cTn id="52" dur="1" fill="hold"/>
                                        <p:tgtEl>
                                          <p:spTgt spid="12"/>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to="" calcmode="lin" valueType="num">
                                      <p:cBhvr>
                                        <p:cTn id="57" dur="1" fill="hold"/>
                                        <p:tgtEl>
                                          <p:spTgt spid="13"/>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 to="" calcmode="lin" valueType="num">
                                      <p:cBhvr>
                                        <p:cTn id="62" dur="1" fill="hold"/>
                                        <p:tgtEl>
                                          <p:spTgt spid="14"/>
                                        </p:tgtEl>
                                        <p:attrNameLst>
                                          <p:attrName/>
                                        </p:attrNameLst>
                                      </p:cBhvr>
                                    </p:anim>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to="" calcmode="lin" valueType="num">
                                      <p:cBhvr>
                                        <p:cTn id="67" dur="1" fill="hold"/>
                                        <p:tgtEl>
                                          <p:spTgt spid="15"/>
                                        </p:tgtEl>
                                        <p:attrNameLst>
                                          <p:attrName/>
                                        </p:attrNameLst>
                                      </p:cBhvr>
                                    </p:anim>
                                  </p:childTnLst>
                                </p:cTn>
                              </p:par>
                            </p:childTnLst>
                          </p:cTn>
                        </p:par>
                      </p:childTnLst>
                    </p:cTn>
                  </p:par>
                  <p:par>
                    <p:cTn id="68" fill="hold">
                      <p:stCondLst>
                        <p:cond delay="indefinite"/>
                      </p:stCondLst>
                      <p:childTnLst>
                        <p:par>
                          <p:cTn id="69" fill="hold">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 to="" calcmode="lin" valueType="num">
                                      <p:cBhvr>
                                        <p:cTn id="72" dur="1" fill="hold"/>
                                        <p:tgtEl>
                                          <p:spTgt spid="16"/>
                                        </p:tgtEl>
                                        <p:attrNameLst>
                                          <p:attrName/>
                                        </p:attrNameLst>
                                      </p:cBhvr>
                                    </p:anim>
                                  </p:childTnLst>
                                </p:cTn>
                              </p:par>
                            </p:childTnLst>
                          </p:cTn>
                        </p:par>
                      </p:childTnLst>
                    </p:cTn>
                  </p:par>
                  <p:par>
                    <p:cTn id="73" fill="hold">
                      <p:stCondLst>
                        <p:cond delay="indefinite"/>
                      </p:stCondLst>
                      <p:childTnLst>
                        <p:par>
                          <p:cTn id="74" fill="hold">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 to="" calcmode="lin" valueType="num">
                                      <p:cBhvr>
                                        <p:cTn id="77" dur="1" fill="hold"/>
                                        <p:tgtEl>
                                          <p:spTgt spid="17"/>
                                        </p:tgtEl>
                                        <p:attrNameLst>
                                          <p:attrName/>
                                        </p:attrNameLst>
                                      </p:cBhvr>
                                    </p:anim>
                                  </p:childTnLst>
                                </p:cTn>
                              </p:par>
                            </p:childTnLst>
                          </p:cTn>
                        </p:par>
                      </p:childTnLst>
                    </p:cTn>
                  </p:par>
                  <p:par>
                    <p:cTn id="78" fill="hold">
                      <p:stCondLst>
                        <p:cond delay="indefinite"/>
                      </p:stCondLst>
                      <p:childTnLst>
                        <p:par>
                          <p:cTn id="79" fill="hold">
                            <p:stCondLst>
                              <p:cond delay="0"/>
                            </p:stCondLst>
                            <p:childTnLst>
                              <p:par>
                                <p:cTn id="80" presetID="24" presetClass="entr" presetSubtype="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 to="" calcmode="lin" valueType="num">
                                      <p:cBhvr>
                                        <p:cTn id="82" dur="1" fill="hold"/>
                                        <p:tgtEl>
                                          <p:spTgt spid="18"/>
                                        </p:tgtEl>
                                        <p:attrNameLst>
                                          <p:attrName/>
                                        </p:attrNameLst>
                                      </p:cBhvr>
                                    </p:anim>
                                  </p:childTnLst>
                                </p:cTn>
                              </p:par>
                            </p:childTnLst>
                          </p:cTn>
                        </p:par>
                      </p:childTnLst>
                    </p:cTn>
                  </p:par>
                  <p:par>
                    <p:cTn id="83" fill="hold">
                      <p:stCondLst>
                        <p:cond delay="indefinite"/>
                      </p:stCondLst>
                      <p:childTnLst>
                        <p:par>
                          <p:cTn id="84" fill="hold">
                            <p:stCondLst>
                              <p:cond delay="0"/>
                            </p:stCondLst>
                            <p:childTnLst>
                              <p:par>
                                <p:cTn id="85" presetID="24" presetClass="entr" presetSubtype="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 to="" calcmode="lin" valueType="num">
                                      <p:cBhvr>
                                        <p:cTn id="87" dur="1" fill="hold"/>
                                        <p:tgtEl>
                                          <p:spTgt spid="19"/>
                                        </p:tgtEl>
                                        <p:attrNameLst>
                                          <p:attrName/>
                                        </p:attrNameLst>
                                      </p:cBhvr>
                                    </p:anim>
                                  </p:childTnLst>
                                </p:cTn>
                              </p:par>
                            </p:childTnLst>
                          </p:cTn>
                        </p:par>
                      </p:childTnLst>
                    </p:cTn>
                  </p:par>
                  <p:par>
                    <p:cTn id="88" fill="hold">
                      <p:stCondLst>
                        <p:cond delay="indefinite"/>
                      </p:stCondLst>
                      <p:childTnLst>
                        <p:par>
                          <p:cTn id="89" fill="hold">
                            <p:stCondLst>
                              <p:cond delay="0"/>
                            </p:stCondLst>
                            <p:childTnLst>
                              <p:par>
                                <p:cTn id="90" presetID="24" presetClass="entr" presetSubtype="0" fill="hold" grpId="0" nodeType="clickEffect">
                                  <p:stCondLst>
                                    <p:cond delay="0"/>
                                  </p:stCondLst>
                                  <p:childTnLst>
                                    <p:set>
                                      <p:cBhvr>
                                        <p:cTn id="91" dur="1" fill="hold">
                                          <p:stCondLst>
                                            <p:cond delay="0"/>
                                          </p:stCondLst>
                                        </p:cTn>
                                        <p:tgtEl>
                                          <p:spTgt spid="20"/>
                                        </p:tgtEl>
                                        <p:attrNameLst>
                                          <p:attrName>style.visibility</p:attrName>
                                        </p:attrNameLst>
                                      </p:cBhvr>
                                      <p:to>
                                        <p:strVal val="visible"/>
                                      </p:to>
                                    </p:set>
                                    <p:anim to="" calcmode="lin" valueType="num">
                                      <p:cBhvr>
                                        <p:cTn id="92" dur="1" fill="hold"/>
                                        <p:tgtEl>
                                          <p:spTgt spid="20"/>
                                        </p:tgtEl>
                                        <p:attrNameLst>
                                          <p:attrName/>
                                        </p:attrNameLst>
                                      </p:cBhvr>
                                    </p:anim>
                                  </p:childTnLst>
                                </p:cTn>
                              </p:par>
                            </p:childTnLst>
                          </p:cTn>
                        </p:par>
                      </p:childTnLst>
                    </p:cTn>
                  </p:par>
                  <p:par>
                    <p:cTn id="93" fill="hold">
                      <p:stCondLst>
                        <p:cond delay="indefinite"/>
                      </p:stCondLst>
                      <p:childTnLst>
                        <p:par>
                          <p:cTn id="94" fill="hold">
                            <p:stCondLst>
                              <p:cond delay="0"/>
                            </p:stCondLst>
                            <p:childTnLst>
                              <p:par>
                                <p:cTn id="95" presetID="24" presetClass="entr" presetSubtype="0"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 to="" calcmode="lin" valueType="num">
                                      <p:cBhvr>
                                        <p:cTn id="97" dur="1" fill="hold"/>
                                        <p:tgtEl>
                                          <p:spTgt spid="2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223414" y="1128312"/>
            <a:ext cx="6572296" cy="4643470"/>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5400" b="1" i="1" dirty="0" smtClean="0">
                <a:solidFill>
                  <a:schemeClr val="tx1"/>
                </a:solidFill>
              </a:rPr>
              <a:t>المضاف إليه يكون اسماً ظاهراً ويكون ضميراً متصلاً</a:t>
            </a:r>
            <a:endParaRPr lang="ar-SA" sz="5400" b="1" i="1" dirty="0">
              <a:solidFill>
                <a:schemeClr val="tx1"/>
              </a:solidFill>
            </a:endParaRPr>
          </a:p>
        </p:txBody>
      </p:sp>
      <p:sp>
        <p:nvSpPr>
          <p:cNvPr id="4" name="سداسي 3"/>
          <p:cNvSpPr/>
          <p:nvPr/>
        </p:nvSpPr>
        <p:spPr>
          <a:xfrm>
            <a:off x="148531" y="293261"/>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أعلم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13" name="مستطيل ذو زوايا قطرية مخدوشة 12"/>
          <p:cNvSpPr/>
          <p:nvPr/>
        </p:nvSpPr>
        <p:spPr>
          <a:xfrm>
            <a:off x="7643834" y="357166"/>
            <a:ext cx="857256"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700" b="1" dirty="0">
              <a:solidFill>
                <a:schemeClr val="tx1"/>
              </a:solidFill>
            </a:endParaRPr>
          </a:p>
        </p:txBody>
      </p:sp>
      <p:sp>
        <p:nvSpPr>
          <p:cNvPr id="14" name="مربع نص 13"/>
          <p:cNvSpPr txBox="1"/>
          <p:nvPr/>
        </p:nvSpPr>
        <p:spPr>
          <a:xfrm>
            <a:off x="571472" y="1071546"/>
            <a:ext cx="7143800" cy="584775"/>
          </a:xfrm>
          <a:prstGeom prst="rect">
            <a:avLst/>
          </a:prstGeom>
          <a:noFill/>
        </p:spPr>
        <p:txBody>
          <a:bodyPr wrap="square" rtlCol="1">
            <a:spAutoFit/>
          </a:bodyPr>
          <a:lstStyle/>
          <a:p>
            <a:r>
              <a:rPr lang="ar-SA" sz="3200" b="1" dirty="0" smtClean="0">
                <a:cs typeface="DecoType Naskh" pitchFamily="2" charset="-78"/>
              </a:rPr>
              <a:t>أقرأ الأسماء في(أ)والجمل في(ب)ثم أكتب أمام (أ)ما يناسبها من(ب): </a:t>
            </a:r>
            <a:endParaRPr lang="ar-SA" sz="3200" b="1" dirty="0">
              <a:cs typeface="DecoType Naskh" pitchFamily="2" charset="-78"/>
            </a:endParaRPr>
          </a:p>
        </p:txBody>
      </p:sp>
      <p:graphicFrame>
        <p:nvGraphicFramePr>
          <p:cNvPr id="15" name="جدول 14"/>
          <p:cNvGraphicFramePr>
            <a:graphicFrameLocks noGrp="1"/>
          </p:cNvGraphicFramePr>
          <p:nvPr/>
        </p:nvGraphicFramePr>
        <p:xfrm>
          <a:off x="499699" y="2357430"/>
          <a:ext cx="7929953" cy="3627120"/>
        </p:xfrm>
        <a:graphic>
          <a:graphicData uri="http://schemas.openxmlformats.org/drawingml/2006/table">
            <a:tbl>
              <a:tblPr rtl="1" firstRow="1" bandRow="1">
                <a:tableStyleId>{5C22544A-7EE6-4342-B048-85BDC9FD1C3A}</a:tableStyleId>
              </a:tblPr>
              <a:tblGrid>
                <a:gridCol w="1243057"/>
                <a:gridCol w="1985948"/>
                <a:gridCol w="985831"/>
                <a:gridCol w="3715117"/>
              </a:tblGrid>
              <a:tr h="500066">
                <a:tc>
                  <a:txBody>
                    <a:bodyPr/>
                    <a:lstStyle/>
                    <a:p>
                      <a:pPr algn="ctr" rtl="1"/>
                      <a:r>
                        <a:rPr lang="ar-SA" sz="2800" b="1" dirty="0" smtClean="0">
                          <a:solidFill>
                            <a:schemeClr val="tx1"/>
                          </a:solidFill>
                        </a:rPr>
                        <a:t>أ </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r>
                        <a:rPr lang="ar-SA" sz="2800" b="1" dirty="0" smtClean="0">
                          <a:solidFill>
                            <a:schemeClr val="tx1"/>
                          </a:solidFill>
                        </a:rPr>
                        <a:t>الجملة المناسبة</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r>
                        <a:rPr lang="ar-SA" sz="2800" b="1" dirty="0" smtClean="0">
                          <a:solidFill>
                            <a:schemeClr val="tx1"/>
                          </a:solidFill>
                        </a:rPr>
                        <a:t>ب</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r>
              <a:tr h="500066">
                <a:tc>
                  <a:txBody>
                    <a:bodyPr/>
                    <a:lstStyle/>
                    <a:p>
                      <a:pPr algn="ctr" rtl="1"/>
                      <a:r>
                        <a:rPr lang="ar-SA" sz="2800" b="1" dirty="0" smtClean="0">
                          <a:solidFill>
                            <a:schemeClr val="tx1"/>
                          </a:solidFill>
                        </a:rPr>
                        <a:t>هذان</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r>
                        <a:rPr lang="ar-SA" sz="2800" b="1" dirty="0" smtClean="0">
                          <a:solidFill>
                            <a:schemeClr val="tx1"/>
                          </a:solidFill>
                        </a:rPr>
                        <a:t>1</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r>
                        <a:rPr lang="ar-SA" sz="2800" b="1" dirty="0" smtClean="0">
                          <a:solidFill>
                            <a:schemeClr val="tx1"/>
                          </a:solidFill>
                        </a:rPr>
                        <a:t>محافظون على ملابسهم</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r>
              <a:tr h="500066">
                <a:tc>
                  <a:txBody>
                    <a:bodyPr/>
                    <a:lstStyle/>
                    <a:p>
                      <a:pPr algn="ctr" rtl="1"/>
                      <a:r>
                        <a:rPr lang="ar-SA" sz="2800" b="1" dirty="0" smtClean="0">
                          <a:solidFill>
                            <a:schemeClr val="tx1"/>
                          </a:solidFill>
                        </a:rPr>
                        <a:t>الضرير</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r>
                        <a:rPr lang="ar-SA" sz="2800" b="1" dirty="0" smtClean="0">
                          <a:solidFill>
                            <a:schemeClr val="tx1"/>
                          </a:solidFill>
                        </a:rPr>
                        <a:t>2</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r>
                        <a:rPr lang="ar-SA" sz="2800" b="1" dirty="0" smtClean="0">
                          <a:solidFill>
                            <a:schemeClr val="tx1"/>
                          </a:solidFill>
                        </a:rPr>
                        <a:t>أدهشتهما نظافة المكان </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r>
              <a:tr h="500066">
                <a:tc>
                  <a:txBody>
                    <a:bodyPr/>
                    <a:lstStyle/>
                    <a:p>
                      <a:pPr algn="ctr" rtl="1"/>
                      <a:r>
                        <a:rPr lang="ar-SA" sz="2800" b="1" dirty="0" smtClean="0">
                          <a:solidFill>
                            <a:schemeClr val="tx1"/>
                          </a:solidFill>
                        </a:rPr>
                        <a:t>هند</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r>
                        <a:rPr lang="ar-SA" sz="2800" b="1" dirty="0" smtClean="0">
                          <a:solidFill>
                            <a:schemeClr val="tx1"/>
                          </a:solidFill>
                        </a:rPr>
                        <a:t>3</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r>
                        <a:rPr lang="ar-SA" sz="2800" b="1" dirty="0" smtClean="0">
                          <a:solidFill>
                            <a:schemeClr val="tx1"/>
                          </a:solidFill>
                        </a:rPr>
                        <a:t>يستخدم السواك بشكل دائم</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r>
              <a:tr h="500066">
                <a:tc>
                  <a:txBody>
                    <a:bodyPr/>
                    <a:lstStyle/>
                    <a:p>
                      <a:pPr algn="ctr" rtl="1"/>
                      <a:r>
                        <a:rPr lang="ar-SA" sz="2800" b="1" dirty="0" smtClean="0">
                          <a:solidFill>
                            <a:schemeClr val="tx1"/>
                          </a:solidFill>
                        </a:rPr>
                        <a:t>الفتيات</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r>
                        <a:rPr lang="ar-SA" sz="2800" b="1" dirty="0" smtClean="0">
                          <a:solidFill>
                            <a:schemeClr val="tx1"/>
                          </a:solidFill>
                        </a:rPr>
                        <a:t>4</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r>
                        <a:rPr lang="ar-SA" sz="2800" b="1" dirty="0" smtClean="0">
                          <a:solidFill>
                            <a:schemeClr val="tx1"/>
                          </a:solidFill>
                        </a:rPr>
                        <a:t>منزلها مرتب ونظيف </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r>
              <a:tr h="500066">
                <a:tc>
                  <a:txBody>
                    <a:bodyPr/>
                    <a:lstStyle/>
                    <a:p>
                      <a:pPr algn="ctr" rtl="1"/>
                      <a:r>
                        <a:rPr lang="ar-SA" sz="2800" b="1" dirty="0" smtClean="0">
                          <a:solidFill>
                            <a:schemeClr val="tx1"/>
                          </a:solidFill>
                        </a:rPr>
                        <a:t>محمد</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rowSpan="2">
                  <a:txBody>
                    <a:bodyPr/>
                    <a:lstStyle/>
                    <a:p>
                      <a:pPr algn="ctr" rtl="1"/>
                      <a:r>
                        <a:rPr lang="ar-SA" sz="2800" b="1" dirty="0" smtClean="0">
                          <a:solidFill>
                            <a:schemeClr val="tx1"/>
                          </a:solidFill>
                        </a:rPr>
                        <a:t>5</a:t>
                      </a:r>
                    </a:p>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rowSpan="2">
                  <a:txBody>
                    <a:bodyPr/>
                    <a:lstStyle/>
                    <a:p>
                      <a:pPr algn="ctr" rtl="1"/>
                      <a:r>
                        <a:rPr lang="ar-SA" sz="2800" b="1" dirty="0" smtClean="0">
                          <a:solidFill>
                            <a:schemeClr val="tx1"/>
                          </a:solidFill>
                        </a:rPr>
                        <a:t>عصاه تعينه على عبور الطريق</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r>
              <a:tr h="500066">
                <a:tc>
                  <a:txBody>
                    <a:bodyPr/>
                    <a:lstStyle/>
                    <a:p>
                      <a:pPr algn="ctr" rtl="1"/>
                      <a:r>
                        <a:rPr lang="ar-SA" sz="2800" b="1" dirty="0" smtClean="0">
                          <a:solidFill>
                            <a:schemeClr val="tx1"/>
                          </a:solidFill>
                        </a:rPr>
                        <a:t>هؤلاء</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vMerge="1">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c vMerge="1">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path path="circle">
                        <a:fillToRect l="50000" t="50000" r="50000" b="50000"/>
                      </a:path>
                      <a:tileRect/>
                    </a:gradFill>
                  </a:tcPr>
                </a:tc>
              </a:tr>
            </a:tbl>
          </a:graphicData>
        </a:graphic>
      </p:graphicFrame>
      <p:sp>
        <p:nvSpPr>
          <p:cNvPr id="16" name="مربع نص 15"/>
          <p:cNvSpPr txBox="1"/>
          <p:nvPr/>
        </p:nvSpPr>
        <p:spPr>
          <a:xfrm>
            <a:off x="6000760" y="2857496"/>
            <a:ext cx="500066" cy="584775"/>
          </a:xfrm>
          <a:prstGeom prst="rect">
            <a:avLst/>
          </a:prstGeom>
          <a:noFill/>
        </p:spPr>
        <p:txBody>
          <a:bodyPr wrap="square" rtlCol="1">
            <a:spAutoFit/>
          </a:bodyPr>
          <a:lstStyle/>
          <a:p>
            <a:pPr algn="ctr"/>
            <a:r>
              <a:rPr lang="ar-SA" sz="3200" b="1" dirty="0" smtClean="0">
                <a:solidFill>
                  <a:srgbClr val="C00000"/>
                </a:solidFill>
              </a:rPr>
              <a:t>2</a:t>
            </a:r>
            <a:endParaRPr lang="ar-SA" b="1" dirty="0">
              <a:solidFill>
                <a:srgbClr val="C00000"/>
              </a:solidFill>
            </a:endParaRPr>
          </a:p>
        </p:txBody>
      </p:sp>
      <p:sp>
        <p:nvSpPr>
          <p:cNvPr id="17" name="مربع نص 16"/>
          <p:cNvSpPr txBox="1"/>
          <p:nvPr/>
        </p:nvSpPr>
        <p:spPr>
          <a:xfrm>
            <a:off x="6000760" y="3415729"/>
            <a:ext cx="500066" cy="584775"/>
          </a:xfrm>
          <a:prstGeom prst="rect">
            <a:avLst/>
          </a:prstGeom>
          <a:noFill/>
        </p:spPr>
        <p:txBody>
          <a:bodyPr wrap="square" rtlCol="1">
            <a:spAutoFit/>
          </a:bodyPr>
          <a:lstStyle/>
          <a:p>
            <a:pPr algn="ctr"/>
            <a:r>
              <a:rPr lang="ar-SA" sz="3200" b="1" dirty="0" smtClean="0">
                <a:solidFill>
                  <a:srgbClr val="C00000"/>
                </a:solidFill>
              </a:rPr>
              <a:t>5</a:t>
            </a:r>
            <a:endParaRPr lang="ar-SA" b="1" dirty="0">
              <a:solidFill>
                <a:srgbClr val="C00000"/>
              </a:solidFill>
            </a:endParaRPr>
          </a:p>
        </p:txBody>
      </p:sp>
      <p:sp>
        <p:nvSpPr>
          <p:cNvPr id="18" name="مربع نص 17"/>
          <p:cNvSpPr txBox="1"/>
          <p:nvPr/>
        </p:nvSpPr>
        <p:spPr>
          <a:xfrm>
            <a:off x="6000760" y="3915795"/>
            <a:ext cx="500066" cy="584775"/>
          </a:xfrm>
          <a:prstGeom prst="rect">
            <a:avLst/>
          </a:prstGeom>
          <a:noFill/>
        </p:spPr>
        <p:txBody>
          <a:bodyPr wrap="square" rtlCol="1">
            <a:spAutoFit/>
          </a:bodyPr>
          <a:lstStyle/>
          <a:p>
            <a:pPr algn="ctr"/>
            <a:r>
              <a:rPr lang="ar-SA" sz="3200" b="1" dirty="0" smtClean="0">
                <a:solidFill>
                  <a:srgbClr val="C00000"/>
                </a:solidFill>
              </a:rPr>
              <a:t>4</a:t>
            </a:r>
            <a:endParaRPr lang="ar-SA" b="1" dirty="0">
              <a:solidFill>
                <a:srgbClr val="C00000"/>
              </a:solidFill>
            </a:endParaRPr>
          </a:p>
        </p:txBody>
      </p:sp>
      <p:sp>
        <p:nvSpPr>
          <p:cNvPr id="20" name="مربع نص 19"/>
          <p:cNvSpPr txBox="1"/>
          <p:nvPr/>
        </p:nvSpPr>
        <p:spPr>
          <a:xfrm>
            <a:off x="6000760" y="4929198"/>
            <a:ext cx="500066" cy="584775"/>
          </a:xfrm>
          <a:prstGeom prst="rect">
            <a:avLst/>
          </a:prstGeom>
          <a:noFill/>
        </p:spPr>
        <p:txBody>
          <a:bodyPr wrap="square" rtlCol="1">
            <a:spAutoFit/>
          </a:bodyPr>
          <a:lstStyle/>
          <a:p>
            <a:pPr algn="ctr"/>
            <a:r>
              <a:rPr lang="ar-SA" sz="3200" b="1" dirty="0" smtClean="0">
                <a:solidFill>
                  <a:srgbClr val="C00000"/>
                </a:solidFill>
              </a:rPr>
              <a:t>3</a:t>
            </a:r>
            <a:endParaRPr lang="ar-SA" b="1" dirty="0">
              <a:solidFill>
                <a:srgbClr val="C00000"/>
              </a:solidFill>
            </a:endParaRPr>
          </a:p>
        </p:txBody>
      </p:sp>
      <p:sp>
        <p:nvSpPr>
          <p:cNvPr id="22" name="مربع نص 21"/>
          <p:cNvSpPr txBox="1"/>
          <p:nvPr/>
        </p:nvSpPr>
        <p:spPr>
          <a:xfrm>
            <a:off x="6000760" y="5415993"/>
            <a:ext cx="500066" cy="584775"/>
          </a:xfrm>
          <a:prstGeom prst="rect">
            <a:avLst/>
          </a:prstGeom>
          <a:noFill/>
        </p:spPr>
        <p:txBody>
          <a:bodyPr wrap="square" rtlCol="1">
            <a:spAutoFit/>
          </a:bodyPr>
          <a:lstStyle/>
          <a:p>
            <a:pPr algn="ctr"/>
            <a:r>
              <a:rPr lang="ar-SA" sz="3200" b="1" dirty="0" smtClean="0">
                <a:solidFill>
                  <a:srgbClr val="C00000"/>
                </a:solidFill>
              </a:rPr>
              <a:t>1</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1000"/>
                                        <p:tgtEl>
                                          <p:spTgt spid="1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edge">
                                      <p:cBhvr>
                                        <p:cTn id="10" dur="1000"/>
                                        <p:tgtEl>
                                          <p:spTgt spid="13"/>
                                        </p:tgtEl>
                                      </p:cBhvr>
                                    </p:animEffect>
                                  </p:childTnLst>
                                </p:cTn>
                              </p:par>
                              <p:par>
                                <p:cTn id="11" presetID="13" presetClass="entr" presetSubtype="16"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plus(in)">
                                      <p:cBhvr>
                                        <p:cTn id="13" dur="20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 to="" calcmode="lin" valueType="num">
                                      <p:cBhvr>
                                        <p:cTn id="18" dur="1" fill="hold"/>
                                        <p:tgtEl>
                                          <p:spTgt spid="16"/>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to="" calcmode="lin" valueType="num">
                                      <p:cBhvr>
                                        <p:cTn id="23" dur="1" fill="hold"/>
                                        <p:tgtEl>
                                          <p:spTgt spid="17"/>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 to="" calcmode="lin" valueType="num">
                                      <p:cBhvr>
                                        <p:cTn id="28" dur="1" fill="hold"/>
                                        <p:tgtEl>
                                          <p:spTgt spid="18"/>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 to="" calcmode="lin" valueType="num">
                                      <p:cBhvr>
                                        <p:cTn id="33" dur="1" fill="hold"/>
                                        <p:tgtEl>
                                          <p:spTgt spid="20"/>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 to="" calcmode="lin" valueType="num">
                                      <p:cBhvr>
                                        <p:cTn id="38" dur="1" fill="hold"/>
                                        <p:tgtEl>
                                          <p:spTgt spid="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p:bldP spid="17" grpId="0"/>
      <p:bldP spid="18" grpId="0"/>
      <p:bldP spid="20" grpId="0"/>
      <p:bldP spid="2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500034" y="71414"/>
            <a:ext cx="7429552" cy="584775"/>
          </a:xfrm>
          <a:prstGeom prst="rect">
            <a:avLst/>
          </a:prstGeom>
          <a:noFill/>
        </p:spPr>
        <p:txBody>
          <a:bodyPr wrap="square" rtlCol="1">
            <a:spAutoFit/>
          </a:bodyPr>
          <a:lstStyle/>
          <a:p>
            <a:pPr algn="ctr"/>
            <a:r>
              <a:rPr lang="ar-SA" sz="3200" b="1" dirty="0" smtClean="0">
                <a:cs typeface="DecoType Naskh" pitchFamily="2" charset="-78"/>
              </a:rPr>
              <a:t>4) مما سبق أستنتج ما أملأ به الفراغات في الشكل التالي:</a:t>
            </a:r>
          </a:p>
        </p:txBody>
      </p:sp>
      <p:sp>
        <p:nvSpPr>
          <p:cNvPr id="4" name="مستطيل مستدير الزوايا 3"/>
          <p:cNvSpPr/>
          <p:nvPr/>
        </p:nvSpPr>
        <p:spPr>
          <a:xfrm>
            <a:off x="5214942" y="785794"/>
            <a:ext cx="2928958" cy="500066"/>
          </a:xfrm>
          <a:prstGeom prst="round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المضاف إليه اسم ظاهر</a:t>
            </a:r>
            <a:endParaRPr lang="ar-SA" sz="2400" b="1" dirty="0">
              <a:solidFill>
                <a:schemeClr val="tx1"/>
              </a:solidFill>
            </a:endParaRPr>
          </a:p>
        </p:txBody>
      </p:sp>
      <p:sp>
        <p:nvSpPr>
          <p:cNvPr id="5" name="مستطيل مستدير الزوايا 4"/>
          <p:cNvSpPr/>
          <p:nvPr/>
        </p:nvSpPr>
        <p:spPr>
          <a:xfrm>
            <a:off x="3071802" y="1500174"/>
            <a:ext cx="2928958" cy="928694"/>
          </a:xfrm>
          <a:prstGeom prst="round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للمضاف إليه علامة إعراب ظاهرة ومقدرة تحدد نوعه</a:t>
            </a:r>
            <a:endParaRPr lang="ar-SA" sz="2400" b="1" dirty="0">
              <a:solidFill>
                <a:schemeClr val="tx1"/>
              </a:solidFill>
            </a:endParaRPr>
          </a:p>
        </p:txBody>
      </p:sp>
      <p:sp>
        <p:nvSpPr>
          <p:cNvPr id="6" name="مستطيل مستدير الزوايا 5"/>
          <p:cNvSpPr/>
          <p:nvPr/>
        </p:nvSpPr>
        <p:spPr>
          <a:xfrm>
            <a:off x="1142976" y="785794"/>
            <a:ext cx="2928958" cy="500066"/>
          </a:xfrm>
          <a:prstGeom prst="round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المضاف إليه ضمير متصل</a:t>
            </a:r>
            <a:endParaRPr lang="ar-SA" sz="2400" b="1" dirty="0">
              <a:solidFill>
                <a:schemeClr val="tx1"/>
              </a:solidFill>
            </a:endParaRPr>
          </a:p>
        </p:txBody>
      </p:sp>
      <p:sp>
        <p:nvSpPr>
          <p:cNvPr id="7" name="مستطيل مستدير الزوايا 6"/>
          <p:cNvSpPr/>
          <p:nvPr/>
        </p:nvSpPr>
        <p:spPr>
          <a:xfrm>
            <a:off x="5286380" y="2571744"/>
            <a:ext cx="2786082" cy="3714776"/>
          </a:xfrm>
          <a:prstGeom prst="round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تظهر علامة الإعراب على المضاف إليه إذا كان اسماً صحيحاً (مفرداً كان أو............</a:t>
            </a:r>
          </a:p>
          <a:p>
            <a:pPr algn="ctr"/>
            <a:r>
              <a:rPr lang="ar-SA" sz="2400" b="1" dirty="0" smtClean="0">
                <a:solidFill>
                  <a:schemeClr val="tx1"/>
                </a:solidFill>
              </a:rPr>
              <a:t>أو..................)</a:t>
            </a:r>
          </a:p>
          <a:p>
            <a:pPr algn="ctr"/>
            <a:r>
              <a:rPr lang="ar-SA" sz="2400" b="1" dirty="0" smtClean="0">
                <a:solidFill>
                  <a:schemeClr val="tx1"/>
                </a:solidFill>
              </a:rPr>
              <a:t>وتقدر على الاسم المعتل مثل المنقوص و..........</a:t>
            </a:r>
          </a:p>
          <a:p>
            <a:pPr algn="ctr"/>
            <a:endParaRPr lang="ar-SA" sz="2400" b="1" dirty="0">
              <a:solidFill>
                <a:schemeClr val="tx1"/>
              </a:solidFill>
            </a:endParaRPr>
          </a:p>
        </p:txBody>
      </p:sp>
      <p:sp>
        <p:nvSpPr>
          <p:cNvPr id="8" name="مستطيل مستدير الزوايا 7"/>
          <p:cNvSpPr/>
          <p:nvPr/>
        </p:nvSpPr>
        <p:spPr>
          <a:xfrm>
            <a:off x="1071538" y="2571744"/>
            <a:ext cx="2786082" cy="3643338"/>
          </a:xfrm>
          <a:prstGeom prst="round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يكون إعراب المضاف إليه(الضمير المتصل) في محل جر بالإضافة لأن الضمائر مبنية.</a:t>
            </a:r>
          </a:p>
          <a:p>
            <a:pPr algn="ctr"/>
            <a:endParaRPr lang="ar-SA" sz="2400" b="1" dirty="0">
              <a:solidFill>
                <a:schemeClr val="tx1"/>
              </a:solidFill>
            </a:endParaRPr>
          </a:p>
        </p:txBody>
      </p:sp>
      <p:sp>
        <p:nvSpPr>
          <p:cNvPr id="9" name="مربع نص 8"/>
          <p:cNvSpPr txBox="1"/>
          <p:nvPr/>
        </p:nvSpPr>
        <p:spPr>
          <a:xfrm>
            <a:off x="5715008" y="4000504"/>
            <a:ext cx="1357322" cy="430887"/>
          </a:xfrm>
          <a:prstGeom prst="rect">
            <a:avLst/>
          </a:prstGeom>
          <a:noFill/>
        </p:spPr>
        <p:txBody>
          <a:bodyPr wrap="square" rtlCol="1">
            <a:spAutoFit/>
          </a:bodyPr>
          <a:lstStyle/>
          <a:p>
            <a:r>
              <a:rPr lang="ar-SA" sz="2200" b="1" dirty="0" smtClean="0">
                <a:solidFill>
                  <a:srgbClr val="C00000"/>
                </a:solidFill>
              </a:rPr>
              <a:t>جمع تكسير</a:t>
            </a:r>
            <a:endParaRPr lang="ar-SA" sz="2200" b="1" dirty="0">
              <a:solidFill>
                <a:srgbClr val="C00000"/>
              </a:solidFill>
            </a:endParaRPr>
          </a:p>
        </p:txBody>
      </p:sp>
      <p:sp>
        <p:nvSpPr>
          <p:cNvPr id="10" name="مربع نص 9"/>
          <p:cNvSpPr txBox="1"/>
          <p:nvPr/>
        </p:nvSpPr>
        <p:spPr>
          <a:xfrm>
            <a:off x="5500694" y="4386212"/>
            <a:ext cx="1928826" cy="430887"/>
          </a:xfrm>
          <a:prstGeom prst="rect">
            <a:avLst/>
          </a:prstGeom>
          <a:noFill/>
        </p:spPr>
        <p:txBody>
          <a:bodyPr wrap="square" rtlCol="1">
            <a:spAutoFit/>
          </a:bodyPr>
          <a:lstStyle/>
          <a:p>
            <a:r>
              <a:rPr lang="ar-SA" sz="2200" b="1" dirty="0" smtClean="0">
                <a:solidFill>
                  <a:srgbClr val="C00000"/>
                </a:solidFill>
              </a:rPr>
              <a:t>جمع مؤنث سالم</a:t>
            </a:r>
            <a:endParaRPr lang="ar-SA" sz="2200" b="1" dirty="0">
              <a:solidFill>
                <a:srgbClr val="C00000"/>
              </a:solidFill>
            </a:endParaRPr>
          </a:p>
        </p:txBody>
      </p:sp>
      <p:sp>
        <p:nvSpPr>
          <p:cNvPr id="11" name="مربع نص 10"/>
          <p:cNvSpPr txBox="1"/>
          <p:nvPr/>
        </p:nvSpPr>
        <p:spPr>
          <a:xfrm>
            <a:off x="5786446" y="5427005"/>
            <a:ext cx="1357322" cy="430887"/>
          </a:xfrm>
          <a:prstGeom prst="rect">
            <a:avLst/>
          </a:prstGeom>
          <a:noFill/>
        </p:spPr>
        <p:txBody>
          <a:bodyPr wrap="square" rtlCol="1">
            <a:spAutoFit/>
          </a:bodyPr>
          <a:lstStyle/>
          <a:p>
            <a:r>
              <a:rPr lang="ar-SA" sz="2200" b="1" dirty="0" smtClean="0">
                <a:solidFill>
                  <a:srgbClr val="C00000"/>
                </a:solidFill>
              </a:rPr>
              <a:t>المقصور</a:t>
            </a:r>
            <a:endParaRPr lang="ar-SA" sz="2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4"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to="" calcmode="lin" valueType="num">
                                      <p:cBhvr>
                                        <p:cTn id="10" dur="1" fill="hold"/>
                                        <p:tgtEl>
                                          <p:spTgt spid="4"/>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1" fill="hold"/>
                                        <p:tgtEl>
                                          <p:spTgt spid="7"/>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ircle(i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p:bldP spid="10"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643834" y="357166"/>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خامساً</a:t>
            </a:r>
            <a:endParaRPr lang="ar-SA" sz="2400" b="1" dirty="0">
              <a:solidFill>
                <a:schemeClr val="tx1"/>
              </a:solidFill>
            </a:endParaRPr>
          </a:p>
        </p:txBody>
      </p:sp>
      <p:sp>
        <p:nvSpPr>
          <p:cNvPr id="4" name="مربع نص 3"/>
          <p:cNvSpPr txBox="1"/>
          <p:nvPr/>
        </p:nvSpPr>
        <p:spPr>
          <a:xfrm>
            <a:off x="1000100" y="285728"/>
            <a:ext cx="6500858" cy="584775"/>
          </a:xfrm>
          <a:prstGeom prst="rect">
            <a:avLst/>
          </a:prstGeom>
          <a:noFill/>
        </p:spPr>
        <p:txBody>
          <a:bodyPr wrap="square" rtlCol="1">
            <a:spAutoFit/>
          </a:bodyPr>
          <a:lstStyle/>
          <a:p>
            <a:pPr algn="ctr"/>
            <a:r>
              <a:rPr lang="ar-SA" sz="3200" b="1" dirty="0" smtClean="0">
                <a:cs typeface="DecoType Naskh" pitchFamily="2" charset="-78"/>
              </a:rPr>
              <a:t>أقرأ النص لاستخراج المضاف إليه وكتابته في المكان المناسب:</a:t>
            </a:r>
          </a:p>
        </p:txBody>
      </p:sp>
      <p:sp>
        <p:nvSpPr>
          <p:cNvPr id="5" name="مربع نص 4"/>
          <p:cNvSpPr txBox="1"/>
          <p:nvPr/>
        </p:nvSpPr>
        <p:spPr>
          <a:xfrm>
            <a:off x="1285852" y="785794"/>
            <a:ext cx="6500858" cy="1569660"/>
          </a:xfrm>
          <a:prstGeom prst="rect">
            <a:avLst/>
          </a:prstGeom>
          <a:noFill/>
        </p:spPr>
        <p:txBody>
          <a:bodyPr wrap="square" rtlCol="1">
            <a:spAutoFit/>
          </a:bodyPr>
          <a:lstStyle/>
          <a:p>
            <a:pPr algn="ctr"/>
            <a:r>
              <a:rPr lang="ar-SA" sz="3200" b="1" dirty="0" smtClean="0">
                <a:cs typeface="DecoType Naskh" pitchFamily="2" charset="-78"/>
              </a:rPr>
              <a:t>وهناك بئر تركت بغير......</a:t>
            </a:r>
          </a:p>
          <a:p>
            <a:pPr algn="ctr"/>
            <a:r>
              <a:rPr lang="ar-SA" sz="3200" b="1" dirty="0" smtClean="0">
                <a:cs typeface="DecoType Naskh" pitchFamily="2" charset="-78"/>
              </a:rPr>
              <a:t>هو ماء نقيّ سخره الله تعالى بين...... والأرض.</a:t>
            </a:r>
          </a:p>
          <a:p>
            <a:pPr algn="ctr"/>
            <a:r>
              <a:rPr lang="ar-SA" sz="3200" b="1" dirty="0" smtClean="0">
                <a:cs typeface="DecoType Naskh" pitchFamily="2" charset="-78"/>
              </a:rPr>
              <a:t>وكلما طال به الزمن فوق......الأرض.</a:t>
            </a:r>
          </a:p>
        </p:txBody>
      </p:sp>
      <p:sp>
        <p:nvSpPr>
          <p:cNvPr id="6" name="مربع نص 5"/>
          <p:cNvSpPr txBox="1"/>
          <p:nvPr/>
        </p:nvSpPr>
        <p:spPr>
          <a:xfrm>
            <a:off x="3000364" y="714356"/>
            <a:ext cx="1000132" cy="523220"/>
          </a:xfrm>
          <a:prstGeom prst="rect">
            <a:avLst/>
          </a:prstGeom>
          <a:noFill/>
        </p:spPr>
        <p:txBody>
          <a:bodyPr wrap="square" rtlCol="1">
            <a:spAutoFit/>
          </a:bodyPr>
          <a:lstStyle/>
          <a:p>
            <a:r>
              <a:rPr lang="ar-SA" sz="2800" b="1" dirty="0" smtClean="0">
                <a:solidFill>
                  <a:srgbClr val="C00000"/>
                </a:solidFill>
              </a:rPr>
              <a:t>غطاء</a:t>
            </a:r>
            <a:endParaRPr lang="ar-SA" b="1" dirty="0">
              <a:solidFill>
                <a:srgbClr val="C00000"/>
              </a:solidFill>
            </a:endParaRPr>
          </a:p>
        </p:txBody>
      </p:sp>
      <p:sp>
        <p:nvSpPr>
          <p:cNvPr id="7" name="مربع نص 6"/>
          <p:cNvSpPr txBox="1"/>
          <p:nvPr/>
        </p:nvSpPr>
        <p:spPr>
          <a:xfrm>
            <a:off x="2928926" y="1191268"/>
            <a:ext cx="1000132" cy="523220"/>
          </a:xfrm>
          <a:prstGeom prst="rect">
            <a:avLst/>
          </a:prstGeom>
          <a:noFill/>
        </p:spPr>
        <p:txBody>
          <a:bodyPr wrap="square" rtlCol="1">
            <a:spAutoFit/>
          </a:bodyPr>
          <a:lstStyle/>
          <a:p>
            <a:r>
              <a:rPr lang="ar-SA" sz="2800" b="1" dirty="0" smtClean="0">
                <a:solidFill>
                  <a:srgbClr val="C00000"/>
                </a:solidFill>
              </a:rPr>
              <a:t>السماء</a:t>
            </a:r>
            <a:endParaRPr lang="ar-SA" b="1" dirty="0">
              <a:solidFill>
                <a:srgbClr val="C00000"/>
              </a:solidFill>
            </a:endParaRPr>
          </a:p>
        </p:txBody>
      </p:sp>
      <p:sp>
        <p:nvSpPr>
          <p:cNvPr id="8" name="مربع نص 7"/>
          <p:cNvSpPr txBox="1"/>
          <p:nvPr/>
        </p:nvSpPr>
        <p:spPr>
          <a:xfrm>
            <a:off x="3071802" y="1643050"/>
            <a:ext cx="1000132" cy="523220"/>
          </a:xfrm>
          <a:prstGeom prst="rect">
            <a:avLst/>
          </a:prstGeom>
          <a:noFill/>
        </p:spPr>
        <p:txBody>
          <a:bodyPr wrap="square" rtlCol="1">
            <a:spAutoFit/>
          </a:bodyPr>
          <a:lstStyle/>
          <a:p>
            <a:r>
              <a:rPr lang="ar-SA" sz="2800" b="1" dirty="0" smtClean="0">
                <a:solidFill>
                  <a:srgbClr val="C00000"/>
                </a:solidFill>
              </a:rPr>
              <a:t>سطح</a:t>
            </a:r>
            <a:endParaRPr lang="ar-SA" b="1" dirty="0">
              <a:solidFill>
                <a:srgbClr val="C00000"/>
              </a:solidFill>
            </a:endParaRPr>
          </a:p>
        </p:txBody>
      </p:sp>
      <p:sp>
        <p:nvSpPr>
          <p:cNvPr id="9" name="مستطيل ذو زوايا قطرية مخدوشة 8"/>
          <p:cNvSpPr/>
          <p:nvPr/>
        </p:nvSpPr>
        <p:spPr>
          <a:xfrm>
            <a:off x="7643834" y="2344159"/>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سادساً</a:t>
            </a:r>
            <a:endParaRPr lang="ar-SA" sz="2400" b="1" dirty="0">
              <a:solidFill>
                <a:schemeClr val="tx1"/>
              </a:solidFill>
            </a:endParaRPr>
          </a:p>
        </p:txBody>
      </p:sp>
      <p:sp>
        <p:nvSpPr>
          <p:cNvPr id="10" name="مربع نص 9"/>
          <p:cNvSpPr txBox="1"/>
          <p:nvPr/>
        </p:nvSpPr>
        <p:spPr>
          <a:xfrm>
            <a:off x="142844" y="2272721"/>
            <a:ext cx="7429552" cy="584775"/>
          </a:xfrm>
          <a:prstGeom prst="rect">
            <a:avLst/>
          </a:prstGeom>
          <a:noFill/>
        </p:spPr>
        <p:txBody>
          <a:bodyPr wrap="square" rtlCol="1">
            <a:spAutoFit/>
          </a:bodyPr>
          <a:lstStyle/>
          <a:p>
            <a:r>
              <a:rPr lang="ar-SA" sz="3200" b="1" dirty="0" smtClean="0">
                <a:cs typeface="DecoType Naskh" pitchFamily="2" charset="-78"/>
              </a:rPr>
              <a:t>أستفيد مما درسته في ملء الشكل وفق ملحوظات على الأمثلة السابقة:</a:t>
            </a:r>
          </a:p>
        </p:txBody>
      </p:sp>
      <p:sp>
        <p:nvSpPr>
          <p:cNvPr id="11" name="مخطط انسيابي: شريط مثقب 10"/>
          <p:cNvSpPr/>
          <p:nvPr/>
        </p:nvSpPr>
        <p:spPr>
          <a:xfrm rot="5042477">
            <a:off x="5059822" y="3376341"/>
            <a:ext cx="3643338" cy="2683623"/>
          </a:xfrm>
          <a:prstGeom prst="flowChartPunchedTape">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ln w="38100">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ar-SA" sz="2400" b="1" dirty="0" smtClean="0">
                <a:solidFill>
                  <a:schemeClr val="tx1"/>
                </a:solidFill>
              </a:rPr>
              <a:t>الكسرة</a:t>
            </a:r>
          </a:p>
          <a:p>
            <a:pPr algn="ctr"/>
            <a:r>
              <a:rPr lang="ar-SA" sz="2400" b="1" dirty="0" smtClean="0">
                <a:solidFill>
                  <a:schemeClr val="tx1"/>
                </a:solidFill>
              </a:rPr>
              <a:t> وهي علامة جر........</a:t>
            </a:r>
          </a:p>
          <a:p>
            <a:pPr algn="ctr"/>
            <a:r>
              <a:rPr lang="ar-SA" sz="2400" b="1" dirty="0" smtClean="0">
                <a:solidFill>
                  <a:schemeClr val="tx1"/>
                </a:solidFill>
              </a:rPr>
              <a:t>تلحق آخر الاسم المعرب المفرد و...........</a:t>
            </a:r>
          </a:p>
          <a:p>
            <a:pPr algn="ctr"/>
            <a:r>
              <a:rPr lang="ar-SA" sz="2400" b="1" dirty="0" smtClean="0">
                <a:solidFill>
                  <a:schemeClr val="tx1"/>
                </a:solidFill>
              </a:rPr>
              <a:t>و...................</a:t>
            </a:r>
            <a:endParaRPr lang="ar-SA" sz="2400" b="1" dirty="0">
              <a:solidFill>
                <a:schemeClr val="tx1"/>
              </a:solidFill>
            </a:endParaRPr>
          </a:p>
        </p:txBody>
      </p:sp>
      <p:sp>
        <p:nvSpPr>
          <p:cNvPr id="12" name="مستطيل مستدير الزوايا 11"/>
          <p:cNvSpPr/>
          <p:nvPr/>
        </p:nvSpPr>
        <p:spPr>
          <a:xfrm>
            <a:off x="3714744" y="3143248"/>
            <a:ext cx="1571636" cy="3429024"/>
          </a:xfrm>
          <a:prstGeom prst="roundRect">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ln w="38100">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علامات جر الأسماء علامات أصلية وعلامات فرعية</a:t>
            </a:r>
            <a:endParaRPr lang="ar-SA"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3" name="مخطط انسيابي: شريط مثقب 12"/>
          <p:cNvSpPr/>
          <p:nvPr/>
        </p:nvSpPr>
        <p:spPr>
          <a:xfrm rot="5042477">
            <a:off x="124326" y="3342374"/>
            <a:ext cx="3643338" cy="2904262"/>
          </a:xfrm>
          <a:prstGeom prst="flowChartPunchedTape">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lin ang="10800000" scaled="1"/>
            <a:tileRect/>
          </a:gradFill>
          <a:ln w="38100">
            <a:solidFill>
              <a:schemeClr val="accent4">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vert270" rtlCol="1" anchor="ctr"/>
          <a:lstStyle/>
          <a:p>
            <a:pPr algn="ctr"/>
            <a:r>
              <a:rPr lang="ar-SA" sz="2400" b="1" dirty="0" smtClean="0">
                <a:solidFill>
                  <a:schemeClr val="tx1"/>
                </a:solidFill>
              </a:rPr>
              <a:t>الياء</a:t>
            </a:r>
          </a:p>
          <a:p>
            <a:pPr algn="ctr"/>
            <a:r>
              <a:rPr lang="ar-SA" sz="2400" b="1" dirty="0" smtClean="0">
                <a:solidFill>
                  <a:schemeClr val="tx1"/>
                </a:solidFill>
              </a:rPr>
              <a:t>وهي علامة جر........</a:t>
            </a:r>
          </a:p>
          <a:p>
            <a:pPr algn="ctr"/>
            <a:r>
              <a:rPr lang="ar-SA" sz="2400" b="1" dirty="0" smtClean="0">
                <a:solidFill>
                  <a:schemeClr val="tx1"/>
                </a:solidFill>
              </a:rPr>
              <a:t>تلحق آخر الاسم المعرب</a:t>
            </a:r>
          </a:p>
          <a:p>
            <a:pPr algn="ctr"/>
            <a:r>
              <a:rPr lang="ar-SA" sz="2400" b="1" dirty="0" smtClean="0">
                <a:solidFill>
                  <a:schemeClr val="tx1"/>
                </a:solidFill>
              </a:rPr>
              <a:t>................</a:t>
            </a:r>
          </a:p>
          <a:p>
            <a:pPr algn="ctr"/>
            <a:r>
              <a:rPr lang="ar-SA" sz="2400" b="1" dirty="0" smtClean="0">
                <a:solidFill>
                  <a:schemeClr val="tx1"/>
                </a:solidFill>
              </a:rPr>
              <a:t>...................</a:t>
            </a:r>
          </a:p>
          <a:p>
            <a:pPr algn="ctr"/>
            <a:r>
              <a:rPr lang="ar-SA" sz="2400" b="1" dirty="0" smtClean="0">
                <a:solidFill>
                  <a:schemeClr val="tx1"/>
                </a:solidFill>
              </a:rPr>
              <a:t>والأسماء الخمسة</a:t>
            </a:r>
          </a:p>
        </p:txBody>
      </p:sp>
      <p:sp>
        <p:nvSpPr>
          <p:cNvPr id="14" name="مربع نص 13"/>
          <p:cNvSpPr txBox="1"/>
          <p:nvPr/>
        </p:nvSpPr>
        <p:spPr>
          <a:xfrm rot="21210901">
            <a:off x="5974412" y="3691598"/>
            <a:ext cx="1000132" cy="523220"/>
          </a:xfrm>
          <a:prstGeom prst="rect">
            <a:avLst/>
          </a:prstGeom>
          <a:noFill/>
        </p:spPr>
        <p:txBody>
          <a:bodyPr wrap="square" rtlCol="1">
            <a:spAutoFit/>
          </a:bodyPr>
          <a:lstStyle/>
          <a:p>
            <a:r>
              <a:rPr lang="ar-SA" sz="2800" b="1" dirty="0" smtClean="0">
                <a:solidFill>
                  <a:srgbClr val="C00000"/>
                </a:solidFill>
              </a:rPr>
              <a:t>أصلية</a:t>
            </a:r>
            <a:endParaRPr lang="ar-SA" b="1" dirty="0">
              <a:solidFill>
                <a:srgbClr val="C00000"/>
              </a:solidFill>
            </a:endParaRPr>
          </a:p>
        </p:txBody>
      </p:sp>
      <p:sp>
        <p:nvSpPr>
          <p:cNvPr id="15" name="مربع نص 14"/>
          <p:cNvSpPr txBox="1"/>
          <p:nvPr/>
        </p:nvSpPr>
        <p:spPr>
          <a:xfrm rot="21224385">
            <a:off x="6126989" y="5579157"/>
            <a:ext cx="1339366" cy="707886"/>
          </a:xfrm>
          <a:prstGeom prst="rect">
            <a:avLst/>
          </a:prstGeom>
          <a:noFill/>
        </p:spPr>
        <p:txBody>
          <a:bodyPr wrap="square" rtlCol="1">
            <a:spAutoFit/>
          </a:bodyPr>
          <a:lstStyle/>
          <a:p>
            <a:pPr algn="ctr"/>
            <a:r>
              <a:rPr lang="ar-SA" sz="2000" b="1" dirty="0" smtClean="0">
                <a:solidFill>
                  <a:srgbClr val="C00000"/>
                </a:solidFill>
              </a:rPr>
              <a:t>جمع المؤنث </a:t>
            </a:r>
          </a:p>
          <a:p>
            <a:pPr algn="ctr"/>
            <a:r>
              <a:rPr lang="ar-SA" sz="2000" b="1" dirty="0" smtClean="0">
                <a:solidFill>
                  <a:srgbClr val="C00000"/>
                </a:solidFill>
              </a:rPr>
              <a:t>السالم</a:t>
            </a:r>
            <a:endParaRPr lang="ar-SA" sz="1400" b="1" dirty="0">
              <a:solidFill>
                <a:srgbClr val="C00000"/>
              </a:solidFill>
            </a:endParaRPr>
          </a:p>
        </p:txBody>
      </p:sp>
      <p:sp>
        <p:nvSpPr>
          <p:cNvPr id="16" name="مربع نص 15"/>
          <p:cNvSpPr txBox="1"/>
          <p:nvPr/>
        </p:nvSpPr>
        <p:spPr>
          <a:xfrm rot="21279406">
            <a:off x="5768520" y="5120358"/>
            <a:ext cx="1643074" cy="461665"/>
          </a:xfrm>
          <a:prstGeom prst="rect">
            <a:avLst/>
          </a:prstGeom>
          <a:noFill/>
        </p:spPr>
        <p:txBody>
          <a:bodyPr wrap="square" rtlCol="1">
            <a:spAutoFit/>
          </a:bodyPr>
          <a:lstStyle/>
          <a:p>
            <a:r>
              <a:rPr lang="ar-SA" sz="2400" b="1" dirty="0" smtClean="0">
                <a:solidFill>
                  <a:srgbClr val="C00000"/>
                </a:solidFill>
              </a:rPr>
              <a:t>جمع التكسير</a:t>
            </a:r>
            <a:endParaRPr lang="ar-SA" sz="1600" b="1" dirty="0">
              <a:solidFill>
                <a:srgbClr val="C00000"/>
              </a:solidFill>
            </a:endParaRPr>
          </a:p>
        </p:txBody>
      </p:sp>
      <p:sp>
        <p:nvSpPr>
          <p:cNvPr id="17" name="مربع نص 16"/>
          <p:cNvSpPr txBox="1"/>
          <p:nvPr/>
        </p:nvSpPr>
        <p:spPr>
          <a:xfrm rot="21400812">
            <a:off x="1085849" y="3734516"/>
            <a:ext cx="1000132" cy="523220"/>
          </a:xfrm>
          <a:prstGeom prst="rect">
            <a:avLst/>
          </a:prstGeom>
          <a:noFill/>
        </p:spPr>
        <p:txBody>
          <a:bodyPr wrap="square" rtlCol="1">
            <a:spAutoFit/>
          </a:bodyPr>
          <a:lstStyle/>
          <a:p>
            <a:r>
              <a:rPr lang="ar-SA" sz="2800" b="1" dirty="0" smtClean="0">
                <a:solidFill>
                  <a:srgbClr val="C00000"/>
                </a:solidFill>
              </a:rPr>
              <a:t>فرعية</a:t>
            </a:r>
            <a:endParaRPr lang="ar-SA" b="1" dirty="0">
              <a:solidFill>
                <a:srgbClr val="C00000"/>
              </a:solidFill>
            </a:endParaRPr>
          </a:p>
        </p:txBody>
      </p:sp>
      <p:sp>
        <p:nvSpPr>
          <p:cNvPr id="18" name="مربع نص 17"/>
          <p:cNvSpPr txBox="1"/>
          <p:nvPr/>
        </p:nvSpPr>
        <p:spPr>
          <a:xfrm rot="21347593">
            <a:off x="1072483" y="4795360"/>
            <a:ext cx="2226869" cy="892552"/>
          </a:xfrm>
          <a:prstGeom prst="rect">
            <a:avLst/>
          </a:prstGeom>
          <a:noFill/>
        </p:spPr>
        <p:txBody>
          <a:bodyPr wrap="square" rtlCol="1">
            <a:spAutoFit/>
          </a:bodyPr>
          <a:lstStyle/>
          <a:p>
            <a:pPr algn="ctr"/>
            <a:r>
              <a:rPr lang="ar-SA" sz="2800" b="1" dirty="0" smtClean="0">
                <a:solidFill>
                  <a:srgbClr val="C00000"/>
                </a:solidFill>
              </a:rPr>
              <a:t>المثنى</a:t>
            </a:r>
          </a:p>
          <a:p>
            <a:pPr algn="ctr"/>
            <a:r>
              <a:rPr lang="ar-SA" sz="2400" b="1" dirty="0" smtClean="0">
                <a:solidFill>
                  <a:srgbClr val="C00000"/>
                </a:solidFill>
              </a:rPr>
              <a:t>وجمع المذكر السالم</a:t>
            </a:r>
            <a:endParaRPr lang="ar-SA" sz="16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edg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edge">
                                      <p:cBhvr>
                                        <p:cTn id="28" dur="1000"/>
                                        <p:tgtEl>
                                          <p:spTgt spid="8"/>
                                        </p:tgtEl>
                                      </p:cBhvr>
                                    </p:animEffect>
                                  </p:childTnLst>
                                </p:cTn>
                              </p:par>
                              <p:par>
                                <p:cTn id="29" presetID="2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edge">
                                      <p:cBhvr>
                                        <p:cTn id="31" dur="1000"/>
                                        <p:tgtEl>
                                          <p:spTgt spid="10"/>
                                        </p:tgtEl>
                                      </p:cBhvr>
                                    </p:animEffect>
                                  </p:childTnLst>
                                </p:cTn>
                              </p:par>
                              <p:par>
                                <p:cTn id="32" presetID="2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edge">
                                      <p:cBhvr>
                                        <p:cTn id="34" dur="1000"/>
                                        <p:tgtEl>
                                          <p:spTgt spid="9"/>
                                        </p:tgtEl>
                                      </p:cBhvr>
                                    </p:animEffect>
                                  </p:childTnLst>
                                </p:cTn>
                              </p:par>
                              <p:par>
                                <p:cTn id="35" presetID="21"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heel(4)">
                                      <p:cBhvr>
                                        <p:cTn id="37" dur="1000"/>
                                        <p:tgtEl>
                                          <p:spTgt spid="11"/>
                                        </p:tgtEl>
                                      </p:cBhvr>
                                    </p:animEffect>
                                  </p:childTnLst>
                                </p:cTn>
                              </p:par>
                              <p:par>
                                <p:cTn id="38" presetID="21" presetClass="entr" presetSubtype="4"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heel(4)">
                                      <p:cBhvr>
                                        <p:cTn id="40" dur="1000"/>
                                        <p:tgtEl>
                                          <p:spTgt spid="12"/>
                                        </p:tgtEl>
                                      </p:cBhvr>
                                    </p:animEffect>
                                  </p:childTnLst>
                                </p:cTn>
                              </p:par>
                              <p:par>
                                <p:cTn id="41" presetID="21"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heel(4)">
                                      <p:cBhvr>
                                        <p:cTn id="43" dur="10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edge">
                                      <p:cBhvr>
                                        <p:cTn id="48" dur="10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edge">
                                      <p:cBhvr>
                                        <p:cTn id="53" dur="10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edge">
                                      <p:cBhvr>
                                        <p:cTn id="58" dur="10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20"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edge">
                                      <p:cBhvr>
                                        <p:cTn id="63" dur="1000"/>
                                        <p:tgtEl>
                                          <p:spTgt spid="17"/>
                                        </p:tgtEl>
                                      </p:cBhvr>
                                    </p:animEffect>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edge">
                                      <p:cBhvr>
                                        <p:cTn id="6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animBg="1"/>
      <p:bldP spid="10" grpId="0"/>
      <p:bldP spid="11" grpId="0" animBg="1"/>
      <p:bldP spid="12" grpId="0" animBg="1"/>
      <p:bldP spid="13" grpId="0" animBg="1"/>
      <p:bldP spid="14" grpId="0"/>
      <p:bldP spid="15" grpId="0"/>
      <p:bldP spid="16" grpId="0"/>
      <p:bldP spid="17" grpId="0"/>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223414" y="1128312"/>
            <a:ext cx="6572296" cy="4643470"/>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i="1" dirty="0" smtClean="0">
                <a:solidFill>
                  <a:schemeClr val="tx1"/>
                </a:solidFill>
              </a:rPr>
              <a:t>في اللغة ألفاظاً يكون الاسم بعدها مجروراً بالإضافة دائماً مثل التي تستخدم للاستثناء(غير/سوى)و</a:t>
            </a:r>
          </a:p>
          <a:p>
            <a:pPr algn="ctr"/>
            <a:r>
              <a:rPr lang="ar-SA" sz="4400" b="1" i="1" dirty="0" smtClean="0">
                <a:solidFill>
                  <a:schemeClr val="tx1"/>
                </a:solidFill>
              </a:rPr>
              <a:t>الظروف(فوق،بين،تحت) </a:t>
            </a:r>
            <a:endParaRPr lang="ar-SA" sz="4400" b="1" i="1" dirty="0">
              <a:solidFill>
                <a:schemeClr val="tx1"/>
              </a:solidFill>
            </a:endParaRPr>
          </a:p>
        </p:txBody>
      </p:sp>
      <p:sp>
        <p:nvSpPr>
          <p:cNvPr id="4" name="سداسي 3"/>
          <p:cNvSpPr/>
          <p:nvPr/>
        </p:nvSpPr>
        <p:spPr>
          <a:xfrm>
            <a:off x="148531" y="293261"/>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أعلم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553673" y="1019366"/>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142844" y="857232"/>
            <a:ext cx="7858180"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أصل المضاف في العمود(أ)بالمضاف إليه المناسب في العمود(ب)،ثم أجعلهما في جملة مفيدة:</a:t>
            </a:r>
            <a:endParaRPr lang="ar-SA" sz="2800" b="1" dirty="0">
              <a:effectLst>
                <a:glow rad="101600">
                  <a:schemeClr val="accent2">
                    <a:satMod val="175000"/>
                    <a:alpha val="40000"/>
                  </a:schemeClr>
                </a:glow>
              </a:effectLst>
            </a:endParaRPr>
          </a:p>
        </p:txBody>
      </p:sp>
      <p:sp>
        <p:nvSpPr>
          <p:cNvPr id="5" name="شكل بيضاوي 4"/>
          <p:cNvSpPr/>
          <p:nvPr/>
        </p:nvSpPr>
        <p:spPr>
          <a:xfrm>
            <a:off x="7429520" y="2285992"/>
            <a:ext cx="714380" cy="571504"/>
          </a:xfrm>
          <a:prstGeom prst="ellipse">
            <a:avLst/>
          </a:prstGeom>
          <a:ln w="38100">
            <a:solidFill>
              <a:schemeClr val="accent4">
                <a:lumMod val="50000"/>
              </a:schemeClr>
            </a:solidFill>
          </a:ln>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800" b="1" dirty="0" smtClean="0">
                <a:solidFill>
                  <a:schemeClr val="tx1"/>
                </a:solidFill>
              </a:rPr>
              <a:t>أ</a:t>
            </a:r>
            <a:endParaRPr lang="ar-SA" sz="2800" b="1" dirty="0">
              <a:solidFill>
                <a:schemeClr val="tx1"/>
              </a:solidFill>
            </a:endParaRPr>
          </a:p>
        </p:txBody>
      </p:sp>
      <p:sp>
        <p:nvSpPr>
          <p:cNvPr id="6" name="شكل بيضاوي 5"/>
          <p:cNvSpPr/>
          <p:nvPr/>
        </p:nvSpPr>
        <p:spPr>
          <a:xfrm>
            <a:off x="6000760" y="2285992"/>
            <a:ext cx="714380" cy="571504"/>
          </a:xfrm>
          <a:prstGeom prst="ellipse">
            <a:avLst/>
          </a:prstGeom>
          <a:ln w="38100">
            <a:solidFill>
              <a:schemeClr val="accent4">
                <a:lumMod val="50000"/>
              </a:schemeClr>
            </a:solidFill>
          </a:ln>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800" b="1" dirty="0" smtClean="0">
                <a:solidFill>
                  <a:schemeClr val="tx1"/>
                </a:solidFill>
              </a:rPr>
              <a:t>ب</a:t>
            </a:r>
            <a:endParaRPr lang="ar-SA" sz="2800" b="1" dirty="0">
              <a:solidFill>
                <a:schemeClr val="tx1"/>
              </a:solidFill>
            </a:endParaRPr>
          </a:p>
        </p:txBody>
      </p:sp>
      <p:sp>
        <p:nvSpPr>
          <p:cNvPr id="7" name="شكل بيضاوي 6"/>
          <p:cNvSpPr/>
          <p:nvPr/>
        </p:nvSpPr>
        <p:spPr>
          <a:xfrm>
            <a:off x="7286644" y="2928934"/>
            <a:ext cx="1071570" cy="571504"/>
          </a:xfrm>
          <a:prstGeom prst="ellipse">
            <a:avLst/>
          </a:prstGeom>
          <a:ln w="38100">
            <a:solidFill>
              <a:schemeClr val="accent4">
                <a:lumMod val="50000"/>
              </a:schemeClr>
            </a:solidFill>
          </a:ln>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400" b="1" dirty="0" smtClean="0">
                <a:solidFill>
                  <a:schemeClr val="tx1"/>
                </a:solidFill>
              </a:rPr>
              <a:t>دخان</a:t>
            </a:r>
            <a:endParaRPr lang="ar-SA" sz="2800" b="1" dirty="0">
              <a:solidFill>
                <a:schemeClr val="tx1"/>
              </a:solidFill>
            </a:endParaRPr>
          </a:p>
        </p:txBody>
      </p:sp>
      <p:sp>
        <p:nvSpPr>
          <p:cNvPr id="8" name="شكل بيضاوي 7"/>
          <p:cNvSpPr/>
          <p:nvPr/>
        </p:nvSpPr>
        <p:spPr>
          <a:xfrm>
            <a:off x="7358082" y="3500438"/>
            <a:ext cx="1071570" cy="571504"/>
          </a:xfrm>
          <a:prstGeom prst="ellipse">
            <a:avLst/>
          </a:prstGeom>
          <a:ln w="38100">
            <a:solidFill>
              <a:schemeClr val="accent4">
                <a:lumMod val="50000"/>
              </a:schemeClr>
            </a:solidFill>
          </a:ln>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400" b="1" dirty="0" smtClean="0">
                <a:solidFill>
                  <a:schemeClr val="tx1"/>
                </a:solidFill>
              </a:rPr>
              <a:t>نظافة</a:t>
            </a:r>
            <a:endParaRPr lang="ar-SA" sz="2800" b="1" dirty="0">
              <a:solidFill>
                <a:schemeClr val="tx1"/>
              </a:solidFill>
            </a:endParaRPr>
          </a:p>
        </p:txBody>
      </p:sp>
      <p:sp>
        <p:nvSpPr>
          <p:cNvPr id="9" name="شكل بيضاوي 8"/>
          <p:cNvSpPr/>
          <p:nvPr/>
        </p:nvSpPr>
        <p:spPr>
          <a:xfrm>
            <a:off x="5715008" y="2928934"/>
            <a:ext cx="1143008" cy="571504"/>
          </a:xfrm>
          <a:prstGeom prst="ellipse">
            <a:avLst/>
          </a:prstGeom>
          <a:ln w="38100">
            <a:solidFill>
              <a:schemeClr val="accent4">
                <a:lumMod val="50000"/>
              </a:schemeClr>
            </a:solidFill>
          </a:ln>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400" b="1" dirty="0" smtClean="0">
                <a:solidFill>
                  <a:schemeClr val="tx1"/>
                </a:solidFill>
              </a:rPr>
              <a:t>المطر</a:t>
            </a:r>
            <a:endParaRPr lang="ar-SA" sz="2800" b="1" dirty="0">
              <a:solidFill>
                <a:schemeClr val="tx1"/>
              </a:solidFill>
            </a:endParaRPr>
          </a:p>
        </p:txBody>
      </p:sp>
      <p:sp>
        <p:nvSpPr>
          <p:cNvPr id="10" name="شكل بيضاوي 9"/>
          <p:cNvSpPr/>
          <p:nvPr/>
        </p:nvSpPr>
        <p:spPr>
          <a:xfrm>
            <a:off x="5715008" y="3500438"/>
            <a:ext cx="1185870" cy="571504"/>
          </a:xfrm>
          <a:prstGeom prst="ellipse">
            <a:avLst/>
          </a:prstGeom>
          <a:ln w="38100">
            <a:solidFill>
              <a:schemeClr val="accent4">
                <a:lumMod val="50000"/>
              </a:schemeClr>
            </a:solidFill>
          </a:ln>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400" b="1" dirty="0" smtClean="0">
                <a:solidFill>
                  <a:schemeClr val="tx1"/>
                </a:solidFill>
              </a:rPr>
              <a:t>القرية</a:t>
            </a:r>
            <a:endParaRPr lang="ar-SA" sz="2800" b="1" dirty="0">
              <a:solidFill>
                <a:schemeClr val="tx1"/>
              </a:solidFill>
            </a:endParaRPr>
          </a:p>
        </p:txBody>
      </p:sp>
      <p:sp>
        <p:nvSpPr>
          <p:cNvPr id="11" name="شكل بيضاوي 10"/>
          <p:cNvSpPr/>
          <p:nvPr/>
        </p:nvSpPr>
        <p:spPr>
          <a:xfrm>
            <a:off x="5715008" y="4071942"/>
            <a:ext cx="1214446" cy="571504"/>
          </a:xfrm>
          <a:prstGeom prst="ellipse">
            <a:avLst/>
          </a:prstGeom>
          <a:ln w="38100">
            <a:solidFill>
              <a:schemeClr val="accent4">
                <a:lumMod val="50000"/>
              </a:schemeClr>
            </a:solidFill>
          </a:ln>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2000" b="1" dirty="0" smtClean="0">
                <a:solidFill>
                  <a:schemeClr val="tx1"/>
                </a:solidFill>
              </a:rPr>
              <a:t>المصانع</a:t>
            </a:r>
            <a:endParaRPr lang="ar-SA" sz="2800" b="1" dirty="0">
              <a:solidFill>
                <a:schemeClr val="tx1"/>
              </a:solidFill>
            </a:endParaRPr>
          </a:p>
        </p:txBody>
      </p:sp>
      <p:sp>
        <p:nvSpPr>
          <p:cNvPr id="12" name="مستطيل مستدير الزوايا 11"/>
          <p:cNvSpPr/>
          <p:nvPr/>
        </p:nvSpPr>
        <p:spPr>
          <a:xfrm>
            <a:off x="714348" y="2428867"/>
            <a:ext cx="4643470" cy="1928827"/>
          </a:xfrm>
          <a:prstGeom prst="roundRect">
            <a:avLst>
              <a:gd name="adj" fmla="val 25161"/>
            </a:avLst>
          </a:prstGeom>
          <a:gradFill flip="none" rotWithShape="1">
            <a:gsLst>
              <a:gs pos="0">
                <a:srgbClr val="25E737">
                  <a:tint val="66000"/>
                  <a:satMod val="160000"/>
                </a:srgbClr>
              </a:gs>
              <a:gs pos="50000">
                <a:srgbClr val="25E737">
                  <a:tint val="44500"/>
                  <a:satMod val="160000"/>
                </a:srgbClr>
              </a:gs>
              <a:gs pos="100000">
                <a:srgbClr val="25E737">
                  <a:tint val="23500"/>
                  <a:satMod val="160000"/>
                </a:srgbClr>
              </a:gs>
            </a:gsLst>
            <a:lin ang="13500000" scaled="1"/>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buFont typeface="Arial" pitchFamily="34" charset="0"/>
              <a:buChar char="•"/>
            </a:pPr>
            <a:endParaRPr lang="ar-SA" sz="2800" b="1" dirty="0">
              <a:solidFill>
                <a:schemeClr val="tx1"/>
              </a:solidFill>
            </a:endParaRPr>
          </a:p>
        </p:txBody>
      </p:sp>
      <p:cxnSp>
        <p:nvCxnSpPr>
          <p:cNvPr id="14" name="رابط كسهم مستقيم 13"/>
          <p:cNvCxnSpPr/>
          <p:nvPr/>
        </p:nvCxnSpPr>
        <p:spPr>
          <a:xfrm rot="5400000" flipH="1" flipV="1">
            <a:off x="6643702" y="3571876"/>
            <a:ext cx="857256" cy="42862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رابط كسهم مستقيم 15"/>
          <p:cNvCxnSpPr/>
          <p:nvPr/>
        </p:nvCxnSpPr>
        <p:spPr>
          <a:xfrm>
            <a:off x="6858016" y="3643314"/>
            <a:ext cx="500066" cy="14287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9" name="مربع نص 18"/>
          <p:cNvSpPr txBox="1"/>
          <p:nvPr/>
        </p:nvSpPr>
        <p:spPr>
          <a:xfrm>
            <a:off x="571472" y="2928934"/>
            <a:ext cx="4714908" cy="954107"/>
          </a:xfrm>
          <a:prstGeom prst="rect">
            <a:avLst/>
          </a:prstGeom>
          <a:noFill/>
        </p:spPr>
        <p:txBody>
          <a:bodyPr wrap="square" rtlCol="1">
            <a:spAutoFit/>
          </a:bodyPr>
          <a:lstStyle/>
          <a:p>
            <a:pPr algn="ctr">
              <a:buFont typeface="Arial" pitchFamily="34" charset="0"/>
              <a:buChar char="•"/>
            </a:pPr>
            <a:r>
              <a:rPr lang="ar-SA" sz="2800" b="1" dirty="0" smtClean="0"/>
              <a:t>دخان المصانع يلوث البيئة.</a:t>
            </a:r>
          </a:p>
          <a:p>
            <a:pPr algn="ctr">
              <a:buFont typeface="Arial" pitchFamily="34" charset="0"/>
              <a:buChar char="•"/>
            </a:pPr>
            <a:r>
              <a:rPr lang="ar-SA" sz="2800" b="1" dirty="0" smtClean="0"/>
              <a:t>يحرص كل قروي على نظافة القرية.</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Left)">
                                      <p:cBhvr>
                                        <p:cTn id="13" dur="1000"/>
                                        <p:tgtEl>
                                          <p:spTgt spid="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lide(fromLeft)">
                                      <p:cBhvr>
                                        <p:cTn id="16" dur="1000"/>
                                        <p:tgtEl>
                                          <p:spTgt spid="6"/>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lide(fromLeft)">
                                      <p:cBhvr>
                                        <p:cTn id="19" dur="1000"/>
                                        <p:tgtEl>
                                          <p:spTgt spid="7"/>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Left)">
                                      <p:cBhvr>
                                        <p:cTn id="22" dur="1000"/>
                                        <p:tgtEl>
                                          <p:spTgt spid="9"/>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lide(fromLeft)">
                                      <p:cBhvr>
                                        <p:cTn id="25" dur="1000"/>
                                        <p:tgtEl>
                                          <p:spTgt spid="8"/>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lide(fromLeft)">
                                      <p:cBhvr>
                                        <p:cTn id="28" dur="1000"/>
                                        <p:tgtEl>
                                          <p:spTgt spid="10"/>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Left)">
                                      <p:cBhvr>
                                        <p:cTn id="31" dur="1000"/>
                                        <p:tgtEl>
                                          <p:spTgt spid="11"/>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lide(fromLeft)">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876871" y="236773"/>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4" name="مربع نص 3"/>
          <p:cNvSpPr txBox="1"/>
          <p:nvPr/>
        </p:nvSpPr>
        <p:spPr>
          <a:xfrm>
            <a:off x="214282" y="142852"/>
            <a:ext cx="7858180"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أستخرج المضاف إليه ثم أبين نوعه وعلامة إعرابه في الجدول التالي:</a:t>
            </a:r>
            <a:endParaRPr lang="ar-SA" sz="2800" b="1" dirty="0">
              <a:effectLst>
                <a:glow rad="101600">
                  <a:schemeClr val="accent2">
                    <a:satMod val="175000"/>
                    <a:alpha val="40000"/>
                  </a:schemeClr>
                </a:glow>
              </a:effectLst>
            </a:endParaRPr>
          </a:p>
        </p:txBody>
      </p:sp>
      <p:graphicFrame>
        <p:nvGraphicFramePr>
          <p:cNvPr id="5" name="جدول 4"/>
          <p:cNvGraphicFramePr>
            <a:graphicFrameLocks noGrp="1"/>
          </p:cNvGraphicFramePr>
          <p:nvPr/>
        </p:nvGraphicFramePr>
        <p:xfrm>
          <a:off x="500030" y="1142984"/>
          <a:ext cx="8358250" cy="5029200"/>
        </p:xfrm>
        <a:graphic>
          <a:graphicData uri="http://schemas.openxmlformats.org/drawingml/2006/table">
            <a:tbl>
              <a:tblPr rtl="1" firstRow="1" bandRow="1">
                <a:tableStyleId>{5C22544A-7EE6-4342-B048-85BDC9FD1C3A}</a:tableStyleId>
              </a:tblPr>
              <a:tblGrid>
                <a:gridCol w="3200438"/>
                <a:gridCol w="1485889"/>
                <a:gridCol w="1743064"/>
                <a:gridCol w="1928859"/>
              </a:tblGrid>
              <a:tr h="370840">
                <a:tc>
                  <a:txBody>
                    <a:bodyPr/>
                    <a:lstStyle/>
                    <a:p>
                      <a:pPr algn="ctr" rtl="1"/>
                      <a:r>
                        <a:rPr lang="ar-SA" sz="2400" dirty="0" smtClean="0">
                          <a:solidFill>
                            <a:schemeClr val="tx1"/>
                          </a:solidFill>
                        </a:rPr>
                        <a:t> الجملة</a:t>
                      </a:r>
                      <a:endParaRPr lang="ar-SA"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r>
                        <a:rPr lang="ar-SA" sz="2400" dirty="0" smtClean="0">
                          <a:solidFill>
                            <a:schemeClr val="tx1"/>
                          </a:solidFill>
                        </a:rPr>
                        <a:t>المضاف إليه</a:t>
                      </a:r>
                      <a:endParaRPr lang="ar-SA"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r>
                        <a:rPr lang="ar-SA" sz="2400" dirty="0" smtClean="0">
                          <a:solidFill>
                            <a:schemeClr val="tx1"/>
                          </a:solidFill>
                        </a:rPr>
                        <a:t>نوعه</a:t>
                      </a:r>
                      <a:endParaRPr lang="ar-SA"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r>
                        <a:rPr lang="ar-SA" sz="2400" dirty="0" smtClean="0">
                          <a:solidFill>
                            <a:schemeClr val="tx1"/>
                          </a:solidFill>
                        </a:rPr>
                        <a:t>علامة إعرابه</a:t>
                      </a:r>
                      <a:endParaRPr lang="ar-SA" sz="2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r>
              <a:tr h="370840">
                <a:tc>
                  <a:txBody>
                    <a:bodyPr/>
                    <a:lstStyle/>
                    <a:p>
                      <a:pPr algn="ctr" rtl="1"/>
                      <a:r>
                        <a:rPr lang="ar-SA" sz="2400" b="0" dirty="0" smtClean="0">
                          <a:solidFill>
                            <a:schemeClr val="tx1"/>
                          </a:solidFill>
                        </a:rPr>
                        <a:t>مياه المجاري من الأسباب التي تلوث البيئة</a:t>
                      </a:r>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r>
              <a:tr h="370840">
                <a:tc>
                  <a:txBody>
                    <a:bodyPr/>
                    <a:lstStyle/>
                    <a:p>
                      <a:pPr algn="ctr" rtl="1"/>
                      <a:r>
                        <a:rPr lang="ar-SA" sz="2400" b="0" dirty="0" smtClean="0">
                          <a:solidFill>
                            <a:schemeClr val="tx1"/>
                          </a:solidFill>
                        </a:rPr>
                        <a:t>إن المطر يغسل أوراق</a:t>
                      </a:r>
                      <a:r>
                        <a:rPr lang="ar-SA" sz="2400" b="0" baseline="0" dirty="0" smtClean="0">
                          <a:solidFill>
                            <a:schemeClr val="tx1"/>
                          </a:solidFill>
                        </a:rPr>
                        <a:t> الأشجار</a:t>
                      </a:r>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r>
              <a:tr h="370840">
                <a:tc>
                  <a:txBody>
                    <a:bodyPr/>
                    <a:lstStyle/>
                    <a:p>
                      <a:pPr algn="ctr" rtl="1"/>
                      <a:r>
                        <a:rPr lang="ar-SA" sz="2400" b="0" dirty="0" smtClean="0">
                          <a:solidFill>
                            <a:schemeClr val="tx1"/>
                          </a:solidFill>
                        </a:rPr>
                        <a:t>اجتمعنا أمام بحيرة صغيرة هادئة</a:t>
                      </a:r>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r>
              <a:tr h="370840">
                <a:tc>
                  <a:txBody>
                    <a:bodyPr/>
                    <a:lstStyle/>
                    <a:p>
                      <a:pPr algn="ctr" rtl="1"/>
                      <a:r>
                        <a:rPr lang="ar-SA" sz="2400" b="0" dirty="0" smtClean="0">
                          <a:solidFill>
                            <a:schemeClr val="tx1"/>
                          </a:solidFill>
                        </a:rPr>
                        <a:t>لا نشتري من باعة الحلوى المتجولين</a:t>
                      </a:r>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r>
              <a:tr h="370840">
                <a:tc>
                  <a:txBody>
                    <a:bodyPr/>
                    <a:lstStyle/>
                    <a:p>
                      <a:pPr algn="ctr" rtl="1"/>
                      <a:r>
                        <a:rPr lang="ar-SA" sz="2400" b="0" dirty="0" smtClean="0">
                          <a:solidFill>
                            <a:schemeClr val="tx1"/>
                          </a:solidFill>
                        </a:rPr>
                        <a:t>إن البحيرات الجبلية تعد مقصد المتنزهين</a:t>
                      </a:r>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r>
              <a:tr h="370840">
                <a:tc>
                  <a:txBody>
                    <a:bodyPr/>
                    <a:lstStyle/>
                    <a:p>
                      <a:pPr algn="ctr" rtl="1"/>
                      <a:r>
                        <a:rPr lang="ar-SA" sz="2400" b="0" dirty="0" smtClean="0">
                          <a:solidFill>
                            <a:schemeClr val="tx1"/>
                          </a:solidFill>
                        </a:rPr>
                        <a:t>المياه الحلوة تحت طبقات الأرض</a:t>
                      </a:r>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c>
                  <a:txBody>
                    <a:bodyPr/>
                    <a:lstStyle/>
                    <a:p>
                      <a:pPr algn="ctr" rtl="1"/>
                      <a:endParaRPr lang="ar-SA"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tcPr>
                </a:tc>
              </a:tr>
            </a:tbl>
          </a:graphicData>
        </a:graphic>
      </p:graphicFrame>
      <p:sp>
        <p:nvSpPr>
          <p:cNvPr id="6" name="مربع نص 5"/>
          <p:cNvSpPr txBox="1"/>
          <p:nvPr/>
        </p:nvSpPr>
        <p:spPr>
          <a:xfrm>
            <a:off x="4357686" y="1714488"/>
            <a:ext cx="1169356" cy="523220"/>
          </a:xfrm>
          <a:prstGeom prst="rect">
            <a:avLst/>
          </a:prstGeom>
          <a:noFill/>
        </p:spPr>
        <p:txBody>
          <a:bodyPr wrap="square" rtlCol="1">
            <a:spAutoFit/>
          </a:bodyPr>
          <a:lstStyle/>
          <a:p>
            <a:r>
              <a:rPr lang="ar-SA" sz="2800" b="1" dirty="0" smtClean="0">
                <a:solidFill>
                  <a:srgbClr val="C00000"/>
                </a:solidFill>
              </a:rPr>
              <a:t>المجاري</a:t>
            </a:r>
            <a:endParaRPr lang="ar-SA" b="1" dirty="0">
              <a:solidFill>
                <a:srgbClr val="C00000"/>
              </a:solidFill>
            </a:endParaRPr>
          </a:p>
        </p:txBody>
      </p:sp>
      <p:sp>
        <p:nvSpPr>
          <p:cNvPr id="7" name="مربع نص 6"/>
          <p:cNvSpPr txBox="1"/>
          <p:nvPr/>
        </p:nvSpPr>
        <p:spPr>
          <a:xfrm>
            <a:off x="2357422" y="1714488"/>
            <a:ext cx="1714512" cy="523220"/>
          </a:xfrm>
          <a:prstGeom prst="rect">
            <a:avLst/>
          </a:prstGeom>
          <a:noFill/>
        </p:spPr>
        <p:txBody>
          <a:bodyPr wrap="square" rtlCol="1">
            <a:spAutoFit/>
          </a:bodyPr>
          <a:lstStyle/>
          <a:p>
            <a:r>
              <a:rPr lang="ar-SA" sz="2800" b="1" dirty="0" smtClean="0">
                <a:solidFill>
                  <a:srgbClr val="C00000"/>
                </a:solidFill>
              </a:rPr>
              <a:t>اسم منقوص</a:t>
            </a:r>
            <a:endParaRPr lang="ar-SA" b="1" dirty="0">
              <a:solidFill>
                <a:srgbClr val="C00000"/>
              </a:solidFill>
            </a:endParaRPr>
          </a:p>
        </p:txBody>
      </p:sp>
      <p:sp>
        <p:nvSpPr>
          <p:cNvPr id="8" name="مربع نص 7"/>
          <p:cNvSpPr txBox="1"/>
          <p:nvPr/>
        </p:nvSpPr>
        <p:spPr>
          <a:xfrm>
            <a:off x="428596" y="1714488"/>
            <a:ext cx="2000264" cy="523220"/>
          </a:xfrm>
          <a:prstGeom prst="rect">
            <a:avLst/>
          </a:prstGeom>
          <a:noFill/>
        </p:spPr>
        <p:txBody>
          <a:bodyPr wrap="square" rtlCol="1">
            <a:spAutoFit/>
          </a:bodyPr>
          <a:lstStyle/>
          <a:p>
            <a:r>
              <a:rPr lang="ar-SA" sz="2800" b="1" dirty="0" smtClean="0">
                <a:solidFill>
                  <a:srgbClr val="C00000"/>
                </a:solidFill>
              </a:rPr>
              <a:t>الكسرة المقدرة</a:t>
            </a:r>
            <a:endParaRPr lang="ar-SA" b="1" dirty="0">
              <a:solidFill>
                <a:srgbClr val="C00000"/>
              </a:solidFill>
            </a:endParaRPr>
          </a:p>
        </p:txBody>
      </p:sp>
      <p:sp>
        <p:nvSpPr>
          <p:cNvPr id="9" name="مربع نص 8"/>
          <p:cNvSpPr txBox="1"/>
          <p:nvPr/>
        </p:nvSpPr>
        <p:spPr>
          <a:xfrm>
            <a:off x="4357686" y="2405714"/>
            <a:ext cx="1169356" cy="523220"/>
          </a:xfrm>
          <a:prstGeom prst="rect">
            <a:avLst/>
          </a:prstGeom>
          <a:noFill/>
        </p:spPr>
        <p:txBody>
          <a:bodyPr wrap="square" rtlCol="1">
            <a:spAutoFit/>
          </a:bodyPr>
          <a:lstStyle/>
          <a:p>
            <a:r>
              <a:rPr lang="ar-SA" sz="2800" b="1" dirty="0" smtClean="0">
                <a:solidFill>
                  <a:srgbClr val="C00000"/>
                </a:solidFill>
              </a:rPr>
              <a:t>الأشجار</a:t>
            </a:r>
            <a:endParaRPr lang="ar-SA" b="1" dirty="0">
              <a:solidFill>
                <a:srgbClr val="C00000"/>
              </a:solidFill>
            </a:endParaRPr>
          </a:p>
        </p:txBody>
      </p:sp>
      <p:sp>
        <p:nvSpPr>
          <p:cNvPr id="10" name="مربع نص 9"/>
          <p:cNvSpPr txBox="1"/>
          <p:nvPr/>
        </p:nvSpPr>
        <p:spPr>
          <a:xfrm>
            <a:off x="2357422" y="2405714"/>
            <a:ext cx="1714512" cy="523220"/>
          </a:xfrm>
          <a:prstGeom prst="rect">
            <a:avLst/>
          </a:prstGeom>
          <a:noFill/>
        </p:spPr>
        <p:txBody>
          <a:bodyPr wrap="square" rtlCol="1">
            <a:spAutoFit/>
          </a:bodyPr>
          <a:lstStyle/>
          <a:p>
            <a:r>
              <a:rPr lang="ar-SA" sz="2800" b="1" dirty="0" smtClean="0">
                <a:solidFill>
                  <a:srgbClr val="C00000"/>
                </a:solidFill>
              </a:rPr>
              <a:t>جمع تكسير</a:t>
            </a:r>
            <a:endParaRPr lang="ar-SA" b="1" dirty="0">
              <a:solidFill>
                <a:srgbClr val="C00000"/>
              </a:solidFill>
            </a:endParaRPr>
          </a:p>
        </p:txBody>
      </p:sp>
      <p:sp>
        <p:nvSpPr>
          <p:cNvPr id="11" name="مربع نص 10"/>
          <p:cNvSpPr txBox="1"/>
          <p:nvPr/>
        </p:nvSpPr>
        <p:spPr>
          <a:xfrm>
            <a:off x="428596" y="2405714"/>
            <a:ext cx="2000264" cy="523220"/>
          </a:xfrm>
          <a:prstGeom prst="rect">
            <a:avLst/>
          </a:prstGeom>
          <a:noFill/>
        </p:spPr>
        <p:txBody>
          <a:bodyPr wrap="square" rtlCol="1">
            <a:spAutoFit/>
          </a:bodyPr>
          <a:lstStyle/>
          <a:p>
            <a:r>
              <a:rPr lang="ar-SA" sz="2800" b="1" dirty="0" smtClean="0">
                <a:solidFill>
                  <a:srgbClr val="C00000"/>
                </a:solidFill>
              </a:rPr>
              <a:t>الكسرة الظاهرة</a:t>
            </a:r>
            <a:endParaRPr lang="ar-SA" b="1" dirty="0">
              <a:solidFill>
                <a:srgbClr val="C00000"/>
              </a:solidFill>
            </a:endParaRPr>
          </a:p>
        </p:txBody>
      </p:sp>
      <p:sp>
        <p:nvSpPr>
          <p:cNvPr id="12" name="مربع نص 11"/>
          <p:cNvSpPr txBox="1"/>
          <p:nvPr/>
        </p:nvSpPr>
        <p:spPr>
          <a:xfrm>
            <a:off x="4357686" y="2977218"/>
            <a:ext cx="1169356" cy="523220"/>
          </a:xfrm>
          <a:prstGeom prst="rect">
            <a:avLst/>
          </a:prstGeom>
          <a:noFill/>
        </p:spPr>
        <p:txBody>
          <a:bodyPr wrap="square" rtlCol="1">
            <a:spAutoFit/>
          </a:bodyPr>
          <a:lstStyle/>
          <a:p>
            <a:pPr algn="ctr"/>
            <a:r>
              <a:rPr lang="ar-SA" sz="2800" b="1" dirty="0" smtClean="0">
                <a:solidFill>
                  <a:srgbClr val="C00000"/>
                </a:solidFill>
              </a:rPr>
              <a:t>بحيرة</a:t>
            </a:r>
            <a:endParaRPr lang="ar-SA" b="1" dirty="0">
              <a:solidFill>
                <a:srgbClr val="C00000"/>
              </a:solidFill>
            </a:endParaRPr>
          </a:p>
        </p:txBody>
      </p:sp>
      <p:sp>
        <p:nvSpPr>
          <p:cNvPr id="13" name="مربع نص 12"/>
          <p:cNvSpPr txBox="1"/>
          <p:nvPr/>
        </p:nvSpPr>
        <p:spPr>
          <a:xfrm>
            <a:off x="2357422" y="2977218"/>
            <a:ext cx="1714512" cy="523220"/>
          </a:xfrm>
          <a:prstGeom prst="rect">
            <a:avLst/>
          </a:prstGeom>
          <a:noFill/>
        </p:spPr>
        <p:txBody>
          <a:bodyPr wrap="square" rtlCol="1">
            <a:spAutoFit/>
          </a:bodyPr>
          <a:lstStyle/>
          <a:p>
            <a:pPr algn="ctr"/>
            <a:r>
              <a:rPr lang="ar-SA" sz="2800" b="1" dirty="0" smtClean="0">
                <a:solidFill>
                  <a:srgbClr val="C00000"/>
                </a:solidFill>
              </a:rPr>
              <a:t>مفرد</a:t>
            </a:r>
            <a:endParaRPr lang="ar-SA" b="1" dirty="0">
              <a:solidFill>
                <a:srgbClr val="C00000"/>
              </a:solidFill>
            </a:endParaRPr>
          </a:p>
        </p:txBody>
      </p:sp>
      <p:sp>
        <p:nvSpPr>
          <p:cNvPr id="14" name="مربع نص 13"/>
          <p:cNvSpPr txBox="1"/>
          <p:nvPr/>
        </p:nvSpPr>
        <p:spPr>
          <a:xfrm>
            <a:off x="428596" y="2977218"/>
            <a:ext cx="2000264" cy="523220"/>
          </a:xfrm>
          <a:prstGeom prst="rect">
            <a:avLst/>
          </a:prstGeom>
          <a:noFill/>
        </p:spPr>
        <p:txBody>
          <a:bodyPr wrap="square" rtlCol="1">
            <a:spAutoFit/>
          </a:bodyPr>
          <a:lstStyle/>
          <a:p>
            <a:r>
              <a:rPr lang="ar-SA" sz="2800" b="1" dirty="0" smtClean="0">
                <a:solidFill>
                  <a:srgbClr val="C00000"/>
                </a:solidFill>
              </a:rPr>
              <a:t>الكسرة الظاهرة</a:t>
            </a:r>
            <a:endParaRPr lang="ar-SA" b="1" dirty="0">
              <a:solidFill>
                <a:srgbClr val="C00000"/>
              </a:solidFill>
            </a:endParaRPr>
          </a:p>
        </p:txBody>
      </p:sp>
      <p:sp>
        <p:nvSpPr>
          <p:cNvPr id="15" name="مربع نص 14"/>
          <p:cNvSpPr txBox="1"/>
          <p:nvPr/>
        </p:nvSpPr>
        <p:spPr>
          <a:xfrm>
            <a:off x="4357686" y="3763036"/>
            <a:ext cx="1169356" cy="523220"/>
          </a:xfrm>
          <a:prstGeom prst="rect">
            <a:avLst/>
          </a:prstGeom>
          <a:noFill/>
        </p:spPr>
        <p:txBody>
          <a:bodyPr wrap="square" rtlCol="1">
            <a:spAutoFit/>
          </a:bodyPr>
          <a:lstStyle/>
          <a:p>
            <a:pPr algn="ctr"/>
            <a:r>
              <a:rPr lang="ar-SA" sz="2800" b="1" dirty="0" smtClean="0">
                <a:solidFill>
                  <a:srgbClr val="C00000"/>
                </a:solidFill>
              </a:rPr>
              <a:t>الحلوى</a:t>
            </a:r>
            <a:endParaRPr lang="ar-SA" b="1" dirty="0">
              <a:solidFill>
                <a:srgbClr val="C00000"/>
              </a:solidFill>
            </a:endParaRPr>
          </a:p>
        </p:txBody>
      </p:sp>
      <p:sp>
        <p:nvSpPr>
          <p:cNvPr id="16" name="مربع نص 15"/>
          <p:cNvSpPr txBox="1"/>
          <p:nvPr/>
        </p:nvSpPr>
        <p:spPr>
          <a:xfrm>
            <a:off x="2357422" y="3763036"/>
            <a:ext cx="1714512" cy="523220"/>
          </a:xfrm>
          <a:prstGeom prst="rect">
            <a:avLst/>
          </a:prstGeom>
          <a:noFill/>
        </p:spPr>
        <p:txBody>
          <a:bodyPr wrap="square" rtlCol="1">
            <a:spAutoFit/>
          </a:bodyPr>
          <a:lstStyle/>
          <a:p>
            <a:r>
              <a:rPr lang="ar-SA" sz="2800" b="1" dirty="0" smtClean="0">
                <a:solidFill>
                  <a:srgbClr val="C00000"/>
                </a:solidFill>
              </a:rPr>
              <a:t>اسم مقصور</a:t>
            </a:r>
            <a:endParaRPr lang="ar-SA" b="1" dirty="0">
              <a:solidFill>
                <a:srgbClr val="C00000"/>
              </a:solidFill>
            </a:endParaRPr>
          </a:p>
        </p:txBody>
      </p:sp>
      <p:sp>
        <p:nvSpPr>
          <p:cNvPr id="17" name="مربع نص 16"/>
          <p:cNvSpPr txBox="1"/>
          <p:nvPr/>
        </p:nvSpPr>
        <p:spPr>
          <a:xfrm>
            <a:off x="428596" y="3763036"/>
            <a:ext cx="2000264" cy="523220"/>
          </a:xfrm>
          <a:prstGeom prst="rect">
            <a:avLst/>
          </a:prstGeom>
          <a:noFill/>
        </p:spPr>
        <p:txBody>
          <a:bodyPr wrap="square" rtlCol="1">
            <a:spAutoFit/>
          </a:bodyPr>
          <a:lstStyle/>
          <a:p>
            <a:r>
              <a:rPr lang="ar-SA" sz="2800" b="1" dirty="0" smtClean="0">
                <a:solidFill>
                  <a:srgbClr val="C00000"/>
                </a:solidFill>
              </a:rPr>
              <a:t>الكسرة المقدرة</a:t>
            </a:r>
            <a:endParaRPr lang="ar-SA" b="1" dirty="0">
              <a:solidFill>
                <a:srgbClr val="C00000"/>
              </a:solidFill>
            </a:endParaRPr>
          </a:p>
        </p:txBody>
      </p:sp>
      <p:sp>
        <p:nvSpPr>
          <p:cNvPr id="18" name="مربع نص 17"/>
          <p:cNvSpPr txBox="1"/>
          <p:nvPr/>
        </p:nvSpPr>
        <p:spPr>
          <a:xfrm>
            <a:off x="4214810" y="4620292"/>
            <a:ext cx="1312232" cy="523220"/>
          </a:xfrm>
          <a:prstGeom prst="rect">
            <a:avLst/>
          </a:prstGeom>
          <a:noFill/>
        </p:spPr>
        <p:txBody>
          <a:bodyPr wrap="square" rtlCol="1">
            <a:spAutoFit/>
          </a:bodyPr>
          <a:lstStyle/>
          <a:p>
            <a:r>
              <a:rPr lang="ar-SA" sz="2800" b="1" dirty="0" smtClean="0">
                <a:solidFill>
                  <a:srgbClr val="C00000"/>
                </a:solidFill>
              </a:rPr>
              <a:t>المتنزهين</a:t>
            </a:r>
            <a:endParaRPr lang="ar-SA" b="1" dirty="0">
              <a:solidFill>
                <a:srgbClr val="C00000"/>
              </a:solidFill>
            </a:endParaRPr>
          </a:p>
        </p:txBody>
      </p:sp>
      <p:sp>
        <p:nvSpPr>
          <p:cNvPr id="19" name="مربع نص 18"/>
          <p:cNvSpPr txBox="1"/>
          <p:nvPr/>
        </p:nvSpPr>
        <p:spPr>
          <a:xfrm>
            <a:off x="2428860" y="4620292"/>
            <a:ext cx="1714512" cy="461665"/>
          </a:xfrm>
          <a:prstGeom prst="rect">
            <a:avLst/>
          </a:prstGeom>
          <a:noFill/>
        </p:spPr>
        <p:txBody>
          <a:bodyPr wrap="square" rtlCol="1">
            <a:spAutoFit/>
          </a:bodyPr>
          <a:lstStyle/>
          <a:p>
            <a:r>
              <a:rPr lang="ar-SA" sz="2400" b="1" dirty="0" smtClean="0">
                <a:solidFill>
                  <a:srgbClr val="C00000"/>
                </a:solidFill>
              </a:rPr>
              <a:t>جمع مذكر سالم</a:t>
            </a:r>
            <a:endParaRPr lang="ar-SA" sz="1600" b="1" dirty="0">
              <a:solidFill>
                <a:srgbClr val="C00000"/>
              </a:solidFill>
            </a:endParaRPr>
          </a:p>
        </p:txBody>
      </p:sp>
      <p:sp>
        <p:nvSpPr>
          <p:cNvPr id="20" name="مربع نص 19"/>
          <p:cNvSpPr txBox="1"/>
          <p:nvPr/>
        </p:nvSpPr>
        <p:spPr>
          <a:xfrm>
            <a:off x="428596" y="4620292"/>
            <a:ext cx="2000264" cy="523220"/>
          </a:xfrm>
          <a:prstGeom prst="rect">
            <a:avLst/>
          </a:prstGeom>
          <a:noFill/>
        </p:spPr>
        <p:txBody>
          <a:bodyPr wrap="square" rtlCol="1">
            <a:spAutoFit/>
          </a:bodyPr>
          <a:lstStyle/>
          <a:p>
            <a:pPr algn="ctr"/>
            <a:r>
              <a:rPr lang="ar-SA" sz="2800" b="1" dirty="0" smtClean="0">
                <a:solidFill>
                  <a:srgbClr val="C00000"/>
                </a:solidFill>
              </a:rPr>
              <a:t>الياء</a:t>
            </a:r>
            <a:endParaRPr lang="ar-SA" b="1" dirty="0">
              <a:solidFill>
                <a:srgbClr val="C00000"/>
              </a:solidFill>
            </a:endParaRPr>
          </a:p>
        </p:txBody>
      </p:sp>
      <p:sp>
        <p:nvSpPr>
          <p:cNvPr id="21" name="مربع نص 20"/>
          <p:cNvSpPr txBox="1"/>
          <p:nvPr/>
        </p:nvSpPr>
        <p:spPr>
          <a:xfrm>
            <a:off x="4357686" y="5406110"/>
            <a:ext cx="1169356" cy="523220"/>
          </a:xfrm>
          <a:prstGeom prst="rect">
            <a:avLst/>
          </a:prstGeom>
          <a:noFill/>
        </p:spPr>
        <p:txBody>
          <a:bodyPr wrap="square" rtlCol="1">
            <a:spAutoFit/>
          </a:bodyPr>
          <a:lstStyle/>
          <a:p>
            <a:pPr algn="ctr"/>
            <a:r>
              <a:rPr lang="ar-SA" sz="2800" b="1" dirty="0" smtClean="0">
                <a:solidFill>
                  <a:srgbClr val="C00000"/>
                </a:solidFill>
              </a:rPr>
              <a:t>طبقات</a:t>
            </a:r>
            <a:endParaRPr lang="ar-SA" b="1" dirty="0">
              <a:solidFill>
                <a:srgbClr val="C00000"/>
              </a:solidFill>
            </a:endParaRPr>
          </a:p>
        </p:txBody>
      </p:sp>
      <p:sp>
        <p:nvSpPr>
          <p:cNvPr id="23" name="مربع نص 22"/>
          <p:cNvSpPr txBox="1"/>
          <p:nvPr/>
        </p:nvSpPr>
        <p:spPr>
          <a:xfrm>
            <a:off x="428596" y="5406110"/>
            <a:ext cx="2000264" cy="523220"/>
          </a:xfrm>
          <a:prstGeom prst="rect">
            <a:avLst/>
          </a:prstGeom>
          <a:noFill/>
        </p:spPr>
        <p:txBody>
          <a:bodyPr wrap="square" rtlCol="1">
            <a:spAutoFit/>
          </a:bodyPr>
          <a:lstStyle/>
          <a:p>
            <a:r>
              <a:rPr lang="ar-SA" sz="2800" b="1" dirty="0" smtClean="0">
                <a:solidFill>
                  <a:srgbClr val="C00000"/>
                </a:solidFill>
              </a:rPr>
              <a:t>الكسرة الظاهرة</a:t>
            </a:r>
            <a:endParaRPr lang="ar-SA" b="1" dirty="0">
              <a:solidFill>
                <a:srgbClr val="C00000"/>
              </a:solidFill>
            </a:endParaRPr>
          </a:p>
        </p:txBody>
      </p:sp>
      <p:sp>
        <p:nvSpPr>
          <p:cNvPr id="24" name="مربع نص 23"/>
          <p:cNvSpPr txBox="1"/>
          <p:nvPr/>
        </p:nvSpPr>
        <p:spPr>
          <a:xfrm>
            <a:off x="2428860" y="5467665"/>
            <a:ext cx="1714512" cy="830997"/>
          </a:xfrm>
          <a:prstGeom prst="rect">
            <a:avLst/>
          </a:prstGeom>
          <a:noFill/>
        </p:spPr>
        <p:txBody>
          <a:bodyPr wrap="square" rtlCol="1">
            <a:spAutoFit/>
          </a:bodyPr>
          <a:lstStyle/>
          <a:p>
            <a:r>
              <a:rPr lang="ar-SA" sz="2400" b="1" dirty="0" smtClean="0">
                <a:solidFill>
                  <a:srgbClr val="C00000"/>
                </a:solidFill>
              </a:rPr>
              <a:t>جمع مؤنث سالم</a:t>
            </a:r>
            <a:endParaRPr lang="ar-SA" sz="16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edg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edg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edg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edg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edge">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edge">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edge">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edge">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20"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edge">
                                      <p:cBhvr>
                                        <p:cTn id="63" dur="500"/>
                                        <p:tgtEl>
                                          <p:spTgt spid="15"/>
                                        </p:tgtEl>
                                      </p:cBhvr>
                                    </p:animEffect>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edge">
                                      <p:cBhvr>
                                        <p:cTn id="68" dur="5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20" presetClass="entr" presetSubtype="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edge">
                                      <p:cBhvr>
                                        <p:cTn id="73" dur="500"/>
                                        <p:tgtEl>
                                          <p:spTgt spid="17"/>
                                        </p:tgtEl>
                                      </p:cBhvr>
                                    </p:animEffect>
                                  </p:childTnLst>
                                </p:cTn>
                              </p:par>
                            </p:childTnLst>
                          </p:cTn>
                        </p:par>
                      </p:childTnLst>
                    </p:cTn>
                  </p:par>
                  <p:par>
                    <p:cTn id="74" fill="hold">
                      <p:stCondLst>
                        <p:cond delay="indefinite"/>
                      </p:stCondLst>
                      <p:childTnLst>
                        <p:par>
                          <p:cTn id="75" fill="hold">
                            <p:stCondLst>
                              <p:cond delay="0"/>
                            </p:stCondLst>
                            <p:childTnLst>
                              <p:par>
                                <p:cTn id="76" presetID="20" presetClass="entr" presetSubtype="0" fill="hold" grpId="0" nodeType="click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edge">
                                      <p:cBhvr>
                                        <p:cTn id="78" dur="500"/>
                                        <p:tgtEl>
                                          <p:spTgt spid="18"/>
                                        </p:tgtEl>
                                      </p:cBhvr>
                                    </p:animEffect>
                                  </p:childTnLst>
                                </p:cTn>
                              </p:par>
                            </p:childTnLst>
                          </p:cTn>
                        </p:par>
                      </p:childTnLst>
                    </p:cTn>
                  </p:par>
                  <p:par>
                    <p:cTn id="79" fill="hold">
                      <p:stCondLst>
                        <p:cond delay="indefinite"/>
                      </p:stCondLst>
                      <p:childTnLst>
                        <p:par>
                          <p:cTn id="80" fill="hold">
                            <p:stCondLst>
                              <p:cond delay="0"/>
                            </p:stCondLst>
                            <p:childTnLst>
                              <p:par>
                                <p:cTn id="81" presetID="20" presetClass="entr" presetSubtype="0" fill="hold" grpId="0" nodeType="click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edge">
                                      <p:cBhvr>
                                        <p:cTn id="83" dur="500"/>
                                        <p:tgtEl>
                                          <p:spTgt spid="19"/>
                                        </p:tgtEl>
                                      </p:cBhvr>
                                    </p:animEffect>
                                  </p:childTnLst>
                                </p:cTn>
                              </p:par>
                            </p:childTnLst>
                          </p:cTn>
                        </p:par>
                      </p:childTnLst>
                    </p:cTn>
                  </p:par>
                  <p:par>
                    <p:cTn id="84" fill="hold">
                      <p:stCondLst>
                        <p:cond delay="indefinite"/>
                      </p:stCondLst>
                      <p:childTnLst>
                        <p:par>
                          <p:cTn id="85" fill="hold">
                            <p:stCondLst>
                              <p:cond delay="0"/>
                            </p:stCondLst>
                            <p:childTnLst>
                              <p:par>
                                <p:cTn id="86" presetID="20" presetClass="entr" presetSubtype="0" fill="hold" grpId="0" nodeType="click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edge">
                                      <p:cBhvr>
                                        <p:cTn id="88" dur="500"/>
                                        <p:tgtEl>
                                          <p:spTgt spid="20"/>
                                        </p:tgtEl>
                                      </p:cBhvr>
                                    </p:animEffect>
                                  </p:childTnLst>
                                </p:cTn>
                              </p:par>
                            </p:childTnLst>
                          </p:cTn>
                        </p:par>
                      </p:childTnLst>
                    </p:cTn>
                  </p:par>
                  <p:par>
                    <p:cTn id="89" fill="hold">
                      <p:stCondLst>
                        <p:cond delay="indefinite"/>
                      </p:stCondLst>
                      <p:childTnLst>
                        <p:par>
                          <p:cTn id="90" fill="hold">
                            <p:stCondLst>
                              <p:cond delay="0"/>
                            </p:stCondLst>
                            <p:childTnLst>
                              <p:par>
                                <p:cTn id="91" presetID="20" presetClass="entr" presetSubtype="0" fill="hold" grpId="0" nodeType="click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wedge">
                                      <p:cBhvr>
                                        <p:cTn id="93" dur="500"/>
                                        <p:tgtEl>
                                          <p:spTgt spid="21"/>
                                        </p:tgtEl>
                                      </p:cBhvr>
                                    </p:animEffect>
                                  </p:childTnLst>
                                </p:cTn>
                              </p:par>
                            </p:childTnLst>
                          </p:cTn>
                        </p:par>
                      </p:childTnLst>
                    </p:cTn>
                  </p:par>
                  <p:par>
                    <p:cTn id="94" fill="hold">
                      <p:stCondLst>
                        <p:cond delay="indefinite"/>
                      </p:stCondLst>
                      <p:childTnLst>
                        <p:par>
                          <p:cTn id="95" fill="hold">
                            <p:stCondLst>
                              <p:cond delay="0"/>
                            </p:stCondLst>
                            <p:childTnLst>
                              <p:par>
                                <p:cTn id="96" presetID="20" presetClass="entr" presetSubtype="0" fill="hold" grpId="0" nodeType="click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wedge">
                                      <p:cBhvr>
                                        <p:cTn id="98" dur="500"/>
                                        <p:tgtEl>
                                          <p:spTgt spid="24"/>
                                        </p:tgtEl>
                                      </p:cBhvr>
                                    </p:animEffect>
                                  </p:childTnLst>
                                </p:cTn>
                              </p:par>
                            </p:childTnLst>
                          </p:cTn>
                        </p:par>
                      </p:childTnLst>
                    </p:cTn>
                  </p:par>
                  <p:par>
                    <p:cTn id="99" fill="hold">
                      <p:stCondLst>
                        <p:cond delay="indefinite"/>
                      </p:stCondLst>
                      <p:childTnLst>
                        <p:par>
                          <p:cTn id="100" fill="hold">
                            <p:stCondLst>
                              <p:cond delay="0"/>
                            </p:stCondLst>
                            <p:childTnLst>
                              <p:par>
                                <p:cTn id="101" presetID="20" presetClass="entr" presetSubtype="0" fill="hold" grpId="0" nodeType="click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wedge">
                                      <p:cBhvr>
                                        <p:cTn id="10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3" grpId="0"/>
      <p:bldP spid="2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6858024"/>
          </a:xfrm>
          <a:prstGeom prst="rect">
            <a:avLst/>
          </a:prstGeom>
          <a:noFill/>
        </p:spPr>
      </p:pic>
      <p:sp>
        <p:nvSpPr>
          <p:cNvPr id="3" name="مخطط انسيابي: شريط مثقب 2"/>
          <p:cNvSpPr/>
          <p:nvPr/>
        </p:nvSpPr>
        <p:spPr>
          <a:xfrm rot="726338">
            <a:off x="7876871" y="497112"/>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a:t>
            </a:r>
          </a:p>
        </p:txBody>
      </p:sp>
      <p:sp>
        <p:nvSpPr>
          <p:cNvPr id="4" name="مربع نص 3"/>
          <p:cNvSpPr txBox="1"/>
          <p:nvPr/>
        </p:nvSpPr>
        <p:spPr>
          <a:xfrm>
            <a:off x="428596" y="403191"/>
            <a:ext cx="7358114"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أضع رقم العلامة المناسبة للمضاف إليه في كل جملة من الجمل التالية:</a:t>
            </a:r>
            <a:endParaRPr lang="ar-SA" sz="2800" b="1" dirty="0">
              <a:effectLst>
                <a:glow rad="101600">
                  <a:schemeClr val="accent2">
                    <a:satMod val="175000"/>
                    <a:alpha val="40000"/>
                  </a:schemeClr>
                </a:glow>
              </a:effectLst>
            </a:endParaRPr>
          </a:p>
        </p:txBody>
      </p:sp>
      <p:sp>
        <p:nvSpPr>
          <p:cNvPr id="5" name="شكل بيضاوي 4"/>
          <p:cNvSpPr/>
          <p:nvPr/>
        </p:nvSpPr>
        <p:spPr>
          <a:xfrm>
            <a:off x="2357422" y="2143116"/>
            <a:ext cx="5000660" cy="3643338"/>
          </a:xfrm>
          <a:prstGeom prst="ellipse">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شكل بيضاوي 5"/>
          <p:cNvSpPr/>
          <p:nvPr/>
        </p:nvSpPr>
        <p:spPr>
          <a:xfrm>
            <a:off x="6143636" y="1357298"/>
            <a:ext cx="1428760" cy="571504"/>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1 الكسرة</a:t>
            </a:r>
            <a:endParaRPr lang="ar-SA" sz="2000" b="1" dirty="0">
              <a:solidFill>
                <a:schemeClr val="tx1"/>
              </a:solidFill>
            </a:endParaRPr>
          </a:p>
        </p:txBody>
      </p:sp>
      <p:sp>
        <p:nvSpPr>
          <p:cNvPr id="7" name="شكل بيضاوي 6"/>
          <p:cNvSpPr/>
          <p:nvPr/>
        </p:nvSpPr>
        <p:spPr>
          <a:xfrm>
            <a:off x="4586269" y="1357297"/>
            <a:ext cx="1428760" cy="571504"/>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2 الياء</a:t>
            </a:r>
            <a:endParaRPr lang="ar-SA" sz="2000" b="1" dirty="0">
              <a:solidFill>
                <a:schemeClr val="tx1"/>
              </a:solidFill>
            </a:endParaRPr>
          </a:p>
        </p:txBody>
      </p:sp>
      <p:cxnSp>
        <p:nvCxnSpPr>
          <p:cNvPr id="9" name="رابط مستقيم 8"/>
          <p:cNvCxnSpPr>
            <a:stCxn id="5" idx="7"/>
            <a:endCxn id="5" idx="3"/>
          </p:cNvCxnSpPr>
          <p:nvPr/>
        </p:nvCxnSpPr>
        <p:spPr>
          <a:xfrm rot="16200000" flipH="1" flipV="1">
            <a:off x="3569637" y="2196785"/>
            <a:ext cx="2576230" cy="3536000"/>
          </a:xfrm>
          <a:prstGeom prst="line">
            <a:avLst/>
          </a:prstGeom>
          <a:ln>
            <a:solidFill>
              <a:srgbClr val="F27C1A"/>
            </a:solidFill>
          </a:ln>
        </p:spPr>
        <p:style>
          <a:lnRef idx="3">
            <a:schemeClr val="accent2"/>
          </a:lnRef>
          <a:fillRef idx="0">
            <a:schemeClr val="accent2"/>
          </a:fillRef>
          <a:effectRef idx="2">
            <a:schemeClr val="accent2"/>
          </a:effectRef>
          <a:fontRef idx="minor">
            <a:schemeClr val="tx1"/>
          </a:fontRef>
        </p:style>
      </p:cxnSp>
      <p:cxnSp>
        <p:nvCxnSpPr>
          <p:cNvPr id="12" name="رابط مستقيم 11"/>
          <p:cNvCxnSpPr/>
          <p:nvPr/>
        </p:nvCxnSpPr>
        <p:spPr>
          <a:xfrm>
            <a:off x="3143241" y="2571743"/>
            <a:ext cx="3286147" cy="2714645"/>
          </a:xfrm>
          <a:prstGeom prst="line">
            <a:avLst/>
          </a:prstGeom>
          <a:ln>
            <a:solidFill>
              <a:srgbClr val="F27C1A"/>
            </a:solidFill>
          </a:ln>
        </p:spPr>
        <p:style>
          <a:lnRef idx="3">
            <a:schemeClr val="accent2"/>
          </a:lnRef>
          <a:fillRef idx="0">
            <a:schemeClr val="accent2"/>
          </a:fillRef>
          <a:effectRef idx="2">
            <a:schemeClr val="accent2"/>
          </a:effectRef>
          <a:fontRef idx="minor">
            <a:schemeClr val="tx1"/>
          </a:fontRef>
        </p:style>
      </p:cxnSp>
      <p:sp>
        <p:nvSpPr>
          <p:cNvPr id="18" name="مربع نص 17"/>
          <p:cNvSpPr txBox="1"/>
          <p:nvPr/>
        </p:nvSpPr>
        <p:spPr>
          <a:xfrm>
            <a:off x="3786182" y="2403455"/>
            <a:ext cx="2000264" cy="954107"/>
          </a:xfrm>
          <a:prstGeom prst="rect">
            <a:avLst/>
          </a:prstGeom>
          <a:noFill/>
        </p:spPr>
        <p:txBody>
          <a:bodyPr wrap="square" rtlCol="1">
            <a:spAutoFit/>
          </a:bodyPr>
          <a:lstStyle/>
          <a:p>
            <a:pPr algn="ctr"/>
            <a:r>
              <a:rPr lang="ar-SA" sz="2800" b="1" dirty="0" smtClean="0"/>
              <a:t>تعجبني نظافة المدرسة</a:t>
            </a:r>
            <a:endParaRPr lang="ar-SA" sz="2800" b="1" dirty="0"/>
          </a:p>
        </p:txBody>
      </p:sp>
      <p:sp>
        <p:nvSpPr>
          <p:cNvPr id="19" name="شكل بيضاوي 18"/>
          <p:cNvSpPr/>
          <p:nvPr/>
        </p:nvSpPr>
        <p:spPr>
          <a:xfrm>
            <a:off x="4572000" y="3286124"/>
            <a:ext cx="571504" cy="500066"/>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a:solidFill>
                <a:schemeClr val="tx1"/>
              </a:solidFill>
            </a:endParaRPr>
          </a:p>
        </p:txBody>
      </p:sp>
      <p:sp>
        <p:nvSpPr>
          <p:cNvPr id="20" name="مربع نص 19"/>
          <p:cNvSpPr txBox="1"/>
          <p:nvPr/>
        </p:nvSpPr>
        <p:spPr>
          <a:xfrm>
            <a:off x="2214546" y="3429000"/>
            <a:ext cx="2000264" cy="1384995"/>
          </a:xfrm>
          <a:prstGeom prst="rect">
            <a:avLst/>
          </a:prstGeom>
          <a:noFill/>
        </p:spPr>
        <p:txBody>
          <a:bodyPr wrap="square" rtlCol="1">
            <a:spAutoFit/>
          </a:bodyPr>
          <a:lstStyle/>
          <a:p>
            <a:pPr algn="ctr"/>
            <a:r>
              <a:rPr lang="ar-SA" sz="2800" b="1" dirty="0" smtClean="0"/>
              <a:t>الماء يفي باحتياج المزارعين</a:t>
            </a:r>
            <a:endParaRPr lang="ar-SA" sz="2800" b="1" dirty="0"/>
          </a:p>
        </p:txBody>
      </p:sp>
      <p:sp>
        <p:nvSpPr>
          <p:cNvPr id="21" name="شكل بيضاوي 20"/>
          <p:cNvSpPr/>
          <p:nvPr/>
        </p:nvSpPr>
        <p:spPr>
          <a:xfrm>
            <a:off x="3929058" y="3643314"/>
            <a:ext cx="571504" cy="500066"/>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a:solidFill>
                <a:schemeClr val="tx1"/>
              </a:solidFill>
            </a:endParaRPr>
          </a:p>
        </p:txBody>
      </p:sp>
      <p:sp>
        <p:nvSpPr>
          <p:cNvPr id="22" name="مربع نص 21"/>
          <p:cNvSpPr txBox="1"/>
          <p:nvPr/>
        </p:nvSpPr>
        <p:spPr>
          <a:xfrm>
            <a:off x="5429256" y="3332149"/>
            <a:ext cx="2000264" cy="1384995"/>
          </a:xfrm>
          <a:prstGeom prst="rect">
            <a:avLst/>
          </a:prstGeom>
          <a:noFill/>
        </p:spPr>
        <p:txBody>
          <a:bodyPr wrap="square" rtlCol="1">
            <a:spAutoFit/>
          </a:bodyPr>
          <a:lstStyle/>
          <a:p>
            <a:pPr algn="ctr"/>
            <a:r>
              <a:rPr lang="ar-SA" sz="2800" b="1" dirty="0" smtClean="0"/>
              <a:t>عوادم </a:t>
            </a:r>
          </a:p>
          <a:p>
            <a:pPr algn="ctr"/>
            <a:r>
              <a:rPr lang="ar-SA" sz="2800" b="1" dirty="0" smtClean="0"/>
              <a:t>السيارات</a:t>
            </a:r>
          </a:p>
          <a:p>
            <a:pPr algn="ctr"/>
            <a:r>
              <a:rPr lang="ar-SA" sz="2800" b="1" dirty="0" smtClean="0"/>
              <a:t> ملوثة للبيئة</a:t>
            </a:r>
            <a:endParaRPr lang="ar-SA" sz="2800" b="1" dirty="0"/>
          </a:p>
        </p:txBody>
      </p:sp>
      <p:sp>
        <p:nvSpPr>
          <p:cNvPr id="23" name="شكل بيضاوي 22"/>
          <p:cNvSpPr/>
          <p:nvPr/>
        </p:nvSpPr>
        <p:spPr>
          <a:xfrm>
            <a:off x="5214942" y="3714752"/>
            <a:ext cx="571504" cy="500066"/>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a:solidFill>
                <a:schemeClr val="tx1"/>
              </a:solidFill>
            </a:endParaRPr>
          </a:p>
        </p:txBody>
      </p:sp>
      <p:sp>
        <p:nvSpPr>
          <p:cNvPr id="24" name="مربع نص 23"/>
          <p:cNvSpPr txBox="1"/>
          <p:nvPr/>
        </p:nvSpPr>
        <p:spPr>
          <a:xfrm>
            <a:off x="3643306" y="4618033"/>
            <a:ext cx="2357454" cy="954107"/>
          </a:xfrm>
          <a:prstGeom prst="rect">
            <a:avLst/>
          </a:prstGeom>
          <a:noFill/>
        </p:spPr>
        <p:txBody>
          <a:bodyPr wrap="square" rtlCol="1">
            <a:spAutoFit/>
          </a:bodyPr>
          <a:lstStyle/>
          <a:p>
            <a:pPr algn="ctr"/>
            <a:r>
              <a:rPr lang="ar-SA" sz="2800" b="1" dirty="0" smtClean="0"/>
              <a:t>النيران من أهم الأسمدة الكيماوية</a:t>
            </a:r>
            <a:endParaRPr lang="ar-SA" sz="2800" b="1" dirty="0"/>
          </a:p>
        </p:txBody>
      </p:sp>
      <p:sp>
        <p:nvSpPr>
          <p:cNvPr id="25" name="شكل بيضاوي 24"/>
          <p:cNvSpPr/>
          <p:nvPr/>
        </p:nvSpPr>
        <p:spPr>
          <a:xfrm>
            <a:off x="4572000" y="4143380"/>
            <a:ext cx="571504" cy="500066"/>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a:solidFill>
                <a:schemeClr val="tx1"/>
              </a:solidFill>
            </a:endParaRPr>
          </a:p>
        </p:txBody>
      </p:sp>
      <p:sp>
        <p:nvSpPr>
          <p:cNvPr id="31" name="مربع نص 30"/>
          <p:cNvSpPr txBox="1"/>
          <p:nvPr/>
        </p:nvSpPr>
        <p:spPr>
          <a:xfrm>
            <a:off x="5143504" y="3714752"/>
            <a:ext cx="714380" cy="523220"/>
          </a:xfrm>
          <a:prstGeom prst="rect">
            <a:avLst/>
          </a:prstGeom>
          <a:noFill/>
        </p:spPr>
        <p:txBody>
          <a:bodyPr wrap="square" rtlCol="1">
            <a:spAutoFit/>
          </a:bodyPr>
          <a:lstStyle/>
          <a:p>
            <a:pPr algn="ctr"/>
            <a:r>
              <a:rPr lang="ar-SA" sz="2800" b="1" dirty="0" smtClean="0">
                <a:solidFill>
                  <a:srgbClr val="C00000"/>
                </a:solidFill>
                <a:sym typeface="Wingdings"/>
              </a:rPr>
              <a:t>1</a:t>
            </a:r>
            <a:endParaRPr lang="ar-SA" sz="2800" b="1" dirty="0">
              <a:solidFill>
                <a:srgbClr val="C00000"/>
              </a:solidFill>
            </a:endParaRPr>
          </a:p>
        </p:txBody>
      </p:sp>
      <p:sp>
        <p:nvSpPr>
          <p:cNvPr id="32" name="مربع نص 31"/>
          <p:cNvSpPr txBox="1"/>
          <p:nvPr/>
        </p:nvSpPr>
        <p:spPr>
          <a:xfrm>
            <a:off x="4500562" y="4120226"/>
            <a:ext cx="714380" cy="523220"/>
          </a:xfrm>
          <a:prstGeom prst="rect">
            <a:avLst/>
          </a:prstGeom>
          <a:noFill/>
        </p:spPr>
        <p:txBody>
          <a:bodyPr wrap="square" rtlCol="1">
            <a:spAutoFit/>
          </a:bodyPr>
          <a:lstStyle/>
          <a:p>
            <a:pPr algn="ctr"/>
            <a:r>
              <a:rPr lang="ar-SA" sz="2800" b="1" dirty="0" smtClean="0">
                <a:solidFill>
                  <a:srgbClr val="C00000"/>
                </a:solidFill>
                <a:sym typeface="Wingdings"/>
              </a:rPr>
              <a:t>1</a:t>
            </a:r>
            <a:endParaRPr lang="ar-SA" sz="2800" b="1" dirty="0">
              <a:solidFill>
                <a:srgbClr val="C00000"/>
              </a:solidFill>
            </a:endParaRPr>
          </a:p>
        </p:txBody>
      </p:sp>
      <p:sp>
        <p:nvSpPr>
          <p:cNvPr id="33" name="مربع نص 32"/>
          <p:cNvSpPr txBox="1"/>
          <p:nvPr/>
        </p:nvSpPr>
        <p:spPr>
          <a:xfrm>
            <a:off x="3857620" y="3643314"/>
            <a:ext cx="714380" cy="523220"/>
          </a:xfrm>
          <a:prstGeom prst="rect">
            <a:avLst/>
          </a:prstGeom>
          <a:noFill/>
        </p:spPr>
        <p:txBody>
          <a:bodyPr wrap="square" rtlCol="1">
            <a:spAutoFit/>
          </a:bodyPr>
          <a:lstStyle/>
          <a:p>
            <a:pPr algn="ctr"/>
            <a:r>
              <a:rPr lang="ar-SA" sz="2800" b="1" dirty="0" smtClean="0">
                <a:solidFill>
                  <a:srgbClr val="C00000"/>
                </a:solidFill>
                <a:sym typeface="Wingdings"/>
              </a:rPr>
              <a:t>2</a:t>
            </a:r>
            <a:endParaRPr lang="ar-SA" sz="2800" b="1" dirty="0">
              <a:solidFill>
                <a:srgbClr val="C00000"/>
              </a:solidFill>
            </a:endParaRPr>
          </a:p>
        </p:txBody>
      </p:sp>
      <p:sp>
        <p:nvSpPr>
          <p:cNvPr id="34" name="مربع نص 33"/>
          <p:cNvSpPr txBox="1"/>
          <p:nvPr/>
        </p:nvSpPr>
        <p:spPr>
          <a:xfrm>
            <a:off x="4500562" y="3286124"/>
            <a:ext cx="714380" cy="523220"/>
          </a:xfrm>
          <a:prstGeom prst="rect">
            <a:avLst/>
          </a:prstGeom>
          <a:noFill/>
        </p:spPr>
        <p:txBody>
          <a:bodyPr wrap="square" rtlCol="1">
            <a:spAutoFit/>
          </a:bodyPr>
          <a:lstStyle/>
          <a:p>
            <a:pPr algn="ctr"/>
            <a:r>
              <a:rPr lang="ar-SA" sz="2800" b="1" dirty="0" smtClean="0">
                <a:solidFill>
                  <a:srgbClr val="C00000"/>
                </a:solidFill>
                <a:sym typeface="Wingdings"/>
              </a:rPr>
              <a:t>1</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lide(fromLeft)">
                                      <p:cBhvr>
                                        <p:cTn id="13" dur="500"/>
                                        <p:tgtEl>
                                          <p:spTgt spid="6"/>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lide(fromLeft)">
                                      <p:cBhvr>
                                        <p:cTn id="16" dur="500"/>
                                        <p:tgtEl>
                                          <p:spTgt spid="7"/>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lide(fromLeft)">
                                      <p:cBhvr>
                                        <p:cTn id="19" dur="500"/>
                                        <p:tgtEl>
                                          <p:spTgt spid="5"/>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lide(fromLeft)">
                                      <p:cBhvr>
                                        <p:cTn id="22" dur="500"/>
                                        <p:tgtEl>
                                          <p:spTgt spid="18"/>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slide(fromLeft)">
                                      <p:cBhvr>
                                        <p:cTn id="25" dur="500"/>
                                        <p:tgtEl>
                                          <p:spTgt spid="22"/>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slide(fromLeft)">
                                      <p:cBhvr>
                                        <p:cTn id="28" dur="500"/>
                                        <p:tgtEl>
                                          <p:spTgt spid="24"/>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slide(fromLeft)">
                                      <p:cBhvr>
                                        <p:cTn id="31" dur="500"/>
                                        <p:tgtEl>
                                          <p:spTgt spid="20"/>
                                        </p:tgtEl>
                                      </p:cBhvr>
                                    </p:animEffect>
                                  </p:childTnLst>
                                </p:cTn>
                              </p:par>
                              <p:par>
                                <p:cTn id="32" presetID="21"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heel(4)">
                                      <p:cBhvr>
                                        <p:cTn id="34" dur="2000"/>
                                        <p:tgtEl>
                                          <p:spTgt spid="19"/>
                                        </p:tgtEl>
                                      </p:cBhvr>
                                    </p:animEffect>
                                  </p:childTnLst>
                                </p:cTn>
                              </p:par>
                              <p:par>
                                <p:cTn id="35" presetID="21"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heel(4)">
                                      <p:cBhvr>
                                        <p:cTn id="37" dur="2000"/>
                                        <p:tgtEl>
                                          <p:spTgt spid="21"/>
                                        </p:tgtEl>
                                      </p:cBhvr>
                                    </p:animEffect>
                                  </p:childTnLst>
                                </p:cTn>
                              </p:par>
                              <p:par>
                                <p:cTn id="38" presetID="21" presetClass="entr" presetSubtype="4"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heel(4)">
                                      <p:cBhvr>
                                        <p:cTn id="40" dur="2000"/>
                                        <p:tgtEl>
                                          <p:spTgt spid="25"/>
                                        </p:tgtEl>
                                      </p:cBhvr>
                                    </p:animEffect>
                                  </p:childTnLst>
                                </p:cTn>
                              </p:par>
                              <p:par>
                                <p:cTn id="41" presetID="21"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heel(4)">
                                      <p:cBhvr>
                                        <p:cTn id="43" dur="20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grpId="0"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edge">
                                      <p:cBhvr>
                                        <p:cTn id="48" dur="500"/>
                                        <p:tgtEl>
                                          <p:spTgt spid="34"/>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edge">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edge">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20" presetClass="entr" presetSubtype="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edge">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18" grpId="0"/>
      <p:bldP spid="19" grpId="0" animBg="1"/>
      <p:bldP spid="20" grpId="0"/>
      <p:bldP spid="21" grpId="0" animBg="1"/>
      <p:bldP spid="22" grpId="0"/>
      <p:bldP spid="23" grpId="0" animBg="1"/>
      <p:bldP spid="24" grpId="0"/>
      <p:bldP spid="25" grpId="0" animBg="1"/>
      <p:bldP spid="31" grpId="0"/>
      <p:bldP spid="32" grpId="0"/>
      <p:bldP spid="33" grpId="0"/>
      <p:bldP spid="3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767987" y="376424"/>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نشاط4</a:t>
            </a:r>
          </a:p>
        </p:txBody>
      </p:sp>
      <p:sp>
        <p:nvSpPr>
          <p:cNvPr id="4" name="مربع نص 3"/>
          <p:cNvSpPr txBox="1"/>
          <p:nvPr/>
        </p:nvSpPr>
        <p:spPr>
          <a:xfrm>
            <a:off x="428596" y="285728"/>
            <a:ext cx="7358114"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أقرأ اللوحتين الإرشاديتين أمامي وأستخرج منهما كل مضاف إليه:</a:t>
            </a:r>
            <a:endParaRPr lang="ar-SA" sz="2800" b="1" dirty="0">
              <a:effectLst>
                <a:glow rad="101600">
                  <a:schemeClr val="accent2">
                    <a:satMod val="175000"/>
                    <a:alpha val="40000"/>
                  </a:schemeClr>
                </a:glow>
              </a:effectLst>
            </a:endParaRPr>
          </a:p>
        </p:txBody>
      </p:sp>
      <p:sp>
        <p:nvSpPr>
          <p:cNvPr id="5" name="مستطيل مستدير الزوايا 4"/>
          <p:cNvSpPr/>
          <p:nvPr/>
        </p:nvSpPr>
        <p:spPr>
          <a:xfrm>
            <a:off x="4714876" y="1357298"/>
            <a:ext cx="2928958" cy="1357322"/>
          </a:xfrm>
          <a:prstGeom prst="roundRect">
            <a:avLst/>
          </a:prstGeom>
          <a:solidFill>
            <a:schemeClr val="tx2">
              <a:lumMod val="20000"/>
              <a:lumOff val="80000"/>
            </a:schemeClr>
          </a:solidFill>
          <a:ln w="38100">
            <a:prstDash val="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ما يحدث في بيئتنا له تأثير على صحتنا</a:t>
            </a:r>
            <a:endParaRPr lang="ar-SA" sz="2400" b="1" dirty="0">
              <a:solidFill>
                <a:schemeClr val="tx1"/>
              </a:solidFill>
            </a:endParaRPr>
          </a:p>
        </p:txBody>
      </p:sp>
      <p:sp>
        <p:nvSpPr>
          <p:cNvPr id="6" name="مستطيل مستدير الزوايا 5"/>
          <p:cNvSpPr/>
          <p:nvPr/>
        </p:nvSpPr>
        <p:spPr>
          <a:xfrm>
            <a:off x="1357290" y="1357298"/>
            <a:ext cx="2928958" cy="1357322"/>
          </a:xfrm>
          <a:prstGeom prst="roundRect">
            <a:avLst/>
          </a:prstGeom>
          <a:solidFill>
            <a:schemeClr val="tx2">
              <a:lumMod val="20000"/>
              <a:lumOff val="80000"/>
            </a:schemeClr>
          </a:solidFill>
          <a:ln w="38100">
            <a:prstDash val="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أسبوع النظافة وأسبوع الشجرة فرصة لإثبات المحافظة على البيئة</a:t>
            </a:r>
            <a:endParaRPr lang="ar-SA" sz="2400" b="1" dirty="0">
              <a:solidFill>
                <a:schemeClr val="tx1"/>
              </a:solidFill>
            </a:endParaRPr>
          </a:p>
        </p:txBody>
      </p:sp>
      <p:sp>
        <p:nvSpPr>
          <p:cNvPr id="8" name="مستطيل مستدير الزوايا 7"/>
          <p:cNvSpPr/>
          <p:nvPr/>
        </p:nvSpPr>
        <p:spPr>
          <a:xfrm>
            <a:off x="4714876" y="3643314"/>
            <a:ext cx="4000528" cy="1785950"/>
          </a:xfrm>
          <a:prstGeom prst="roundRect">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path path="circle">
              <a:fillToRect l="50000" t="50000" r="50000" b="50000"/>
            </a:path>
            <a:tileRect/>
          </a:gradFill>
          <a:ln w="381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a:solidFill>
                <a:schemeClr val="tx1"/>
              </a:solidFill>
            </a:endParaRPr>
          </a:p>
        </p:txBody>
      </p:sp>
      <p:sp>
        <p:nvSpPr>
          <p:cNvPr id="9" name="مستطيل مستدير الزوايا 8"/>
          <p:cNvSpPr/>
          <p:nvPr/>
        </p:nvSpPr>
        <p:spPr>
          <a:xfrm>
            <a:off x="571472" y="3643314"/>
            <a:ext cx="3714776" cy="1785950"/>
          </a:xfrm>
          <a:prstGeom prst="roundRect">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path path="circle">
              <a:fillToRect l="50000" t="50000" r="50000" b="50000"/>
            </a:path>
            <a:tileRect/>
          </a:gradFill>
          <a:ln w="381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a:solidFill>
                <a:schemeClr val="tx1"/>
              </a:solidFill>
            </a:endParaRPr>
          </a:p>
        </p:txBody>
      </p:sp>
      <p:cxnSp>
        <p:nvCxnSpPr>
          <p:cNvPr id="12" name="رابط كسهم مستقيم 11"/>
          <p:cNvCxnSpPr/>
          <p:nvPr/>
        </p:nvCxnSpPr>
        <p:spPr>
          <a:xfrm rot="5400000">
            <a:off x="5894397" y="3107529"/>
            <a:ext cx="642148"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رابط كسهم مستقيم 15"/>
          <p:cNvCxnSpPr/>
          <p:nvPr/>
        </p:nvCxnSpPr>
        <p:spPr>
          <a:xfrm rot="5400000">
            <a:off x="2536811" y="3106735"/>
            <a:ext cx="642148"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مربع نص 16"/>
          <p:cNvSpPr txBox="1"/>
          <p:nvPr/>
        </p:nvSpPr>
        <p:spPr>
          <a:xfrm>
            <a:off x="4500562" y="3643314"/>
            <a:ext cx="4286280" cy="1384995"/>
          </a:xfrm>
          <a:prstGeom prst="rect">
            <a:avLst/>
          </a:prstGeom>
          <a:noFill/>
        </p:spPr>
        <p:txBody>
          <a:bodyPr wrap="square" rtlCol="1">
            <a:spAutoFit/>
          </a:bodyPr>
          <a:lstStyle/>
          <a:p>
            <a:pPr algn="ctr"/>
            <a:r>
              <a:rPr lang="ar-SA" sz="2800" b="1" dirty="0" smtClean="0"/>
              <a:t>المضاف إليه:</a:t>
            </a:r>
          </a:p>
          <a:p>
            <a:r>
              <a:rPr lang="ar-SA" sz="2800" b="1" dirty="0" smtClean="0"/>
              <a:t>1) نا الدالة على الفاعلين(صحتنا)</a:t>
            </a:r>
          </a:p>
          <a:p>
            <a:r>
              <a:rPr lang="ar-SA" sz="2800" b="1" dirty="0" smtClean="0"/>
              <a:t>2) نا الدالة على الفاعلين(بيتنا</a:t>
            </a:r>
            <a:r>
              <a:rPr lang="ar-SA" sz="2400" b="1" dirty="0" smtClean="0"/>
              <a:t>)</a:t>
            </a:r>
            <a:endParaRPr lang="ar-SA" sz="2400" dirty="0"/>
          </a:p>
        </p:txBody>
      </p:sp>
      <p:sp>
        <p:nvSpPr>
          <p:cNvPr id="18" name="مربع نص 17"/>
          <p:cNvSpPr txBox="1"/>
          <p:nvPr/>
        </p:nvSpPr>
        <p:spPr>
          <a:xfrm>
            <a:off x="642910" y="3714752"/>
            <a:ext cx="3571900" cy="1384995"/>
          </a:xfrm>
          <a:prstGeom prst="rect">
            <a:avLst/>
          </a:prstGeom>
          <a:noFill/>
        </p:spPr>
        <p:txBody>
          <a:bodyPr wrap="square" rtlCol="1">
            <a:spAutoFit/>
          </a:bodyPr>
          <a:lstStyle/>
          <a:p>
            <a:pPr algn="ctr"/>
            <a:r>
              <a:rPr lang="ar-SA" sz="2800" b="1" dirty="0" smtClean="0"/>
              <a:t>المضاف إليه:</a:t>
            </a:r>
          </a:p>
          <a:p>
            <a:r>
              <a:rPr lang="ar-SA" sz="2800" b="1" dirty="0" smtClean="0"/>
              <a:t>1) النظافة،الشجرة</a:t>
            </a:r>
          </a:p>
          <a:p>
            <a:r>
              <a:rPr lang="ar-SA" sz="2800" b="1" dirty="0" smtClean="0"/>
              <a:t>2)المحافظة</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29"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ppt_x</p:attrName>
                                        </p:attrNameLst>
                                      </p:cBhvr>
                                      <p:tavLst>
                                        <p:tav tm="0">
                                          <p:val>
                                            <p:strVal val="#ppt_x-.2"/>
                                          </p:val>
                                        </p:tav>
                                        <p:tav tm="100000">
                                          <p:val>
                                            <p:strVal val="#ppt_x"/>
                                          </p:val>
                                        </p:tav>
                                      </p:tavLst>
                                    </p:anim>
                                    <p:anim calcmode="lin" valueType="num">
                                      <p:cBhvr>
                                        <p:cTn id="14"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gtEl>
                                      </p:cBhvr>
                                    </p:animEffect>
                                  </p:childTnLst>
                                </p:cTn>
                              </p:par>
                              <p:par>
                                <p:cTn id="16" presetID="29"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ppt_x</p:attrName>
                                        </p:attrNameLst>
                                      </p:cBhvr>
                                      <p:tavLst>
                                        <p:tav tm="0">
                                          <p:val>
                                            <p:strVal val="#ppt_x-.2"/>
                                          </p:val>
                                        </p:tav>
                                        <p:tav tm="100000">
                                          <p:val>
                                            <p:strVal val="#ppt_x"/>
                                          </p:val>
                                        </p:tav>
                                      </p:tavLst>
                                    </p:anim>
                                    <p:anim calcmode="lin" valueType="num">
                                      <p:cBhvr>
                                        <p:cTn id="1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0" dur="1000"/>
                                        <p:tgtEl>
                                          <p:spTgt spid="6"/>
                                        </p:tgtEl>
                                      </p:cBhvr>
                                    </p:animEffect>
                                  </p:childTnLst>
                                </p:cTn>
                              </p:par>
                              <p:par>
                                <p:cTn id="21" presetID="29"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ppt_x</p:attrName>
                                        </p:attrNameLst>
                                      </p:cBhvr>
                                      <p:tavLst>
                                        <p:tav tm="0">
                                          <p:val>
                                            <p:strVal val="#ppt_x-.2"/>
                                          </p:val>
                                        </p:tav>
                                        <p:tav tm="100000">
                                          <p:val>
                                            <p:strVal val="#ppt_x"/>
                                          </p:val>
                                        </p:tav>
                                      </p:tavLst>
                                    </p:anim>
                                    <p:anim calcmode="lin" valueType="num">
                                      <p:cBhvr>
                                        <p:cTn id="24"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2"/>
                                        </p:tgtEl>
                                      </p:cBhvr>
                                    </p:animEffect>
                                  </p:childTnLst>
                                </p:cTn>
                              </p:par>
                              <p:par>
                                <p:cTn id="26" presetID="29"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ppt_x</p:attrName>
                                        </p:attrNameLst>
                                      </p:cBhvr>
                                      <p:tavLst>
                                        <p:tav tm="0">
                                          <p:val>
                                            <p:strVal val="#ppt_x-.2"/>
                                          </p:val>
                                        </p:tav>
                                        <p:tav tm="100000">
                                          <p:val>
                                            <p:strVal val="#ppt_x"/>
                                          </p:val>
                                        </p:tav>
                                      </p:tavLst>
                                    </p:anim>
                                    <p:anim calcmode="lin" valueType="num">
                                      <p:cBhvr>
                                        <p:cTn id="29"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6"/>
                                        </p:tgtEl>
                                      </p:cBhvr>
                                    </p:animEffect>
                                  </p:childTnLst>
                                </p:cTn>
                              </p:par>
                              <p:par>
                                <p:cTn id="31" presetID="29"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ppt_x</p:attrName>
                                        </p:attrNameLst>
                                      </p:cBhvr>
                                      <p:tavLst>
                                        <p:tav tm="0">
                                          <p:val>
                                            <p:strVal val="#ppt_x-.2"/>
                                          </p:val>
                                        </p:tav>
                                        <p:tav tm="100000">
                                          <p:val>
                                            <p:strVal val="#ppt_x"/>
                                          </p:val>
                                        </p:tav>
                                      </p:tavLst>
                                    </p:anim>
                                    <p:anim calcmode="lin" valueType="num">
                                      <p:cBhvr>
                                        <p:cTn id="34"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5" dur="1000"/>
                                        <p:tgtEl>
                                          <p:spTgt spid="9"/>
                                        </p:tgtEl>
                                      </p:cBhvr>
                                    </p:animEffect>
                                  </p:childTnLst>
                                </p:cTn>
                              </p:par>
                              <p:par>
                                <p:cTn id="36" presetID="29"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ppt_x</p:attrName>
                                        </p:attrNameLst>
                                      </p:cBhvr>
                                      <p:tavLst>
                                        <p:tav tm="0">
                                          <p:val>
                                            <p:strVal val="#ppt_x-.2"/>
                                          </p:val>
                                        </p:tav>
                                        <p:tav tm="100000">
                                          <p:val>
                                            <p:strVal val="#ppt_x"/>
                                          </p:val>
                                        </p:tav>
                                      </p:tavLst>
                                    </p:anim>
                                    <p:anim calcmode="lin" valueType="num">
                                      <p:cBhvr>
                                        <p:cTn id="3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0" dur="10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circle(in)">
                                      <p:cBhvr>
                                        <p:cTn id="45" dur="20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circle(in)">
                                      <p:cBhvr>
                                        <p:cTn id="5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8" grpId="0" animBg="1"/>
      <p:bldP spid="9" grpId="0" animBg="1"/>
      <p:bldP spid="17" grpId="0"/>
      <p:bldP spid="1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6876739" y="304986"/>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نشاط5</a:t>
            </a:r>
          </a:p>
        </p:txBody>
      </p:sp>
      <p:sp>
        <p:nvSpPr>
          <p:cNvPr id="4" name="مربع نص 3"/>
          <p:cNvSpPr txBox="1"/>
          <p:nvPr/>
        </p:nvSpPr>
        <p:spPr>
          <a:xfrm>
            <a:off x="428596" y="334012"/>
            <a:ext cx="7358114"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أكتشف الخطأ في العبارات أمامي،ثم أصوبه:</a:t>
            </a:r>
            <a:endParaRPr lang="ar-SA" sz="2800" b="1" dirty="0">
              <a:effectLst>
                <a:glow rad="101600">
                  <a:schemeClr val="accent2">
                    <a:satMod val="175000"/>
                    <a:alpha val="40000"/>
                  </a:schemeClr>
                </a:glow>
              </a:effectLst>
            </a:endParaRPr>
          </a:p>
        </p:txBody>
      </p:sp>
      <p:sp>
        <p:nvSpPr>
          <p:cNvPr id="5" name="مستطيل ذو زوايا قطرية مستديرة 4"/>
          <p:cNvSpPr/>
          <p:nvPr/>
        </p:nvSpPr>
        <p:spPr>
          <a:xfrm>
            <a:off x="714348" y="1071546"/>
            <a:ext cx="7286676" cy="1928826"/>
          </a:xfrm>
          <a:prstGeom prst="round2DiagRect">
            <a:avLst>
              <a:gd name="adj1" fmla="val 36667"/>
              <a:gd name="adj2" fmla="val 0"/>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1/ إن مهندسين الكهرباء يرتدون ملابس واقية.</a:t>
            </a:r>
          </a:p>
          <a:p>
            <a:pPr algn="ctr"/>
            <a:r>
              <a:rPr lang="ar-SA" sz="2400" b="1" dirty="0" smtClean="0">
                <a:solidFill>
                  <a:schemeClr val="tx1"/>
                </a:solidFill>
              </a:rPr>
              <a:t>2/ أقامت الحكومة السدود المياه.</a:t>
            </a:r>
          </a:p>
          <a:p>
            <a:pPr algn="ctr"/>
            <a:r>
              <a:rPr lang="ar-SA" sz="2400" b="1" dirty="0" smtClean="0">
                <a:solidFill>
                  <a:schemeClr val="tx1"/>
                </a:solidFill>
              </a:rPr>
              <a:t>3/ مزارعان الحقل يستخدمان الأسمدة الزراعية.</a:t>
            </a:r>
          </a:p>
          <a:p>
            <a:pPr algn="ctr"/>
            <a:r>
              <a:rPr lang="ar-SA" sz="2400" b="1" dirty="0" smtClean="0">
                <a:solidFill>
                  <a:schemeClr val="tx1"/>
                </a:solidFill>
              </a:rPr>
              <a:t>4/ خوف الفلاحون من الأمراض يبعدهم عن استخدام الكيماويات.</a:t>
            </a:r>
          </a:p>
          <a:p>
            <a:pPr algn="ctr"/>
            <a:r>
              <a:rPr lang="ar-SA" sz="2400" b="1" dirty="0" smtClean="0">
                <a:solidFill>
                  <a:schemeClr val="tx1"/>
                </a:solidFill>
              </a:rPr>
              <a:t>5/ نقاوم التلوث في ماءٍ النهر والبحر.  </a:t>
            </a:r>
            <a:endParaRPr lang="ar-SA" sz="2400" b="1" dirty="0">
              <a:solidFill>
                <a:schemeClr val="tx1"/>
              </a:solidFill>
            </a:endParaRPr>
          </a:p>
        </p:txBody>
      </p:sp>
      <p:graphicFrame>
        <p:nvGraphicFramePr>
          <p:cNvPr id="6" name="جدول 5"/>
          <p:cNvGraphicFramePr>
            <a:graphicFrameLocks noGrp="1"/>
          </p:cNvGraphicFramePr>
          <p:nvPr/>
        </p:nvGraphicFramePr>
        <p:xfrm>
          <a:off x="2143108" y="3248998"/>
          <a:ext cx="4500594" cy="3108960"/>
        </p:xfrm>
        <a:graphic>
          <a:graphicData uri="http://schemas.openxmlformats.org/drawingml/2006/table">
            <a:tbl>
              <a:tblPr rtl="1" firstRow="1" bandRow="1">
                <a:tableStyleId>{5C22544A-7EE6-4342-B048-85BDC9FD1C3A}</a:tableStyleId>
              </a:tblPr>
              <a:tblGrid>
                <a:gridCol w="2250297"/>
                <a:gridCol w="2250297"/>
              </a:tblGrid>
              <a:tr h="370840">
                <a:tc>
                  <a:txBody>
                    <a:bodyPr/>
                    <a:lstStyle/>
                    <a:p>
                      <a:pPr algn="ctr" rtl="1"/>
                      <a:r>
                        <a:rPr lang="ar-SA" sz="2800" dirty="0" smtClean="0">
                          <a:solidFill>
                            <a:schemeClr val="tx1"/>
                          </a:solidFill>
                        </a:rPr>
                        <a:t>الخطأ </a:t>
                      </a:r>
                      <a:endParaRPr lang="ar-SA"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800" dirty="0" smtClean="0">
                          <a:solidFill>
                            <a:schemeClr val="tx1"/>
                          </a:solidFill>
                        </a:rPr>
                        <a:t>الصواب</a:t>
                      </a:r>
                      <a:endParaRPr lang="ar-SA" sz="2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370840">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370840">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370840">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370840">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bl>
          </a:graphicData>
        </a:graphic>
      </p:graphicFrame>
      <p:sp>
        <p:nvSpPr>
          <p:cNvPr id="7" name="مربع نص 6"/>
          <p:cNvSpPr txBox="1"/>
          <p:nvPr/>
        </p:nvSpPr>
        <p:spPr>
          <a:xfrm>
            <a:off x="4786314" y="3786190"/>
            <a:ext cx="1428760" cy="523220"/>
          </a:xfrm>
          <a:prstGeom prst="rect">
            <a:avLst/>
          </a:prstGeom>
          <a:noFill/>
        </p:spPr>
        <p:txBody>
          <a:bodyPr wrap="square" rtlCol="1">
            <a:spAutoFit/>
          </a:bodyPr>
          <a:lstStyle/>
          <a:p>
            <a:pPr algn="ctr"/>
            <a:r>
              <a:rPr lang="ar-SA" sz="2800" b="1" dirty="0" smtClean="0">
                <a:solidFill>
                  <a:srgbClr val="C00000"/>
                </a:solidFill>
              </a:rPr>
              <a:t>مهندسين</a:t>
            </a:r>
            <a:endParaRPr lang="ar-SA" sz="2800" b="1" dirty="0">
              <a:solidFill>
                <a:srgbClr val="C00000"/>
              </a:solidFill>
            </a:endParaRPr>
          </a:p>
        </p:txBody>
      </p:sp>
      <p:sp>
        <p:nvSpPr>
          <p:cNvPr id="8" name="مربع نص 7"/>
          <p:cNvSpPr txBox="1"/>
          <p:nvPr/>
        </p:nvSpPr>
        <p:spPr>
          <a:xfrm>
            <a:off x="4714876" y="5786454"/>
            <a:ext cx="1428760" cy="523220"/>
          </a:xfrm>
          <a:prstGeom prst="rect">
            <a:avLst/>
          </a:prstGeom>
          <a:noFill/>
        </p:spPr>
        <p:txBody>
          <a:bodyPr wrap="square" rtlCol="1">
            <a:spAutoFit/>
          </a:bodyPr>
          <a:lstStyle/>
          <a:p>
            <a:pPr algn="ctr"/>
            <a:r>
              <a:rPr lang="ar-SA" sz="2800" b="1" dirty="0" smtClean="0">
                <a:solidFill>
                  <a:srgbClr val="C00000"/>
                </a:solidFill>
              </a:rPr>
              <a:t>ماءٍ</a:t>
            </a:r>
            <a:endParaRPr lang="ar-SA" sz="2800" b="1" dirty="0">
              <a:solidFill>
                <a:srgbClr val="C00000"/>
              </a:solidFill>
            </a:endParaRPr>
          </a:p>
        </p:txBody>
      </p:sp>
      <p:sp>
        <p:nvSpPr>
          <p:cNvPr id="9" name="مربع نص 8"/>
          <p:cNvSpPr txBox="1"/>
          <p:nvPr/>
        </p:nvSpPr>
        <p:spPr>
          <a:xfrm>
            <a:off x="2571736" y="5857892"/>
            <a:ext cx="1428760" cy="523220"/>
          </a:xfrm>
          <a:prstGeom prst="rect">
            <a:avLst/>
          </a:prstGeom>
          <a:noFill/>
        </p:spPr>
        <p:txBody>
          <a:bodyPr wrap="square" rtlCol="1">
            <a:spAutoFit/>
          </a:bodyPr>
          <a:lstStyle/>
          <a:p>
            <a:pPr algn="ctr"/>
            <a:r>
              <a:rPr lang="ar-SA" sz="2800" b="1" dirty="0" smtClean="0">
                <a:solidFill>
                  <a:srgbClr val="C00000"/>
                </a:solidFill>
              </a:rPr>
              <a:t>ماءِ</a:t>
            </a:r>
            <a:endParaRPr lang="ar-SA" sz="2800" b="1" dirty="0">
              <a:solidFill>
                <a:srgbClr val="C00000"/>
              </a:solidFill>
            </a:endParaRPr>
          </a:p>
        </p:txBody>
      </p:sp>
      <p:sp>
        <p:nvSpPr>
          <p:cNvPr id="10" name="مربع نص 9"/>
          <p:cNvSpPr txBox="1"/>
          <p:nvPr/>
        </p:nvSpPr>
        <p:spPr>
          <a:xfrm>
            <a:off x="2571736" y="4263102"/>
            <a:ext cx="1428760" cy="523220"/>
          </a:xfrm>
          <a:prstGeom prst="rect">
            <a:avLst/>
          </a:prstGeom>
          <a:noFill/>
        </p:spPr>
        <p:txBody>
          <a:bodyPr wrap="square" rtlCol="1">
            <a:spAutoFit/>
          </a:bodyPr>
          <a:lstStyle/>
          <a:p>
            <a:pPr algn="ctr"/>
            <a:r>
              <a:rPr lang="ar-SA" sz="2800" b="1" dirty="0" smtClean="0">
                <a:solidFill>
                  <a:srgbClr val="C00000"/>
                </a:solidFill>
              </a:rPr>
              <a:t>سدود</a:t>
            </a:r>
            <a:endParaRPr lang="ar-SA" sz="2800" b="1" dirty="0">
              <a:solidFill>
                <a:srgbClr val="C00000"/>
              </a:solidFill>
            </a:endParaRPr>
          </a:p>
        </p:txBody>
      </p:sp>
      <p:sp>
        <p:nvSpPr>
          <p:cNvPr id="11" name="مربع نص 10"/>
          <p:cNvSpPr txBox="1"/>
          <p:nvPr/>
        </p:nvSpPr>
        <p:spPr>
          <a:xfrm>
            <a:off x="2571736" y="5286388"/>
            <a:ext cx="1428760" cy="523220"/>
          </a:xfrm>
          <a:prstGeom prst="rect">
            <a:avLst/>
          </a:prstGeom>
          <a:noFill/>
        </p:spPr>
        <p:txBody>
          <a:bodyPr wrap="square" rtlCol="1">
            <a:spAutoFit/>
          </a:bodyPr>
          <a:lstStyle/>
          <a:p>
            <a:pPr algn="ctr"/>
            <a:r>
              <a:rPr lang="ar-SA" sz="2800" b="1" dirty="0" smtClean="0">
                <a:solidFill>
                  <a:srgbClr val="C00000"/>
                </a:solidFill>
              </a:rPr>
              <a:t>الفلاحين</a:t>
            </a:r>
            <a:endParaRPr lang="ar-SA" sz="2800" b="1" dirty="0">
              <a:solidFill>
                <a:srgbClr val="C00000"/>
              </a:solidFill>
            </a:endParaRPr>
          </a:p>
        </p:txBody>
      </p:sp>
      <p:sp>
        <p:nvSpPr>
          <p:cNvPr id="12" name="مربع نص 11"/>
          <p:cNvSpPr txBox="1"/>
          <p:nvPr/>
        </p:nvSpPr>
        <p:spPr>
          <a:xfrm>
            <a:off x="2571736" y="4786322"/>
            <a:ext cx="1428760" cy="523220"/>
          </a:xfrm>
          <a:prstGeom prst="rect">
            <a:avLst/>
          </a:prstGeom>
          <a:noFill/>
        </p:spPr>
        <p:txBody>
          <a:bodyPr wrap="square" rtlCol="1">
            <a:spAutoFit/>
          </a:bodyPr>
          <a:lstStyle/>
          <a:p>
            <a:pPr algn="ctr"/>
            <a:r>
              <a:rPr lang="ar-SA" sz="2800" b="1" dirty="0" smtClean="0">
                <a:solidFill>
                  <a:srgbClr val="C00000"/>
                </a:solidFill>
              </a:rPr>
              <a:t>مزارعا</a:t>
            </a:r>
            <a:endParaRPr lang="ar-SA" sz="2800" b="1" dirty="0">
              <a:solidFill>
                <a:srgbClr val="C00000"/>
              </a:solidFill>
            </a:endParaRPr>
          </a:p>
        </p:txBody>
      </p:sp>
      <p:sp>
        <p:nvSpPr>
          <p:cNvPr id="13" name="مربع نص 12"/>
          <p:cNvSpPr txBox="1"/>
          <p:nvPr/>
        </p:nvSpPr>
        <p:spPr>
          <a:xfrm>
            <a:off x="2571736" y="3786190"/>
            <a:ext cx="1428760" cy="523220"/>
          </a:xfrm>
          <a:prstGeom prst="rect">
            <a:avLst/>
          </a:prstGeom>
          <a:noFill/>
        </p:spPr>
        <p:txBody>
          <a:bodyPr wrap="square" rtlCol="1">
            <a:spAutoFit/>
          </a:bodyPr>
          <a:lstStyle/>
          <a:p>
            <a:pPr algn="ctr"/>
            <a:r>
              <a:rPr lang="ar-SA" sz="2800" b="1" dirty="0" smtClean="0">
                <a:solidFill>
                  <a:srgbClr val="C00000"/>
                </a:solidFill>
              </a:rPr>
              <a:t>مهندسي</a:t>
            </a:r>
            <a:endParaRPr lang="ar-SA" sz="2800" b="1" dirty="0">
              <a:solidFill>
                <a:srgbClr val="C00000"/>
              </a:solidFill>
            </a:endParaRPr>
          </a:p>
        </p:txBody>
      </p:sp>
      <p:sp>
        <p:nvSpPr>
          <p:cNvPr id="14" name="مربع نص 13"/>
          <p:cNvSpPr txBox="1"/>
          <p:nvPr/>
        </p:nvSpPr>
        <p:spPr>
          <a:xfrm>
            <a:off x="4786314" y="5286388"/>
            <a:ext cx="1428760" cy="523220"/>
          </a:xfrm>
          <a:prstGeom prst="rect">
            <a:avLst/>
          </a:prstGeom>
          <a:noFill/>
        </p:spPr>
        <p:txBody>
          <a:bodyPr wrap="square" rtlCol="1">
            <a:spAutoFit/>
          </a:bodyPr>
          <a:lstStyle/>
          <a:p>
            <a:pPr algn="ctr"/>
            <a:r>
              <a:rPr lang="ar-SA" sz="2800" b="1" dirty="0" smtClean="0">
                <a:solidFill>
                  <a:srgbClr val="C00000"/>
                </a:solidFill>
              </a:rPr>
              <a:t>الفلاحون</a:t>
            </a:r>
            <a:endParaRPr lang="ar-SA" sz="2800" b="1" dirty="0">
              <a:solidFill>
                <a:srgbClr val="C00000"/>
              </a:solidFill>
            </a:endParaRPr>
          </a:p>
        </p:txBody>
      </p:sp>
      <p:sp>
        <p:nvSpPr>
          <p:cNvPr id="15" name="مربع نص 14"/>
          <p:cNvSpPr txBox="1"/>
          <p:nvPr/>
        </p:nvSpPr>
        <p:spPr>
          <a:xfrm>
            <a:off x="4714876" y="4763168"/>
            <a:ext cx="1428760" cy="523220"/>
          </a:xfrm>
          <a:prstGeom prst="rect">
            <a:avLst/>
          </a:prstGeom>
          <a:noFill/>
        </p:spPr>
        <p:txBody>
          <a:bodyPr wrap="square" rtlCol="1">
            <a:spAutoFit/>
          </a:bodyPr>
          <a:lstStyle/>
          <a:p>
            <a:pPr algn="ctr"/>
            <a:r>
              <a:rPr lang="ar-SA" sz="2800" b="1" dirty="0" smtClean="0">
                <a:solidFill>
                  <a:srgbClr val="C00000"/>
                </a:solidFill>
              </a:rPr>
              <a:t>مزارعان</a:t>
            </a:r>
            <a:endParaRPr lang="ar-SA" sz="2800" b="1" dirty="0">
              <a:solidFill>
                <a:srgbClr val="C00000"/>
              </a:solidFill>
            </a:endParaRPr>
          </a:p>
        </p:txBody>
      </p:sp>
      <p:sp>
        <p:nvSpPr>
          <p:cNvPr id="16" name="مربع نص 15"/>
          <p:cNvSpPr txBox="1"/>
          <p:nvPr/>
        </p:nvSpPr>
        <p:spPr>
          <a:xfrm>
            <a:off x="4786314" y="4263102"/>
            <a:ext cx="1428760" cy="523220"/>
          </a:xfrm>
          <a:prstGeom prst="rect">
            <a:avLst/>
          </a:prstGeom>
          <a:noFill/>
        </p:spPr>
        <p:txBody>
          <a:bodyPr wrap="square" rtlCol="1">
            <a:spAutoFit/>
          </a:bodyPr>
          <a:lstStyle/>
          <a:p>
            <a:pPr algn="ctr"/>
            <a:r>
              <a:rPr lang="ar-SA" sz="2800" b="1" dirty="0" smtClean="0">
                <a:solidFill>
                  <a:srgbClr val="C00000"/>
                </a:solidFill>
              </a:rPr>
              <a:t>السدود</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par>
                                <p:cTn id="14" presetID="35"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anim calcmode="lin" valueType="num">
                                      <p:cBhvr>
                                        <p:cTn id="17" dur="2000" fill="hold"/>
                                        <p:tgtEl>
                                          <p:spTgt spid="6"/>
                                        </p:tgtEl>
                                        <p:attrNameLst>
                                          <p:attrName>style.rotation</p:attrName>
                                        </p:attrNameLst>
                                      </p:cBhvr>
                                      <p:tavLst>
                                        <p:tav tm="0">
                                          <p:val>
                                            <p:fltVal val="720"/>
                                          </p:val>
                                        </p:tav>
                                        <p:tav tm="100000">
                                          <p:val>
                                            <p:fltVal val="0"/>
                                          </p:val>
                                        </p:tav>
                                      </p:tavLst>
                                    </p:anim>
                                    <p:anim calcmode="lin" valueType="num">
                                      <p:cBhvr>
                                        <p:cTn id="18" dur="2000" fill="hold"/>
                                        <p:tgtEl>
                                          <p:spTgt spid="6"/>
                                        </p:tgtEl>
                                        <p:attrNameLst>
                                          <p:attrName>ppt_h</p:attrName>
                                        </p:attrNameLst>
                                      </p:cBhvr>
                                      <p:tavLst>
                                        <p:tav tm="0">
                                          <p:val>
                                            <p:fltVal val="0"/>
                                          </p:val>
                                        </p:tav>
                                        <p:tav tm="100000">
                                          <p:val>
                                            <p:strVal val="#ppt_h"/>
                                          </p:val>
                                        </p:tav>
                                      </p:tavLst>
                                    </p:anim>
                                    <p:anim calcmode="lin" valueType="num">
                                      <p:cBhvr>
                                        <p:cTn id="19"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ircle(in)">
                                      <p:cBhvr>
                                        <p:cTn id="29" dur="20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circle(in)">
                                      <p:cBhvr>
                                        <p:cTn id="34" dur="20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circle(in)">
                                      <p:cBhvr>
                                        <p:cTn id="39" dur="20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circle(in)">
                                      <p:cBhvr>
                                        <p:cTn id="44" dur="20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circle(in)">
                                      <p:cBhvr>
                                        <p:cTn id="49" dur="20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circle(in)">
                                      <p:cBhvr>
                                        <p:cTn id="54" dur="2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circle(in)">
                                      <p:cBhvr>
                                        <p:cTn id="59" dur="20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6" presetClass="entr" presetSubtype="16"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circle(in)">
                                      <p:cBhvr>
                                        <p:cTn id="64" dur="2000"/>
                                        <p:tgtEl>
                                          <p:spTgt spid="8"/>
                                        </p:tgtEl>
                                      </p:cBhvr>
                                    </p:animEffect>
                                  </p:childTnLst>
                                </p:cTn>
                              </p:par>
                            </p:childTnLst>
                          </p:cTn>
                        </p:par>
                      </p:childTnLst>
                    </p:cTn>
                  </p:par>
                  <p:par>
                    <p:cTn id="65" fill="hold">
                      <p:stCondLst>
                        <p:cond delay="indefinite"/>
                      </p:stCondLst>
                      <p:childTnLst>
                        <p:par>
                          <p:cTn id="66" fill="hold">
                            <p:stCondLst>
                              <p:cond delay="0"/>
                            </p:stCondLst>
                            <p:childTnLst>
                              <p:par>
                                <p:cTn id="67" presetID="6" presetClass="entr" presetSubtype="16" fill="hold" grpId="0" nodeType="click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circle(in)">
                                      <p:cBhvr>
                                        <p:cTn id="6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7" grpId="0"/>
      <p:bldP spid="8" grpId="0"/>
      <p:bldP spid="9" grpId="0"/>
      <p:bldP spid="10" grpId="0"/>
      <p:bldP spid="11" grpId="0"/>
      <p:bldP spid="12" grpId="0"/>
      <p:bldP spid="13" grpId="0"/>
      <p:bldP spid="14" grpId="0"/>
      <p:bldP spid="15" grpId="0"/>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lum bright="10000" contrast="-20000"/>
          </a:blip>
          <a:srcRect/>
          <a:stretch>
            <a:fillRect/>
          </a:stretch>
        </p:blipFill>
        <p:spPr bwMode="auto">
          <a:xfrm>
            <a:off x="0" y="-24"/>
            <a:ext cx="9144000" cy="6858024"/>
          </a:xfrm>
          <a:prstGeom prst="rect">
            <a:avLst/>
          </a:prstGeom>
          <a:noFill/>
        </p:spPr>
      </p:pic>
      <p:sp>
        <p:nvSpPr>
          <p:cNvPr id="4" name="عنوان 3"/>
          <p:cNvSpPr>
            <a:spLocks noGrp="1"/>
          </p:cNvSpPr>
          <p:nvPr>
            <p:ph type="title"/>
          </p:nvPr>
        </p:nvSpPr>
        <p:spPr>
          <a:xfrm rot="21074253">
            <a:off x="323722" y="2343943"/>
            <a:ext cx="8406662" cy="11430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hlinkClick r:id="rId3" action="ppaction://hlinkfile"/>
              </a:rPr>
              <a:t>الجملة </a:t>
            </a: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الاسمية المثبتة</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    </a:t>
            </a:r>
            <a:endParaRPr lang="ar-SA"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572396" y="28572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4" name="مربع نص 3"/>
          <p:cNvSpPr txBox="1"/>
          <p:nvPr/>
        </p:nvSpPr>
        <p:spPr>
          <a:xfrm>
            <a:off x="928662" y="214290"/>
            <a:ext cx="6500858" cy="584775"/>
          </a:xfrm>
          <a:prstGeom prst="rect">
            <a:avLst/>
          </a:prstGeom>
          <a:noFill/>
        </p:spPr>
        <p:txBody>
          <a:bodyPr wrap="square" rtlCol="1">
            <a:spAutoFit/>
          </a:bodyPr>
          <a:lstStyle/>
          <a:p>
            <a:pPr algn="ctr"/>
            <a:r>
              <a:rPr lang="ar-SA" sz="3200" b="1" dirty="0" smtClean="0">
                <a:cs typeface="DecoType Naskh" pitchFamily="2" charset="-78"/>
              </a:rPr>
              <a:t>1) أقرأ وألاحظ الجمل التالية،ثم أكمل الحقول الفارغة:</a:t>
            </a:r>
          </a:p>
        </p:txBody>
      </p:sp>
      <p:sp>
        <p:nvSpPr>
          <p:cNvPr id="5" name="مخطط انسيابي: قرار 4"/>
          <p:cNvSpPr/>
          <p:nvPr/>
        </p:nvSpPr>
        <p:spPr>
          <a:xfrm>
            <a:off x="5357818" y="1071546"/>
            <a:ext cx="3286148" cy="857256"/>
          </a:xfrm>
          <a:prstGeom prst="flowChartDecision">
            <a:avLst/>
          </a:prstGeom>
          <a:gradFill flip="none" rotWithShape="1">
            <a:gsLst>
              <a:gs pos="0">
                <a:srgbClr val="A26A76">
                  <a:tint val="66000"/>
                  <a:satMod val="160000"/>
                </a:srgbClr>
              </a:gs>
              <a:gs pos="50000">
                <a:srgbClr val="A26A76">
                  <a:tint val="44500"/>
                  <a:satMod val="160000"/>
                </a:srgbClr>
              </a:gs>
              <a:gs pos="100000">
                <a:srgbClr val="A26A76">
                  <a:tint val="23500"/>
                  <a:satMod val="160000"/>
                </a:srgbClr>
              </a:gs>
            </a:gsLst>
            <a:lin ang="2700000" scaled="1"/>
            <a:tileRect/>
          </a:gra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السماء ممطرة</a:t>
            </a:r>
            <a:endParaRPr lang="ar-SA" sz="2400" b="1" dirty="0">
              <a:solidFill>
                <a:schemeClr val="tx1"/>
              </a:solidFill>
            </a:endParaRPr>
          </a:p>
        </p:txBody>
      </p:sp>
      <p:sp>
        <p:nvSpPr>
          <p:cNvPr id="6" name="مخطط انسيابي: قرار 5"/>
          <p:cNvSpPr/>
          <p:nvPr/>
        </p:nvSpPr>
        <p:spPr>
          <a:xfrm>
            <a:off x="357158" y="1928802"/>
            <a:ext cx="3286148" cy="857256"/>
          </a:xfrm>
          <a:prstGeom prst="flowChartDecision">
            <a:avLst/>
          </a:prstGeom>
          <a:gradFill flip="none" rotWithShape="1">
            <a:gsLst>
              <a:gs pos="0">
                <a:srgbClr val="A26A76">
                  <a:tint val="66000"/>
                  <a:satMod val="160000"/>
                </a:srgbClr>
              </a:gs>
              <a:gs pos="50000">
                <a:srgbClr val="A26A76">
                  <a:tint val="44500"/>
                  <a:satMod val="160000"/>
                </a:srgbClr>
              </a:gs>
              <a:gs pos="100000">
                <a:srgbClr val="A26A76">
                  <a:tint val="23500"/>
                  <a:satMod val="160000"/>
                </a:srgbClr>
              </a:gs>
            </a:gsLst>
            <a:lin ang="2700000" scaled="1"/>
            <a:tileRect/>
          </a:gra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فعل/       </a:t>
            </a:r>
            <a:r>
              <a:rPr lang="ar-SA" sz="1400" b="1" dirty="0" smtClean="0">
                <a:solidFill>
                  <a:schemeClr val="tx1"/>
                </a:solidFill>
              </a:rPr>
              <a:t>(ضمير متصل)</a:t>
            </a:r>
            <a:endParaRPr lang="ar-SA" sz="2400" b="1" dirty="0">
              <a:solidFill>
                <a:schemeClr val="tx1"/>
              </a:solidFill>
            </a:endParaRPr>
          </a:p>
        </p:txBody>
      </p:sp>
      <p:sp>
        <p:nvSpPr>
          <p:cNvPr id="7" name="مخطط انسيابي: قرار 6"/>
          <p:cNvSpPr/>
          <p:nvPr/>
        </p:nvSpPr>
        <p:spPr>
          <a:xfrm>
            <a:off x="357158" y="1071546"/>
            <a:ext cx="3286148" cy="857256"/>
          </a:xfrm>
          <a:prstGeom prst="flowChartDecision">
            <a:avLst/>
          </a:prstGeom>
          <a:gradFill flip="none" rotWithShape="1">
            <a:gsLst>
              <a:gs pos="0">
                <a:srgbClr val="A26A76">
                  <a:tint val="66000"/>
                  <a:satMod val="160000"/>
                </a:srgbClr>
              </a:gs>
              <a:gs pos="50000">
                <a:srgbClr val="A26A76">
                  <a:tint val="44500"/>
                  <a:satMod val="160000"/>
                </a:srgbClr>
              </a:gs>
              <a:gs pos="100000">
                <a:srgbClr val="A26A76">
                  <a:tint val="23500"/>
                  <a:satMod val="160000"/>
                </a:srgbClr>
              </a:gs>
            </a:gsLst>
            <a:lin ang="2700000" scaled="1"/>
            <a:tileRect/>
          </a:gra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أمطري يا سماء</a:t>
            </a:r>
            <a:endParaRPr lang="ar-SA" sz="2400" b="1" dirty="0">
              <a:solidFill>
                <a:schemeClr val="tx1"/>
              </a:solidFill>
            </a:endParaRPr>
          </a:p>
        </p:txBody>
      </p:sp>
      <p:sp>
        <p:nvSpPr>
          <p:cNvPr id="9" name="مخطط انسيابي: قرار 8"/>
          <p:cNvSpPr/>
          <p:nvPr/>
        </p:nvSpPr>
        <p:spPr>
          <a:xfrm>
            <a:off x="2857488" y="2000240"/>
            <a:ext cx="3286148" cy="857256"/>
          </a:xfrm>
          <a:prstGeom prst="flowChartDecision">
            <a:avLst/>
          </a:prstGeom>
          <a:gradFill flip="none" rotWithShape="1">
            <a:gsLst>
              <a:gs pos="0">
                <a:srgbClr val="A26A76">
                  <a:tint val="66000"/>
                  <a:satMod val="160000"/>
                </a:srgbClr>
              </a:gs>
              <a:gs pos="50000">
                <a:srgbClr val="A26A76">
                  <a:tint val="44500"/>
                  <a:satMod val="160000"/>
                </a:srgbClr>
              </a:gs>
              <a:gs pos="100000">
                <a:srgbClr val="A26A76">
                  <a:tint val="23500"/>
                  <a:satMod val="160000"/>
                </a:srgbClr>
              </a:gs>
            </a:gsLst>
            <a:lin ang="2700000" scaled="1"/>
            <a:tileRect/>
          </a:gra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       /فاعل</a:t>
            </a:r>
            <a:r>
              <a:rPr lang="ar-SA" sz="1400" b="1" dirty="0" smtClean="0">
                <a:solidFill>
                  <a:schemeClr val="tx1"/>
                </a:solidFill>
              </a:rPr>
              <a:t>(اسم ظاهر)</a:t>
            </a:r>
            <a:endParaRPr lang="ar-SA" sz="2400" b="1" dirty="0">
              <a:solidFill>
                <a:schemeClr val="tx1"/>
              </a:solidFill>
            </a:endParaRPr>
          </a:p>
        </p:txBody>
      </p:sp>
      <p:sp>
        <p:nvSpPr>
          <p:cNvPr id="10" name="مخطط انسيابي: قرار 9"/>
          <p:cNvSpPr/>
          <p:nvPr/>
        </p:nvSpPr>
        <p:spPr>
          <a:xfrm>
            <a:off x="2857488" y="1071546"/>
            <a:ext cx="3286148" cy="857256"/>
          </a:xfrm>
          <a:prstGeom prst="flowChartDecision">
            <a:avLst/>
          </a:prstGeom>
          <a:gradFill flip="none" rotWithShape="1">
            <a:gsLst>
              <a:gs pos="0">
                <a:srgbClr val="A26A76">
                  <a:tint val="66000"/>
                  <a:satMod val="160000"/>
                </a:srgbClr>
              </a:gs>
              <a:gs pos="50000">
                <a:srgbClr val="A26A76">
                  <a:tint val="44500"/>
                  <a:satMod val="160000"/>
                </a:srgbClr>
              </a:gs>
              <a:gs pos="100000">
                <a:srgbClr val="A26A76">
                  <a:tint val="23500"/>
                  <a:satMod val="160000"/>
                </a:srgbClr>
              </a:gs>
            </a:gsLst>
            <a:lin ang="2700000" scaled="1"/>
            <a:tileRect/>
          </a:gra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تمطر السماء</a:t>
            </a:r>
            <a:endParaRPr lang="ar-SA" sz="2400" b="1" dirty="0">
              <a:solidFill>
                <a:schemeClr val="tx1"/>
              </a:solidFill>
            </a:endParaRPr>
          </a:p>
        </p:txBody>
      </p:sp>
      <p:sp>
        <p:nvSpPr>
          <p:cNvPr id="8" name="مخطط انسيابي: قرار 7"/>
          <p:cNvSpPr/>
          <p:nvPr/>
        </p:nvSpPr>
        <p:spPr>
          <a:xfrm>
            <a:off x="5357818" y="2000240"/>
            <a:ext cx="3286148" cy="857256"/>
          </a:xfrm>
          <a:prstGeom prst="flowChartDecision">
            <a:avLst/>
          </a:prstGeom>
          <a:gradFill flip="none" rotWithShape="1">
            <a:gsLst>
              <a:gs pos="0">
                <a:srgbClr val="A26A76">
                  <a:tint val="66000"/>
                  <a:satMod val="160000"/>
                </a:srgbClr>
              </a:gs>
              <a:gs pos="50000">
                <a:srgbClr val="A26A76">
                  <a:tint val="44500"/>
                  <a:satMod val="160000"/>
                </a:srgbClr>
              </a:gs>
              <a:gs pos="100000">
                <a:srgbClr val="A26A76">
                  <a:tint val="23500"/>
                  <a:satMod val="160000"/>
                </a:srgbClr>
              </a:gs>
            </a:gsLst>
            <a:lin ang="2700000" scaled="1"/>
            <a:tileRect/>
          </a:gra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400" b="1" dirty="0" smtClean="0">
                <a:solidFill>
                  <a:schemeClr val="tx1"/>
                </a:solidFill>
              </a:rPr>
              <a:t>  مبتدأ/</a:t>
            </a:r>
            <a:endParaRPr lang="ar-SA" sz="2400" b="1" dirty="0">
              <a:solidFill>
                <a:schemeClr val="tx1"/>
              </a:solidFill>
            </a:endParaRPr>
          </a:p>
        </p:txBody>
      </p:sp>
      <p:sp>
        <p:nvSpPr>
          <p:cNvPr id="11" name="مخطط انسيابي: قرار 10"/>
          <p:cNvSpPr/>
          <p:nvPr/>
        </p:nvSpPr>
        <p:spPr>
          <a:xfrm>
            <a:off x="357158" y="2786058"/>
            <a:ext cx="3286148" cy="857256"/>
          </a:xfrm>
          <a:prstGeom prst="flowChartDecision">
            <a:avLst/>
          </a:prstGeom>
          <a:gradFill flip="none" rotWithShape="1">
            <a:gsLst>
              <a:gs pos="0">
                <a:srgbClr val="A26A76">
                  <a:tint val="66000"/>
                  <a:satMod val="160000"/>
                </a:srgbClr>
              </a:gs>
              <a:gs pos="50000">
                <a:srgbClr val="A26A76">
                  <a:tint val="44500"/>
                  <a:satMod val="160000"/>
                </a:srgbClr>
              </a:gs>
              <a:gs pos="100000">
                <a:srgbClr val="A26A76">
                  <a:tint val="23500"/>
                  <a:satMod val="160000"/>
                </a:srgbClr>
              </a:gs>
            </a:gsLst>
            <a:lin ang="2700000" scaled="1"/>
            <a:tileRect/>
          </a:gra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400" b="1" dirty="0" smtClean="0">
                <a:solidFill>
                  <a:schemeClr val="tx1"/>
                </a:solidFill>
              </a:rPr>
              <a:t>  جملة</a:t>
            </a:r>
            <a:endParaRPr lang="ar-SA" sz="2400" b="1" dirty="0">
              <a:solidFill>
                <a:schemeClr val="tx1"/>
              </a:solidFill>
            </a:endParaRPr>
          </a:p>
        </p:txBody>
      </p:sp>
      <p:sp>
        <p:nvSpPr>
          <p:cNvPr id="12" name="مخطط انسيابي: قرار 11"/>
          <p:cNvSpPr/>
          <p:nvPr/>
        </p:nvSpPr>
        <p:spPr>
          <a:xfrm>
            <a:off x="2857488" y="2857496"/>
            <a:ext cx="3286148" cy="857256"/>
          </a:xfrm>
          <a:prstGeom prst="flowChartDecision">
            <a:avLst/>
          </a:prstGeom>
          <a:gradFill flip="none" rotWithShape="1">
            <a:gsLst>
              <a:gs pos="0">
                <a:srgbClr val="A26A76">
                  <a:tint val="66000"/>
                  <a:satMod val="160000"/>
                </a:srgbClr>
              </a:gs>
              <a:gs pos="50000">
                <a:srgbClr val="A26A76">
                  <a:tint val="44500"/>
                  <a:satMod val="160000"/>
                </a:srgbClr>
              </a:gs>
              <a:gs pos="100000">
                <a:srgbClr val="A26A76">
                  <a:tint val="23500"/>
                  <a:satMod val="160000"/>
                </a:srgbClr>
              </a:gs>
            </a:gsLst>
            <a:lin ang="2700000" scaled="1"/>
            <a:tileRect/>
          </a:gra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400" b="1" dirty="0" smtClean="0">
                <a:solidFill>
                  <a:schemeClr val="tx1"/>
                </a:solidFill>
              </a:rPr>
              <a:t>   جملة </a:t>
            </a:r>
            <a:endParaRPr lang="ar-SA" sz="2400" b="1" dirty="0">
              <a:solidFill>
                <a:schemeClr val="tx1"/>
              </a:solidFill>
            </a:endParaRPr>
          </a:p>
        </p:txBody>
      </p:sp>
      <p:sp>
        <p:nvSpPr>
          <p:cNvPr id="13" name="مخطط انسيابي: قرار 12"/>
          <p:cNvSpPr/>
          <p:nvPr/>
        </p:nvSpPr>
        <p:spPr>
          <a:xfrm>
            <a:off x="5357818" y="2857496"/>
            <a:ext cx="3286148" cy="857256"/>
          </a:xfrm>
          <a:prstGeom prst="flowChartDecision">
            <a:avLst/>
          </a:prstGeom>
          <a:gradFill flip="none" rotWithShape="1">
            <a:gsLst>
              <a:gs pos="0">
                <a:srgbClr val="A26A76">
                  <a:tint val="66000"/>
                  <a:satMod val="160000"/>
                </a:srgbClr>
              </a:gs>
              <a:gs pos="50000">
                <a:srgbClr val="A26A76">
                  <a:tint val="44500"/>
                  <a:satMod val="160000"/>
                </a:srgbClr>
              </a:gs>
              <a:gs pos="100000">
                <a:srgbClr val="A26A76">
                  <a:tint val="23500"/>
                  <a:satMod val="160000"/>
                </a:srgbClr>
              </a:gs>
            </a:gsLst>
            <a:lin ang="2700000" scaled="1"/>
            <a:tileRect/>
          </a:grad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400" b="1" dirty="0" smtClean="0">
                <a:solidFill>
                  <a:schemeClr val="tx1"/>
                </a:solidFill>
              </a:rPr>
              <a:t>  جملة</a:t>
            </a:r>
            <a:endParaRPr lang="ar-SA" sz="2400" b="1" dirty="0">
              <a:solidFill>
                <a:schemeClr val="tx1"/>
              </a:solidFill>
            </a:endParaRPr>
          </a:p>
        </p:txBody>
      </p:sp>
      <p:sp>
        <p:nvSpPr>
          <p:cNvPr id="14" name="مربع نص 13"/>
          <p:cNvSpPr txBox="1"/>
          <p:nvPr/>
        </p:nvSpPr>
        <p:spPr>
          <a:xfrm>
            <a:off x="6215074" y="2143116"/>
            <a:ext cx="785818" cy="523220"/>
          </a:xfrm>
          <a:prstGeom prst="rect">
            <a:avLst/>
          </a:prstGeom>
          <a:noFill/>
        </p:spPr>
        <p:txBody>
          <a:bodyPr wrap="square" rtlCol="1">
            <a:spAutoFit/>
          </a:bodyPr>
          <a:lstStyle/>
          <a:p>
            <a:pPr algn="ctr"/>
            <a:r>
              <a:rPr lang="ar-SA" sz="2800" b="1" dirty="0" smtClean="0">
                <a:solidFill>
                  <a:srgbClr val="C00000"/>
                </a:solidFill>
              </a:rPr>
              <a:t>خبر</a:t>
            </a:r>
            <a:endParaRPr lang="ar-SA" b="1" dirty="0">
              <a:solidFill>
                <a:srgbClr val="C00000"/>
              </a:solidFill>
            </a:endParaRPr>
          </a:p>
        </p:txBody>
      </p:sp>
      <p:sp>
        <p:nvSpPr>
          <p:cNvPr id="15" name="مربع نص 14"/>
          <p:cNvSpPr txBox="1"/>
          <p:nvPr/>
        </p:nvSpPr>
        <p:spPr>
          <a:xfrm>
            <a:off x="4429124" y="2071678"/>
            <a:ext cx="785818" cy="523220"/>
          </a:xfrm>
          <a:prstGeom prst="rect">
            <a:avLst/>
          </a:prstGeom>
          <a:noFill/>
        </p:spPr>
        <p:txBody>
          <a:bodyPr wrap="square" rtlCol="1">
            <a:spAutoFit/>
          </a:bodyPr>
          <a:lstStyle/>
          <a:p>
            <a:pPr algn="ctr"/>
            <a:r>
              <a:rPr lang="ar-SA" sz="2800" b="1" dirty="0" smtClean="0">
                <a:solidFill>
                  <a:srgbClr val="C00000"/>
                </a:solidFill>
              </a:rPr>
              <a:t>فعل</a:t>
            </a:r>
            <a:endParaRPr lang="ar-SA" b="1" dirty="0">
              <a:solidFill>
                <a:srgbClr val="C00000"/>
              </a:solidFill>
            </a:endParaRPr>
          </a:p>
        </p:txBody>
      </p:sp>
      <p:sp>
        <p:nvSpPr>
          <p:cNvPr id="16" name="مربع نص 15"/>
          <p:cNvSpPr txBox="1"/>
          <p:nvPr/>
        </p:nvSpPr>
        <p:spPr>
          <a:xfrm>
            <a:off x="1571604" y="2000240"/>
            <a:ext cx="785818" cy="523220"/>
          </a:xfrm>
          <a:prstGeom prst="rect">
            <a:avLst/>
          </a:prstGeom>
          <a:noFill/>
        </p:spPr>
        <p:txBody>
          <a:bodyPr wrap="square" rtlCol="1">
            <a:spAutoFit/>
          </a:bodyPr>
          <a:lstStyle/>
          <a:p>
            <a:pPr algn="ctr"/>
            <a:r>
              <a:rPr lang="ar-SA" sz="2800" b="1" dirty="0" smtClean="0">
                <a:solidFill>
                  <a:srgbClr val="C00000"/>
                </a:solidFill>
              </a:rPr>
              <a:t>فاعل</a:t>
            </a:r>
            <a:endParaRPr lang="ar-SA" b="1" dirty="0">
              <a:solidFill>
                <a:srgbClr val="C00000"/>
              </a:solidFill>
            </a:endParaRPr>
          </a:p>
        </p:txBody>
      </p:sp>
      <p:sp>
        <p:nvSpPr>
          <p:cNvPr id="17" name="مربع نص 16"/>
          <p:cNvSpPr txBox="1"/>
          <p:nvPr/>
        </p:nvSpPr>
        <p:spPr>
          <a:xfrm>
            <a:off x="6143636" y="2977218"/>
            <a:ext cx="928694" cy="523220"/>
          </a:xfrm>
          <a:prstGeom prst="rect">
            <a:avLst/>
          </a:prstGeom>
          <a:noFill/>
        </p:spPr>
        <p:txBody>
          <a:bodyPr wrap="square" rtlCol="1">
            <a:spAutoFit/>
          </a:bodyPr>
          <a:lstStyle/>
          <a:p>
            <a:pPr algn="ctr"/>
            <a:r>
              <a:rPr lang="ar-SA" sz="2800" b="1" dirty="0" smtClean="0">
                <a:solidFill>
                  <a:srgbClr val="C00000"/>
                </a:solidFill>
              </a:rPr>
              <a:t>اسمية</a:t>
            </a:r>
            <a:endParaRPr lang="ar-SA" b="1" dirty="0">
              <a:solidFill>
                <a:srgbClr val="C00000"/>
              </a:solidFill>
            </a:endParaRPr>
          </a:p>
        </p:txBody>
      </p:sp>
      <p:sp>
        <p:nvSpPr>
          <p:cNvPr id="18" name="مربع نص 17"/>
          <p:cNvSpPr txBox="1"/>
          <p:nvPr/>
        </p:nvSpPr>
        <p:spPr>
          <a:xfrm>
            <a:off x="3786182" y="3000372"/>
            <a:ext cx="785818" cy="523220"/>
          </a:xfrm>
          <a:prstGeom prst="rect">
            <a:avLst/>
          </a:prstGeom>
          <a:noFill/>
        </p:spPr>
        <p:txBody>
          <a:bodyPr wrap="square" rtlCol="1">
            <a:spAutoFit/>
          </a:bodyPr>
          <a:lstStyle/>
          <a:p>
            <a:pPr algn="ctr"/>
            <a:r>
              <a:rPr lang="ar-SA" sz="2800" b="1" dirty="0" smtClean="0">
                <a:solidFill>
                  <a:srgbClr val="C00000"/>
                </a:solidFill>
              </a:rPr>
              <a:t>فعلية</a:t>
            </a:r>
            <a:endParaRPr lang="ar-SA" b="1" dirty="0">
              <a:solidFill>
                <a:srgbClr val="C00000"/>
              </a:solidFill>
            </a:endParaRPr>
          </a:p>
        </p:txBody>
      </p:sp>
      <p:sp>
        <p:nvSpPr>
          <p:cNvPr id="19" name="مربع نص 18"/>
          <p:cNvSpPr txBox="1"/>
          <p:nvPr/>
        </p:nvSpPr>
        <p:spPr>
          <a:xfrm>
            <a:off x="1285852" y="2928934"/>
            <a:ext cx="785818" cy="523220"/>
          </a:xfrm>
          <a:prstGeom prst="rect">
            <a:avLst/>
          </a:prstGeom>
          <a:noFill/>
        </p:spPr>
        <p:txBody>
          <a:bodyPr wrap="square" rtlCol="1">
            <a:spAutoFit/>
          </a:bodyPr>
          <a:lstStyle/>
          <a:p>
            <a:pPr algn="ctr"/>
            <a:r>
              <a:rPr lang="ar-SA" sz="2800" b="1" dirty="0" smtClean="0">
                <a:solidFill>
                  <a:srgbClr val="C00000"/>
                </a:solidFill>
              </a:rPr>
              <a:t>فعلية</a:t>
            </a:r>
            <a:endParaRPr lang="ar-SA" b="1" dirty="0">
              <a:solidFill>
                <a:srgbClr val="C00000"/>
              </a:solidFill>
            </a:endParaRPr>
          </a:p>
        </p:txBody>
      </p:sp>
      <p:sp>
        <p:nvSpPr>
          <p:cNvPr id="20" name="مربع نص 19"/>
          <p:cNvSpPr txBox="1"/>
          <p:nvPr/>
        </p:nvSpPr>
        <p:spPr>
          <a:xfrm>
            <a:off x="1285852" y="3929066"/>
            <a:ext cx="6500858" cy="1077218"/>
          </a:xfrm>
          <a:prstGeom prst="rect">
            <a:avLst/>
          </a:prstGeom>
          <a:noFill/>
        </p:spPr>
        <p:txBody>
          <a:bodyPr wrap="square" rtlCol="1">
            <a:spAutoFit/>
          </a:bodyPr>
          <a:lstStyle/>
          <a:p>
            <a:pPr algn="ctr"/>
            <a:r>
              <a:rPr lang="ar-SA" sz="3200" b="1" dirty="0" smtClean="0">
                <a:cs typeface="DecoType Naskh" pitchFamily="2" charset="-78"/>
              </a:rPr>
              <a:t>2) أخبرت بالجملة الأولى والثانية عن استمرار نزول المطر من السماء،وطلبتُ في الثانية أن ينزل المطر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2000"/>
                                        <p:tgtEl>
                                          <p:spTgt spid="10"/>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2000"/>
                                        <p:tgtEl>
                                          <p:spTgt spid="5"/>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1)">
                                      <p:cBhvr>
                                        <p:cTn id="31" dur="2000"/>
                                        <p:tgtEl>
                                          <p:spTgt spid="11"/>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heel(1)">
                                      <p:cBhvr>
                                        <p:cTn id="34" dur="2000"/>
                                        <p:tgtEl>
                                          <p:spTgt spid="12"/>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heel(1)">
                                      <p:cBhvr>
                                        <p:cTn id="37" dur="2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7" presetClass="entr" presetSubtype="8"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ppt_x</p:attrName>
                                        </p:attrNameLst>
                                      </p:cBhvr>
                                      <p:tavLst>
                                        <p:tav tm="0">
                                          <p:val>
                                            <p:strVal val="#ppt_x-#ppt_w/2"/>
                                          </p:val>
                                        </p:tav>
                                        <p:tav tm="100000">
                                          <p:val>
                                            <p:strVal val="#ppt_x"/>
                                          </p:val>
                                        </p:tav>
                                      </p:tavLst>
                                    </p:anim>
                                    <p:anim calcmode="lin" valueType="num">
                                      <p:cBhvr>
                                        <p:cTn id="43" dur="500" fill="hold"/>
                                        <p:tgtEl>
                                          <p:spTgt spid="14"/>
                                        </p:tgtEl>
                                        <p:attrNameLst>
                                          <p:attrName>ppt_y</p:attrName>
                                        </p:attrNameLst>
                                      </p:cBhvr>
                                      <p:tavLst>
                                        <p:tav tm="0">
                                          <p:val>
                                            <p:strVal val="#ppt_y"/>
                                          </p:val>
                                        </p:tav>
                                        <p:tav tm="100000">
                                          <p:val>
                                            <p:strVal val="#ppt_y"/>
                                          </p:val>
                                        </p:tav>
                                      </p:tavLst>
                                    </p:anim>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7" presetClass="entr" presetSubtype="8"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ppt_w/2"/>
                                          </p:val>
                                        </p:tav>
                                        <p:tav tm="100000">
                                          <p:val>
                                            <p:strVal val="#ppt_x"/>
                                          </p:val>
                                        </p:tav>
                                      </p:tavLst>
                                    </p:anim>
                                    <p:anim calcmode="lin" valueType="num">
                                      <p:cBhvr>
                                        <p:cTn id="51" dur="500" fill="hold"/>
                                        <p:tgtEl>
                                          <p:spTgt spid="15"/>
                                        </p:tgtEl>
                                        <p:attrNameLst>
                                          <p:attrName>ppt_y</p:attrName>
                                        </p:attrNameLst>
                                      </p:cBhvr>
                                      <p:tavLst>
                                        <p:tav tm="0">
                                          <p:val>
                                            <p:strVal val="#ppt_y"/>
                                          </p:val>
                                        </p:tav>
                                        <p:tav tm="100000">
                                          <p:val>
                                            <p:strVal val="#ppt_y"/>
                                          </p:val>
                                        </p:tav>
                                      </p:tavLst>
                                    </p:anim>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7" presetClass="entr" presetSubtype="8"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ppt_x</p:attrName>
                                        </p:attrNameLst>
                                      </p:cBhvr>
                                      <p:tavLst>
                                        <p:tav tm="0">
                                          <p:val>
                                            <p:strVal val="#ppt_x-#ppt_w/2"/>
                                          </p:val>
                                        </p:tav>
                                        <p:tav tm="100000">
                                          <p:val>
                                            <p:strVal val="#ppt_x"/>
                                          </p:val>
                                        </p:tav>
                                      </p:tavLst>
                                    </p:anim>
                                    <p:anim calcmode="lin" valueType="num">
                                      <p:cBhvr>
                                        <p:cTn id="59" dur="500" fill="hold"/>
                                        <p:tgtEl>
                                          <p:spTgt spid="16"/>
                                        </p:tgtEl>
                                        <p:attrNameLst>
                                          <p:attrName>ppt_y</p:attrName>
                                        </p:attrNameLst>
                                      </p:cBhvr>
                                      <p:tavLst>
                                        <p:tav tm="0">
                                          <p:val>
                                            <p:strVal val="#ppt_y"/>
                                          </p:val>
                                        </p:tav>
                                        <p:tav tm="100000">
                                          <p:val>
                                            <p:strVal val="#ppt_y"/>
                                          </p:val>
                                        </p:tav>
                                      </p:tavLst>
                                    </p:anim>
                                    <p:anim calcmode="lin" valueType="num">
                                      <p:cBhvr>
                                        <p:cTn id="60" dur="500" fill="hold"/>
                                        <p:tgtEl>
                                          <p:spTgt spid="16"/>
                                        </p:tgtEl>
                                        <p:attrNameLst>
                                          <p:attrName>ppt_w</p:attrName>
                                        </p:attrNameLst>
                                      </p:cBhvr>
                                      <p:tavLst>
                                        <p:tav tm="0">
                                          <p:val>
                                            <p:fltVal val="0"/>
                                          </p:val>
                                        </p:tav>
                                        <p:tav tm="100000">
                                          <p:val>
                                            <p:strVal val="#ppt_w"/>
                                          </p:val>
                                        </p:tav>
                                      </p:tavLst>
                                    </p:anim>
                                    <p:anim calcmode="lin" valueType="num">
                                      <p:cBhvr>
                                        <p:cTn id="61"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7" presetClass="entr" presetSubtype="8"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500" fill="hold"/>
                                        <p:tgtEl>
                                          <p:spTgt spid="17"/>
                                        </p:tgtEl>
                                        <p:attrNameLst>
                                          <p:attrName>ppt_x</p:attrName>
                                        </p:attrNameLst>
                                      </p:cBhvr>
                                      <p:tavLst>
                                        <p:tav tm="0">
                                          <p:val>
                                            <p:strVal val="#ppt_x-#ppt_w/2"/>
                                          </p:val>
                                        </p:tav>
                                        <p:tav tm="100000">
                                          <p:val>
                                            <p:strVal val="#ppt_x"/>
                                          </p:val>
                                        </p:tav>
                                      </p:tavLst>
                                    </p:anim>
                                    <p:anim calcmode="lin" valueType="num">
                                      <p:cBhvr>
                                        <p:cTn id="67" dur="500" fill="hold"/>
                                        <p:tgtEl>
                                          <p:spTgt spid="17"/>
                                        </p:tgtEl>
                                        <p:attrNameLst>
                                          <p:attrName>ppt_y</p:attrName>
                                        </p:attrNameLst>
                                      </p:cBhvr>
                                      <p:tavLst>
                                        <p:tav tm="0">
                                          <p:val>
                                            <p:strVal val="#ppt_y"/>
                                          </p:val>
                                        </p:tav>
                                        <p:tav tm="100000">
                                          <p:val>
                                            <p:strVal val="#ppt_y"/>
                                          </p:val>
                                        </p:tav>
                                      </p:tavLst>
                                    </p:anim>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17" presetClass="entr" presetSubtype="8" fill="hold" grpId="0" nodeType="click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p:cTn id="74" dur="500" fill="hold"/>
                                        <p:tgtEl>
                                          <p:spTgt spid="18"/>
                                        </p:tgtEl>
                                        <p:attrNameLst>
                                          <p:attrName>ppt_x</p:attrName>
                                        </p:attrNameLst>
                                      </p:cBhvr>
                                      <p:tavLst>
                                        <p:tav tm="0">
                                          <p:val>
                                            <p:strVal val="#ppt_x-#ppt_w/2"/>
                                          </p:val>
                                        </p:tav>
                                        <p:tav tm="100000">
                                          <p:val>
                                            <p:strVal val="#ppt_x"/>
                                          </p:val>
                                        </p:tav>
                                      </p:tavLst>
                                    </p:anim>
                                    <p:anim calcmode="lin" valueType="num">
                                      <p:cBhvr>
                                        <p:cTn id="75" dur="500" fill="hold"/>
                                        <p:tgtEl>
                                          <p:spTgt spid="18"/>
                                        </p:tgtEl>
                                        <p:attrNameLst>
                                          <p:attrName>ppt_y</p:attrName>
                                        </p:attrNameLst>
                                      </p:cBhvr>
                                      <p:tavLst>
                                        <p:tav tm="0">
                                          <p:val>
                                            <p:strVal val="#ppt_y"/>
                                          </p:val>
                                        </p:tav>
                                        <p:tav tm="100000">
                                          <p:val>
                                            <p:strVal val="#ppt_y"/>
                                          </p:val>
                                        </p:tav>
                                      </p:tavLst>
                                    </p:anim>
                                    <p:anim calcmode="lin" valueType="num">
                                      <p:cBhvr>
                                        <p:cTn id="76" dur="500" fill="hold"/>
                                        <p:tgtEl>
                                          <p:spTgt spid="18"/>
                                        </p:tgtEl>
                                        <p:attrNameLst>
                                          <p:attrName>ppt_w</p:attrName>
                                        </p:attrNameLst>
                                      </p:cBhvr>
                                      <p:tavLst>
                                        <p:tav tm="0">
                                          <p:val>
                                            <p:fltVal val="0"/>
                                          </p:val>
                                        </p:tav>
                                        <p:tav tm="100000">
                                          <p:val>
                                            <p:strVal val="#ppt_w"/>
                                          </p:val>
                                        </p:tav>
                                      </p:tavLst>
                                    </p:anim>
                                    <p:anim calcmode="lin" valueType="num">
                                      <p:cBhvr>
                                        <p:cTn id="77"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17" presetClass="entr" presetSubtype="8"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ppt_x</p:attrName>
                                        </p:attrNameLst>
                                      </p:cBhvr>
                                      <p:tavLst>
                                        <p:tav tm="0">
                                          <p:val>
                                            <p:strVal val="#ppt_x-#ppt_w/2"/>
                                          </p:val>
                                        </p:tav>
                                        <p:tav tm="100000">
                                          <p:val>
                                            <p:strVal val="#ppt_x"/>
                                          </p:val>
                                        </p:tav>
                                      </p:tavLst>
                                    </p:anim>
                                    <p:anim calcmode="lin" valueType="num">
                                      <p:cBhvr>
                                        <p:cTn id="83" dur="500" fill="hold"/>
                                        <p:tgtEl>
                                          <p:spTgt spid="19"/>
                                        </p:tgtEl>
                                        <p:attrNameLst>
                                          <p:attrName>ppt_y</p:attrName>
                                        </p:attrNameLst>
                                      </p:cBhvr>
                                      <p:tavLst>
                                        <p:tav tm="0">
                                          <p:val>
                                            <p:strVal val="#ppt_y"/>
                                          </p:val>
                                        </p:tav>
                                        <p:tav tm="100000">
                                          <p:val>
                                            <p:strVal val="#ppt_y"/>
                                          </p:val>
                                        </p:tav>
                                      </p:tavLst>
                                    </p:anim>
                                    <p:anim calcmode="lin" valueType="num">
                                      <p:cBhvr>
                                        <p:cTn id="84" dur="500" fill="hold"/>
                                        <p:tgtEl>
                                          <p:spTgt spid="19"/>
                                        </p:tgtEl>
                                        <p:attrNameLst>
                                          <p:attrName>ppt_w</p:attrName>
                                        </p:attrNameLst>
                                      </p:cBhvr>
                                      <p:tavLst>
                                        <p:tav tm="0">
                                          <p:val>
                                            <p:fltVal val="0"/>
                                          </p:val>
                                        </p:tav>
                                        <p:tav tm="100000">
                                          <p:val>
                                            <p:strVal val="#ppt_w"/>
                                          </p:val>
                                        </p:tav>
                                      </p:tavLst>
                                    </p:anim>
                                    <p:anim calcmode="lin" valueType="num">
                                      <p:cBhvr>
                                        <p:cTn id="85" dur="500" fill="hold"/>
                                        <p:tgtEl>
                                          <p:spTgt spid="19"/>
                                        </p:tgtEl>
                                        <p:attrNameLst>
                                          <p:attrName>ppt_h</p:attrName>
                                        </p:attrNameLst>
                                      </p:cBhvr>
                                      <p:tavLst>
                                        <p:tav tm="0">
                                          <p:val>
                                            <p:strVal val="#ppt_h"/>
                                          </p:val>
                                        </p:tav>
                                        <p:tav tm="100000">
                                          <p:val>
                                            <p:strVal val="#ppt_h"/>
                                          </p:val>
                                        </p:tav>
                                      </p:tavLst>
                                    </p:anim>
                                  </p:childTnLst>
                                </p:cTn>
                              </p:par>
                              <p:par>
                                <p:cTn id="86" presetID="20" presetClass="entr" presetSubtype="0" fill="hold" grpId="0" nodeType="with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wedge">
                                      <p:cBhvr>
                                        <p:cTn id="8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9" grpId="0" animBg="1"/>
      <p:bldP spid="10" grpId="0" animBg="1"/>
      <p:bldP spid="8" grpId="0" animBg="1"/>
      <p:bldP spid="11" grpId="0" animBg="1"/>
      <p:bldP spid="12" grpId="0" animBg="1"/>
      <p:bldP spid="13" grpId="0" animBg="1"/>
      <p:bldP spid="14" grpId="0"/>
      <p:bldP spid="15"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858148" y="428604"/>
            <a:ext cx="928694"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700" b="1" dirty="0">
              <a:solidFill>
                <a:schemeClr val="tx1"/>
              </a:solidFill>
            </a:endParaRPr>
          </a:p>
        </p:txBody>
      </p:sp>
      <p:sp>
        <p:nvSpPr>
          <p:cNvPr id="4" name="مربع نص 3"/>
          <p:cNvSpPr txBox="1"/>
          <p:nvPr/>
        </p:nvSpPr>
        <p:spPr>
          <a:xfrm>
            <a:off x="2000232" y="285728"/>
            <a:ext cx="5857916" cy="584775"/>
          </a:xfrm>
          <a:prstGeom prst="rect">
            <a:avLst/>
          </a:prstGeom>
          <a:noFill/>
        </p:spPr>
        <p:txBody>
          <a:bodyPr wrap="square" rtlCol="1">
            <a:spAutoFit/>
          </a:bodyPr>
          <a:lstStyle/>
          <a:p>
            <a:r>
              <a:rPr lang="ar-SA" sz="3200" b="1" dirty="0" smtClean="0">
                <a:cs typeface="DecoType Naskh" pitchFamily="2" charset="-78"/>
              </a:rPr>
              <a:t>أصل بين نوع الرسالة والموضوع المناسب لها فيما يلي:</a:t>
            </a:r>
            <a:endParaRPr lang="ar-SA" sz="3200" b="1" dirty="0">
              <a:cs typeface="DecoType Naskh" pitchFamily="2" charset="-78"/>
            </a:endParaRPr>
          </a:p>
        </p:txBody>
      </p:sp>
      <p:graphicFrame>
        <p:nvGraphicFramePr>
          <p:cNvPr id="5" name="جدول 4"/>
          <p:cNvGraphicFramePr>
            <a:graphicFrameLocks noGrp="1"/>
          </p:cNvGraphicFramePr>
          <p:nvPr/>
        </p:nvGraphicFramePr>
        <p:xfrm>
          <a:off x="1524000" y="874070"/>
          <a:ext cx="6096000" cy="1828800"/>
        </p:xfrm>
        <a:graphic>
          <a:graphicData uri="http://schemas.openxmlformats.org/drawingml/2006/table">
            <a:tbl>
              <a:tblPr rtl="1" firstRow="1" bandRow="1">
                <a:tableStyleId>{5C22544A-7EE6-4342-B048-85BDC9FD1C3A}</a:tableStyleId>
              </a:tblPr>
              <a:tblGrid>
                <a:gridCol w="2390780"/>
                <a:gridCol w="3705220"/>
              </a:tblGrid>
              <a:tr h="370840">
                <a:tc>
                  <a:txBody>
                    <a:bodyPr/>
                    <a:lstStyle/>
                    <a:p>
                      <a:pPr algn="ctr" rtl="1"/>
                      <a:r>
                        <a:rPr lang="ar-SA" sz="2400" b="1" dirty="0" smtClean="0">
                          <a:solidFill>
                            <a:schemeClr val="tx1"/>
                          </a:solidFill>
                        </a:rPr>
                        <a:t>نوع الرسالة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pPr algn="ctr" rtl="1"/>
                      <a:r>
                        <a:rPr lang="ar-SA" sz="2400" b="1" dirty="0" smtClean="0">
                          <a:solidFill>
                            <a:schemeClr val="tx1"/>
                          </a:solidFill>
                        </a:rPr>
                        <a:t>الموضوع</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r>
              <a:tr h="370840">
                <a:tc>
                  <a:txBody>
                    <a:bodyPr/>
                    <a:lstStyle/>
                    <a:p>
                      <a:pPr algn="ctr" rtl="1"/>
                      <a:r>
                        <a:rPr lang="ar-SA" sz="2400" b="1" dirty="0" smtClean="0">
                          <a:solidFill>
                            <a:schemeClr val="tx1"/>
                          </a:solidFill>
                        </a:rPr>
                        <a:t>اعتذار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400" b="1" dirty="0" smtClean="0">
                          <a:solidFill>
                            <a:schemeClr val="tx1"/>
                          </a:solidFill>
                        </a:rPr>
                        <a:t>قدوم مولود</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400" b="1" dirty="0" smtClean="0">
                          <a:solidFill>
                            <a:schemeClr val="tx1"/>
                          </a:solidFill>
                        </a:rPr>
                        <a:t>تهنئة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400" b="1" dirty="0" smtClean="0">
                          <a:solidFill>
                            <a:schemeClr val="tx1"/>
                          </a:solidFill>
                        </a:rPr>
                        <a:t>ضعف الخدمات البلدية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400" b="1" dirty="0" smtClean="0">
                          <a:solidFill>
                            <a:schemeClr val="tx1"/>
                          </a:solidFill>
                        </a:rPr>
                        <a:t>تظلّم</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400" b="1" dirty="0" smtClean="0">
                          <a:solidFill>
                            <a:schemeClr val="tx1"/>
                          </a:solidFill>
                        </a:rPr>
                        <a:t>عدم التمكن من تلبية دعوة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bl>
          </a:graphicData>
        </a:graphic>
      </p:graphicFrame>
      <p:cxnSp>
        <p:nvCxnSpPr>
          <p:cNvPr id="7" name="رابط مستقيم 6"/>
          <p:cNvCxnSpPr/>
          <p:nvPr/>
        </p:nvCxnSpPr>
        <p:spPr>
          <a:xfrm rot="10800000" flipV="1">
            <a:off x="4714876" y="1571612"/>
            <a:ext cx="1357322" cy="928694"/>
          </a:xfrm>
          <a:prstGeom prst="line">
            <a:avLst/>
          </a:prstGeom>
        </p:spPr>
        <p:style>
          <a:lnRef idx="3">
            <a:schemeClr val="dk1"/>
          </a:lnRef>
          <a:fillRef idx="0">
            <a:schemeClr val="dk1"/>
          </a:fillRef>
          <a:effectRef idx="2">
            <a:schemeClr val="dk1"/>
          </a:effectRef>
          <a:fontRef idx="minor">
            <a:schemeClr val="tx1"/>
          </a:fontRef>
        </p:style>
      </p:cxnSp>
      <p:cxnSp>
        <p:nvCxnSpPr>
          <p:cNvPr id="9" name="رابط مستقيم 8"/>
          <p:cNvCxnSpPr/>
          <p:nvPr/>
        </p:nvCxnSpPr>
        <p:spPr>
          <a:xfrm rot="10800000">
            <a:off x="4572000" y="2000240"/>
            <a:ext cx="1571636" cy="500066"/>
          </a:xfrm>
          <a:prstGeom prst="line">
            <a:avLst/>
          </a:prstGeom>
        </p:spPr>
        <p:style>
          <a:lnRef idx="3">
            <a:schemeClr val="dk1"/>
          </a:lnRef>
          <a:fillRef idx="0">
            <a:schemeClr val="dk1"/>
          </a:fillRef>
          <a:effectRef idx="2">
            <a:schemeClr val="dk1"/>
          </a:effectRef>
          <a:fontRef idx="minor">
            <a:schemeClr val="tx1"/>
          </a:fontRef>
        </p:style>
      </p:cxnSp>
      <p:cxnSp>
        <p:nvCxnSpPr>
          <p:cNvPr id="12" name="رابط مستقيم 11"/>
          <p:cNvCxnSpPr/>
          <p:nvPr/>
        </p:nvCxnSpPr>
        <p:spPr>
          <a:xfrm rot="10800000">
            <a:off x="4000496" y="1571612"/>
            <a:ext cx="2071702" cy="428628"/>
          </a:xfrm>
          <a:prstGeom prst="line">
            <a:avLst/>
          </a:prstGeom>
        </p:spPr>
        <p:style>
          <a:lnRef idx="3">
            <a:schemeClr val="dk1"/>
          </a:lnRef>
          <a:fillRef idx="0">
            <a:schemeClr val="dk1"/>
          </a:fillRef>
          <a:effectRef idx="2">
            <a:schemeClr val="dk1"/>
          </a:effectRef>
          <a:fontRef idx="minor">
            <a:schemeClr val="tx1"/>
          </a:fontRef>
        </p:style>
      </p:cxnSp>
      <p:sp>
        <p:nvSpPr>
          <p:cNvPr id="15" name="مستطيل ذو زوايا قطرية مخدوشة 14"/>
          <p:cNvSpPr/>
          <p:nvPr/>
        </p:nvSpPr>
        <p:spPr>
          <a:xfrm>
            <a:off x="7858148" y="2834342"/>
            <a:ext cx="1000132"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خامساً</a:t>
            </a:r>
            <a:endParaRPr lang="ar-SA" sz="2400" b="1" dirty="0">
              <a:solidFill>
                <a:schemeClr val="tx1"/>
              </a:solidFill>
            </a:endParaRPr>
          </a:p>
        </p:txBody>
      </p:sp>
      <p:sp>
        <p:nvSpPr>
          <p:cNvPr id="16" name="مربع نص 15"/>
          <p:cNvSpPr txBox="1"/>
          <p:nvPr/>
        </p:nvSpPr>
        <p:spPr>
          <a:xfrm>
            <a:off x="500034" y="2762904"/>
            <a:ext cx="7500990" cy="1569660"/>
          </a:xfrm>
          <a:prstGeom prst="rect">
            <a:avLst/>
          </a:prstGeom>
          <a:noFill/>
        </p:spPr>
        <p:txBody>
          <a:bodyPr wrap="square" rtlCol="1">
            <a:spAutoFit/>
          </a:bodyPr>
          <a:lstStyle/>
          <a:p>
            <a:pPr algn="ctr"/>
            <a:r>
              <a:rPr lang="ar-SA" sz="3200" b="1" dirty="0" smtClean="0">
                <a:cs typeface="DecoType Naskh" pitchFamily="2" charset="-78"/>
              </a:rPr>
              <a:t>أشترك مع مجموعتي،ونرسم خطوطاً عمودية على الكلمة المبدوءة بهمزة،وأفقية على الكلمات التي همزتها متطرفة،ونترك ما كانت همزتها متوسطة دون خطوط:</a:t>
            </a:r>
            <a:endParaRPr lang="ar-SA" sz="3200" b="1" dirty="0">
              <a:cs typeface="DecoType Naskh" pitchFamily="2" charset="-78"/>
            </a:endParaRPr>
          </a:p>
        </p:txBody>
      </p:sp>
      <p:graphicFrame>
        <p:nvGraphicFramePr>
          <p:cNvPr id="17" name="جدول 16"/>
          <p:cNvGraphicFramePr>
            <a:graphicFrameLocks noGrp="1"/>
          </p:cNvGraphicFramePr>
          <p:nvPr/>
        </p:nvGraphicFramePr>
        <p:xfrm>
          <a:off x="1428727" y="4214818"/>
          <a:ext cx="6286545" cy="1737360"/>
        </p:xfrm>
        <a:graphic>
          <a:graphicData uri="http://schemas.openxmlformats.org/drawingml/2006/table">
            <a:tbl>
              <a:tblPr rtl="1" firstRow="1" bandRow="1">
                <a:tableStyleId>{5C22544A-7EE6-4342-B048-85BDC9FD1C3A}</a:tableStyleId>
              </a:tblPr>
              <a:tblGrid>
                <a:gridCol w="2095515"/>
                <a:gridCol w="2095515"/>
                <a:gridCol w="2095515"/>
              </a:tblGrid>
              <a:tr h="370840">
                <a:tc>
                  <a:txBody>
                    <a:bodyPr/>
                    <a:lstStyle/>
                    <a:p>
                      <a:pPr algn="ctr" rtl="1"/>
                      <a:r>
                        <a:rPr lang="ar-SA" sz="3200" b="1" dirty="0" smtClean="0">
                          <a:solidFill>
                            <a:schemeClr val="tx1"/>
                          </a:solidFill>
                        </a:rPr>
                        <a:t>أتقن</a:t>
                      </a:r>
                      <a:endParaRPr lang="ar-SA"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3200" b="1" dirty="0" smtClean="0">
                          <a:solidFill>
                            <a:schemeClr val="tx1"/>
                          </a:solidFill>
                        </a:rPr>
                        <a:t>نشأة</a:t>
                      </a:r>
                      <a:endParaRPr lang="ar-SA"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3200" b="1" dirty="0" smtClean="0">
                          <a:solidFill>
                            <a:schemeClr val="tx1"/>
                          </a:solidFill>
                        </a:rPr>
                        <a:t>شاطئ</a:t>
                      </a:r>
                      <a:endParaRPr lang="ar-SA"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3200" b="1" dirty="0" smtClean="0">
                          <a:solidFill>
                            <a:schemeClr val="tx1"/>
                          </a:solidFill>
                        </a:rPr>
                        <a:t>مؤتمر</a:t>
                      </a:r>
                      <a:endParaRPr lang="ar-SA"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3200" b="1" dirty="0" smtClean="0">
                          <a:solidFill>
                            <a:schemeClr val="tx1"/>
                          </a:solidFill>
                        </a:rPr>
                        <a:t>هواء</a:t>
                      </a:r>
                      <a:endParaRPr lang="ar-SA"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3200" b="1" dirty="0" smtClean="0">
                          <a:solidFill>
                            <a:schemeClr val="tx1"/>
                          </a:solidFill>
                        </a:rPr>
                        <a:t>أحمد</a:t>
                      </a:r>
                      <a:endParaRPr lang="ar-SA"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3200" b="1" dirty="0" smtClean="0">
                          <a:solidFill>
                            <a:schemeClr val="tx1"/>
                          </a:solidFill>
                        </a:rPr>
                        <a:t>صحراء</a:t>
                      </a:r>
                      <a:endParaRPr lang="ar-SA"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3200" b="1" dirty="0" smtClean="0">
                          <a:solidFill>
                            <a:schemeClr val="tx1"/>
                          </a:solidFill>
                        </a:rPr>
                        <a:t>إلى</a:t>
                      </a:r>
                      <a:endParaRPr lang="ar-SA"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3200" b="1" dirty="0" smtClean="0">
                          <a:solidFill>
                            <a:schemeClr val="tx1"/>
                          </a:solidFill>
                        </a:rPr>
                        <a:t>بيئة</a:t>
                      </a:r>
                      <a:endParaRPr lang="ar-SA" sz="3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bl>
          </a:graphicData>
        </a:graphic>
      </p:graphicFrame>
      <p:cxnSp>
        <p:nvCxnSpPr>
          <p:cNvPr id="19" name="رابط مستقيم 18"/>
          <p:cNvCxnSpPr/>
          <p:nvPr/>
        </p:nvCxnSpPr>
        <p:spPr>
          <a:xfrm rot="5400000">
            <a:off x="5894397" y="4535495"/>
            <a:ext cx="357190"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20" name="رابط مستقيم 19"/>
          <p:cNvCxnSpPr/>
          <p:nvPr/>
        </p:nvCxnSpPr>
        <p:spPr>
          <a:xfrm rot="5400000">
            <a:off x="2894001" y="5106999"/>
            <a:ext cx="357190"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رابط مستقيم 20"/>
          <p:cNvCxnSpPr/>
          <p:nvPr/>
        </p:nvCxnSpPr>
        <p:spPr>
          <a:xfrm>
            <a:off x="5643570" y="5713428"/>
            <a:ext cx="509590" cy="1588"/>
          </a:xfrm>
          <a:prstGeom prst="line">
            <a:avLst/>
          </a:prstGeom>
        </p:spPr>
        <p:style>
          <a:lnRef idx="3">
            <a:schemeClr val="dk1"/>
          </a:lnRef>
          <a:fillRef idx="0">
            <a:schemeClr val="dk1"/>
          </a:fillRef>
          <a:effectRef idx="2">
            <a:schemeClr val="dk1"/>
          </a:effectRef>
          <a:fontRef idx="minor">
            <a:schemeClr val="tx1"/>
          </a:fontRef>
        </p:style>
      </p:cxnSp>
      <p:cxnSp>
        <p:nvCxnSpPr>
          <p:cNvPr id="26" name="رابط مستقيم 25"/>
          <p:cNvCxnSpPr/>
          <p:nvPr/>
        </p:nvCxnSpPr>
        <p:spPr>
          <a:xfrm>
            <a:off x="3643306" y="5072074"/>
            <a:ext cx="509590" cy="1588"/>
          </a:xfrm>
          <a:prstGeom prst="line">
            <a:avLst/>
          </a:prstGeom>
        </p:spPr>
        <p:style>
          <a:lnRef idx="3">
            <a:schemeClr val="dk1"/>
          </a:lnRef>
          <a:fillRef idx="0">
            <a:schemeClr val="dk1"/>
          </a:fillRef>
          <a:effectRef idx="2">
            <a:schemeClr val="dk1"/>
          </a:effectRef>
          <a:fontRef idx="minor">
            <a:schemeClr val="tx1"/>
          </a:fontRef>
        </p:style>
      </p:cxnSp>
      <p:cxnSp>
        <p:nvCxnSpPr>
          <p:cNvPr id="27" name="رابط مستقيم 26"/>
          <p:cNvCxnSpPr/>
          <p:nvPr/>
        </p:nvCxnSpPr>
        <p:spPr>
          <a:xfrm>
            <a:off x="1490642" y="4570420"/>
            <a:ext cx="509590" cy="1588"/>
          </a:xfrm>
          <a:prstGeom prst="line">
            <a:avLst/>
          </a:prstGeom>
        </p:spPr>
        <p:style>
          <a:lnRef idx="3">
            <a:schemeClr val="dk1"/>
          </a:lnRef>
          <a:fillRef idx="0">
            <a:schemeClr val="dk1"/>
          </a:fillRef>
          <a:effectRef idx="2">
            <a:schemeClr val="dk1"/>
          </a:effectRef>
          <a:fontRef idx="minor">
            <a:schemeClr val="tx1"/>
          </a:fontRef>
        </p:style>
      </p:cxnSp>
      <p:cxnSp>
        <p:nvCxnSpPr>
          <p:cNvPr id="28" name="رابط مستقيم 27"/>
          <p:cNvCxnSpPr/>
          <p:nvPr/>
        </p:nvCxnSpPr>
        <p:spPr>
          <a:xfrm rot="5400000">
            <a:off x="3751257" y="5678503"/>
            <a:ext cx="357190" cy="1588"/>
          </a:xfrm>
          <a:prstGeom prst="line">
            <a:avLst/>
          </a:prstGeom>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1000"/>
                                        <p:tgtEl>
                                          <p:spTgt spid="3"/>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6" presetClass="entr" presetSubtype="16"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circle(in)">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lide(fromBottom)">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slide(fromBottom)">
                                      <p:cBhvr>
                                        <p:cTn id="26" dur="500"/>
                                        <p:tgtEl>
                                          <p:spTgt spid="9"/>
                                        </p:tgtEl>
                                      </p:cBhvr>
                                    </p:animEffect>
                                  </p:childTnLst>
                                </p:cTn>
                              </p:par>
                            </p:childTnLst>
                          </p:cTn>
                        </p:par>
                        <p:par>
                          <p:cTn id="27" fill="hold">
                            <p:stCondLst>
                              <p:cond delay="500"/>
                            </p:stCondLst>
                            <p:childTnLst>
                              <p:par>
                                <p:cTn id="28" presetID="2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edge">
                                      <p:cBhvr>
                                        <p:cTn id="30" dur="1000"/>
                                        <p:tgtEl>
                                          <p:spTgt spid="16"/>
                                        </p:tgtEl>
                                      </p:cBhvr>
                                    </p:animEffect>
                                  </p:childTnLst>
                                </p:cTn>
                              </p:par>
                              <p:par>
                                <p:cTn id="31" presetID="2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edge">
                                      <p:cBhvr>
                                        <p:cTn id="33" dur="1000"/>
                                        <p:tgtEl>
                                          <p:spTgt spid="15"/>
                                        </p:tgtEl>
                                      </p:cBhvr>
                                    </p:animEffect>
                                  </p:childTnLst>
                                </p:cTn>
                              </p:par>
                              <p:par>
                                <p:cTn id="34" presetID="20" presetClass="entr" presetSubtype="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edge">
                                      <p:cBhvr>
                                        <p:cTn id="36" dur="2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circle(in)">
                                      <p:cBhvr>
                                        <p:cTn id="41" dur="20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circle(in)">
                                      <p:cBhvr>
                                        <p:cTn id="46" dur="20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circle(in)">
                                      <p:cBhvr>
                                        <p:cTn id="51" dur="20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13" presetClass="entr" presetSubtype="16" fill="hold"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plus(in)">
                                      <p:cBhvr>
                                        <p:cTn id="56" dur="10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13" presetClass="entr" presetSubtype="16" fill="hold"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plus(in)">
                                      <p:cBhvr>
                                        <p:cTn id="61" dur="1000"/>
                                        <p:tgtEl>
                                          <p:spTgt spid="26"/>
                                        </p:tgtEl>
                                      </p:cBhvr>
                                    </p:animEffect>
                                  </p:childTnLst>
                                </p:cTn>
                              </p:par>
                            </p:childTnLst>
                          </p:cTn>
                        </p:par>
                      </p:childTnLst>
                    </p:cTn>
                  </p:par>
                  <p:par>
                    <p:cTn id="62" fill="hold">
                      <p:stCondLst>
                        <p:cond delay="indefinite"/>
                      </p:stCondLst>
                      <p:childTnLst>
                        <p:par>
                          <p:cTn id="63" fill="hold">
                            <p:stCondLst>
                              <p:cond delay="0"/>
                            </p:stCondLst>
                            <p:childTnLst>
                              <p:par>
                                <p:cTn id="64" presetID="13" presetClass="entr" presetSubtype="16" fill="hold" nodeType="click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plus(in)">
                                      <p:cBhvr>
                                        <p:cTn id="66"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5" grpId="0" animBg="1"/>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223414" y="1128312"/>
            <a:ext cx="6572296" cy="4643470"/>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i="1" dirty="0" smtClean="0">
                <a:solidFill>
                  <a:srgbClr val="C00000"/>
                </a:solidFill>
              </a:rPr>
              <a:t>الجمل نوعان:</a:t>
            </a:r>
          </a:p>
          <a:p>
            <a:pPr marL="742950" indent="-742950" algn="ctr">
              <a:buAutoNum type="arabicParenR"/>
            </a:pPr>
            <a:r>
              <a:rPr lang="ar-SA" sz="4400" b="1" i="1" dirty="0" smtClean="0">
                <a:solidFill>
                  <a:schemeClr val="tx1"/>
                </a:solidFill>
              </a:rPr>
              <a:t>اسمية وتتألف من ركنين أساسيين هما المبتدأ والخبر.</a:t>
            </a:r>
          </a:p>
          <a:p>
            <a:pPr marL="742950" indent="-742950" algn="ctr">
              <a:buAutoNum type="arabicParenR"/>
            </a:pPr>
            <a:r>
              <a:rPr lang="ar-SA" sz="4400" b="1" i="1" dirty="0" smtClean="0">
                <a:solidFill>
                  <a:schemeClr val="tx1"/>
                </a:solidFill>
              </a:rPr>
              <a:t>فعلية وتتألف من الفعل والفاعل.</a:t>
            </a:r>
          </a:p>
        </p:txBody>
      </p:sp>
      <p:sp>
        <p:nvSpPr>
          <p:cNvPr id="4" name="سداسي 3"/>
          <p:cNvSpPr/>
          <p:nvPr/>
        </p:nvSpPr>
        <p:spPr>
          <a:xfrm>
            <a:off x="148531" y="293261"/>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أعلم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000892" y="1785926"/>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571472" y="1714488"/>
            <a:ext cx="6929486" cy="1077218"/>
          </a:xfrm>
          <a:prstGeom prst="rect">
            <a:avLst/>
          </a:prstGeom>
          <a:noFill/>
        </p:spPr>
        <p:txBody>
          <a:bodyPr wrap="square" rtlCol="1">
            <a:spAutoFit/>
          </a:bodyPr>
          <a:lstStyle/>
          <a:p>
            <a:pPr algn="ctr"/>
            <a:r>
              <a:rPr lang="ar-SA" sz="3200" b="1" dirty="0" smtClean="0">
                <a:cs typeface="DecoType Naskh" pitchFamily="2" charset="-78"/>
              </a:rPr>
              <a:t>أختار الإجابة الصحيحة من بين البدائل التالية برسم إشارة(</a:t>
            </a:r>
            <a:r>
              <a:rPr lang="ar-SA" sz="3200" b="1" dirty="0" smtClean="0">
                <a:cs typeface="DecoType Naskh" pitchFamily="2" charset="-78"/>
                <a:sym typeface="Wingdings"/>
              </a:rPr>
              <a:t></a:t>
            </a:r>
            <a:r>
              <a:rPr lang="ar-SA" sz="3200" b="1" dirty="0" smtClean="0">
                <a:cs typeface="DecoType Naskh" pitchFamily="2" charset="-78"/>
              </a:rPr>
              <a:t>)أمامها: </a:t>
            </a:r>
          </a:p>
        </p:txBody>
      </p:sp>
      <p:sp>
        <p:nvSpPr>
          <p:cNvPr id="5" name="مربع نص 4"/>
          <p:cNvSpPr txBox="1"/>
          <p:nvPr/>
        </p:nvSpPr>
        <p:spPr>
          <a:xfrm>
            <a:off x="500034" y="208642"/>
            <a:ext cx="8001056" cy="1569660"/>
          </a:xfrm>
          <a:prstGeom prst="rect">
            <a:avLst/>
          </a:prstGeom>
          <a:noFill/>
        </p:spPr>
        <p:txBody>
          <a:bodyPr wrap="square" rtlCol="1">
            <a:spAutoFit/>
          </a:bodyPr>
          <a:lstStyle/>
          <a:p>
            <a:pPr algn="ctr"/>
            <a:r>
              <a:rPr lang="ar-SA" sz="3200" b="1" dirty="0" smtClean="0">
                <a:cs typeface="DecoType Naskh" pitchFamily="2" charset="-78"/>
              </a:rPr>
              <a:t>3) أكمل التالي:</a:t>
            </a:r>
          </a:p>
          <a:p>
            <a:pPr algn="ctr"/>
            <a:r>
              <a:rPr lang="ar-SA" sz="3200" b="1" dirty="0" smtClean="0">
                <a:cs typeface="DecoType Naskh" pitchFamily="2" charset="-78"/>
              </a:rPr>
              <a:t>الجملة التي تفيد خبراً تسمى جملة......سواء أكانت جملة اسمية أم جملة.......</a:t>
            </a:r>
          </a:p>
        </p:txBody>
      </p:sp>
      <p:sp>
        <p:nvSpPr>
          <p:cNvPr id="6" name="مربع نص 5"/>
          <p:cNvSpPr txBox="1"/>
          <p:nvPr/>
        </p:nvSpPr>
        <p:spPr>
          <a:xfrm>
            <a:off x="3571868" y="619764"/>
            <a:ext cx="1071570" cy="523220"/>
          </a:xfrm>
          <a:prstGeom prst="rect">
            <a:avLst/>
          </a:prstGeom>
          <a:noFill/>
        </p:spPr>
        <p:txBody>
          <a:bodyPr wrap="square" rtlCol="1">
            <a:spAutoFit/>
          </a:bodyPr>
          <a:lstStyle/>
          <a:p>
            <a:pPr algn="ctr"/>
            <a:r>
              <a:rPr lang="ar-SA" sz="2800" b="1" dirty="0" smtClean="0">
                <a:solidFill>
                  <a:srgbClr val="C00000"/>
                </a:solidFill>
              </a:rPr>
              <a:t>خبرية</a:t>
            </a:r>
            <a:endParaRPr lang="ar-SA" b="1" dirty="0">
              <a:solidFill>
                <a:srgbClr val="C00000"/>
              </a:solidFill>
            </a:endParaRPr>
          </a:p>
        </p:txBody>
      </p:sp>
      <p:sp>
        <p:nvSpPr>
          <p:cNvPr id="7" name="مربع نص 6"/>
          <p:cNvSpPr txBox="1"/>
          <p:nvPr/>
        </p:nvSpPr>
        <p:spPr>
          <a:xfrm>
            <a:off x="3929058" y="1048392"/>
            <a:ext cx="785818" cy="523220"/>
          </a:xfrm>
          <a:prstGeom prst="rect">
            <a:avLst/>
          </a:prstGeom>
          <a:noFill/>
        </p:spPr>
        <p:txBody>
          <a:bodyPr wrap="square" rtlCol="1">
            <a:spAutoFit/>
          </a:bodyPr>
          <a:lstStyle/>
          <a:p>
            <a:pPr algn="ctr"/>
            <a:r>
              <a:rPr lang="ar-SA" sz="2800" b="1" dirty="0" smtClean="0">
                <a:solidFill>
                  <a:srgbClr val="C00000"/>
                </a:solidFill>
              </a:rPr>
              <a:t>فعلية</a:t>
            </a:r>
            <a:endParaRPr lang="ar-SA" b="1" dirty="0">
              <a:solidFill>
                <a:srgbClr val="C00000"/>
              </a:solidFill>
            </a:endParaRPr>
          </a:p>
        </p:txBody>
      </p:sp>
      <p:sp>
        <p:nvSpPr>
          <p:cNvPr id="8" name="مربع نص 7"/>
          <p:cNvSpPr txBox="1"/>
          <p:nvPr/>
        </p:nvSpPr>
        <p:spPr>
          <a:xfrm>
            <a:off x="928662" y="2740879"/>
            <a:ext cx="7858180"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buFont typeface="Arial" pitchFamily="34" charset="0"/>
              <a:buChar char="•"/>
            </a:pPr>
            <a:r>
              <a:rPr lang="ar-SA" sz="2400" b="1" dirty="0" smtClean="0">
                <a:solidFill>
                  <a:srgbClr val="C00000"/>
                </a:solidFill>
              </a:rPr>
              <a:t>جمع النفايات يحفظ البيئة نظيفة.</a:t>
            </a:r>
          </a:p>
          <a:p>
            <a:pPr>
              <a:buFont typeface="Arial" pitchFamily="34" charset="0"/>
              <a:buChar char="•"/>
            </a:pPr>
            <a:r>
              <a:rPr lang="ar-SA" sz="2400" b="1" dirty="0" smtClean="0">
                <a:solidFill>
                  <a:srgbClr val="C00000"/>
                </a:solidFill>
              </a:rPr>
              <a:t> لا تساهم في تلويث بيئتك برمي النفايات في غير الحاويات.</a:t>
            </a:r>
            <a:endParaRPr lang="ar-SA" sz="2400" b="1" dirty="0">
              <a:solidFill>
                <a:srgbClr val="C00000"/>
              </a:solidFill>
            </a:endParaRPr>
          </a:p>
        </p:txBody>
      </p:sp>
      <p:sp>
        <p:nvSpPr>
          <p:cNvPr id="10" name="شكل بيضاوي 9"/>
          <p:cNvSpPr/>
          <p:nvPr/>
        </p:nvSpPr>
        <p:spPr>
          <a:xfrm>
            <a:off x="1571604" y="3714752"/>
            <a:ext cx="5072098" cy="571504"/>
          </a:xfrm>
          <a:prstGeom prst="ellipse">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الأولى طلبية والثانية خبرية</a:t>
            </a:r>
            <a:endParaRPr lang="ar-SA" sz="2800" b="1" dirty="0">
              <a:solidFill>
                <a:schemeClr val="tx1"/>
              </a:solidFill>
            </a:endParaRPr>
          </a:p>
        </p:txBody>
      </p:sp>
      <p:sp>
        <p:nvSpPr>
          <p:cNvPr id="11" name="شكل بيضاوي 10"/>
          <p:cNvSpPr/>
          <p:nvPr/>
        </p:nvSpPr>
        <p:spPr>
          <a:xfrm>
            <a:off x="1571604" y="4286256"/>
            <a:ext cx="5072098" cy="571504"/>
          </a:xfrm>
          <a:prstGeom prst="ellipse">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الأولى خبرية والثانية طلبية</a:t>
            </a:r>
            <a:endParaRPr lang="ar-SA" sz="2800" b="1" dirty="0">
              <a:solidFill>
                <a:schemeClr val="tx1"/>
              </a:solidFill>
            </a:endParaRPr>
          </a:p>
        </p:txBody>
      </p:sp>
      <p:sp>
        <p:nvSpPr>
          <p:cNvPr id="12" name="شكل بيضاوي 11"/>
          <p:cNvSpPr/>
          <p:nvPr/>
        </p:nvSpPr>
        <p:spPr>
          <a:xfrm>
            <a:off x="1571604" y="4857760"/>
            <a:ext cx="5072098" cy="571504"/>
          </a:xfrm>
          <a:prstGeom prst="ellipse">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الجملتان كلتاهما خبريتان</a:t>
            </a:r>
            <a:endParaRPr lang="ar-SA" sz="2800" b="1" dirty="0">
              <a:solidFill>
                <a:schemeClr val="tx1"/>
              </a:solidFill>
            </a:endParaRPr>
          </a:p>
        </p:txBody>
      </p:sp>
      <p:sp>
        <p:nvSpPr>
          <p:cNvPr id="13" name="شكل بيضاوي 12"/>
          <p:cNvSpPr/>
          <p:nvPr/>
        </p:nvSpPr>
        <p:spPr>
          <a:xfrm>
            <a:off x="1571604" y="5429264"/>
            <a:ext cx="5072098" cy="571504"/>
          </a:xfrm>
          <a:prstGeom prst="ellipse">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الجملتان كلتاهما طلبيتان</a:t>
            </a:r>
            <a:endParaRPr lang="ar-SA" sz="2800" b="1" dirty="0">
              <a:solidFill>
                <a:schemeClr val="tx1"/>
              </a:solidFill>
            </a:endParaRPr>
          </a:p>
        </p:txBody>
      </p:sp>
      <p:sp>
        <p:nvSpPr>
          <p:cNvPr id="14" name="شكل بيضاوي 13"/>
          <p:cNvSpPr/>
          <p:nvPr/>
        </p:nvSpPr>
        <p:spPr>
          <a:xfrm>
            <a:off x="6786578" y="3786190"/>
            <a:ext cx="571504" cy="35719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شكل بيضاوي 14"/>
          <p:cNvSpPr/>
          <p:nvPr/>
        </p:nvSpPr>
        <p:spPr>
          <a:xfrm>
            <a:off x="6786578" y="4357694"/>
            <a:ext cx="571504" cy="35719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6" name="شكل بيضاوي 15"/>
          <p:cNvSpPr/>
          <p:nvPr/>
        </p:nvSpPr>
        <p:spPr>
          <a:xfrm>
            <a:off x="6786578" y="4857760"/>
            <a:ext cx="571504" cy="35719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شكل بيضاوي 16"/>
          <p:cNvSpPr/>
          <p:nvPr/>
        </p:nvSpPr>
        <p:spPr>
          <a:xfrm>
            <a:off x="6786578" y="5500702"/>
            <a:ext cx="571504" cy="35719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مربع نص 17"/>
          <p:cNvSpPr txBox="1"/>
          <p:nvPr/>
        </p:nvSpPr>
        <p:spPr>
          <a:xfrm>
            <a:off x="6858016" y="4334540"/>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ppt_w/2"/>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ppt_x</p:attrName>
                                        </p:attrNameLst>
                                      </p:cBhvr>
                                      <p:tavLst>
                                        <p:tav tm="0">
                                          <p:val>
                                            <p:strVal val="#ppt_x-#ppt_w/2"/>
                                          </p:val>
                                        </p:tav>
                                        <p:tav tm="100000">
                                          <p:val>
                                            <p:strVal val="#ppt_x"/>
                                          </p:val>
                                        </p:tav>
                                      </p:tavLst>
                                    </p:anim>
                                    <p:anim calcmode="lin" valueType="num">
                                      <p:cBhvr>
                                        <p:cTn id="21" dur="500" fill="hold"/>
                                        <p:tgtEl>
                                          <p:spTgt spid="7"/>
                                        </p:tgtEl>
                                        <p:attrNameLst>
                                          <p:attrName>ppt_y</p:attrName>
                                        </p:attrNameLst>
                                      </p:cBhvr>
                                      <p:tavLst>
                                        <p:tav tm="0">
                                          <p:val>
                                            <p:strVal val="#ppt_y"/>
                                          </p:val>
                                        </p:tav>
                                        <p:tav tm="100000">
                                          <p:val>
                                            <p:strVal val="#ppt_y"/>
                                          </p:val>
                                        </p:tav>
                                      </p:tavLst>
                                    </p:anim>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strVal val="#ppt_h"/>
                                          </p:val>
                                        </p:tav>
                                        <p:tav tm="100000">
                                          <p:val>
                                            <p:strVal val="#ppt_h"/>
                                          </p:val>
                                        </p:tav>
                                      </p:tavLst>
                                    </p:anim>
                                  </p:childTnLst>
                                </p:cTn>
                              </p:par>
                            </p:childTnLst>
                          </p:cTn>
                        </p:par>
                        <p:par>
                          <p:cTn id="24" fill="hold">
                            <p:stCondLst>
                              <p:cond delay="500"/>
                            </p:stCondLst>
                            <p:childTnLst>
                              <p:par>
                                <p:cTn id="25" presetID="2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edge">
                                      <p:cBhvr>
                                        <p:cTn id="27" dur="1000"/>
                                        <p:tgtEl>
                                          <p:spTgt spid="3"/>
                                        </p:tgtEl>
                                      </p:cBhvr>
                                    </p:animEffect>
                                  </p:childTnLst>
                                </p:cTn>
                              </p:par>
                              <p:par>
                                <p:cTn id="28" presetID="20"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edge">
                                      <p:cBhvr>
                                        <p:cTn id="30" dur="1000"/>
                                        <p:tgtEl>
                                          <p:spTgt spid="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childTnLst>
                                </p:cTn>
                              </p:par>
                              <p:par>
                                <p:cTn id="34" presetID="24"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to="" calcmode="lin" valueType="num">
                                      <p:cBhvr>
                                        <p:cTn id="36" dur="1" fill="hold"/>
                                        <p:tgtEl>
                                          <p:spTgt spid="10"/>
                                        </p:tgtEl>
                                        <p:attrNameLst>
                                          <p:attrName/>
                                        </p:attrNameLst>
                                      </p:cBhvr>
                                    </p:anim>
                                  </p:childTnLst>
                                </p:cTn>
                              </p:par>
                              <p:par>
                                <p:cTn id="37" presetID="24"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to="" calcmode="lin" valueType="num">
                                      <p:cBhvr>
                                        <p:cTn id="39" dur="1" fill="hold"/>
                                        <p:tgtEl>
                                          <p:spTgt spid="11"/>
                                        </p:tgtEl>
                                        <p:attrNameLst>
                                          <p:attrName/>
                                        </p:attrNameLst>
                                      </p:cBhvr>
                                    </p:anim>
                                  </p:childTnLst>
                                </p:cTn>
                              </p:par>
                              <p:par>
                                <p:cTn id="40" presetID="24"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to="" calcmode="lin" valueType="num">
                                      <p:cBhvr>
                                        <p:cTn id="42" dur="1" fill="hold"/>
                                        <p:tgtEl>
                                          <p:spTgt spid="12"/>
                                        </p:tgtEl>
                                        <p:attrNameLst>
                                          <p:attrName/>
                                        </p:attrNameLst>
                                      </p:cBhvr>
                                    </p:anim>
                                  </p:childTnLst>
                                </p:cTn>
                              </p:par>
                              <p:par>
                                <p:cTn id="43" presetID="24"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to="" calcmode="lin" valueType="num">
                                      <p:cBhvr>
                                        <p:cTn id="45" dur="1" fill="hold"/>
                                        <p:tgtEl>
                                          <p:spTgt spid="13"/>
                                        </p:tgtEl>
                                        <p:attrNameLst>
                                          <p:attrName/>
                                        </p:attrNameLst>
                                      </p:cBhvr>
                                    </p:anim>
                                  </p:childTnLst>
                                </p:cTn>
                              </p:par>
                              <p:par>
                                <p:cTn id="46" presetID="24"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to="" calcmode="lin" valueType="num">
                                      <p:cBhvr>
                                        <p:cTn id="48" dur="1" fill="hold"/>
                                        <p:tgtEl>
                                          <p:spTgt spid="14"/>
                                        </p:tgtEl>
                                        <p:attrNameLst>
                                          <p:attrName/>
                                        </p:attrNameLst>
                                      </p:cBhvr>
                                    </p:anim>
                                  </p:childTnLst>
                                </p:cTn>
                              </p:par>
                              <p:par>
                                <p:cTn id="49" presetID="24"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to="" calcmode="lin" valueType="num">
                                      <p:cBhvr>
                                        <p:cTn id="51" dur="1" fill="hold"/>
                                        <p:tgtEl>
                                          <p:spTgt spid="15"/>
                                        </p:tgtEl>
                                        <p:attrNameLst>
                                          <p:attrName/>
                                        </p:attrNameLst>
                                      </p:cBhvr>
                                    </p:anim>
                                  </p:childTnLst>
                                </p:cTn>
                              </p:par>
                              <p:par>
                                <p:cTn id="52" presetID="24"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to="" calcmode="lin" valueType="num">
                                      <p:cBhvr>
                                        <p:cTn id="54" dur="1" fill="hold"/>
                                        <p:tgtEl>
                                          <p:spTgt spid="16"/>
                                        </p:tgtEl>
                                        <p:attrNameLst>
                                          <p:attrName/>
                                        </p:attrNameLst>
                                      </p:cBhvr>
                                    </p:anim>
                                  </p:childTnLst>
                                </p:cTn>
                              </p:par>
                              <p:par>
                                <p:cTn id="55" presetID="24"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to="" calcmode="lin" valueType="num">
                                      <p:cBhvr>
                                        <p:cTn id="57" dur="1" fill="hold"/>
                                        <p:tgtEl>
                                          <p:spTgt spid="17"/>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17" presetClass="entr" presetSubtype="8"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ppt_x</p:attrName>
                                        </p:attrNameLst>
                                      </p:cBhvr>
                                      <p:tavLst>
                                        <p:tav tm="0">
                                          <p:val>
                                            <p:strVal val="#ppt_x-#ppt_w/2"/>
                                          </p:val>
                                        </p:tav>
                                        <p:tav tm="100000">
                                          <p:val>
                                            <p:strVal val="#ppt_x"/>
                                          </p:val>
                                        </p:tav>
                                      </p:tavLst>
                                    </p:anim>
                                    <p:anim calcmode="lin" valueType="num">
                                      <p:cBhvr>
                                        <p:cTn id="63" dur="500" fill="hold"/>
                                        <p:tgtEl>
                                          <p:spTgt spid="18"/>
                                        </p:tgtEl>
                                        <p:attrNameLst>
                                          <p:attrName>ppt_y</p:attrName>
                                        </p:attrNameLst>
                                      </p:cBhvr>
                                      <p:tavLst>
                                        <p:tav tm="0">
                                          <p:val>
                                            <p:strVal val="#ppt_y"/>
                                          </p:val>
                                        </p:tav>
                                        <p:tav tm="100000">
                                          <p:val>
                                            <p:strVal val="#ppt_y"/>
                                          </p:val>
                                        </p:tav>
                                      </p:tavLst>
                                    </p:anim>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animBg="1"/>
      <p:bldP spid="10" grpId="0" animBg="1"/>
      <p:bldP spid="11" grpId="0" animBg="1"/>
      <p:bldP spid="12" grpId="0" animBg="1"/>
      <p:bldP spid="13" grpId="0" animBg="1"/>
      <p:bldP spid="14" grpId="0" animBg="1"/>
      <p:bldP spid="15" grpId="0" animBg="1"/>
      <p:bldP spid="16" grpId="0" animBg="1"/>
      <p:bldP spid="17" grpId="0" animBg="1"/>
      <p:bldP spid="1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280661" y="1089338"/>
            <a:ext cx="6941819" cy="5309313"/>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742950" indent="-742950" algn="ctr"/>
            <a:endParaRPr lang="ar-SA" sz="4000" b="1" i="1" dirty="0" smtClean="0">
              <a:solidFill>
                <a:schemeClr val="tx1"/>
              </a:solidFill>
            </a:endParaRPr>
          </a:p>
          <a:p>
            <a:pPr marL="742950" indent="-742950" algn="ctr"/>
            <a:r>
              <a:rPr lang="ar-SA" sz="4000" b="1" i="1" dirty="0" smtClean="0">
                <a:solidFill>
                  <a:schemeClr val="tx1"/>
                </a:solidFill>
              </a:rPr>
              <a:t>الجملة الخبرية تفيد الإخبار بحصول شيء ما،أما الجملة الطلبية فإنها تفيد طلب حصول شيء.</a:t>
            </a:r>
          </a:p>
          <a:p>
            <a:pPr marL="742950" indent="-742950" algn="ctr"/>
            <a:r>
              <a:rPr lang="ar-SA" sz="3200" b="1" i="1" dirty="0" smtClean="0">
                <a:solidFill>
                  <a:srgbClr val="C00000"/>
                </a:solidFill>
              </a:rPr>
              <a:t>من أساليب الطلب في اللغة العربية:</a:t>
            </a:r>
          </a:p>
          <a:p>
            <a:pPr marL="742950" indent="-742950" algn="ctr"/>
            <a:r>
              <a:rPr lang="ar-SA" sz="4000" b="1" i="1" dirty="0" smtClean="0">
                <a:solidFill>
                  <a:schemeClr val="tx1"/>
                </a:solidFill>
              </a:rPr>
              <a:t>(أسلوب الأمر، الاستفهام،النداء،النهي</a:t>
            </a:r>
            <a:r>
              <a:rPr lang="ar-SA" sz="2800" b="1" i="1" dirty="0" smtClean="0">
                <a:solidFill>
                  <a:schemeClr val="tx1"/>
                </a:solidFill>
              </a:rPr>
              <a:t>)</a:t>
            </a:r>
          </a:p>
          <a:p>
            <a:pPr marL="742950" indent="-742950" algn="ctr"/>
            <a:endParaRPr lang="ar-SA" sz="4400" b="1" i="1" dirty="0" smtClean="0">
              <a:solidFill>
                <a:schemeClr val="tx1"/>
              </a:solidFill>
            </a:endParaRPr>
          </a:p>
        </p:txBody>
      </p:sp>
      <p:sp>
        <p:nvSpPr>
          <p:cNvPr id="4" name="سداسي 3"/>
          <p:cNvSpPr/>
          <p:nvPr/>
        </p:nvSpPr>
        <p:spPr>
          <a:xfrm>
            <a:off x="155589" y="191144"/>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أعلم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428596" y="1324043"/>
            <a:ext cx="7715272" cy="584775"/>
          </a:xfrm>
          <a:prstGeom prst="rect">
            <a:avLst/>
          </a:prstGeom>
          <a:noFill/>
        </p:spPr>
        <p:txBody>
          <a:bodyPr wrap="square" rtlCol="1">
            <a:spAutoFit/>
          </a:bodyPr>
          <a:lstStyle/>
          <a:p>
            <a:pPr algn="ctr"/>
            <a:r>
              <a:rPr lang="ar-SA" sz="3200" b="1" dirty="0" smtClean="0">
                <a:cs typeface="DecoType Naskh" pitchFamily="2" charset="-78"/>
              </a:rPr>
              <a:t>أختار الإجابة الصحيحة من بين البدائل التالية برسم إشارة(</a:t>
            </a:r>
            <a:r>
              <a:rPr lang="ar-SA" sz="3200" b="1" dirty="0" smtClean="0">
                <a:cs typeface="DecoType Naskh" pitchFamily="2" charset="-78"/>
                <a:sym typeface="Wingdings"/>
              </a:rPr>
              <a:t></a:t>
            </a:r>
            <a:r>
              <a:rPr lang="ar-SA" sz="3200" b="1" dirty="0" smtClean="0">
                <a:cs typeface="DecoType Naskh" pitchFamily="2" charset="-78"/>
              </a:rPr>
              <a:t>)أمامها: </a:t>
            </a:r>
          </a:p>
        </p:txBody>
      </p:sp>
      <p:sp>
        <p:nvSpPr>
          <p:cNvPr id="4" name="مربع نص 3"/>
          <p:cNvSpPr txBox="1"/>
          <p:nvPr/>
        </p:nvSpPr>
        <p:spPr>
          <a:xfrm rot="1506630">
            <a:off x="7635888" y="216556"/>
            <a:ext cx="1428760" cy="954107"/>
          </a:xfrm>
          <a:prstGeom prst="rect">
            <a:avLst/>
          </a:prstGeom>
          <a:noFill/>
        </p:spPr>
        <p:txBody>
          <a:bodyPr wrap="square" rtlCol="1">
            <a:spAutoFit/>
          </a:bodyPr>
          <a:lstStyle/>
          <a:p>
            <a:pPr algn="ctr"/>
            <a:r>
              <a:rPr lang="ar-SA" sz="2800" b="1" dirty="0" smtClean="0">
                <a:solidFill>
                  <a:srgbClr val="C00000"/>
                </a:solidFill>
                <a:sym typeface="Wingdings"/>
              </a:rPr>
              <a:t></a:t>
            </a:r>
          </a:p>
          <a:p>
            <a:pPr algn="ctr"/>
            <a:r>
              <a:rPr lang="ar-SA" sz="2800" b="1" dirty="0" smtClean="0">
                <a:solidFill>
                  <a:srgbClr val="C00000"/>
                </a:solidFill>
                <a:sym typeface="Wingdings"/>
              </a:rPr>
              <a:t>أقرأ وأتأمل </a:t>
            </a:r>
            <a:endParaRPr lang="ar-SA" sz="2800" b="1" dirty="0">
              <a:solidFill>
                <a:srgbClr val="C00000"/>
              </a:solidFill>
            </a:endParaRPr>
          </a:p>
        </p:txBody>
      </p:sp>
      <p:graphicFrame>
        <p:nvGraphicFramePr>
          <p:cNvPr id="5" name="جدول 4"/>
          <p:cNvGraphicFramePr>
            <a:graphicFrameLocks noGrp="1"/>
          </p:cNvGraphicFramePr>
          <p:nvPr/>
        </p:nvGraphicFramePr>
        <p:xfrm>
          <a:off x="4000496" y="2100266"/>
          <a:ext cx="4714908" cy="1828800"/>
        </p:xfrm>
        <a:graphic>
          <a:graphicData uri="http://schemas.openxmlformats.org/drawingml/2006/table">
            <a:tbl>
              <a:tblPr rtl="1" firstRow="1" bandRow="1">
                <a:tableStyleId>{5C22544A-7EE6-4342-B048-85BDC9FD1C3A}</a:tableStyleId>
              </a:tblPr>
              <a:tblGrid>
                <a:gridCol w="4714908"/>
              </a:tblGrid>
              <a:tr h="452204">
                <a:tc>
                  <a:txBody>
                    <a:bodyPr/>
                    <a:lstStyle/>
                    <a:p>
                      <a:pPr algn="ctr"/>
                      <a:r>
                        <a:rPr lang="ar-SA" sz="2400" b="1" dirty="0" smtClean="0">
                          <a:solidFill>
                            <a:srgbClr val="C00000"/>
                          </a:solidFill>
                        </a:rPr>
                        <a:t>الجمل الاسمية الخبرية</a:t>
                      </a:r>
                      <a:endParaRPr lang="ar-SA" sz="24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452204">
                <a:tc>
                  <a:txBody>
                    <a:bodyPr/>
                    <a:lstStyle/>
                    <a:p>
                      <a:pPr algn="ctr" rtl="1"/>
                      <a:r>
                        <a:rPr lang="ar-SA" sz="2400" b="1" dirty="0" smtClean="0">
                          <a:solidFill>
                            <a:schemeClr val="tx2">
                              <a:lumMod val="50000"/>
                            </a:schemeClr>
                          </a:solidFill>
                        </a:rPr>
                        <a:t>لا لون ولا رائحة ولا طعم للماء</a:t>
                      </a:r>
                      <a:endParaRPr lang="ar-SA" sz="24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452204">
                <a:tc>
                  <a:txBody>
                    <a:bodyPr/>
                    <a:lstStyle/>
                    <a:p>
                      <a:pPr algn="ctr" rtl="1"/>
                      <a:r>
                        <a:rPr lang="ar-SA" sz="2400" b="1" dirty="0" smtClean="0">
                          <a:solidFill>
                            <a:schemeClr val="tx2">
                              <a:lumMod val="50000"/>
                            </a:schemeClr>
                          </a:solidFill>
                        </a:rPr>
                        <a:t>ما المياه التي نشربها بتلك النقاوة الكيماوية</a:t>
                      </a:r>
                      <a:endParaRPr lang="ar-SA" sz="24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452204">
                <a:tc>
                  <a:txBody>
                    <a:bodyPr/>
                    <a:lstStyle/>
                    <a:p>
                      <a:pPr algn="ctr" rtl="1"/>
                      <a:r>
                        <a:rPr lang="ar-SA" sz="2400" b="1" dirty="0" smtClean="0">
                          <a:solidFill>
                            <a:schemeClr val="tx1"/>
                          </a:solidFill>
                        </a:rPr>
                        <a:t>إن الماء النقي مركب من اتحاد غازين</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bl>
          </a:graphicData>
        </a:graphic>
      </p:graphicFrame>
      <p:graphicFrame>
        <p:nvGraphicFramePr>
          <p:cNvPr id="6" name="جدول 5"/>
          <p:cNvGraphicFramePr>
            <a:graphicFrameLocks noGrp="1"/>
          </p:cNvGraphicFramePr>
          <p:nvPr/>
        </p:nvGraphicFramePr>
        <p:xfrm>
          <a:off x="357190" y="2623198"/>
          <a:ext cx="3571868" cy="500066"/>
        </p:xfrm>
        <a:graphic>
          <a:graphicData uri="http://schemas.openxmlformats.org/drawingml/2006/table">
            <a:tbl>
              <a:tblPr rtl="1" firstRow="1" bandRow="1">
                <a:tableStyleId>{5C22544A-7EE6-4342-B048-85BDC9FD1C3A}</a:tableStyleId>
              </a:tblPr>
              <a:tblGrid>
                <a:gridCol w="3571868"/>
              </a:tblGrid>
              <a:tr h="500066">
                <a:tc>
                  <a:txBody>
                    <a:bodyPr/>
                    <a:lstStyle/>
                    <a:p>
                      <a:pPr algn="ctr" rtl="1"/>
                      <a:r>
                        <a:rPr lang="ar-SA" sz="2000" dirty="0" smtClean="0">
                          <a:solidFill>
                            <a:schemeClr val="tx2">
                              <a:lumMod val="50000"/>
                            </a:schemeClr>
                          </a:solidFill>
                        </a:rPr>
                        <a:t>جملة اسمية منفية بدلالة(...../.....)</a:t>
                      </a:r>
                      <a:endParaRPr lang="ar-SA" sz="2000"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graphicFrame>
        <p:nvGraphicFramePr>
          <p:cNvPr id="7" name="جدول 6"/>
          <p:cNvGraphicFramePr>
            <a:graphicFrameLocks noGrp="1"/>
          </p:cNvGraphicFramePr>
          <p:nvPr/>
        </p:nvGraphicFramePr>
        <p:xfrm>
          <a:off x="357158" y="3309006"/>
          <a:ext cx="3571868" cy="528638"/>
        </p:xfrm>
        <a:graphic>
          <a:graphicData uri="http://schemas.openxmlformats.org/drawingml/2006/table">
            <a:tbl>
              <a:tblPr rtl="1" firstRow="1" bandRow="1">
                <a:tableStyleId>{5C22544A-7EE6-4342-B048-85BDC9FD1C3A}</a:tableStyleId>
              </a:tblPr>
              <a:tblGrid>
                <a:gridCol w="3571868"/>
              </a:tblGrid>
              <a:tr h="528638">
                <a:tc>
                  <a:txBody>
                    <a:bodyPr/>
                    <a:lstStyle/>
                    <a:p>
                      <a:pPr algn="ctr" rtl="1"/>
                      <a:r>
                        <a:rPr lang="ar-SA" sz="2400" dirty="0" smtClean="0">
                          <a:solidFill>
                            <a:schemeClr val="tx2">
                              <a:lumMod val="50000"/>
                            </a:schemeClr>
                          </a:solidFill>
                        </a:rPr>
                        <a:t>جملة اسمية مثبته بدلالة(.....)</a:t>
                      </a:r>
                      <a:endParaRPr lang="ar-SA" sz="2400"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sp>
        <p:nvSpPr>
          <p:cNvPr id="8" name="مربع نص 7"/>
          <p:cNvSpPr txBox="1"/>
          <p:nvPr/>
        </p:nvSpPr>
        <p:spPr>
          <a:xfrm>
            <a:off x="1142976" y="2528606"/>
            <a:ext cx="428628" cy="523220"/>
          </a:xfrm>
          <a:prstGeom prst="rect">
            <a:avLst/>
          </a:prstGeom>
          <a:noFill/>
        </p:spPr>
        <p:txBody>
          <a:bodyPr wrap="square" rtlCol="1">
            <a:spAutoFit/>
          </a:bodyPr>
          <a:lstStyle/>
          <a:p>
            <a:pPr algn="ctr"/>
            <a:r>
              <a:rPr lang="ar-SA" sz="2800" b="1" dirty="0" smtClean="0">
                <a:solidFill>
                  <a:srgbClr val="C00000"/>
                </a:solidFill>
                <a:sym typeface="Wingdings"/>
              </a:rPr>
              <a:t>لا</a:t>
            </a:r>
            <a:endParaRPr lang="ar-SA" b="1" dirty="0">
              <a:solidFill>
                <a:srgbClr val="C00000"/>
              </a:solidFill>
            </a:endParaRPr>
          </a:p>
        </p:txBody>
      </p:sp>
      <p:sp>
        <p:nvSpPr>
          <p:cNvPr id="9" name="مربع نص 8"/>
          <p:cNvSpPr txBox="1"/>
          <p:nvPr/>
        </p:nvSpPr>
        <p:spPr>
          <a:xfrm>
            <a:off x="714348" y="2528606"/>
            <a:ext cx="500066" cy="523220"/>
          </a:xfrm>
          <a:prstGeom prst="rect">
            <a:avLst/>
          </a:prstGeom>
          <a:noFill/>
        </p:spPr>
        <p:txBody>
          <a:bodyPr wrap="square" rtlCol="1">
            <a:spAutoFit/>
          </a:bodyPr>
          <a:lstStyle/>
          <a:p>
            <a:pPr algn="ctr"/>
            <a:r>
              <a:rPr lang="ar-SA" sz="2800" b="1" dirty="0" smtClean="0">
                <a:solidFill>
                  <a:srgbClr val="C00000"/>
                </a:solidFill>
                <a:sym typeface="Wingdings"/>
              </a:rPr>
              <a:t>ما</a:t>
            </a:r>
            <a:endParaRPr lang="ar-SA" b="1" dirty="0">
              <a:solidFill>
                <a:srgbClr val="C00000"/>
              </a:solidFill>
            </a:endParaRPr>
          </a:p>
        </p:txBody>
      </p:sp>
      <p:sp>
        <p:nvSpPr>
          <p:cNvPr id="10" name="مربع نص 9"/>
          <p:cNvSpPr txBox="1"/>
          <p:nvPr/>
        </p:nvSpPr>
        <p:spPr>
          <a:xfrm>
            <a:off x="642910" y="3242986"/>
            <a:ext cx="552456" cy="523220"/>
          </a:xfrm>
          <a:prstGeom prst="rect">
            <a:avLst/>
          </a:prstGeom>
          <a:noFill/>
        </p:spPr>
        <p:txBody>
          <a:bodyPr wrap="square" rtlCol="1">
            <a:spAutoFit/>
          </a:bodyPr>
          <a:lstStyle/>
          <a:p>
            <a:pPr algn="ctr"/>
            <a:r>
              <a:rPr lang="ar-SA" sz="2800" b="1" dirty="0" smtClean="0">
                <a:solidFill>
                  <a:srgbClr val="C00000"/>
                </a:solidFill>
                <a:sym typeface="Wingdings"/>
              </a:rPr>
              <a:t>إنّ</a:t>
            </a:r>
            <a:endParaRPr lang="ar-SA" b="1" dirty="0">
              <a:solidFill>
                <a:srgbClr val="C00000"/>
              </a:solidFill>
            </a:endParaRPr>
          </a:p>
        </p:txBody>
      </p:sp>
      <p:sp>
        <p:nvSpPr>
          <p:cNvPr id="11" name="مربع نص 10"/>
          <p:cNvSpPr txBox="1"/>
          <p:nvPr/>
        </p:nvSpPr>
        <p:spPr>
          <a:xfrm rot="1506630">
            <a:off x="7564450" y="4002770"/>
            <a:ext cx="1428760" cy="954107"/>
          </a:xfrm>
          <a:prstGeom prst="rect">
            <a:avLst/>
          </a:prstGeom>
          <a:noFill/>
        </p:spPr>
        <p:txBody>
          <a:bodyPr wrap="square" rtlCol="1">
            <a:spAutoFit/>
          </a:bodyPr>
          <a:lstStyle/>
          <a:p>
            <a:pPr algn="ctr"/>
            <a:r>
              <a:rPr lang="ar-SA" sz="2800" b="1" dirty="0" smtClean="0">
                <a:solidFill>
                  <a:srgbClr val="C00000"/>
                </a:solidFill>
                <a:sym typeface="MS Outlook"/>
              </a:rPr>
              <a:t></a:t>
            </a:r>
          </a:p>
          <a:p>
            <a:pPr algn="ctr"/>
            <a:r>
              <a:rPr lang="ar-SA" sz="2800" b="1" dirty="0" smtClean="0">
                <a:solidFill>
                  <a:srgbClr val="C00000"/>
                </a:solidFill>
                <a:sym typeface="Wingdings"/>
              </a:rPr>
              <a:t>شفهي</a:t>
            </a:r>
          </a:p>
        </p:txBody>
      </p:sp>
      <p:sp>
        <p:nvSpPr>
          <p:cNvPr id="12" name="مربع نص 11"/>
          <p:cNvSpPr txBox="1"/>
          <p:nvPr/>
        </p:nvSpPr>
        <p:spPr>
          <a:xfrm>
            <a:off x="3571868" y="4286256"/>
            <a:ext cx="4572032" cy="1077218"/>
          </a:xfrm>
          <a:prstGeom prst="rect">
            <a:avLst/>
          </a:prstGeom>
          <a:noFill/>
        </p:spPr>
        <p:txBody>
          <a:bodyPr wrap="square" rtlCol="1">
            <a:spAutoFit/>
          </a:bodyPr>
          <a:lstStyle/>
          <a:p>
            <a:pPr algn="ctr"/>
            <a:r>
              <a:rPr lang="ar-SA" sz="3200" b="1" dirty="0" smtClean="0">
                <a:cs typeface="DecoType Naskh" pitchFamily="2" charset="-78"/>
              </a:rPr>
              <a:t>أصوغ كما في النموذج التالي:</a:t>
            </a:r>
          </a:p>
          <a:p>
            <a:pPr algn="ctr"/>
            <a:r>
              <a:rPr lang="ar-SA" sz="3200" b="1" dirty="0" smtClean="0">
                <a:cs typeface="DecoType Naskh" pitchFamily="2" charset="-78"/>
              </a:rPr>
              <a:t>(الصحة تاج على رؤوس الأصحاء)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4"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35"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style.rotation</p:attrName>
                                        </p:attrNameLst>
                                      </p:cBhvr>
                                      <p:tavLst>
                                        <p:tav tm="0">
                                          <p:val>
                                            <p:fltVal val="720"/>
                                          </p:val>
                                        </p:tav>
                                        <p:tav tm="100000">
                                          <p:val>
                                            <p:fltVal val="0"/>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style.rotation</p:attrName>
                                        </p:attrNameLst>
                                      </p:cBhvr>
                                      <p:tavLst>
                                        <p:tav tm="0">
                                          <p:val>
                                            <p:fltVal val="720"/>
                                          </p:val>
                                        </p:tav>
                                        <p:tav tm="100000">
                                          <p:val>
                                            <p:fltVal val="0"/>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ppt_w</p:attrName>
                                        </p:attrNameLst>
                                      </p:cBhvr>
                                      <p:tavLst>
                                        <p:tav tm="0">
                                          <p:val>
                                            <p:fltVal val="0"/>
                                          </p:val>
                                        </p:tav>
                                        <p:tav tm="100000">
                                          <p:val>
                                            <p:strVal val="#ppt_w"/>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ppt_x</p:attrName>
                                        </p:attrNameLst>
                                      </p:cBhvr>
                                      <p:tavLst>
                                        <p:tav tm="0">
                                          <p:val>
                                            <p:strVal val="#ppt_x-#ppt_w/2"/>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8"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ppt_x-#ppt_w/2"/>
                                          </p:val>
                                        </p:tav>
                                        <p:tav tm="100000">
                                          <p:val>
                                            <p:strVal val="#ppt_x"/>
                                          </p:val>
                                        </p:tav>
                                      </p:tavLst>
                                    </p:anim>
                                    <p:anim calcmode="lin" valueType="num">
                                      <p:cBhvr>
                                        <p:cTn id="36" dur="500" fill="hold"/>
                                        <p:tgtEl>
                                          <p:spTgt spid="9"/>
                                        </p:tgtEl>
                                        <p:attrNameLst>
                                          <p:attrName>ppt_y</p:attrName>
                                        </p:attrNameLst>
                                      </p:cBhvr>
                                      <p:tavLst>
                                        <p:tav tm="0">
                                          <p:val>
                                            <p:strVal val="#ppt_y"/>
                                          </p:val>
                                        </p:tav>
                                        <p:tav tm="100000">
                                          <p:val>
                                            <p:strVal val="#ppt_y"/>
                                          </p:val>
                                        </p:tav>
                                      </p:tavLst>
                                    </p:anim>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ppt_x</p:attrName>
                                        </p:attrNameLst>
                                      </p:cBhvr>
                                      <p:tavLst>
                                        <p:tav tm="0">
                                          <p:val>
                                            <p:strVal val="#ppt_x-#ppt_w/2"/>
                                          </p:val>
                                        </p:tav>
                                        <p:tav tm="100000">
                                          <p:val>
                                            <p:strVal val="#ppt_x"/>
                                          </p:val>
                                        </p:tav>
                                      </p:tavLst>
                                    </p:anim>
                                    <p:anim calcmode="lin" valueType="num">
                                      <p:cBhvr>
                                        <p:cTn id="44" dur="500" fill="hold"/>
                                        <p:tgtEl>
                                          <p:spTgt spid="10"/>
                                        </p:tgtEl>
                                        <p:attrNameLst>
                                          <p:attrName>ppt_y</p:attrName>
                                        </p:attrNameLst>
                                      </p:cBhvr>
                                      <p:tavLst>
                                        <p:tav tm="0">
                                          <p:val>
                                            <p:strVal val="#ppt_y"/>
                                          </p:val>
                                        </p:tav>
                                        <p:tav tm="100000">
                                          <p:val>
                                            <p:strVal val="#ppt_y"/>
                                          </p:val>
                                        </p:tav>
                                      </p:tavLst>
                                    </p:anim>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strVal val="#ppt_h"/>
                                          </p:val>
                                        </p:tav>
                                        <p:tav tm="100000">
                                          <p:val>
                                            <p:strVal val="#ppt_h"/>
                                          </p:val>
                                        </p:tav>
                                      </p:tavLst>
                                    </p:anim>
                                  </p:childTnLst>
                                </p:cTn>
                              </p:par>
                              <p:par>
                                <p:cTn id="47" presetID="20"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edge">
                                      <p:cBhvr>
                                        <p:cTn id="4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280661" y="1089338"/>
            <a:ext cx="6941819" cy="5309313"/>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742950" indent="-742950" algn="ctr"/>
            <a:r>
              <a:rPr lang="ar-SA" sz="4000" b="1" i="1" dirty="0" smtClean="0">
                <a:solidFill>
                  <a:schemeClr val="tx1"/>
                </a:solidFill>
              </a:rPr>
              <a:t>الجملة الخبرية الاسمية المثبتة هي التي تخلو من أدوات النفي نحو(ما،ليس).</a:t>
            </a:r>
          </a:p>
          <a:p>
            <a:pPr marL="742950" indent="-742950" algn="ctr"/>
            <a:r>
              <a:rPr lang="ar-SA" sz="4000" b="1" i="1" dirty="0" smtClean="0">
                <a:solidFill>
                  <a:schemeClr val="tx1"/>
                </a:solidFill>
              </a:rPr>
              <a:t>استخدام(إنّ،أنّ)في الجمل الاسمية يفيد تأكيد قوة الخبر في ذهن المتلقي. </a:t>
            </a:r>
          </a:p>
        </p:txBody>
      </p:sp>
      <p:sp>
        <p:nvSpPr>
          <p:cNvPr id="4" name="سداسي 3"/>
          <p:cNvSpPr/>
          <p:nvPr/>
        </p:nvSpPr>
        <p:spPr>
          <a:xfrm>
            <a:off x="155589" y="191144"/>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أعلم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839425" y="236773"/>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466042" y="119699"/>
            <a:ext cx="7358114"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أميز الجمل الخبرية الاسمية المثبتة من المنفية فيما تحته خط بوضع إشارة(</a:t>
            </a:r>
            <a:r>
              <a:rPr lang="ar-SA" sz="2800" b="1" dirty="0" smtClean="0">
                <a:effectLst>
                  <a:glow rad="101600">
                    <a:schemeClr val="accent2">
                      <a:satMod val="175000"/>
                      <a:alpha val="40000"/>
                    </a:schemeClr>
                  </a:glow>
                </a:effectLst>
                <a:sym typeface="Wingdings"/>
              </a:rPr>
              <a:t></a:t>
            </a:r>
            <a:r>
              <a:rPr lang="ar-SA" sz="2800" b="1" dirty="0" smtClean="0">
                <a:effectLst>
                  <a:glow rad="101600">
                    <a:schemeClr val="accent2">
                      <a:satMod val="175000"/>
                      <a:alpha val="40000"/>
                    </a:schemeClr>
                  </a:glow>
                </a:effectLst>
              </a:rPr>
              <a:t>):</a:t>
            </a:r>
            <a:endParaRPr lang="ar-SA" sz="2800" b="1" dirty="0">
              <a:effectLst>
                <a:glow rad="101600">
                  <a:schemeClr val="accent2">
                    <a:satMod val="175000"/>
                    <a:alpha val="40000"/>
                  </a:schemeClr>
                </a:glow>
              </a:effectLst>
            </a:endParaRPr>
          </a:p>
        </p:txBody>
      </p:sp>
      <p:graphicFrame>
        <p:nvGraphicFramePr>
          <p:cNvPr id="5" name="جدول 4"/>
          <p:cNvGraphicFramePr>
            <a:graphicFrameLocks noGrp="1"/>
          </p:cNvGraphicFramePr>
          <p:nvPr/>
        </p:nvGraphicFramePr>
        <p:xfrm>
          <a:off x="214279" y="1285856"/>
          <a:ext cx="8715439" cy="5000664"/>
        </p:xfrm>
        <a:graphic>
          <a:graphicData uri="http://schemas.openxmlformats.org/drawingml/2006/table">
            <a:tbl>
              <a:tblPr rtl="1" firstRow="1" bandRow="1">
                <a:tableStyleId>{5C22544A-7EE6-4342-B048-85BDC9FD1C3A}</a:tableStyleId>
              </a:tblPr>
              <a:tblGrid>
                <a:gridCol w="6872300"/>
                <a:gridCol w="842957"/>
                <a:gridCol w="1000182"/>
              </a:tblGrid>
              <a:tr h="467688">
                <a:tc>
                  <a:txBody>
                    <a:bodyPr/>
                    <a:lstStyle/>
                    <a:p>
                      <a:pPr algn="ctr" rtl="1"/>
                      <a:r>
                        <a:rPr lang="ar-SA" sz="2000" b="1" dirty="0" smtClean="0">
                          <a:solidFill>
                            <a:schemeClr val="tx2">
                              <a:lumMod val="50000"/>
                            </a:schemeClr>
                          </a:solidFill>
                        </a:rPr>
                        <a:t>الجمل</a:t>
                      </a:r>
                      <a:endParaRPr lang="ar-SA" sz="20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r>
                        <a:rPr lang="ar-SA" sz="2000" b="1" dirty="0" smtClean="0">
                          <a:solidFill>
                            <a:schemeClr val="tx2">
                              <a:lumMod val="50000"/>
                            </a:schemeClr>
                          </a:solidFill>
                        </a:rPr>
                        <a:t>المثبتة</a:t>
                      </a:r>
                      <a:endParaRPr lang="ar-SA" sz="20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r>
                        <a:rPr lang="ar-SA" sz="2000" b="1" dirty="0" smtClean="0">
                          <a:solidFill>
                            <a:schemeClr val="tx2">
                              <a:lumMod val="50000"/>
                            </a:schemeClr>
                          </a:solidFill>
                        </a:rPr>
                        <a:t>المنفية</a:t>
                      </a:r>
                      <a:endParaRPr lang="ar-SA" sz="20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503664">
                <a:tc>
                  <a:txBody>
                    <a:bodyPr/>
                    <a:lstStyle/>
                    <a:p>
                      <a:pPr algn="ctr" rtl="1"/>
                      <a:r>
                        <a:rPr lang="ar-SA" sz="2200" b="1" dirty="0" smtClean="0">
                          <a:solidFill>
                            <a:schemeClr val="tx2">
                              <a:lumMod val="50000"/>
                            </a:schemeClr>
                          </a:solidFill>
                        </a:rPr>
                        <a:t>الإنسان في حاجة إلى الطعام ليتقوى.</a:t>
                      </a:r>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503664">
                <a:tc>
                  <a:txBody>
                    <a:bodyPr/>
                    <a:lstStyle/>
                    <a:p>
                      <a:pPr algn="ctr" rtl="1"/>
                      <a:r>
                        <a:rPr lang="ar-SA" sz="2200" b="1" dirty="0" smtClean="0">
                          <a:solidFill>
                            <a:schemeClr val="tx2">
                              <a:lumMod val="50000"/>
                            </a:schemeClr>
                          </a:solidFill>
                        </a:rPr>
                        <a:t>التقليد الأعمى يوقع صاحبه في الضرر.</a:t>
                      </a:r>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503664">
                <a:tc>
                  <a:txBody>
                    <a:bodyPr/>
                    <a:lstStyle/>
                    <a:p>
                      <a:pPr algn="ctr" rtl="1"/>
                      <a:r>
                        <a:rPr lang="ar-SA" sz="2200" b="1" dirty="0" smtClean="0">
                          <a:solidFill>
                            <a:schemeClr val="tx2">
                              <a:lumMod val="50000"/>
                            </a:schemeClr>
                          </a:solidFill>
                        </a:rPr>
                        <a:t>ليس الصيد الجائر إلا صورة  لتدمير البيئة الفطرية.</a:t>
                      </a:r>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503664">
                <a:tc>
                  <a:txBody>
                    <a:bodyPr/>
                    <a:lstStyle/>
                    <a:p>
                      <a:pPr algn="ctr" rtl="1"/>
                      <a:r>
                        <a:rPr lang="ar-SA" sz="2200" b="1" dirty="0" smtClean="0">
                          <a:solidFill>
                            <a:schemeClr val="tx2">
                              <a:lumMod val="50000"/>
                            </a:schemeClr>
                          </a:solidFill>
                        </a:rPr>
                        <a:t>استهلاك الماء دون إسراف يدل على الوعي.</a:t>
                      </a:r>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503664">
                <a:tc>
                  <a:txBody>
                    <a:bodyPr/>
                    <a:lstStyle/>
                    <a:p>
                      <a:pPr algn="ctr" rtl="1"/>
                      <a:r>
                        <a:rPr lang="ar-SA" sz="2200" b="1" dirty="0" smtClean="0">
                          <a:solidFill>
                            <a:schemeClr val="tx2">
                              <a:lumMod val="50000"/>
                            </a:schemeClr>
                          </a:solidFill>
                        </a:rPr>
                        <a:t>العادات نوعان:نافعة وضارة،وبينهما فرق كبير.</a:t>
                      </a:r>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503664">
                <a:tc>
                  <a:txBody>
                    <a:bodyPr/>
                    <a:lstStyle/>
                    <a:p>
                      <a:pPr algn="ctr" rtl="1"/>
                      <a:r>
                        <a:rPr lang="ar-SA" sz="2200" b="1" dirty="0" smtClean="0">
                          <a:solidFill>
                            <a:schemeClr val="tx2">
                              <a:lumMod val="50000"/>
                            </a:schemeClr>
                          </a:solidFill>
                        </a:rPr>
                        <a:t>ما من شك أن هذا الجهد يسهم في حماية البيئة.</a:t>
                      </a:r>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503664">
                <a:tc>
                  <a:txBody>
                    <a:bodyPr/>
                    <a:lstStyle/>
                    <a:p>
                      <a:pPr algn="ctr" rtl="1"/>
                      <a:r>
                        <a:rPr lang="ar-SA" sz="2200" b="1" dirty="0" smtClean="0">
                          <a:solidFill>
                            <a:schemeClr val="tx2">
                              <a:lumMod val="50000"/>
                            </a:schemeClr>
                          </a:solidFill>
                        </a:rPr>
                        <a:t>الأصوات العالية</a:t>
                      </a:r>
                      <a:r>
                        <a:rPr lang="ar-SA" sz="2200" b="1" baseline="0" dirty="0" smtClean="0">
                          <a:solidFill>
                            <a:schemeClr val="tx2">
                              <a:lumMod val="50000"/>
                            </a:schemeClr>
                          </a:solidFill>
                        </a:rPr>
                        <a:t> صورة من صور التلوث السمعي.</a:t>
                      </a:r>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503664">
                <a:tc>
                  <a:txBody>
                    <a:bodyPr/>
                    <a:lstStyle/>
                    <a:p>
                      <a:pPr algn="ctr" rtl="1"/>
                      <a:r>
                        <a:rPr lang="ar-SA" sz="2200" b="1" dirty="0" smtClean="0">
                          <a:solidFill>
                            <a:schemeClr val="tx2">
                              <a:lumMod val="50000"/>
                            </a:schemeClr>
                          </a:solidFill>
                        </a:rPr>
                        <a:t>الهواء لا لون له ولا رائحة ولا طعم،لكننا نحتاجه لنبقى على قيد الحياة.</a:t>
                      </a:r>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503664">
                <a:tc>
                  <a:txBody>
                    <a:bodyPr/>
                    <a:lstStyle/>
                    <a:p>
                      <a:pPr algn="ctr" rtl="1"/>
                      <a:r>
                        <a:rPr lang="ar-SA" sz="2200" b="1" dirty="0" smtClean="0">
                          <a:solidFill>
                            <a:schemeClr val="tx2">
                              <a:lumMod val="50000"/>
                            </a:schemeClr>
                          </a:solidFill>
                        </a:rPr>
                        <a:t>نعمتان مغبون فيهما كثير من الناس،الصحة</a:t>
                      </a:r>
                      <a:r>
                        <a:rPr lang="ar-SA" sz="2200" b="1" baseline="0" dirty="0" smtClean="0">
                          <a:solidFill>
                            <a:schemeClr val="tx2">
                              <a:lumMod val="50000"/>
                            </a:schemeClr>
                          </a:solidFill>
                        </a:rPr>
                        <a:t> والفراغ.</a:t>
                      </a:r>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200" b="1" dirty="0">
                        <a:solidFill>
                          <a:schemeClr val="tx2">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bl>
          </a:graphicData>
        </a:graphic>
      </p:graphicFrame>
      <p:sp>
        <p:nvSpPr>
          <p:cNvPr id="6" name="مربع نص 5"/>
          <p:cNvSpPr txBox="1"/>
          <p:nvPr/>
        </p:nvSpPr>
        <p:spPr>
          <a:xfrm>
            <a:off x="1428728" y="1785926"/>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7" name="مربع نص 6"/>
          <p:cNvSpPr txBox="1"/>
          <p:nvPr/>
        </p:nvSpPr>
        <p:spPr>
          <a:xfrm>
            <a:off x="1428728" y="2262838"/>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8" name="مربع نص 7"/>
          <p:cNvSpPr txBox="1"/>
          <p:nvPr/>
        </p:nvSpPr>
        <p:spPr>
          <a:xfrm>
            <a:off x="500034" y="2762904"/>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9" name="مربع نص 8"/>
          <p:cNvSpPr txBox="1"/>
          <p:nvPr/>
        </p:nvSpPr>
        <p:spPr>
          <a:xfrm>
            <a:off x="1428728" y="3786190"/>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10" name="مربع نص 9"/>
          <p:cNvSpPr txBox="1"/>
          <p:nvPr/>
        </p:nvSpPr>
        <p:spPr>
          <a:xfrm>
            <a:off x="1428728" y="3262970"/>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11" name="مربع نص 10"/>
          <p:cNvSpPr txBox="1"/>
          <p:nvPr/>
        </p:nvSpPr>
        <p:spPr>
          <a:xfrm>
            <a:off x="500034" y="4286256"/>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12" name="مربع نص 11"/>
          <p:cNvSpPr txBox="1"/>
          <p:nvPr/>
        </p:nvSpPr>
        <p:spPr>
          <a:xfrm>
            <a:off x="1357290" y="4834606"/>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13" name="مربع نص 12"/>
          <p:cNvSpPr txBox="1"/>
          <p:nvPr/>
        </p:nvSpPr>
        <p:spPr>
          <a:xfrm>
            <a:off x="500034" y="5309542"/>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sp>
        <p:nvSpPr>
          <p:cNvPr id="14" name="مربع نص 13"/>
          <p:cNvSpPr txBox="1"/>
          <p:nvPr/>
        </p:nvSpPr>
        <p:spPr>
          <a:xfrm>
            <a:off x="1357290" y="5763300"/>
            <a:ext cx="428628" cy="523220"/>
          </a:xfrm>
          <a:prstGeom prst="rect">
            <a:avLst/>
          </a:prstGeom>
          <a:noFill/>
        </p:spPr>
        <p:txBody>
          <a:bodyPr wrap="square" rtlCol="1">
            <a:spAutoFit/>
          </a:bodyPr>
          <a:lstStyle/>
          <a:p>
            <a:pPr algn="ctr"/>
            <a:r>
              <a:rPr lang="ar-SA" sz="2800" b="1" dirty="0" smtClean="0">
                <a:solidFill>
                  <a:srgbClr val="C00000"/>
                </a:solidFill>
                <a:sym typeface="Wingdings"/>
              </a:rPr>
              <a:t></a:t>
            </a:r>
            <a:endParaRPr lang="ar-SA" b="1" dirty="0">
              <a:solidFill>
                <a:srgbClr val="C00000"/>
              </a:solidFill>
            </a:endParaRPr>
          </a:p>
        </p:txBody>
      </p:sp>
      <p:cxnSp>
        <p:nvCxnSpPr>
          <p:cNvPr id="16" name="رابط مستقيم 15"/>
          <p:cNvCxnSpPr/>
          <p:nvPr/>
        </p:nvCxnSpPr>
        <p:spPr>
          <a:xfrm rot="10800000">
            <a:off x="3929058" y="2143116"/>
            <a:ext cx="3143272" cy="1588"/>
          </a:xfrm>
          <a:prstGeom prst="line">
            <a:avLst/>
          </a:prstGeom>
        </p:spPr>
        <p:style>
          <a:lnRef idx="3">
            <a:schemeClr val="accent5"/>
          </a:lnRef>
          <a:fillRef idx="0">
            <a:schemeClr val="accent5"/>
          </a:fillRef>
          <a:effectRef idx="2">
            <a:schemeClr val="accent5"/>
          </a:effectRef>
          <a:fontRef idx="minor">
            <a:schemeClr val="tx1"/>
          </a:fontRef>
        </p:style>
      </p:cxnSp>
      <p:cxnSp>
        <p:nvCxnSpPr>
          <p:cNvPr id="20" name="رابط مستقيم 19"/>
          <p:cNvCxnSpPr/>
          <p:nvPr/>
        </p:nvCxnSpPr>
        <p:spPr>
          <a:xfrm rot="10800000">
            <a:off x="5572132" y="6142056"/>
            <a:ext cx="2286016" cy="1589"/>
          </a:xfrm>
          <a:prstGeom prst="line">
            <a:avLst/>
          </a:prstGeom>
        </p:spPr>
        <p:style>
          <a:lnRef idx="3">
            <a:schemeClr val="accent5"/>
          </a:lnRef>
          <a:fillRef idx="0">
            <a:schemeClr val="accent5"/>
          </a:fillRef>
          <a:effectRef idx="2">
            <a:schemeClr val="accent5"/>
          </a:effectRef>
          <a:fontRef idx="minor">
            <a:schemeClr val="tx1"/>
          </a:fontRef>
        </p:style>
      </p:cxnSp>
      <p:cxnSp>
        <p:nvCxnSpPr>
          <p:cNvPr id="22" name="رابط مستقيم 21"/>
          <p:cNvCxnSpPr/>
          <p:nvPr/>
        </p:nvCxnSpPr>
        <p:spPr>
          <a:xfrm rot="10800000">
            <a:off x="6215074" y="5643578"/>
            <a:ext cx="2571768" cy="1588"/>
          </a:xfrm>
          <a:prstGeom prst="line">
            <a:avLst/>
          </a:prstGeom>
        </p:spPr>
        <p:style>
          <a:lnRef idx="3">
            <a:schemeClr val="accent5"/>
          </a:lnRef>
          <a:fillRef idx="0">
            <a:schemeClr val="accent5"/>
          </a:fillRef>
          <a:effectRef idx="2">
            <a:schemeClr val="accent5"/>
          </a:effectRef>
          <a:fontRef idx="minor">
            <a:schemeClr val="tx1"/>
          </a:fontRef>
        </p:style>
      </p:cxnSp>
      <p:cxnSp>
        <p:nvCxnSpPr>
          <p:cNvPr id="24" name="رابط مستقيم 23"/>
          <p:cNvCxnSpPr/>
          <p:nvPr/>
        </p:nvCxnSpPr>
        <p:spPr>
          <a:xfrm rot="10800000" flipV="1">
            <a:off x="4857752" y="5143510"/>
            <a:ext cx="2857520"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26" name="رابط مستقيم 25"/>
          <p:cNvCxnSpPr/>
          <p:nvPr/>
        </p:nvCxnSpPr>
        <p:spPr>
          <a:xfrm rot="10800000" flipV="1">
            <a:off x="6357950" y="4643444"/>
            <a:ext cx="1285884" cy="2"/>
          </a:xfrm>
          <a:prstGeom prst="line">
            <a:avLst/>
          </a:prstGeom>
        </p:spPr>
        <p:style>
          <a:lnRef idx="3">
            <a:schemeClr val="accent5"/>
          </a:lnRef>
          <a:fillRef idx="0">
            <a:schemeClr val="accent5"/>
          </a:fillRef>
          <a:effectRef idx="2">
            <a:schemeClr val="accent5"/>
          </a:effectRef>
          <a:fontRef idx="minor">
            <a:schemeClr val="tx1"/>
          </a:fontRef>
        </p:style>
      </p:cxnSp>
      <p:cxnSp>
        <p:nvCxnSpPr>
          <p:cNvPr id="29" name="رابط مستقيم 28"/>
          <p:cNvCxnSpPr/>
          <p:nvPr/>
        </p:nvCxnSpPr>
        <p:spPr>
          <a:xfrm rot="10800000">
            <a:off x="5143504" y="4143380"/>
            <a:ext cx="2571768" cy="1588"/>
          </a:xfrm>
          <a:prstGeom prst="line">
            <a:avLst/>
          </a:prstGeom>
        </p:spPr>
        <p:style>
          <a:lnRef idx="3">
            <a:schemeClr val="accent5"/>
          </a:lnRef>
          <a:fillRef idx="0">
            <a:schemeClr val="accent5"/>
          </a:fillRef>
          <a:effectRef idx="2">
            <a:schemeClr val="accent5"/>
          </a:effectRef>
          <a:fontRef idx="minor">
            <a:schemeClr val="tx1"/>
          </a:fontRef>
        </p:style>
      </p:cxnSp>
      <p:cxnSp>
        <p:nvCxnSpPr>
          <p:cNvPr id="31" name="رابط مستقيم 30"/>
          <p:cNvCxnSpPr/>
          <p:nvPr/>
        </p:nvCxnSpPr>
        <p:spPr>
          <a:xfrm rot="10800000">
            <a:off x="5572132" y="3643314"/>
            <a:ext cx="2000264" cy="1588"/>
          </a:xfrm>
          <a:prstGeom prst="line">
            <a:avLst/>
          </a:prstGeom>
        </p:spPr>
        <p:style>
          <a:lnRef idx="3">
            <a:schemeClr val="accent5"/>
          </a:lnRef>
          <a:fillRef idx="0">
            <a:schemeClr val="accent5"/>
          </a:fillRef>
          <a:effectRef idx="2">
            <a:schemeClr val="accent5"/>
          </a:effectRef>
          <a:fontRef idx="minor">
            <a:schemeClr val="tx1"/>
          </a:fontRef>
        </p:style>
      </p:cxnSp>
      <p:cxnSp>
        <p:nvCxnSpPr>
          <p:cNvPr id="33" name="رابط مستقيم 32"/>
          <p:cNvCxnSpPr/>
          <p:nvPr/>
        </p:nvCxnSpPr>
        <p:spPr>
          <a:xfrm rot="10800000">
            <a:off x="4643438" y="3141660"/>
            <a:ext cx="3143272" cy="1588"/>
          </a:xfrm>
          <a:prstGeom prst="line">
            <a:avLst/>
          </a:prstGeom>
        </p:spPr>
        <p:style>
          <a:lnRef idx="3">
            <a:schemeClr val="accent5"/>
          </a:lnRef>
          <a:fillRef idx="0">
            <a:schemeClr val="accent5"/>
          </a:fillRef>
          <a:effectRef idx="2">
            <a:schemeClr val="accent5"/>
          </a:effectRef>
          <a:fontRef idx="minor">
            <a:schemeClr val="tx1"/>
          </a:fontRef>
        </p:style>
      </p:cxnSp>
      <p:cxnSp>
        <p:nvCxnSpPr>
          <p:cNvPr id="34" name="رابط مستقيم 33"/>
          <p:cNvCxnSpPr/>
          <p:nvPr/>
        </p:nvCxnSpPr>
        <p:spPr>
          <a:xfrm rot="10800000" flipV="1">
            <a:off x="3786182" y="2643180"/>
            <a:ext cx="3438548" cy="1"/>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ppt_w/2"/>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7"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ppt_x</p:attrName>
                                        </p:attrNameLst>
                                      </p:cBhvr>
                                      <p:tavLst>
                                        <p:tav tm="0">
                                          <p:val>
                                            <p:strVal val="#ppt_x-#ppt_w/2"/>
                                          </p:val>
                                        </p:tav>
                                        <p:tav tm="100000">
                                          <p:val>
                                            <p:strVal val="#ppt_x"/>
                                          </p:val>
                                        </p:tav>
                                      </p:tavLst>
                                    </p:anim>
                                    <p:anim calcmode="lin" valueType="num">
                                      <p:cBhvr>
                                        <p:cTn id="27" dur="500" fill="hold"/>
                                        <p:tgtEl>
                                          <p:spTgt spid="7"/>
                                        </p:tgtEl>
                                        <p:attrNameLst>
                                          <p:attrName>ppt_y</p:attrName>
                                        </p:attrNameLst>
                                      </p:cBhvr>
                                      <p:tavLst>
                                        <p:tav tm="0">
                                          <p:val>
                                            <p:strVal val="#ppt_y"/>
                                          </p:val>
                                        </p:tav>
                                        <p:tav tm="100000">
                                          <p:val>
                                            <p:strVal val="#ppt_y"/>
                                          </p:val>
                                        </p:tav>
                                      </p:tavLst>
                                    </p:anim>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8"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ppt_x</p:attrName>
                                        </p:attrNameLst>
                                      </p:cBhvr>
                                      <p:tavLst>
                                        <p:tav tm="0">
                                          <p:val>
                                            <p:strVal val="#ppt_x-#ppt_w/2"/>
                                          </p:val>
                                        </p:tav>
                                        <p:tav tm="100000">
                                          <p:val>
                                            <p:strVal val="#ppt_x"/>
                                          </p:val>
                                        </p:tav>
                                      </p:tavLst>
                                    </p:anim>
                                    <p:anim calcmode="lin" valueType="num">
                                      <p:cBhvr>
                                        <p:cTn id="35" dur="500" fill="hold"/>
                                        <p:tgtEl>
                                          <p:spTgt spid="8"/>
                                        </p:tgtEl>
                                        <p:attrNameLst>
                                          <p:attrName>ppt_y</p:attrName>
                                        </p:attrNameLst>
                                      </p:cBhvr>
                                      <p:tavLst>
                                        <p:tav tm="0">
                                          <p:val>
                                            <p:strVal val="#ppt_y"/>
                                          </p:val>
                                        </p:tav>
                                        <p:tav tm="100000">
                                          <p:val>
                                            <p:strVal val="#ppt_y"/>
                                          </p:val>
                                        </p:tav>
                                      </p:tavLst>
                                    </p:anim>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7" presetClass="entr" presetSubtype="8"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ppt_x</p:attrName>
                                        </p:attrNameLst>
                                      </p:cBhvr>
                                      <p:tavLst>
                                        <p:tav tm="0">
                                          <p:val>
                                            <p:strVal val="#ppt_x-#ppt_w/2"/>
                                          </p:val>
                                        </p:tav>
                                        <p:tav tm="100000">
                                          <p:val>
                                            <p:strVal val="#ppt_x"/>
                                          </p:val>
                                        </p:tav>
                                      </p:tavLst>
                                    </p:anim>
                                    <p:anim calcmode="lin" valueType="num">
                                      <p:cBhvr>
                                        <p:cTn id="43" dur="500" fill="hold"/>
                                        <p:tgtEl>
                                          <p:spTgt spid="10"/>
                                        </p:tgtEl>
                                        <p:attrNameLst>
                                          <p:attrName>ppt_y</p:attrName>
                                        </p:attrNameLst>
                                      </p:cBhvr>
                                      <p:tavLst>
                                        <p:tav tm="0">
                                          <p:val>
                                            <p:strVal val="#ppt_y"/>
                                          </p:val>
                                        </p:tav>
                                        <p:tav tm="100000">
                                          <p:val>
                                            <p:strVal val="#ppt_y"/>
                                          </p:val>
                                        </p:tav>
                                      </p:tavLst>
                                    </p:anim>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7" presetClass="entr" presetSubtype="8"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ppt_x</p:attrName>
                                        </p:attrNameLst>
                                      </p:cBhvr>
                                      <p:tavLst>
                                        <p:tav tm="0">
                                          <p:val>
                                            <p:strVal val="#ppt_x-#ppt_w/2"/>
                                          </p:val>
                                        </p:tav>
                                        <p:tav tm="100000">
                                          <p:val>
                                            <p:strVal val="#ppt_x"/>
                                          </p:val>
                                        </p:tav>
                                      </p:tavLst>
                                    </p:anim>
                                    <p:anim calcmode="lin" valueType="num">
                                      <p:cBhvr>
                                        <p:cTn id="51" dur="500" fill="hold"/>
                                        <p:tgtEl>
                                          <p:spTgt spid="9"/>
                                        </p:tgtEl>
                                        <p:attrNameLst>
                                          <p:attrName>ppt_y</p:attrName>
                                        </p:attrNameLst>
                                      </p:cBhvr>
                                      <p:tavLst>
                                        <p:tav tm="0">
                                          <p:val>
                                            <p:strVal val="#ppt_y"/>
                                          </p:val>
                                        </p:tav>
                                        <p:tav tm="100000">
                                          <p:val>
                                            <p:strVal val="#ppt_y"/>
                                          </p:val>
                                        </p:tav>
                                      </p:tavLst>
                                    </p:anim>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7" presetClass="entr" presetSubtype="8"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ppt_x</p:attrName>
                                        </p:attrNameLst>
                                      </p:cBhvr>
                                      <p:tavLst>
                                        <p:tav tm="0">
                                          <p:val>
                                            <p:strVal val="#ppt_x-#ppt_w/2"/>
                                          </p:val>
                                        </p:tav>
                                        <p:tav tm="100000">
                                          <p:val>
                                            <p:strVal val="#ppt_x"/>
                                          </p:val>
                                        </p:tav>
                                      </p:tavLst>
                                    </p:anim>
                                    <p:anim calcmode="lin" valueType="num">
                                      <p:cBhvr>
                                        <p:cTn id="59" dur="500" fill="hold"/>
                                        <p:tgtEl>
                                          <p:spTgt spid="11"/>
                                        </p:tgtEl>
                                        <p:attrNameLst>
                                          <p:attrName>ppt_y</p:attrName>
                                        </p:attrNameLst>
                                      </p:cBhvr>
                                      <p:tavLst>
                                        <p:tav tm="0">
                                          <p:val>
                                            <p:strVal val="#ppt_y"/>
                                          </p:val>
                                        </p:tav>
                                        <p:tav tm="100000">
                                          <p:val>
                                            <p:strVal val="#ppt_y"/>
                                          </p:val>
                                        </p:tav>
                                      </p:tavLst>
                                    </p:anim>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7" presetClass="entr" presetSubtype="8"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ppt_x</p:attrName>
                                        </p:attrNameLst>
                                      </p:cBhvr>
                                      <p:tavLst>
                                        <p:tav tm="0">
                                          <p:val>
                                            <p:strVal val="#ppt_x-#ppt_w/2"/>
                                          </p:val>
                                        </p:tav>
                                        <p:tav tm="100000">
                                          <p:val>
                                            <p:strVal val="#ppt_x"/>
                                          </p:val>
                                        </p:tav>
                                      </p:tavLst>
                                    </p:anim>
                                    <p:anim calcmode="lin" valueType="num">
                                      <p:cBhvr>
                                        <p:cTn id="67" dur="500" fill="hold"/>
                                        <p:tgtEl>
                                          <p:spTgt spid="12"/>
                                        </p:tgtEl>
                                        <p:attrNameLst>
                                          <p:attrName>ppt_y</p:attrName>
                                        </p:attrNameLst>
                                      </p:cBhvr>
                                      <p:tavLst>
                                        <p:tav tm="0">
                                          <p:val>
                                            <p:strVal val="#ppt_y"/>
                                          </p:val>
                                        </p:tav>
                                        <p:tav tm="100000">
                                          <p:val>
                                            <p:strVal val="#ppt_y"/>
                                          </p:val>
                                        </p:tav>
                                      </p:tavLst>
                                    </p:anim>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17" presetClass="entr" presetSubtype="8" fill="hold" grpId="0" nodeType="click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ppt_x</p:attrName>
                                        </p:attrNameLst>
                                      </p:cBhvr>
                                      <p:tavLst>
                                        <p:tav tm="0">
                                          <p:val>
                                            <p:strVal val="#ppt_x-#ppt_w/2"/>
                                          </p:val>
                                        </p:tav>
                                        <p:tav tm="100000">
                                          <p:val>
                                            <p:strVal val="#ppt_x"/>
                                          </p:val>
                                        </p:tav>
                                      </p:tavLst>
                                    </p:anim>
                                    <p:anim calcmode="lin" valueType="num">
                                      <p:cBhvr>
                                        <p:cTn id="75" dur="500" fill="hold"/>
                                        <p:tgtEl>
                                          <p:spTgt spid="13"/>
                                        </p:tgtEl>
                                        <p:attrNameLst>
                                          <p:attrName>ppt_y</p:attrName>
                                        </p:attrNameLst>
                                      </p:cBhvr>
                                      <p:tavLst>
                                        <p:tav tm="0">
                                          <p:val>
                                            <p:strVal val="#ppt_y"/>
                                          </p:val>
                                        </p:tav>
                                        <p:tav tm="100000">
                                          <p:val>
                                            <p:strVal val="#ppt_y"/>
                                          </p:val>
                                        </p:tav>
                                      </p:tavLst>
                                    </p:anim>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17" presetClass="entr" presetSubtype="8" fill="hold" grpId="0" nodeType="click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ppt_x</p:attrName>
                                        </p:attrNameLst>
                                      </p:cBhvr>
                                      <p:tavLst>
                                        <p:tav tm="0">
                                          <p:val>
                                            <p:strVal val="#ppt_x-#ppt_w/2"/>
                                          </p:val>
                                        </p:tav>
                                        <p:tav tm="100000">
                                          <p:val>
                                            <p:strVal val="#ppt_x"/>
                                          </p:val>
                                        </p:tav>
                                      </p:tavLst>
                                    </p:anim>
                                    <p:anim calcmode="lin" valueType="num">
                                      <p:cBhvr>
                                        <p:cTn id="83" dur="500" fill="hold"/>
                                        <p:tgtEl>
                                          <p:spTgt spid="14"/>
                                        </p:tgtEl>
                                        <p:attrNameLst>
                                          <p:attrName>ppt_y</p:attrName>
                                        </p:attrNameLst>
                                      </p:cBhvr>
                                      <p:tavLst>
                                        <p:tav tm="0">
                                          <p:val>
                                            <p:strVal val="#ppt_y"/>
                                          </p:val>
                                        </p:tav>
                                        <p:tav tm="100000">
                                          <p:val>
                                            <p:strVal val="#ppt_y"/>
                                          </p:val>
                                        </p:tav>
                                      </p:tavLst>
                                    </p:anim>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10" grpId="0"/>
      <p:bldP spid="11" grpId="0"/>
      <p:bldP spid="12" grpId="0"/>
      <p:bldP spid="13" grpId="0"/>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519681" y="233548"/>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4" name="مربع نص 3"/>
          <p:cNvSpPr txBox="1"/>
          <p:nvPr/>
        </p:nvSpPr>
        <p:spPr>
          <a:xfrm>
            <a:off x="466042" y="262574"/>
            <a:ext cx="7358114"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 أولاً: أختار الخبر المناسب للجمل الاسمية المثبتة التالية:</a:t>
            </a:r>
            <a:endParaRPr lang="ar-SA" sz="2800" b="1" dirty="0">
              <a:effectLst>
                <a:glow rad="101600">
                  <a:schemeClr val="accent2">
                    <a:satMod val="175000"/>
                    <a:alpha val="40000"/>
                  </a:schemeClr>
                </a:glow>
              </a:effectLst>
            </a:endParaRPr>
          </a:p>
        </p:txBody>
      </p:sp>
      <p:sp>
        <p:nvSpPr>
          <p:cNvPr id="5" name="مربع نص 4"/>
          <p:cNvSpPr txBox="1"/>
          <p:nvPr/>
        </p:nvSpPr>
        <p:spPr>
          <a:xfrm>
            <a:off x="785786" y="3763036"/>
            <a:ext cx="7358114"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ثانياً: أحول من النفي إلى الإثبات في الجمل التالية وفق المثال:</a:t>
            </a:r>
            <a:endParaRPr lang="ar-SA" sz="2800" b="1" dirty="0">
              <a:effectLst>
                <a:glow rad="101600">
                  <a:schemeClr val="accent2">
                    <a:satMod val="175000"/>
                    <a:alpha val="40000"/>
                  </a:schemeClr>
                </a:glow>
              </a:effectLst>
            </a:endParaRPr>
          </a:p>
        </p:txBody>
      </p:sp>
      <p:graphicFrame>
        <p:nvGraphicFramePr>
          <p:cNvPr id="6" name="جدول 5"/>
          <p:cNvGraphicFramePr>
            <a:graphicFrameLocks noGrp="1"/>
          </p:cNvGraphicFramePr>
          <p:nvPr/>
        </p:nvGraphicFramePr>
        <p:xfrm>
          <a:off x="714347" y="857232"/>
          <a:ext cx="7572431" cy="2644629"/>
        </p:xfrm>
        <a:graphic>
          <a:graphicData uri="http://schemas.openxmlformats.org/drawingml/2006/table">
            <a:tbl>
              <a:tblPr rtl="1" firstRow="1" bandRow="1">
                <a:tableStyleId>{5C22544A-7EE6-4342-B048-85BDC9FD1C3A}</a:tableStyleId>
              </a:tblPr>
              <a:tblGrid>
                <a:gridCol w="5072081"/>
                <a:gridCol w="2500350"/>
              </a:tblGrid>
              <a:tr h="607223">
                <a:tc>
                  <a:txBody>
                    <a:bodyPr/>
                    <a:lstStyle/>
                    <a:p>
                      <a:pPr algn="ctr" rtl="1"/>
                      <a:r>
                        <a:rPr lang="ar-SA" sz="2800" b="1" dirty="0" smtClean="0">
                          <a:solidFill>
                            <a:schemeClr val="tx1"/>
                          </a:solidFill>
                        </a:rPr>
                        <a:t>إن الصوف.........عازلة</a:t>
                      </a:r>
                      <a:r>
                        <a:rPr lang="ar-SA" sz="2800" b="1" baseline="0" dirty="0" smtClean="0">
                          <a:solidFill>
                            <a:schemeClr val="tx1"/>
                          </a:solidFill>
                        </a:rPr>
                        <a:t> للحرارة</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t="100000"/>
                      </a:path>
                      <a:tileRect r="-100000" b="-100000"/>
                    </a:gradFill>
                  </a:tcPr>
                </a:tc>
                <a:tc>
                  <a:txBody>
                    <a:bodyPr/>
                    <a:lstStyle/>
                    <a:p>
                      <a:pPr algn="ctr" rtl="1"/>
                      <a:r>
                        <a:rPr lang="ar-SA" sz="2400" b="1" dirty="0" smtClean="0">
                          <a:solidFill>
                            <a:schemeClr val="tx1"/>
                          </a:solidFill>
                        </a:rPr>
                        <a:t>مادةً-مادتان-مادةٌ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t="100000"/>
                      </a:path>
                      <a:tileRect r="-100000" b="-100000"/>
                    </a:gradFill>
                  </a:tcPr>
                </a:tc>
              </a:tr>
              <a:tr h="607223">
                <a:tc>
                  <a:txBody>
                    <a:bodyPr/>
                    <a:lstStyle/>
                    <a:p>
                      <a:pPr algn="ctr" rtl="1"/>
                      <a:r>
                        <a:rPr lang="ar-SA" sz="2800" b="1" dirty="0" smtClean="0">
                          <a:solidFill>
                            <a:schemeClr val="tx1"/>
                          </a:solidFill>
                        </a:rPr>
                        <a:t>جمع النفايات وإعادة تدويرها.........للبيئة</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t="100000"/>
                      </a:path>
                      <a:tileRect r="-100000" b="-100000"/>
                    </a:gradFill>
                  </a:tcPr>
                </a:tc>
                <a:tc>
                  <a:txBody>
                    <a:bodyPr/>
                    <a:lstStyle/>
                    <a:p>
                      <a:pPr algn="ctr" rtl="1"/>
                      <a:r>
                        <a:rPr lang="ar-SA" sz="2400" b="1" dirty="0" smtClean="0">
                          <a:solidFill>
                            <a:schemeClr val="tx1"/>
                          </a:solidFill>
                        </a:rPr>
                        <a:t>حمايةٍ-حمايةٌ-حِميةً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t="100000"/>
                      </a:path>
                      <a:tileRect r="-100000" b="-100000"/>
                    </a:gradFill>
                  </a:tcPr>
                </a:tc>
              </a:tr>
              <a:tr h="607223">
                <a:tc>
                  <a:txBody>
                    <a:bodyPr/>
                    <a:lstStyle/>
                    <a:p>
                      <a:pPr algn="ctr" rtl="1"/>
                      <a:r>
                        <a:rPr lang="ar-SA" sz="2800" b="1" dirty="0" smtClean="0">
                          <a:solidFill>
                            <a:schemeClr val="tx1"/>
                          </a:solidFill>
                        </a:rPr>
                        <a:t>سلامة الإنسان من.............</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t="100000"/>
                      </a:path>
                      <a:tileRect r="-100000" b="-100000"/>
                    </a:gradFill>
                  </a:tcPr>
                </a:tc>
                <a:tc>
                  <a:txBody>
                    <a:bodyPr/>
                    <a:lstStyle/>
                    <a:p>
                      <a:pPr algn="ctr" rtl="1"/>
                      <a:r>
                        <a:rPr lang="ar-SA" sz="2400" b="1" dirty="0" smtClean="0">
                          <a:solidFill>
                            <a:schemeClr val="tx1"/>
                          </a:solidFill>
                        </a:rPr>
                        <a:t>سلامةُ بيئته-تسلم بيئته-سلامةِ بيئته</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t="100000"/>
                      </a:path>
                      <a:tileRect r="-100000" b="-100000"/>
                    </a:gradFill>
                  </a:tcPr>
                </a:tc>
              </a:tr>
              <a:tr h="607223">
                <a:tc>
                  <a:txBody>
                    <a:bodyPr/>
                    <a:lstStyle/>
                    <a:p>
                      <a:pPr algn="ctr" rtl="1"/>
                      <a:r>
                        <a:rPr lang="ar-SA" sz="2800" b="1" dirty="0" smtClean="0">
                          <a:solidFill>
                            <a:schemeClr val="tx1"/>
                          </a:solidFill>
                        </a:rPr>
                        <a:t>الشباب........الأمة</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t="100000"/>
                      </a:path>
                      <a:tileRect r="-100000" b="-100000"/>
                    </a:gradFill>
                  </a:tcPr>
                </a:tc>
                <a:tc>
                  <a:txBody>
                    <a:bodyPr/>
                    <a:lstStyle/>
                    <a:p>
                      <a:pPr algn="ctr" rtl="1"/>
                      <a:r>
                        <a:rPr lang="ar-SA" sz="2400" b="1" dirty="0" smtClean="0">
                          <a:solidFill>
                            <a:schemeClr val="tx1"/>
                          </a:solidFill>
                        </a:rPr>
                        <a:t>عماداً-عمادَ-عمادُ</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t="100000"/>
                      </a:path>
                      <a:tileRect r="-100000" b="-100000"/>
                    </a:gradFill>
                  </a:tcPr>
                </a:tc>
              </a:tr>
            </a:tbl>
          </a:graphicData>
        </a:graphic>
      </p:graphicFrame>
      <p:sp>
        <p:nvSpPr>
          <p:cNvPr id="7" name="مربع نص 6"/>
          <p:cNvSpPr txBox="1"/>
          <p:nvPr/>
        </p:nvSpPr>
        <p:spPr>
          <a:xfrm>
            <a:off x="5429256" y="857232"/>
            <a:ext cx="928694" cy="523220"/>
          </a:xfrm>
          <a:prstGeom prst="rect">
            <a:avLst/>
          </a:prstGeom>
          <a:noFill/>
        </p:spPr>
        <p:txBody>
          <a:bodyPr wrap="square" rtlCol="1">
            <a:spAutoFit/>
          </a:bodyPr>
          <a:lstStyle/>
          <a:p>
            <a:pPr algn="ctr"/>
            <a:r>
              <a:rPr lang="ar-SA" sz="2800" b="1" dirty="0" smtClean="0">
                <a:solidFill>
                  <a:srgbClr val="C00000"/>
                </a:solidFill>
              </a:rPr>
              <a:t>مــادةٌ</a:t>
            </a:r>
            <a:endParaRPr lang="ar-SA" sz="2000" b="1" dirty="0">
              <a:solidFill>
                <a:srgbClr val="C00000"/>
              </a:solidFill>
            </a:endParaRPr>
          </a:p>
        </p:txBody>
      </p:sp>
      <p:sp>
        <p:nvSpPr>
          <p:cNvPr id="8" name="مربع نص 7"/>
          <p:cNvSpPr txBox="1"/>
          <p:nvPr/>
        </p:nvSpPr>
        <p:spPr>
          <a:xfrm>
            <a:off x="3929058" y="1428736"/>
            <a:ext cx="928694" cy="523220"/>
          </a:xfrm>
          <a:prstGeom prst="rect">
            <a:avLst/>
          </a:prstGeom>
          <a:noFill/>
        </p:spPr>
        <p:txBody>
          <a:bodyPr wrap="square" rtlCol="1">
            <a:spAutoFit/>
          </a:bodyPr>
          <a:lstStyle/>
          <a:p>
            <a:pPr algn="ctr"/>
            <a:r>
              <a:rPr lang="ar-SA" sz="2800" b="1" dirty="0" smtClean="0">
                <a:solidFill>
                  <a:srgbClr val="C00000"/>
                </a:solidFill>
              </a:rPr>
              <a:t>حمايةٌ</a:t>
            </a:r>
            <a:endParaRPr lang="ar-SA" sz="2000" b="1" dirty="0">
              <a:solidFill>
                <a:srgbClr val="C00000"/>
              </a:solidFill>
            </a:endParaRPr>
          </a:p>
        </p:txBody>
      </p:sp>
      <p:sp>
        <p:nvSpPr>
          <p:cNvPr id="9" name="مربع نص 8"/>
          <p:cNvSpPr txBox="1"/>
          <p:nvPr/>
        </p:nvSpPr>
        <p:spPr>
          <a:xfrm>
            <a:off x="3929058" y="2000240"/>
            <a:ext cx="1428760" cy="461665"/>
          </a:xfrm>
          <a:prstGeom prst="rect">
            <a:avLst/>
          </a:prstGeom>
          <a:noFill/>
        </p:spPr>
        <p:txBody>
          <a:bodyPr wrap="square" rtlCol="1">
            <a:spAutoFit/>
          </a:bodyPr>
          <a:lstStyle/>
          <a:p>
            <a:pPr algn="ctr"/>
            <a:r>
              <a:rPr lang="ar-SA" sz="2400" b="1" dirty="0" smtClean="0">
                <a:solidFill>
                  <a:srgbClr val="C00000"/>
                </a:solidFill>
              </a:rPr>
              <a:t>سلامةِ بيئته</a:t>
            </a:r>
            <a:endParaRPr lang="ar-SA" sz="2400" b="1" dirty="0">
              <a:solidFill>
                <a:srgbClr val="C00000"/>
              </a:solidFill>
            </a:endParaRPr>
          </a:p>
        </p:txBody>
      </p:sp>
      <p:sp>
        <p:nvSpPr>
          <p:cNvPr id="10" name="مربع نص 9"/>
          <p:cNvSpPr txBox="1"/>
          <p:nvPr/>
        </p:nvSpPr>
        <p:spPr>
          <a:xfrm>
            <a:off x="5214942" y="2857496"/>
            <a:ext cx="928694" cy="523220"/>
          </a:xfrm>
          <a:prstGeom prst="rect">
            <a:avLst/>
          </a:prstGeom>
          <a:noFill/>
        </p:spPr>
        <p:txBody>
          <a:bodyPr wrap="square" rtlCol="1">
            <a:spAutoFit/>
          </a:bodyPr>
          <a:lstStyle/>
          <a:p>
            <a:pPr algn="ctr"/>
            <a:r>
              <a:rPr lang="ar-SA" sz="2800" b="1" dirty="0" smtClean="0">
                <a:solidFill>
                  <a:srgbClr val="C00000"/>
                </a:solidFill>
              </a:rPr>
              <a:t>عمادُ</a:t>
            </a:r>
            <a:endParaRPr lang="ar-SA" sz="2000" b="1" dirty="0">
              <a:solidFill>
                <a:srgbClr val="C00000"/>
              </a:solidFill>
            </a:endParaRPr>
          </a:p>
        </p:txBody>
      </p:sp>
      <p:sp>
        <p:nvSpPr>
          <p:cNvPr id="11" name="مستطيل مستدير الزوايا 10"/>
          <p:cNvSpPr/>
          <p:nvPr/>
        </p:nvSpPr>
        <p:spPr>
          <a:xfrm>
            <a:off x="500034" y="4357694"/>
            <a:ext cx="8143932" cy="1500198"/>
          </a:xfrm>
          <a:prstGeom prst="roundRect">
            <a:avLst/>
          </a:prstGeo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path path="circle">
              <a:fillToRect l="50000" t="50000" r="50000" b="50000"/>
            </a:path>
            <a:tileRect/>
          </a:gradFill>
          <a:ln w="76200">
            <a:prstDash val="dash"/>
          </a:ln>
        </p:spPr>
        <p:style>
          <a:lnRef idx="1">
            <a:schemeClr val="accent4"/>
          </a:lnRef>
          <a:fillRef idx="3">
            <a:schemeClr val="accent4"/>
          </a:fillRef>
          <a:effectRef idx="2">
            <a:schemeClr val="accent4"/>
          </a:effectRef>
          <a:fontRef idx="minor">
            <a:schemeClr val="lt1"/>
          </a:fontRef>
        </p:style>
        <p:txBody>
          <a:bodyPr rtlCol="1" anchor="ctr"/>
          <a:lstStyle/>
          <a:p>
            <a:r>
              <a:rPr lang="ar-SA" sz="2400" b="1" dirty="0" smtClean="0">
                <a:solidFill>
                  <a:schemeClr val="tx1"/>
                </a:solidFill>
              </a:rPr>
              <a:t>ما المياه الملوثة إلا مصدر للتلوث البيئي  </a:t>
            </a:r>
            <a:r>
              <a:rPr lang="ar-SA" sz="2400" b="1" dirty="0" smtClean="0">
                <a:solidFill>
                  <a:srgbClr val="C00000"/>
                </a:solidFill>
              </a:rPr>
              <a:t>إن المياه الملوثة مصدر للتلوث البيئي</a:t>
            </a:r>
          </a:p>
          <a:p>
            <a:r>
              <a:rPr lang="ar-SA" sz="2400" b="1" dirty="0" smtClean="0">
                <a:solidFill>
                  <a:schemeClr val="tx1"/>
                </a:solidFill>
              </a:rPr>
              <a:t>ليست الشجرتان مثمرتين</a:t>
            </a:r>
            <a:endParaRPr lang="ar-SA" sz="2400" b="1" dirty="0" smtClean="0">
              <a:solidFill>
                <a:srgbClr val="C00000"/>
              </a:solidFill>
            </a:endParaRPr>
          </a:p>
          <a:p>
            <a:r>
              <a:rPr lang="ar-SA" sz="2400" b="1" dirty="0" smtClean="0">
                <a:solidFill>
                  <a:schemeClr val="tx1"/>
                </a:solidFill>
              </a:rPr>
              <a:t>ليس الإفراط في الطعام أصل كل داءٍ</a:t>
            </a:r>
            <a:endParaRPr lang="ar-SA" sz="2400" b="1" dirty="0">
              <a:solidFill>
                <a:srgbClr val="C00000"/>
              </a:solidFill>
            </a:endParaRPr>
          </a:p>
        </p:txBody>
      </p:sp>
      <p:sp>
        <p:nvSpPr>
          <p:cNvPr id="12" name="مربع نص 11"/>
          <p:cNvSpPr txBox="1"/>
          <p:nvPr/>
        </p:nvSpPr>
        <p:spPr>
          <a:xfrm>
            <a:off x="357158" y="4929198"/>
            <a:ext cx="4152928" cy="830997"/>
          </a:xfrm>
          <a:prstGeom prst="rect">
            <a:avLst/>
          </a:prstGeom>
          <a:noFill/>
        </p:spPr>
        <p:txBody>
          <a:bodyPr wrap="square" rtlCol="1">
            <a:spAutoFit/>
          </a:bodyPr>
          <a:lstStyle/>
          <a:p>
            <a:r>
              <a:rPr lang="ar-SA" sz="2400" b="1" dirty="0" smtClean="0">
                <a:solidFill>
                  <a:srgbClr val="C00000"/>
                </a:solidFill>
              </a:rPr>
              <a:t>الشجرتان مثمرتان</a:t>
            </a:r>
          </a:p>
          <a:p>
            <a:r>
              <a:rPr lang="ar-SA" sz="2400" b="1" dirty="0" smtClean="0">
                <a:solidFill>
                  <a:srgbClr val="C00000"/>
                </a:solidFill>
              </a:rPr>
              <a:t>الإفراط في الطعام أصل كل داءٍ </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1000"/>
                                        <p:tgtEl>
                                          <p:spTgt spid="5"/>
                                        </p:tgtEl>
                                      </p:cBhvr>
                                    </p:animEffect>
                                  </p:childTnLst>
                                </p:cTn>
                              </p:par>
                              <p:par>
                                <p:cTn id="14" presetID="17" presetClass="entr" presetSubtype="2"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ppt_x</p:attrName>
                                        </p:attrNameLst>
                                      </p:cBhvr>
                                      <p:tavLst>
                                        <p:tav tm="0">
                                          <p:val>
                                            <p:strVal val="#ppt_x+#ppt_w/2"/>
                                          </p:val>
                                        </p:tav>
                                        <p:tav tm="100000">
                                          <p:val>
                                            <p:strVal val="#ppt_x"/>
                                          </p:val>
                                        </p:tav>
                                      </p:tavLst>
                                    </p:anim>
                                    <p:anim calcmode="lin" valueType="num">
                                      <p:cBhvr>
                                        <p:cTn id="17" dur="1000" fill="hold"/>
                                        <p:tgtEl>
                                          <p:spTgt spid="6"/>
                                        </p:tgtEl>
                                        <p:attrNameLst>
                                          <p:attrName>ppt_y</p:attrName>
                                        </p:attrNameLst>
                                      </p:cBhvr>
                                      <p:tavLst>
                                        <p:tav tm="0">
                                          <p:val>
                                            <p:strVal val="#ppt_y"/>
                                          </p:val>
                                        </p:tav>
                                        <p:tav tm="100000">
                                          <p:val>
                                            <p:strVal val="#ppt_y"/>
                                          </p:val>
                                        </p:tav>
                                      </p:tavLst>
                                    </p:anim>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4)">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heel(4)">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heel(4)">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4"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heel(4)">
                                      <p:cBhvr>
                                        <p:cTn id="39" dur="500"/>
                                        <p:tgtEl>
                                          <p:spTgt spid="10"/>
                                        </p:tgtEl>
                                      </p:cBhvr>
                                    </p:animEffect>
                                  </p:childTnLst>
                                </p:cTn>
                              </p:par>
                              <p:par>
                                <p:cTn id="40" presetID="35"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2000"/>
                                        <p:tgtEl>
                                          <p:spTgt spid="11"/>
                                        </p:tgtEl>
                                      </p:cBhvr>
                                    </p:animEffect>
                                    <p:anim calcmode="lin" valueType="num">
                                      <p:cBhvr>
                                        <p:cTn id="43" dur="2000" fill="hold"/>
                                        <p:tgtEl>
                                          <p:spTgt spid="11"/>
                                        </p:tgtEl>
                                        <p:attrNameLst>
                                          <p:attrName>style.rotation</p:attrName>
                                        </p:attrNameLst>
                                      </p:cBhvr>
                                      <p:tavLst>
                                        <p:tav tm="0">
                                          <p:val>
                                            <p:fltVal val="720"/>
                                          </p:val>
                                        </p:tav>
                                        <p:tav tm="100000">
                                          <p:val>
                                            <p:fltVal val="0"/>
                                          </p:val>
                                        </p:tav>
                                      </p:tavLst>
                                    </p:anim>
                                    <p:anim calcmode="lin" valueType="num">
                                      <p:cBhvr>
                                        <p:cTn id="44" dur="2000" fill="hold"/>
                                        <p:tgtEl>
                                          <p:spTgt spid="11"/>
                                        </p:tgtEl>
                                        <p:attrNameLst>
                                          <p:attrName>ppt_h</p:attrName>
                                        </p:attrNameLst>
                                      </p:cBhvr>
                                      <p:tavLst>
                                        <p:tav tm="0">
                                          <p:val>
                                            <p:fltVal val="0"/>
                                          </p:val>
                                        </p:tav>
                                        <p:tav tm="100000">
                                          <p:val>
                                            <p:strVal val="#ppt_h"/>
                                          </p:val>
                                        </p:tav>
                                      </p:tavLst>
                                    </p:anim>
                                    <p:anim calcmode="lin" valueType="num">
                                      <p:cBhvr>
                                        <p:cTn id="45" dur="2000" fill="hold"/>
                                        <p:tgtEl>
                                          <p:spTgt spid="11"/>
                                        </p:tgtEl>
                                        <p:attrNameLst>
                                          <p:attrName>ppt_w</p:attrName>
                                        </p:attrNameLst>
                                      </p:cBhvr>
                                      <p:tavLst>
                                        <p:tav tm="0">
                                          <p:val>
                                            <p:fltVal val="0"/>
                                          </p:val>
                                        </p:tav>
                                        <p:tav tm="100000">
                                          <p:val>
                                            <p:strVal val="#ppt_w"/>
                                          </p:val>
                                        </p:tav>
                                      </p:tavLst>
                                    </p:anim>
                                  </p:childTnLst>
                                </p:cTn>
                              </p:par>
                            </p:childTnLst>
                          </p:cTn>
                        </p:par>
                      </p:childTnLst>
                    </p:cTn>
                  </p:par>
                  <p:par>
                    <p:cTn id="46" fill="hold">
                      <p:stCondLst>
                        <p:cond delay="indefinite"/>
                      </p:stCondLst>
                      <p:childTnLst>
                        <p:par>
                          <p:cTn id="47" fill="hold">
                            <p:stCondLst>
                              <p:cond delay="0"/>
                            </p:stCondLst>
                            <p:childTnLst>
                              <p:par>
                                <p:cTn id="48" presetID="21" presetClass="entr" presetSubtype="4"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heel(4)">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p:bldP spid="8" grpId="0"/>
      <p:bldP spid="9" grpId="0"/>
      <p:bldP spid="10" grpId="0"/>
      <p:bldP spid="11" grpId="0" animBg="1"/>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519681" y="522525"/>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a:t>
            </a:r>
          </a:p>
        </p:txBody>
      </p:sp>
      <p:sp>
        <p:nvSpPr>
          <p:cNvPr id="4" name="مربع نص 3"/>
          <p:cNvSpPr txBox="1"/>
          <p:nvPr/>
        </p:nvSpPr>
        <p:spPr>
          <a:xfrm>
            <a:off x="3252124" y="551551"/>
            <a:ext cx="4391710"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أصوغ على غرار المثال المعطى:</a:t>
            </a:r>
            <a:endParaRPr lang="ar-SA" sz="2800" b="1" dirty="0">
              <a:effectLst>
                <a:glow rad="101600">
                  <a:schemeClr val="accent2">
                    <a:satMod val="175000"/>
                    <a:alpha val="40000"/>
                  </a:schemeClr>
                </a:glow>
              </a:effectLst>
            </a:endParaRPr>
          </a:p>
        </p:txBody>
      </p:sp>
      <p:sp>
        <p:nvSpPr>
          <p:cNvPr id="5" name="شكل بيضاوي 4"/>
          <p:cNvSpPr/>
          <p:nvPr/>
        </p:nvSpPr>
        <p:spPr>
          <a:xfrm>
            <a:off x="357158" y="1357298"/>
            <a:ext cx="4857784" cy="928694"/>
          </a:xfrm>
          <a:prstGeom prst="ellipse">
            <a:avLst/>
          </a:prstGeom>
          <a:solidFill>
            <a:srgbClr val="FFFF66"/>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إن الرياضة فوزٌ أو خسارة</a:t>
            </a:r>
            <a:endParaRPr lang="ar-SA" sz="2800" b="1" dirty="0">
              <a:solidFill>
                <a:schemeClr val="tx1"/>
              </a:solidFill>
            </a:endParaRPr>
          </a:p>
        </p:txBody>
      </p:sp>
      <p:sp>
        <p:nvSpPr>
          <p:cNvPr id="6" name="تمرير أفقي 5"/>
          <p:cNvSpPr/>
          <p:nvPr/>
        </p:nvSpPr>
        <p:spPr>
          <a:xfrm>
            <a:off x="1428728" y="2428868"/>
            <a:ext cx="6215106" cy="3000396"/>
          </a:xfrm>
          <a:prstGeom prst="horizontalScroll">
            <a:avLst/>
          </a:prstGeom>
          <a:solidFill>
            <a:srgbClr val="FFFF66"/>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إنّ ................................................</a:t>
            </a:r>
          </a:p>
          <a:p>
            <a:pPr algn="ctr"/>
            <a:r>
              <a:rPr lang="ar-SA" sz="2800" b="1" dirty="0" smtClean="0">
                <a:solidFill>
                  <a:schemeClr val="tx1"/>
                </a:solidFill>
              </a:rPr>
              <a:t>علمت أنّ ........................................</a:t>
            </a:r>
          </a:p>
          <a:p>
            <a:pPr algn="ctr"/>
            <a:r>
              <a:rPr lang="ar-SA" sz="2800" b="1" dirty="0" smtClean="0">
                <a:solidFill>
                  <a:schemeClr val="tx1"/>
                </a:solidFill>
              </a:rPr>
              <a:t>والله إنّ.......................................... </a:t>
            </a:r>
            <a:endParaRPr lang="ar-SA" sz="28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lum bright="10000" contrast="-20000"/>
          </a:blip>
          <a:srcRect/>
          <a:stretch>
            <a:fillRect/>
          </a:stretch>
        </p:blipFill>
        <p:spPr bwMode="auto">
          <a:xfrm>
            <a:off x="0" y="-24"/>
            <a:ext cx="9144000" cy="6858024"/>
          </a:xfrm>
          <a:prstGeom prst="rect">
            <a:avLst/>
          </a:prstGeom>
          <a:noFill/>
        </p:spPr>
      </p:pic>
      <p:sp>
        <p:nvSpPr>
          <p:cNvPr id="4" name="عنوان 3"/>
          <p:cNvSpPr>
            <a:spLocks noGrp="1"/>
          </p:cNvSpPr>
          <p:nvPr>
            <p:ph type="title"/>
          </p:nvPr>
        </p:nvSpPr>
        <p:spPr>
          <a:xfrm rot="21074253">
            <a:off x="323722" y="2705335"/>
            <a:ext cx="8406662" cy="11430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رسم الهمزة المتوسطة على ألف</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    </a:t>
            </a:r>
            <a:endParaRPr lang="ar-SA"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285752" y="77908"/>
            <a:ext cx="8643966" cy="1200329"/>
          </a:xfrm>
          <a:prstGeom prst="rect">
            <a:avLst/>
          </a:prstGeom>
          <a:noFill/>
        </p:spPr>
        <p:txBody>
          <a:bodyPr wrap="square" rtlCol="1">
            <a:spAutoFit/>
          </a:bodyPr>
          <a:lstStyle/>
          <a:p>
            <a:pPr algn="ctr"/>
            <a:r>
              <a:rPr lang="ar-SA" sz="2400" b="1" dirty="0" smtClean="0">
                <a:solidFill>
                  <a:srgbClr val="C00000"/>
                </a:solidFill>
              </a:rPr>
              <a:t>...ولو كان الأمر في الماء الذي نشربه،هو ما رأينا من دورته بين السماء والأرض،وامتصاصه الغازات والأملاح،لهان الخطب واطمأن الإنسان إلى شرب العذب والأجاج منه. </a:t>
            </a:r>
            <a:endParaRPr lang="ar-SA" sz="2400" b="1" dirty="0">
              <a:solidFill>
                <a:srgbClr val="C00000"/>
              </a:solidFill>
            </a:endParaRPr>
          </a:p>
        </p:txBody>
      </p:sp>
      <p:sp>
        <p:nvSpPr>
          <p:cNvPr id="4" name="مستطيل ذو زوايا قطرية مخدوشة 3"/>
          <p:cNvSpPr/>
          <p:nvPr/>
        </p:nvSpPr>
        <p:spPr>
          <a:xfrm>
            <a:off x="7286644" y="135729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ربع نص 4"/>
          <p:cNvSpPr txBox="1"/>
          <p:nvPr/>
        </p:nvSpPr>
        <p:spPr>
          <a:xfrm>
            <a:off x="1928794" y="1272589"/>
            <a:ext cx="5715040" cy="584775"/>
          </a:xfrm>
          <a:prstGeom prst="rect">
            <a:avLst/>
          </a:prstGeom>
          <a:noFill/>
        </p:spPr>
        <p:txBody>
          <a:bodyPr wrap="square" rtlCol="1">
            <a:spAutoFit/>
          </a:bodyPr>
          <a:lstStyle/>
          <a:p>
            <a:pPr algn="ctr"/>
            <a:r>
              <a:rPr lang="ar-SA" sz="3200" b="1" dirty="0" smtClean="0">
                <a:cs typeface="DecoType Naskh" pitchFamily="2" charset="-78"/>
              </a:rPr>
              <a:t>أقرأ المقطع السابق،ثم ألاحظ الكلمة التالية:</a:t>
            </a:r>
          </a:p>
        </p:txBody>
      </p:sp>
      <p:sp>
        <p:nvSpPr>
          <p:cNvPr id="6" name="مربع نص 5"/>
          <p:cNvSpPr txBox="1"/>
          <p:nvPr/>
        </p:nvSpPr>
        <p:spPr>
          <a:xfrm>
            <a:off x="2500298" y="1629779"/>
            <a:ext cx="3000396" cy="584775"/>
          </a:xfrm>
          <a:prstGeom prst="rect">
            <a:avLst/>
          </a:prstGeom>
          <a:noFill/>
        </p:spPr>
        <p:txBody>
          <a:bodyPr wrap="square" rtlCol="1">
            <a:spAutoFit/>
          </a:bodyPr>
          <a:lstStyle/>
          <a:p>
            <a:pPr algn="ctr"/>
            <a:r>
              <a:rPr lang="ar-SA" sz="3200" b="1" dirty="0" smtClean="0">
                <a:solidFill>
                  <a:srgbClr val="C00000"/>
                </a:solidFill>
              </a:rPr>
              <a:t>رأينــــا</a:t>
            </a:r>
            <a:endParaRPr lang="ar-SA" b="1" dirty="0">
              <a:solidFill>
                <a:srgbClr val="C00000"/>
              </a:solidFill>
            </a:endParaRPr>
          </a:p>
        </p:txBody>
      </p:sp>
      <p:sp>
        <p:nvSpPr>
          <p:cNvPr id="7" name="مستطيل ذو زوايا قطرية مخدوشة 6"/>
          <p:cNvSpPr/>
          <p:nvPr/>
        </p:nvSpPr>
        <p:spPr>
          <a:xfrm>
            <a:off x="7286644" y="2143116"/>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8" name="مربع نص 7"/>
          <p:cNvSpPr txBox="1"/>
          <p:nvPr/>
        </p:nvSpPr>
        <p:spPr>
          <a:xfrm>
            <a:off x="1928794" y="2058407"/>
            <a:ext cx="5715040" cy="584775"/>
          </a:xfrm>
          <a:prstGeom prst="rect">
            <a:avLst/>
          </a:prstGeom>
          <a:noFill/>
        </p:spPr>
        <p:txBody>
          <a:bodyPr wrap="square" rtlCol="1">
            <a:spAutoFit/>
          </a:bodyPr>
          <a:lstStyle/>
          <a:p>
            <a:pPr algn="ctr"/>
            <a:r>
              <a:rPr lang="ar-SA" sz="3200" b="1" dirty="0" smtClean="0">
                <a:cs typeface="DecoType Naskh" pitchFamily="2" charset="-78"/>
              </a:rPr>
              <a:t>أجيب عن المطلوب وفق الجدول التالي:</a:t>
            </a:r>
          </a:p>
        </p:txBody>
      </p:sp>
      <p:sp>
        <p:nvSpPr>
          <p:cNvPr id="9" name="مستطيل مستدير الزوايا 8"/>
          <p:cNvSpPr/>
          <p:nvPr/>
        </p:nvSpPr>
        <p:spPr>
          <a:xfrm>
            <a:off x="4714876" y="3286124"/>
            <a:ext cx="4143404" cy="500066"/>
          </a:xfrm>
          <a:prstGeom prst="roundRect">
            <a:avLst>
              <a:gd name="adj" fmla="val 5000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38100">
            <a:solidFill>
              <a:schemeClr val="accent5">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موقع الهمزة</a:t>
            </a:r>
          </a:p>
        </p:txBody>
      </p:sp>
      <p:sp>
        <p:nvSpPr>
          <p:cNvPr id="10" name="مستطيل مستدير الزوايا 9"/>
          <p:cNvSpPr/>
          <p:nvPr/>
        </p:nvSpPr>
        <p:spPr>
          <a:xfrm>
            <a:off x="4714876" y="3929066"/>
            <a:ext cx="4143404" cy="500066"/>
          </a:xfrm>
          <a:prstGeom prst="roundRect">
            <a:avLst>
              <a:gd name="adj" fmla="val 5000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38100">
            <a:solidFill>
              <a:schemeClr val="accent5">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حركة الهمزة</a:t>
            </a:r>
          </a:p>
        </p:txBody>
      </p:sp>
      <p:sp>
        <p:nvSpPr>
          <p:cNvPr id="11" name="مستطيل مستدير الزوايا 10"/>
          <p:cNvSpPr/>
          <p:nvPr/>
        </p:nvSpPr>
        <p:spPr>
          <a:xfrm>
            <a:off x="4714876" y="4572008"/>
            <a:ext cx="4143404" cy="500066"/>
          </a:xfrm>
          <a:prstGeom prst="roundRect">
            <a:avLst>
              <a:gd name="adj" fmla="val 5000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38100">
            <a:solidFill>
              <a:schemeClr val="accent5">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حركة الحرف الذي قبل الهمزة</a:t>
            </a:r>
            <a:endParaRPr lang="ar-SA" sz="2800" b="1" dirty="0">
              <a:solidFill>
                <a:schemeClr val="tx1"/>
              </a:solidFill>
            </a:endParaRPr>
          </a:p>
        </p:txBody>
      </p:sp>
      <p:sp>
        <p:nvSpPr>
          <p:cNvPr id="12" name="مستطيل مستدير الزوايا 11"/>
          <p:cNvSpPr/>
          <p:nvPr/>
        </p:nvSpPr>
        <p:spPr>
          <a:xfrm>
            <a:off x="4714876" y="5286388"/>
            <a:ext cx="4143404" cy="500066"/>
          </a:xfrm>
          <a:prstGeom prst="roundRect">
            <a:avLst>
              <a:gd name="adj" fmla="val 5000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38100">
            <a:solidFill>
              <a:schemeClr val="accent5">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الحرف الذي رُسمت عليه الهمزة</a:t>
            </a:r>
            <a:endParaRPr lang="ar-SA" sz="2800" b="1" dirty="0">
              <a:solidFill>
                <a:schemeClr val="tx1"/>
              </a:solidFill>
            </a:endParaRPr>
          </a:p>
        </p:txBody>
      </p:sp>
      <p:sp>
        <p:nvSpPr>
          <p:cNvPr id="13" name="مستطيل مستدير الزوايا 12"/>
          <p:cNvSpPr/>
          <p:nvPr/>
        </p:nvSpPr>
        <p:spPr>
          <a:xfrm>
            <a:off x="285720" y="3286124"/>
            <a:ext cx="4143404" cy="500066"/>
          </a:xfrm>
          <a:prstGeom prst="roundRect">
            <a:avLst>
              <a:gd name="adj" fmla="val 5000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38100">
            <a:solidFill>
              <a:schemeClr val="accent5">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p:txBody>
      </p:sp>
      <p:sp>
        <p:nvSpPr>
          <p:cNvPr id="14" name="مستطيل مستدير الزوايا 13"/>
          <p:cNvSpPr/>
          <p:nvPr/>
        </p:nvSpPr>
        <p:spPr>
          <a:xfrm>
            <a:off x="285720" y="3929066"/>
            <a:ext cx="4143404" cy="500066"/>
          </a:xfrm>
          <a:prstGeom prst="roundRect">
            <a:avLst>
              <a:gd name="adj" fmla="val 5000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38100">
            <a:solidFill>
              <a:schemeClr val="accent5">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p:txBody>
      </p:sp>
      <p:sp>
        <p:nvSpPr>
          <p:cNvPr id="15" name="مستطيل مستدير الزوايا 14"/>
          <p:cNvSpPr/>
          <p:nvPr/>
        </p:nvSpPr>
        <p:spPr>
          <a:xfrm>
            <a:off x="285720" y="4572008"/>
            <a:ext cx="4143404" cy="500066"/>
          </a:xfrm>
          <a:prstGeom prst="roundRect">
            <a:avLst>
              <a:gd name="adj" fmla="val 5000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38100">
            <a:solidFill>
              <a:schemeClr val="accent5">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6" name="مستطيل مستدير الزوايا 15"/>
          <p:cNvSpPr/>
          <p:nvPr/>
        </p:nvSpPr>
        <p:spPr>
          <a:xfrm>
            <a:off x="285720" y="5286388"/>
            <a:ext cx="4143404" cy="500066"/>
          </a:xfrm>
          <a:prstGeom prst="roundRect">
            <a:avLst>
              <a:gd name="adj" fmla="val 5000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38100">
            <a:solidFill>
              <a:schemeClr val="accent5">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7" name="مستطيل مستدير الزوايا 16"/>
          <p:cNvSpPr/>
          <p:nvPr/>
        </p:nvSpPr>
        <p:spPr>
          <a:xfrm>
            <a:off x="285720" y="2643182"/>
            <a:ext cx="4143404" cy="500066"/>
          </a:xfrm>
          <a:prstGeom prst="roundRect">
            <a:avLst>
              <a:gd name="adj" fmla="val 5000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38100">
            <a:solidFill>
              <a:schemeClr val="accent5">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رأينــــــــا</a:t>
            </a:r>
          </a:p>
        </p:txBody>
      </p:sp>
      <p:sp>
        <p:nvSpPr>
          <p:cNvPr id="18" name="مربع نص 17"/>
          <p:cNvSpPr txBox="1"/>
          <p:nvPr/>
        </p:nvSpPr>
        <p:spPr>
          <a:xfrm>
            <a:off x="857224" y="3272853"/>
            <a:ext cx="3000396" cy="584775"/>
          </a:xfrm>
          <a:prstGeom prst="rect">
            <a:avLst/>
          </a:prstGeom>
          <a:noFill/>
        </p:spPr>
        <p:txBody>
          <a:bodyPr wrap="square" rtlCol="1">
            <a:spAutoFit/>
          </a:bodyPr>
          <a:lstStyle/>
          <a:p>
            <a:pPr algn="ctr"/>
            <a:r>
              <a:rPr lang="ar-SA" sz="3200" b="1" dirty="0" smtClean="0">
                <a:solidFill>
                  <a:srgbClr val="C00000"/>
                </a:solidFill>
              </a:rPr>
              <a:t>في الوسط</a:t>
            </a:r>
            <a:endParaRPr lang="ar-SA" b="1" dirty="0">
              <a:solidFill>
                <a:srgbClr val="C00000"/>
              </a:solidFill>
            </a:endParaRPr>
          </a:p>
        </p:txBody>
      </p:sp>
      <p:sp>
        <p:nvSpPr>
          <p:cNvPr id="19" name="مربع نص 18"/>
          <p:cNvSpPr txBox="1"/>
          <p:nvPr/>
        </p:nvSpPr>
        <p:spPr>
          <a:xfrm>
            <a:off x="857224" y="3915795"/>
            <a:ext cx="3000396" cy="584775"/>
          </a:xfrm>
          <a:prstGeom prst="rect">
            <a:avLst/>
          </a:prstGeom>
          <a:noFill/>
        </p:spPr>
        <p:txBody>
          <a:bodyPr wrap="square" rtlCol="1">
            <a:spAutoFit/>
          </a:bodyPr>
          <a:lstStyle/>
          <a:p>
            <a:pPr algn="ctr"/>
            <a:r>
              <a:rPr lang="ar-SA" sz="3200" b="1" dirty="0" smtClean="0">
                <a:solidFill>
                  <a:srgbClr val="C00000"/>
                </a:solidFill>
              </a:rPr>
              <a:t>الفتحة</a:t>
            </a:r>
            <a:endParaRPr lang="ar-SA" b="1" dirty="0">
              <a:solidFill>
                <a:srgbClr val="C00000"/>
              </a:solidFill>
            </a:endParaRPr>
          </a:p>
        </p:txBody>
      </p:sp>
      <p:sp>
        <p:nvSpPr>
          <p:cNvPr id="20" name="مربع نص 19"/>
          <p:cNvSpPr txBox="1"/>
          <p:nvPr/>
        </p:nvSpPr>
        <p:spPr>
          <a:xfrm>
            <a:off x="857224" y="4558737"/>
            <a:ext cx="3000396" cy="584775"/>
          </a:xfrm>
          <a:prstGeom prst="rect">
            <a:avLst/>
          </a:prstGeom>
          <a:noFill/>
        </p:spPr>
        <p:txBody>
          <a:bodyPr wrap="square" rtlCol="1">
            <a:spAutoFit/>
          </a:bodyPr>
          <a:lstStyle/>
          <a:p>
            <a:pPr algn="ctr"/>
            <a:r>
              <a:rPr lang="ar-SA" sz="3200" b="1" dirty="0" smtClean="0">
                <a:solidFill>
                  <a:srgbClr val="C00000"/>
                </a:solidFill>
              </a:rPr>
              <a:t>الفتحة</a:t>
            </a:r>
            <a:endParaRPr lang="ar-SA" b="1" dirty="0">
              <a:solidFill>
                <a:srgbClr val="C00000"/>
              </a:solidFill>
            </a:endParaRPr>
          </a:p>
        </p:txBody>
      </p:sp>
      <p:sp>
        <p:nvSpPr>
          <p:cNvPr id="21" name="مربع نص 20"/>
          <p:cNvSpPr txBox="1"/>
          <p:nvPr/>
        </p:nvSpPr>
        <p:spPr>
          <a:xfrm>
            <a:off x="857224" y="5273117"/>
            <a:ext cx="3000396" cy="584775"/>
          </a:xfrm>
          <a:prstGeom prst="rect">
            <a:avLst/>
          </a:prstGeom>
          <a:noFill/>
        </p:spPr>
        <p:txBody>
          <a:bodyPr wrap="square" rtlCol="1">
            <a:spAutoFit/>
          </a:bodyPr>
          <a:lstStyle/>
          <a:p>
            <a:pPr algn="ctr"/>
            <a:r>
              <a:rPr lang="ar-SA" sz="3200" b="1" dirty="0" smtClean="0">
                <a:solidFill>
                  <a:srgbClr val="C00000"/>
                </a:solidFill>
              </a:rPr>
              <a:t>الألف</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1000"/>
                                        <p:tgtEl>
                                          <p:spTgt spid="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1000"/>
                                        <p:tgtEl>
                                          <p:spTgt spid="5"/>
                                        </p:tgtEl>
                                      </p:cBhvr>
                                    </p:animEffect>
                                  </p:childTnLst>
                                </p:cTn>
                              </p:par>
                              <p:par>
                                <p:cTn id="11" presetID="16" presetClass="entr" presetSubtype="4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Horizontal)">
                                      <p:cBhvr>
                                        <p:cTn id="13" dur="500"/>
                                        <p:tgtEl>
                                          <p:spTgt spid="6"/>
                                        </p:tgtEl>
                                      </p:cBhvr>
                                    </p:animEffect>
                                  </p:childTnLst>
                                </p:cTn>
                              </p:par>
                            </p:childTnLst>
                          </p:cTn>
                        </p:par>
                        <p:par>
                          <p:cTn id="14" fill="hold">
                            <p:stCondLst>
                              <p:cond delay="1000"/>
                            </p:stCondLst>
                            <p:childTnLst>
                              <p:par>
                                <p:cTn id="15" presetID="2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1000"/>
                                        <p:tgtEl>
                                          <p:spTgt spid="7"/>
                                        </p:tgtEl>
                                      </p:cBhvr>
                                    </p:animEffect>
                                  </p:childTnLst>
                                </p:cTn>
                              </p:par>
                              <p:par>
                                <p:cTn id="18" presetID="2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edge">
                                      <p:cBhvr>
                                        <p:cTn id="20" dur="1000"/>
                                        <p:tgtEl>
                                          <p:spTgt spid="8"/>
                                        </p:tgtEl>
                                      </p:cBhvr>
                                    </p:animEffect>
                                  </p:childTnLst>
                                </p:cTn>
                              </p:par>
                              <p:par>
                                <p:cTn id="21" presetID="13" presetClass="entr" presetSubtype="3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plus(out)">
                                      <p:cBhvr>
                                        <p:cTn id="23" dur="1000"/>
                                        <p:tgtEl>
                                          <p:spTgt spid="9"/>
                                        </p:tgtEl>
                                      </p:cBhvr>
                                    </p:animEffect>
                                  </p:childTnLst>
                                </p:cTn>
                              </p:par>
                              <p:par>
                                <p:cTn id="24" presetID="13" presetClass="entr" presetSubtype="32"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plus(out)">
                                      <p:cBhvr>
                                        <p:cTn id="26" dur="1000"/>
                                        <p:tgtEl>
                                          <p:spTgt spid="10"/>
                                        </p:tgtEl>
                                      </p:cBhvr>
                                    </p:animEffect>
                                  </p:childTnLst>
                                </p:cTn>
                              </p:par>
                              <p:par>
                                <p:cTn id="27" presetID="13" presetClass="entr" presetSubtype="32"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plus(out)">
                                      <p:cBhvr>
                                        <p:cTn id="29" dur="1000"/>
                                        <p:tgtEl>
                                          <p:spTgt spid="11"/>
                                        </p:tgtEl>
                                      </p:cBhvr>
                                    </p:animEffect>
                                  </p:childTnLst>
                                </p:cTn>
                              </p:par>
                              <p:par>
                                <p:cTn id="30" presetID="13" presetClass="entr" presetSubtype="32"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plus(out)">
                                      <p:cBhvr>
                                        <p:cTn id="32" dur="1000"/>
                                        <p:tgtEl>
                                          <p:spTgt spid="12"/>
                                        </p:tgtEl>
                                      </p:cBhvr>
                                    </p:animEffect>
                                  </p:childTnLst>
                                </p:cTn>
                              </p:par>
                              <p:par>
                                <p:cTn id="33" presetID="13" presetClass="entr" presetSubtype="32"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plus(out)">
                                      <p:cBhvr>
                                        <p:cTn id="35" dur="1000"/>
                                        <p:tgtEl>
                                          <p:spTgt spid="13"/>
                                        </p:tgtEl>
                                      </p:cBhvr>
                                    </p:animEffect>
                                  </p:childTnLst>
                                </p:cTn>
                              </p:par>
                              <p:par>
                                <p:cTn id="36" presetID="13" presetClass="entr" presetSubtype="32"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plus(out)">
                                      <p:cBhvr>
                                        <p:cTn id="38" dur="1000"/>
                                        <p:tgtEl>
                                          <p:spTgt spid="14"/>
                                        </p:tgtEl>
                                      </p:cBhvr>
                                    </p:animEffect>
                                  </p:childTnLst>
                                </p:cTn>
                              </p:par>
                              <p:par>
                                <p:cTn id="39" presetID="13" presetClass="entr" presetSubtype="32"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plus(out)">
                                      <p:cBhvr>
                                        <p:cTn id="41" dur="1000"/>
                                        <p:tgtEl>
                                          <p:spTgt spid="15"/>
                                        </p:tgtEl>
                                      </p:cBhvr>
                                    </p:animEffect>
                                  </p:childTnLst>
                                </p:cTn>
                              </p:par>
                              <p:par>
                                <p:cTn id="42" presetID="13" presetClass="entr" presetSubtype="32"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plus(out)">
                                      <p:cBhvr>
                                        <p:cTn id="44" dur="1000"/>
                                        <p:tgtEl>
                                          <p:spTgt spid="16"/>
                                        </p:tgtEl>
                                      </p:cBhvr>
                                    </p:animEffect>
                                  </p:childTnLst>
                                </p:cTn>
                              </p:par>
                              <p:par>
                                <p:cTn id="45" presetID="13" presetClass="entr" presetSubtype="32"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plus(out)">
                                      <p:cBhvr>
                                        <p:cTn id="47" dur="10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arn(inVertical)">
                                      <p:cBhvr>
                                        <p:cTn id="52" dur="10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arn(inVertical)">
                                      <p:cBhvr>
                                        <p:cTn id="57" dur="10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10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barn(inVertical)">
                                      <p:cBhvr>
                                        <p:cTn id="6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lum bright="10000" contrast="-20000"/>
          </a:blip>
          <a:srcRect/>
          <a:stretch>
            <a:fillRect/>
          </a:stretch>
        </p:blipFill>
        <p:spPr bwMode="auto">
          <a:xfrm>
            <a:off x="0" y="-24"/>
            <a:ext cx="9144000" cy="6858024"/>
          </a:xfrm>
          <a:prstGeom prst="rect">
            <a:avLst/>
          </a:prstGeom>
          <a:noFill/>
        </p:spPr>
      </p:pic>
      <p:sp>
        <p:nvSpPr>
          <p:cNvPr id="4" name="عنوان 3"/>
          <p:cNvSpPr>
            <a:spLocks noGrp="1"/>
          </p:cNvSpPr>
          <p:nvPr>
            <p:ph type="title"/>
          </p:nvPr>
        </p:nvSpPr>
        <p:spPr>
          <a:xfrm rot="21074253">
            <a:off x="323722" y="2343943"/>
            <a:ext cx="8406662" cy="11430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hlinkClick r:id="rId3" action="ppaction://hlinkfile"/>
              </a:rPr>
              <a:t>التنمية</a:t>
            </a: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 القرائية</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endParaRPr lang="ar-SA"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2571736" y="214290"/>
            <a:ext cx="4929190" cy="584775"/>
          </a:xfrm>
          <a:prstGeom prst="rect">
            <a:avLst/>
          </a:prstGeom>
          <a:noFill/>
        </p:spPr>
        <p:txBody>
          <a:bodyPr wrap="square" rtlCol="1">
            <a:spAutoFit/>
          </a:bodyPr>
          <a:lstStyle/>
          <a:p>
            <a:pPr algn="ctr"/>
            <a:r>
              <a:rPr lang="ar-SA" sz="3200" b="1" dirty="0" smtClean="0">
                <a:cs typeface="DecoType Naskh" pitchFamily="2" charset="-78"/>
              </a:rPr>
              <a:t>أقرأ  وألاحظ رسم الهمزة في الكلمات الملونة:</a:t>
            </a:r>
          </a:p>
        </p:txBody>
      </p:sp>
      <p:sp>
        <p:nvSpPr>
          <p:cNvPr id="4" name="مربع نص 3"/>
          <p:cNvSpPr txBox="1"/>
          <p:nvPr/>
        </p:nvSpPr>
        <p:spPr>
          <a:xfrm rot="1506630">
            <a:off x="7635888" y="216556"/>
            <a:ext cx="1428760" cy="954107"/>
          </a:xfrm>
          <a:prstGeom prst="rect">
            <a:avLst/>
          </a:prstGeom>
          <a:noFill/>
        </p:spPr>
        <p:txBody>
          <a:bodyPr wrap="square" rtlCol="1">
            <a:spAutoFit/>
          </a:bodyPr>
          <a:lstStyle/>
          <a:p>
            <a:pPr algn="ctr"/>
            <a:r>
              <a:rPr lang="ar-SA" sz="2800" b="1" dirty="0" smtClean="0">
                <a:solidFill>
                  <a:srgbClr val="C00000"/>
                </a:solidFill>
                <a:sym typeface="Wingdings"/>
              </a:rPr>
              <a:t></a:t>
            </a:r>
          </a:p>
          <a:p>
            <a:pPr algn="ctr"/>
            <a:r>
              <a:rPr lang="ar-SA" sz="2800" b="1" dirty="0" smtClean="0">
                <a:solidFill>
                  <a:srgbClr val="C00000"/>
                </a:solidFill>
                <a:sym typeface="Wingdings"/>
              </a:rPr>
              <a:t>أقرأ وأتأمل </a:t>
            </a:r>
            <a:endParaRPr lang="ar-SA" sz="2800" b="1" dirty="0">
              <a:solidFill>
                <a:srgbClr val="C00000"/>
              </a:solidFill>
            </a:endParaRPr>
          </a:p>
        </p:txBody>
      </p:sp>
      <p:sp>
        <p:nvSpPr>
          <p:cNvPr id="6" name="شكل بيضاوي 5"/>
          <p:cNvSpPr/>
          <p:nvPr/>
        </p:nvSpPr>
        <p:spPr>
          <a:xfrm>
            <a:off x="857224" y="785794"/>
            <a:ext cx="6715172" cy="500066"/>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باتحاد </a:t>
            </a:r>
            <a:r>
              <a:rPr lang="ar-SA" sz="2800" b="1" dirty="0" smtClean="0">
                <a:solidFill>
                  <a:srgbClr val="C00000"/>
                </a:solidFill>
              </a:rPr>
              <a:t>جزأين</a:t>
            </a:r>
            <a:r>
              <a:rPr lang="ar-SA" sz="2800" b="1" dirty="0" smtClean="0">
                <a:solidFill>
                  <a:schemeClr val="tx1"/>
                </a:solidFill>
              </a:rPr>
              <a:t> من الثاني وجزء من الأول</a:t>
            </a:r>
            <a:endParaRPr lang="ar-SA" sz="2800" b="1" dirty="0">
              <a:solidFill>
                <a:schemeClr val="tx1"/>
              </a:solidFill>
            </a:endParaRPr>
          </a:p>
        </p:txBody>
      </p:sp>
      <p:sp>
        <p:nvSpPr>
          <p:cNvPr id="5" name="شكل بيضاوي 4"/>
          <p:cNvSpPr/>
          <p:nvPr/>
        </p:nvSpPr>
        <p:spPr>
          <a:xfrm>
            <a:off x="7072330" y="785794"/>
            <a:ext cx="500066" cy="428628"/>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 </a:t>
            </a:r>
            <a:endParaRPr lang="ar-SA" b="1" dirty="0">
              <a:solidFill>
                <a:schemeClr val="tx1"/>
              </a:solidFill>
            </a:endParaRPr>
          </a:p>
        </p:txBody>
      </p:sp>
      <p:sp>
        <p:nvSpPr>
          <p:cNvPr id="7" name="شكل بيضاوي 6"/>
          <p:cNvSpPr/>
          <p:nvPr/>
        </p:nvSpPr>
        <p:spPr>
          <a:xfrm>
            <a:off x="857224" y="1357298"/>
            <a:ext cx="6715172" cy="500066"/>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لذا </a:t>
            </a:r>
            <a:r>
              <a:rPr lang="ar-SA" sz="2800" b="1" dirty="0" smtClean="0">
                <a:solidFill>
                  <a:srgbClr val="C00000"/>
                </a:solidFill>
              </a:rPr>
              <a:t>تأخذ</a:t>
            </a:r>
            <a:r>
              <a:rPr lang="ar-SA" sz="2400" b="1" dirty="0" smtClean="0">
                <a:solidFill>
                  <a:schemeClr val="tx1"/>
                </a:solidFill>
              </a:rPr>
              <a:t> المياه طعمها المعتاد،فمذاقها مستطاب</a:t>
            </a:r>
            <a:endParaRPr lang="ar-SA" sz="2400" b="1" dirty="0">
              <a:solidFill>
                <a:schemeClr val="tx1"/>
              </a:solidFill>
            </a:endParaRPr>
          </a:p>
        </p:txBody>
      </p:sp>
      <p:sp>
        <p:nvSpPr>
          <p:cNvPr id="8" name="شكل بيضاوي 7"/>
          <p:cNvSpPr/>
          <p:nvPr/>
        </p:nvSpPr>
        <p:spPr>
          <a:xfrm>
            <a:off x="7072330" y="1357298"/>
            <a:ext cx="500066" cy="428628"/>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ب</a:t>
            </a:r>
            <a:endParaRPr lang="ar-SA" b="1" dirty="0">
              <a:solidFill>
                <a:schemeClr val="tx1"/>
              </a:solidFill>
            </a:endParaRPr>
          </a:p>
        </p:txBody>
      </p:sp>
      <p:sp>
        <p:nvSpPr>
          <p:cNvPr id="9" name="شكل بيضاوي 8"/>
          <p:cNvSpPr/>
          <p:nvPr/>
        </p:nvSpPr>
        <p:spPr>
          <a:xfrm>
            <a:off x="857224" y="1928802"/>
            <a:ext cx="6715172" cy="500066"/>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مم </a:t>
            </a:r>
            <a:r>
              <a:rPr lang="ar-SA" sz="2800" b="1" dirty="0" smtClean="0">
                <a:solidFill>
                  <a:srgbClr val="C00000"/>
                </a:solidFill>
              </a:rPr>
              <a:t>يتألف</a:t>
            </a:r>
            <a:r>
              <a:rPr lang="ar-SA" sz="2800" b="1" dirty="0" smtClean="0">
                <a:solidFill>
                  <a:schemeClr val="tx1"/>
                </a:solidFill>
              </a:rPr>
              <a:t> الماء؟</a:t>
            </a:r>
            <a:endParaRPr lang="ar-SA" sz="2800" b="1" dirty="0">
              <a:solidFill>
                <a:schemeClr val="tx1"/>
              </a:solidFill>
            </a:endParaRPr>
          </a:p>
        </p:txBody>
      </p:sp>
      <p:sp>
        <p:nvSpPr>
          <p:cNvPr id="10" name="شكل بيضاوي 9"/>
          <p:cNvSpPr/>
          <p:nvPr/>
        </p:nvSpPr>
        <p:spPr>
          <a:xfrm>
            <a:off x="7072330" y="1928802"/>
            <a:ext cx="500066" cy="428628"/>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ج</a:t>
            </a:r>
            <a:endParaRPr lang="ar-SA" b="1" dirty="0">
              <a:solidFill>
                <a:schemeClr val="tx1"/>
              </a:solidFill>
            </a:endParaRPr>
          </a:p>
        </p:txBody>
      </p:sp>
      <p:sp>
        <p:nvSpPr>
          <p:cNvPr id="11" name="مستطيل ذو زوايا قطرية مخدوشة 10"/>
          <p:cNvSpPr/>
          <p:nvPr/>
        </p:nvSpPr>
        <p:spPr>
          <a:xfrm>
            <a:off x="7286644" y="2571744"/>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12" name="مربع نص 11"/>
          <p:cNvSpPr txBox="1"/>
          <p:nvPr/>
        </p:nvSpPr>
        <p:spPr>
          <a:xfrm>
            <a:off x="357158" y="2487035"/>
            <a:ext cx="7286676" cy="1077218"/>
          </a:xfrm>
          <a:prstGeom prst="rect">
            <a:avLst/>
          </a:prstGeom>
          <a:noFill/>
        </p:spPr>
        <p:txBody>
          <a:bodyPr wrap="square" rtlCol="1">
            <a:spAutoFit/>
          </a:bodyPr>
          <a:lstStyle/>
          <a:p>
            <a:pPr algn="ctr"/>
            <a:r>
              <a:rPr lang="ar-SA" sz="3200" b="1" dirty="0" smtClean="0">
                <a:cs typeface="DecoType Naskh" pitchFamily="2" charset="-78"/>
              </a:rPr>
              <a:t>الأحظ رسم الهمزة في الكلمتين اللتين كتبتا باللون الأحمر في المثالين(أ)و(ب)،ثم أحلل:</a:t>
            </a:r>
          </a:p>
        </p:txBody>
      </p:sp>
      <p:sp>
        <p:nvSpPr>
          <p:cNvPr id="13" name="مربع نص 12"/>
          <p:cNvSpPr txBox="1"/>
          <p:nvPr/>
        </p:nvSpPr>
        <p:spPr>
          <a:xfrm>
            <a:off x="5214942" y="3429000"/>
            <a:ext cx="1071570" cy="523220"/>
          </a:xfrm>
          <a:prstGeom prst="rect">
            <a:avLst/>
          </a:prstGeom>
          <a:noFill/>
        </p:spPr>
        <p:txBody>
          <a:bodyPr wrap="square" rtlCol="1">
            <a:spAutoFit/>
          </a:bodyPr>
          <a:lstStyle/>
          <a:p>
            <a:pPr algn="ctr"/>
            <a:r>
              <a:rPr lang="ar-SA" sz="2800" b="1" dirty="0" smtClean="0">
                <a:solidFill>
                  <a:srgbClr val="C00000"/>
                </a:solidFill>
              </a:rPr>
              <a:t>جزأين</a:t>
            </a:r>
            <a:endParaRPr lang="ar-SA" b="1" dirty="0">
              <a:solidFill>
                <a:srgbClr val="C00000"/>
              </a:solidFill>
            </a:endParaRPr>
          </a:p>
        </p:txBody>
      </p:sp>
      <p:sp>
        <p:nvSpPr>
          <p:cNvPr id="14" name="مربع نص 13"/>
          <p:cNvSpPr txBox="1"/>
          <p:nvPr/>
        </p:nvSpPr>
        <p:spPr>
          <a:xfrm>
            <a:off x="2857488" y="3429000"/>
            <a:ext cx="1071570" cy="523220"/>
          </a:xfrm>
          <a:prstGeom prst="rect">
            <a:avLst/>
          </a:prstGeom>
          <a:noFill/>
        </p:spPr>
        <p:txBody>
          <a:bodyPr wrap="square" rtlCol="1">
            <a:spAutoFit/>
          </a:bodyPr>
          <a:lstStyle/>
          <a:p>
            <a:pPr algn="ctr"/>
            <a:r>
              <a:rPr lang="ar-SA" sz="2800" b="1" dirty="0" smtClean="0">
                <a:solidFill>
                  <a:srgbClr val="C00000"/>
                </a:solidFill>
              </a:rPr>
              <a:t>تأخذ</a:t>
            </a:r>
            <a:endParaRPr lang="ar-SA" b="1" dirty="0">
              <a:solidFill>
                <a:srgbClr val="C00000"/>
              </a:solidFill>
            </a:endParaRPr>
          </a:p>
        </p:txBody>
      </p:sp>
      <p:sp>
        <p:nvSpPr>
          <p:cNvPr id="15" name="مربع نص 14"/>
          <p:cNvSpPr txBox="1"/>
          <p:nvPr/>
        </p:nvSpPr>
        <p:spPr>
          <a:xfrm>
            <a:off x="857224" y="3824591"/>
            <a:ext cx="7786742" cy="830997"/>
          </a:xfrm>
          <a:prstGeom prst="rect">
            <a:avLst/>
          </a:prstGeom>
          <a:noFill/>
        </p:spPr>
        <p:txBody>
          <a:bodyPr wrap="square" rtlCol="1">
            <a:spAutoFit/>
          </a:bodyPr>
          <a:lstStyle/>
          <a:p>
            <a:pPr algn="ctr"/>
            <a:r>
              <a:rPr lang="ar-SA" sz="2400" b="1" dirty="0" smtClean="0"/>
              <a:t>أجد أن الهمزة المتوسطة كُتبت على.................</a:t>
            </a:r>
          </a:p>
          <a:p>
            <a:pPr algn="ctr"/>
            <a:r>
              <a:rPr lang="ar-SA" sz="2400" b="1" dirty="0" smtClean="0"/>
              <a:t>أتنبه إلى حركة الهمزة وحركة الحرف الذي قبلها في المثالين(أ)و(ب).</a:t>
            </a:r>
            <a:endParaRPr lang="ar-SA" b="1" dirty="0"/>
          </a:p>
        </p:txBody>
      </p:sp>
      <p:sp>
        <p:nvSpPr>
          <p:cNvPr id="16" name="مربع نص 15"/>
          <p:cNvSpPr txBox="1"/>
          <p:nvPr/>
        </p:nvSpPr>
        <p:spPr>
          <a:xfrm>
            <a:off x="2500298" y="3763036"/>
            <a:ext cx="1071570" cy="523220"/>
          </a:xfrm>
          <a:prstGeom prst="rect">
            <a:avLst/>
          </a:prstGeom>
          <a:noFill/>
        </p:spPr>
        <p:txBody>
          <a:bodyPr wrap="square" rtlCol="1">
            <a:spAutoFit/>
          </a:bodyPr>
          <a:lstStyle/>
          <a:p>
            <a:pPr algn="ctr"/>
            <a:r>
              <a:rPr lang="ar-SA" sz="2800" b="1" dirty="0" smtClean="0">
                <a:solidFill>
                  <a:srgbClr val="C00000"/>
                </a:solidFill>
              </a:rPr>
              <a:t>الألف</a:t>
            </a:r>
            <a:endParaRPr lang="ar-SA" sz="2000" b="1" dirty="0">
              <a:solidFill>
                <a:srgbClr val="C00000"/>
              </a:solidFill>
            </a:endParaRPr>
          </a:p>
        </p:txBody>
      </p:sp>
      <p:sp>
        <p:nvSpPr>
          <p:cNvPr id="17" name="مربع نص 16"/>
          <p:cNvSpPr txBox="1"/>
          <p:nvPr/>
        </p:nvSpPr>
        <p:spPr>
          <a:xfrm>
            <a:off x="5357850" y="4630175"/>
            <a:ext cx="3071802" cy="584775"/>
          </a:xfrm>
          <a:prstGeom prst="rect">
            <a:avLst/>
          </a:prstGeom>
          <a:noFill/>
        </p:spPr>
        <p:txBody>
          <a:bodyPr wrap="square" rtlCol="1">
            <a:spAutoFit/>
          </a:bodyPr>
          <a:lstStyle/>
          <a:p>
            <a:pPr algn="ctr"/>
            <a:r>
              <a:rPr lang="ar-SA" sz="3200" b="1" u="sng" dirty="0" smtClean="0">
                <a:cs typeface="DecoType Naskh" pitchFamily="2" charset="-78"/>
              </a:rPr>
              <a:t>أكمل الجدول التالي:</a:t>
            </a:r>
          </a:p>
        </p:txBody>
      </p:sp>
      <p:graphicFrame>
        <p:nvGraphicFramePr>
          <p:cNvPr id="18" name="جدول 17"/>
          <p:cNvGraphicFramePr>
            <a:graphicFrameLocks noGrp="1"/>
          </p:cNvGraphicFramePr>
          <p:nvPr/>
        </p:nvGraphicFramePr>
        <p:xfrm>
          <a:off x="214280" y="5214950"/>
          <a:ext cx="8572532" cy="883920"/>
        </p:xfrm>
        <a:graphic>
          <a:graphicData uri="http://schemas.openxmlformats.org/drawingml/2006/table">
            <a:tbl>
              <a:tblPr rtl="1" firstRow="1" bandRow="1">
                <a:tableStyleId>{5C22544A-7EE6-4342-B048-85BDC9FD1C3A}</a:tableStyleId>
              </a:tblPr>
              <a:tblGrid>
                <a:gridCol w="1285895"/>
                <a:gridCol w="1728775"/>
                <a:gridCol w="1814500"/>
                <a:gridCol w="1543039"/>
                <a:gridCol w="2200323"/>
              </a:tblGrid>
              <a:tr h="370840">
                <a:tc>
                  <a:txBody>
                    <a:bodyPr/>
                    <a:lstStyle/>
                    <a:p>
                      <a:pPr algn="ctr" rtl="1"/>
                      <a:r>
                        <a:rPr lang="ar-SA" sz="2200" b="1" dirty="0" smtClean="0">
                          <a:solidFill>
                            <a:schemeClr val="tx1"/>
                          </a:solidFill>
                        </a:rPr>
                        <a:t>الكلمة</a:t>
                      </a:r>
                      <a:endParaRPr lang="ar-SA" sz="2200" b="1" dirty="0">
                        <a:solidFill>
                          <a:schemeClr val="tx1"/>
                        </a:solidFill>
                      </a:endParaRPr>
                    </a:p>
                  </a:txBody>
                  <a:tcPr/>
                </a:tc>
                <a:tc>
                  <a:txBody>
                    <a:bodyPr/>
                    <a:lstStyle/>
                    <a:p>
                      <a:pPr algn="ctr" rtl="1"/>
                      <a:r>
                        <a:rPr lang="ar-SA" sz="2200" b="1" dirty="0" smtClean="0">
                          <a:solidFill>
                            <a:schemeClr val="tx1"/>
                          </a:solidFill>
                        </a:rPr>
                        <a:t>حركة الهمزة</a:t>
                      </a:r>
                      <a:endParaRPr lang="ar-SA" sz="2200" b="1" dirty="0">
                        <a:solidFill>
                          <a:schemeClr val="tx1"/>
                        </a:solidFill>
                      </a:endParaRPr>
                    </a:p>
                  </a:txBody>
                  <a:tcPr/>
                </a:tc>
                <a:tc>
                  <a:txBody>
                    <a:bodyPr/>
                    <a:lstStyle/>
                    <a:p>
                      <a:pPr algn="ctr" rtl="1"/>
                      <a:r>
                        <a:rPr lang="ar-SA" sz="2200" b="1" dirty="0" smtClean="0">
                          <a:solidFill>
                            <a:schemeClr val="tx1"/>
                          </a:solidFill>
                        </a:rPr>
                        <a:t>حركة ما قبلها</a:t>
                      </a:r>
                      <a:endParaRPr lang="ar-SA" sz="2200" b="1" dirty="0">
                        <a:solidFill>
                          <a:schemeClr val="tx1"/>
                        </a:solidFill>
                      </a:endParaRPr>
                    </a:p>
                  </a:txBody>
                  <a:tcPr/>
                </a:tc>
                <a:tc>
                  <a:txBody>
                    <a:bodyPr/>
                    <a:lstStyle/>
                    <a:p>
                      <a:pPr algn="ctr" rtl="1"/>
                      <a:r>
                        <a:rPr lang="ar-SA" sz="2200" b="1" dirty="0" smtClean="0">
                          <a:solidFill>
                            <a:schemeClr val="tx1"/>
                          </a:solidFill>
                        </a:rPr>
                        <a:t>الحركة الأقوى</a:t>
                      </a:r>
                      <a:endParaRPr lang="ar-SA" sz="2200" b="1" dirty="0">
                        <a:solidFill>
                          <a:schemeClr val="tx1"/>
                        </a:solidFill>
                      </a:endParaRPr>
                    </a:p>
                  </a:txBody>
                  <a:tcPr/>
                </a:tc>
                <a:tc>
                  <a:txBody>
                    <a:bodyPr/>
                    <a:lstStyle/>
                    <a:p>
                      <a:pPr algn="ctr" rtl="1"/>
                      <a:r>
                        <a:rPr lang="ar-SA" sz="2200" b="1" dirty="0" smtClean="0">
                          <a:solidFill>
                            <a:schemeClr val="tx1"/>
                          </a:solidFill>
                        </a:rPr>
                        <a:t>الحرف الذي يناسبها</a:t>
                      </a:r>
                      <a:endParaRPr lang="ar-SA" sz="2200" b="1" dirty="0">
                        <a:solidFill>
                          <a:schemeClr val="tx1"/>
                        </a:solidFill>
                      </a:endParaRPr>
                    </a:p>
                  </a:txBody>
                  <a:tcPr/>
                </a:tc>
              </a:tr>
              <a:tr h="370840">
                <a:tc>
                  <a:txBody>
                    <a:bodyPr/>
                    <a:lstStyle/>
                    <a:p>
                      <a:pPr algn="ctr" rtl="1"/>
                      <a:r>
                        <a:rPr lang="ar-SA" sz="2400" b="1" dirty="0" smtClean="0">
                          <a:solidFill>
                            <a:schemeClr val="tx1"/>
                          </a:solidFill>
                        </a:rPr>
                        <a:t>جزأين</a:t>
                      </a:r>
                      <a:endParaRPr lang="ar-SA" sz="2400" b="1" dirty="0">
                        <a:solidFill>
                          <a:schemeClr val="tx1"/>
                        </a:solidFill>
                      </a:endParaRPr>
                    </a:p>
                  </a:txBody>
                  <a:tcPr/>
                </a:tc>
                <a:tc>
                  <a:txBody>
                    <a:bodyPr/>
                    <a:lstStyle/>
                    <a:p>
                      <a:pPr algn="ctr" rtl="1"/>
                      <a:r>
                        <a:rPr lang="ar-SA" sz="2400" b="1" dirty="0" smtClean="0">
                          <a:solidFill>
                            <a:schemeClr val="tx1"/>
                          </a:solidFill>
                        </a:rPr>
                        <a:t>الفتح</a:t>
                      </a:r>
                      <a:endParaRPr lang="ar-SA" sz="2400" b="1" dirty="0">
                        <a:solidFill>
                          <a:schemeClr val="tx1"/>
                        </a:solidFill>
                      </a:endParaRPr>
                    </a:p>
                  </a:txBody>
                  <a:tcPr/>
                </a:tc>
                <a:tc>
                  <a:txBody>
                    <a:bodyPr/>
                    <a:lstStyle/>
                    <a:p>
                      <a:pPr algn="ctr" rtl="1"/>
                      <a:endParaRPr lang="ar-SA" sz="2400" b="1" dirty="0">
                        <a:solidFill>
                          <a:schemeClr val="tx1"/>
                        </a:solidFill>
                      </a:endParaRPr>
                    </a:p>
                  </a:txBody>
                  <a:tcPr/>
                </a:tc>
                <a:tc>
                  <a:txBody>
                    <a:bodyPr/>
                    <a:lstStyle/>
                    <a:p>
                      <a:pPr algn="ctr" rtl="1"/>
                      <a:endParaRPr lang="ar-SA" sz="2400" b="1" dirty="0">
                        <a:solidFill>
                          <a:schemeClr val="tx1"/>
                        </a:solidFill>
                      </a:endParaRPr>
                    </a:p>
                  </a:txBody>
                  <a:tcPr/>
                </a:tc>
                <a:tc>
                  <a:txBody>
                    <a:bodyPr/>
                    <a:lstStyle/>
                    <a:p>
                      <a:pPr algn="ctr" rtl="1"/>
                      <a:endParaRPr lang="ar-SA" sz="2400" b="1" dirty="0">
                        <a:solidFill>
                          <a:schemeClr val="tx1"/>
                        </a:solidFill>
                      </a:endParaRPr>
                    </a:p>
                  </a:txBody>
                  <a:tcPr/>
                </a:tc>
              </a:tr>
            </a:tbl>
          </a:graphicData>
        </a:graphic>
      </p:graphicFrame>
      <p:sp>
        <p:nvSpPr>
          <p:cNvPr id="19" name="مربع نص 18"/>
          <p:cNvSpPr txBox="1"/>
          <p:nvPr/>
        </p:nvSpPr>
        <p:spPr>
          <a:xfrm>
            <a:off x="4214810" y="5620424"/>
            <a:ext cx="1071570" cy="523220"/>
          </a:xfrm>
          <a:prstGeom prst="rect">
            <a:avLst/>
          </a:prstGeom>
          <a:noFill/>
        </p:spPr>
        <p:txBody>
          <a:bodyPr wrap="square" rtlCol="1">
            <a:spAutoFit/>
          </a:bodyPr>
          <a:lstStyle/>
          <a:p>
            <a:pPr algn="ctr"/>
            <a:r>
              <a:rPr lang="ar-SA" sz="2800" b="1" dirty="0" smtClean="0">
                <a:solidFill>
                  <a:srgbClr val="C00000"/>
                </a:solidFill>
              </a:rPr>
              <a:t>السكون</a:t>
            </a:r>
            <a:endParaRPr lang="ar-SA" sz="2000" b="1" dirty="0">
              <a:solidFill>
                <a:srgbClr val="C00000"/>
              </a:solidFill>
            </a:endParaRPr>
          </a:p>
        </p:txBody>
      </p:sp>
      <p:sp>
        <p:nvSpPr>
          <p:cNvPr id="20" name="مربع نص 19"/>
          <p:cNvSpPr txBox="1"/>
          <p:nvPr/>
        </p:nvSpPr>
        <p:spPr>
          <a:xfrm>
            <a:off x="2643174" y="5643578"/>
            <a:ext cx="1071570" cy="523220"/>
          </a:xfrm>
          <a:prstGeom prst="rect">
            <a:avLst/>
          </a:prstGeom>
          <a:noFill/>
        </p:spPr>
        <p:txBody>
          <a:bodyPr wrap="square" rtlCol="1">
            <a:spAutoFit/>
          </a:bodyPr>
          <a:lstStyle/>
          <a:p>
            <a:pPr algn="ctr"/>
            <a:r>
              <a:rPr lang="ar-SA" sz="2800" b="1" dirty="0" smtClean="0">
                <a:solidFill>
                  <a:srgbClr val="C00000"/>
                </a:solidFill>
              </a:rPr>
              <a:t>الفتح</a:t>
            </a:r>
            <a:endParaRPr lang="ar-SA" sz="2000" b="1" dirty="0">
              <a:solidFill>
                <a:srgbClr val="C00000"/>
              </a:solidFill>
            </a:endParaRPr>
          </a:p>
        </p:txBody>
      </p:sp>
      <p:sp>
        <p:nvSpPr>
          <p:cNvPr id="21" name="مربع نص 20"/>
          <p:cNvSpPr txBox="1"/>
          <p:nvPr/>
        </p:nvSpPr>
        <p:spPr>
          <a:xfrm>
            <a:off x="714348" y="5643578"/>
            <a:ext cx="1071570" cy="523220"/>
          </a:xfrm>
          <a:prstGeom prst="rect">
            <a:avLst/>
          </a:prstGeom>
          <a:noFill/>
        </p:spPr>
        <p:txBody>
          <a:bodyPr wrap="square" rtlCol="1">
            <a:spAutoFit/>
          </a:bodyPr>
          <a:lstStyle/>
          <a:p>
            <a:pPr algn="ctr"/>
            <a:r>
              <a:rPr lang="ar-SA" sz="2800" b="1" dirty="0" smtClean="0">
                <a:solidFill>
                  <a:srgbClr val="C00000"/>
                </a:solidFill>
              </a:rPr>
              <a:t>الألف</a:t>
            </a:r>
            <a:endParaRPr lang="ar-SA" sz="20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childTnLst>
                          </p:cTn>
                        </p:par>
                        <p:par>
                          <p:cTn id="8" fill="hold">
                            <p:stCondLst>
                              <p:cond delay="1000"/>
                            </p:stCondLst>
                            <p:childTnLst>
                              <p:par>
                                <p:cTn id="9" presetID="2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edge">
                                      <p:cBhvr>
                                        <p:cTn id="11" dur="1000"/>
                                        <p:tgtEl>
                                          <p:spTgt spid="11"/>
                                        </p:tgtEl>
                                      </p:cBhvr>
                                    </p:animEffect>
                                  </p:childTnLst>
                                </p:cTn>
                              </p:par>
                              <p:par>
                                <p:cTn id="12" presetID="2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edge">
                                      <p:cBhvr>
                                        <p:cTn id="14" dur="1000"/>
                                        <p:tgtEl>
                                          <p:spTgt spid="12"/>
                                        </p:tgtEl>
                                      </p:cBhvr>
                                    </p:animEffect>
                                  </p:childTnLst>
                                </p:cTn>
                              </p:par>
                              <p:par>
                                <p:cTn id="15" presetID="24"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to="" calcmode="lin" valueType="num">
                                      <p:cBhvr>
                                        <p:cTn id="17" dur="1" fill="hold"/>
                                        <p:tgtEl>
                                          <p:spTgt spid="13"/>
                                        </p:tgtEl>
                                        <p:attrNameLst>
                                          <p:attrName/>
                                        </p:attrNameLst>
                                      </p:cBhvr>
                                    </p:anim>
                                  </p:childTnLst>
                                </p:cTn>
                              </p:par>
                              <p:par>
                                <p:cTn id="18" presetID="24"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to="" calcmode="lin" valueType="num">
                                      <p:cBhvr>
                                        <p:cTn id="20" dur="1" fill="hold"/>
                                        <p:tgtEl>
                                          <p:spTgt spid="14"/>
                                        </p:tgtEl>
                                        <p:attrNameLst>
                                          <p:attrName/>
                                        </p:attrNameLst>
                                      </p:cBhvr>
                                    </p:anim>
                                  </p:childTnLst>
                                </p:cTn>
                              </p:par>
                              <p:par>
                                <p:cTn id="21" presetID="24"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to="" calcmode="lin" valueType="num">
                                      <p:cBhvr>
                                        <p:cTn id="23" dur="1" fill="hold"/>
                                        <p:tgtEl>
                                          <p:spTgt spid="15"/>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to="" calcmode="lin" valueType="num">
                                      <p:cBhvr>
                                        <p:cTn id="28" dur="1" fill="hold"/>
                                        <p:tgtEl>
                                          <p:spTgt spid="16"/>
                                        </p:tgtEl>
                                        <p:attrNameLst>
                                          <p:attrName/>
                                        </p:attrNameLst>
                                      </p:cBhvr>
                                    </p:anim>
                                  </p:childTnLst>
                                </p:cTn>
                              </p:par>
                            </p:childTnLst>
                          </p:cTn>
                        </p:par>
                        <p:par>
                          <p:cTn id="29" fill="hold">
                            <p:stCondLst>
                              <p:cond delay="0"/>
                            </p:stCondLst>
                            <p:childTnLst>
                              <p:par>
                                <p:cTn id="30" presetID="20"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edge">
                                      <p:cBhvr>
                                        <p:cTn id="32" dur="1000"/>
                                        <p:tgtEl>
                                          <p:spTgt spid="17"/>
                                        </p:tgtEl>
                                      </p:cBhvr>
                                    </p:animEffect>
                                  </p:childTnLst>
                                </p:cTn>
                              </p:par>
                              <p:par>
                                <p:cTn id="33" presetID="17" presetClass="entr" presetSubtype="1"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ppt_x</p:attrName>
                                        </p:attrNameLst>
                                      </p:cBhvr>
                                      <p:tavLst>
                                        <p:tav tm="0">
                                          <p:val>
                                            <p:strVal val="#ppt_x"/>
                                          </p:val>
                                        </p:tav>
                                        <p:tav tm="100000">
                                          <p:val>
                                            <p:strVal val="#ppt_x"/>
                                          </p:val>
                                        </p:tav>
                                      </p:tavLst>
                                    </p:anim>
                                    <p:anim calcmode="lin" valueType="num">
                                      <p:cBhvr>
                                        <p:cTn id="36" dur="500" fill="hold"/>
                                        <p:tgtEl>
                                          <p:spTgt spid="18"/>
                                        </p:tgtEl>
                                        <p:attrNameLst>
                                          <p:attrName>ppt_y</p:attrName>
                                        </p:attrNameLst>
                                      </p:cBhvr>
                                      <p:tavLst>
                                        <p:tav tm="0">
                                          <p:val>
                                            <p:strVal val="#ppt_y-#ppt_h/2"/>
                                          </p:val>
                                        </p:tav>
                                        <p:tav tm="100000">
                                          <p:val>
                                            <p:strVal val="#ppt_y"/>
                                          </p:val>
                                        </p:tav>
                                      </p:tavLst>
                                    </p:anim>
                                    <p:anim calcmode="lin" valueType="num">
                                      <p:cBhvr>
                                        <p:cTn id="37" dur="500" fill="hold"/>
                                        <p:tgtEl>
                                          <p:spTgt spid="18"/>
                                        </p:tgtEl>
                                        <p:attrNameLst>
                                          <p:attrName>ppt_w</p:attrName>
                                        </p:attrNameLst>
                                      </p:cBhvr>
                                      <p:tavLst>
                                        <p:tav tm="0">
                                          <p:val>
                                            <p:strVal val="#ppt_w"/>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to="" calcmode="lin" valueType="num">
                                      <p:cBhvr>
                                        <p:cTn id="43" dur="1" fill="hold"/>
                                        <p:tgtEl>
                                          <p:spTgt spid="19"/>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 to="" calcmode="lin" valueType="num">
                                      <p:cBhvr>
                                        <p:cTn id="48" dur="1" fill="hold"/>
                                        <p:tgtEl>
                                          <p:spTgt spid="20"/>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 to="" calcmode="lin" valueType="num">
                                      <p:cBhvr>
                                        <p:cTn id="53" dur="1" fill="hold"/>
                                        <p:tgtEl>
                                          <p:spTgt spid="2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nimBg="1"/>
      <p:bldP spid="12" grpId="0"/>
      <p:bldP spid="13" grpId="0"/>
      <p:bldP spid="14" grpId="0"/>
      <p:bldP spid="15" grpId="0"/>
      <p:bldP spid="16" grpId="0"/>
      <p:bldP spid="17" grpId="0"/>
      <p:bldP spid="19" grpId="0"/>
      <p:bldP spid="20" grpId="0"/>
      <p:bldP spid="2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280661" y="1089338"/>
            <a:ext cx="6941819" cy="5309313"/>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742950" indent="-742950" algn="ctr"/>
            <a:r>
              <a:rPr lang="ar-SA" sz="5400" b="1" i="1" dirty="0" smtClean="0">
                <a:solidFill>
                  <a:schemeClr val="tx1"/>
                </a:solidFill>
              </a:rPr>
              <a:t>الهمزة المتوسطة تكتب على ألف،أو واو،أو ياء،أو مفردة على السطر.</a:t>
            </a:r>
          </a:p>
          <a:p>
            <a:pPr marL="742950" indent="-742950" algn="ctr"/>
            <a:endParaRPr lang="ar-SA" sz="3200" b="1" i="1" dirty="0" smtClean="0">
              <a:solidFill>
                <a:schemeClr val="tx1"/>
              </a:solidFill>
            </a:endParaRPr>
          </a:p>
        </p:txBody>
      </p:sp>
      <p:sp>
        <p:nvSpPr>
          <p:cNvPr id="4" name="سداسي 3"/>
          <p:cNvSpPr/>
          <p:nvPr/>
        </p:nvSpPr>
        <p:spPr>
          <a:xfrm>
            <a:off x="155589" y="191144"/>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أعلم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280661" y="1089338"/>
            <a:ext cx="6941819" cy="5309313"/>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742950" indent="-742950" algn="ctr"/>
            <a:r>
              <a:rPr lang="ar-SA" sz="3200" b="1" i="1" dirty="0" smtClean="0">
                <a:solidFill>
                  <a:schemeClr val="tx1"/>
                </a:solidFill>
              </a:rPr>
              <a:t>- عند كتابة الهمزة المتوسطة نلاحظ حركة الهمزة وحركة الحرف الذي قبلها،فترسم على حرف يناسب أقوى الحركتين.</a:t>
            </a:r>
          </a:p>
          <a:p>
            <a:pPr marL="742950" indent="-742950" algn="ctr"/>
            <a:r>
              <a:rPr lang="ar-SA" sz="3200" b="1" i="1" dirty="0" smtClean="0">
                <a:solidFill>
                  <a:schemeClr val="tx1"/>
                </a:solidFill>
              </a:rPr>
              <a:t>- أقوى الحركات الكسرة ويناسبها الياء،ثم الضمة ويناسبها الواو،ثم الفتحة ويناسبها الألف،ثم السكون ويناسبه كتابة الهمزة على السطر. </a:t>
            </a:r>
          </a:p>
        </p:txBody>
      </p:sp>
      <p:sp>
        <p:nvSpPr>
          <p:cNvPr id="4" name="سداسي 3"/>
          <p:cNvSpPr/>
          <p:nvPr/>
        </p:nvSpPr>
        <p:spPr>
          <a:xfrm>
            <a:off x="155589" y="191144"/>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أعلم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142908" y="142852"/>
            <a:ext cx="8715372" cy="1569660"/>
          </a:xfrm>
          <a:prstGeom prst="rect">
            <a:avLst/>
          </a:prstGeom>
          <a:noFill/>
        </p:spPr>
        <p:txBody>
          <a:bodyPr wrap="square" rtlCol="1">
            <a:spAutoFit/>
          </a:bodyPr>
          <a:lstStyle/>
          <a:p>
            <a:pPr algn="ctr"/>
            <a:r>
              <a:rPr lang="ar-SA" sz="3200" b="1" u="sng" dirty="0" smtClean="0">
                <a:solidFill>
                  <a:srgbClr val="FF0000"/>
                </a:solidFill>
                <a:cs typeface="DecoType Naskh" pitchFamily="2" charset="-78"/>
              </a:rPr>
              <a:t>أكمل ما يلي:</a:t>
            </a:r>
          </a:p>
          <a:p>
            <a:pPr algn="ctr"/>
            <a:r>
              <a:rPr lang="ar-SA" sz="3200" b="1" dirty="0" smtClean="0">
                <a:cs typeface="DecoType Naskh" pitchFamily="2" charset="-78"/>
              </a:rPr>
              <a:t>في المثال (أ):كتبت الهمزة على ألف؛لأن حركة الهمزة......،وحركة ما قبلها.......،والفتح أقوى من .........</a:t>
            </a:r>
          </a:p>
        </p:txBody>
      </p:sp>
      <p:graphicFrame>
        <p:nvGraphicFramePr>
          <p:cNvPr id="4" name="جدول 3"/>
          <p:cNvGraphicFramePr>
            <a:graphicFrameLocks noGrp="1"/>
          </p:cNvGraphicFramePr>
          <p:nvPr/>
        </p:nvGraphicFramePr>
        <p:xfrm>
          <a:off x="214282" y="2143116"/>
          <a:ext cx="8572532" cy="883920"/>
        </p:xfrm>
        <a:graphic>
          <a:graphicData uri="http://schemas.openxmlformats.org/drawingml/2006/table">
            <a:tbl>
              <a:tblPr rtl="1" firstRow="1" bandRow="1">
                <a:tableStyleId>{5C22544A-7EE6-4342-B048-85BDC9FD1C3A}</a:tableStyleId>
              </a:tblPr>
              <a:tblGrid>
                <a:gridCol w="1285895"/>
                <a:gridCol w="1728775"/>
                <a:gridCol w="1814500"/>
                <a:gridCol w="1543039"/>
                <a:gridCol w="2200323"/>
              </a:tblGrid>
              <a:tr h="370840">
                <a:tc>
                  <a:txBody>
                    <a:bodyPr/>
                    <a:lstStyle/>
                    <a:p>
                      <a:pPr algn="ctr" rtl="1"/>
                      <a:r>
                        <a:rPr lang="ar-SA" sz="2200" b="1" dirty="0" smtClean="0">
                          <a:solidFill>
                            <a:schemeClr val="tx1"/>
                          </a:solidFill>
                        </a:rPr>
                        <a:t>الكلمة</a:t>
                      </a:r>
                      <a:endParaRPr lang="ar-SA" sz="2200" b="1" dirty="0">
                        <a:solidFill>
                          <a:schemeClr val="tx1"/>
                        </a:solidFill>
                      </a:endParaRPr>
                    </a:p>
                  </a:txBody>
                  <a:tcPr/>
                </a:tc>
                <a:tc>
                  <a:txBody>
                    <a:bodyPr/>
                    <a:lstStyle/>
                    <a:p>
                      <a:pPr algn="ctr" rtl="1"/>
                      <a:r>
                        <a:rPr lang="ar-SA" sz="2200" b="1" dirty="0" smtClean="0">
                          <a:solidFill>
                            <a:schemeClr val="tx1"/>
                          </a:solidFill>
                        </a:rPr>
                        <a:t>حركة الهمزة</a:t>
                      </a:r>
                      <a:endParaRPr lang="ar-SA" sz="2200" b="1" dirty="0">
                        <a:solidFill>
                          <a:schemeClr val="tx1"/>
                        </a:solidFill>
                      </a:endParaRPr>
                    </a:p>
                  </a:txBody>
                  <a:tcPr/>
                </a:tc>
                <a:tc>
                  <a:txBody>
                    <a:bodyPr/>
                    <a:lstStyle/>
                    <a:p>
                      <a:pPr algn="ctr" rtl="1"/>
                      <a:r>
                        <a:rPr lang="ar-SA" sz="2200" b="1" dirty="0" smtClean="0">
                          <a:solidFill>
                            <a:schemeClr val="tx1"/>
                          </a:solidFill>
                        </a:rPr>
                        <a:t>حركة ما قبلها</a:t>
                      </a:r>
                      <a:endParaRPr lang="ar-SA" sz="2200" b="1" dirty="0">
                        <a:solidFill>
                          <a:schemeClr val="tx1"/>
                        </a:solidFill>
                      </a:endParaRPr>
                    </a:p>
                  </a:txBody>
                  <a:tcPr/>
                </a:tc>
                <a:tc>
                  <a:txBody>
                    <a:bodyPr/>
                    <a:lstStyle/>
                    <a:p>
                      <a:pPr algn="ctr" rtl="1"/>
                      <a:r>
                        <a:rPr lang="ar-SA" sz="2200" b="1" dirty="0" smtClean="0">
                          <a:solidFill>
                            <a:schemeClr val="tx1"/>
                          </a:solidFill>
                        </a:rPr>
                        <a:t>الحركة الأقوى</a:t>
                      </a:r>
                      <a:endParaRPr lang="ar-SA" sz="2200" b="1" dirty="0">
                        <a:solidFill>
                          <a:schemeClr val="tx1"/>
                        </a:solidFill>
                      </a:endParaRPr>
                    </a:p>
                  </a:txBody>
                  <a:tcPr/>
                </a:tc>
                <a:tc>
                  <a:txBody>
                    <a:bodyPr/>
                    <a:lstStyle/>
                    <a:p>
                      <a:pPr algn="ctr" rtl="1"/>
                      <a:r>
                        <a:rPr lang="ar-SA" sz="2200" b="1" dirty="0" smtClean="0">
                          <a:solidFill>
                            <a:schemeClr val="tx1"/>
                          </a:solidFill>
                        </a:rPr>
                        <a:t>الحرف الذي يناسبها</a:t>
                      </a:r>
                      <a:endParaRPr lang="ar-SA" sz="2200" b="1" dirty="0">
                        <a:solidFill>
                          <a:schemeClr val="tx1"/>
                        </a:solidFill>
                      </a:endParaRPr>
                    </a:p>
                  </a:txBody>
                  <a:tcPr/>
                </a:tc>
              </a:tr>
              <a:tr h="370840">
                <a:tc>
                  <a:txBody>
                    <a:bodyPr/>
                    <a:lstStyle/>
                    <a:p>
                      <a:pPr algn="ctr" rtl="1"/>
                      <a:r>
                        <a:rPr lang="ar-SA" sz="2400" b="1" dirty="0" smtClean="0">
                          <a:solidFill>
                            <a:schemeClr val="tx1"/>
                          </a:solidFill>
                        </a:rPr>
                        <a:t>تأْخذُ</a:t>
                      </a:r>
                      <a:endParaRPr lang="ar-SA" sz="2400" b="1" dirty="0">
                        <a:solidFill>
                          <a:schemeClr val="tx1"/>
                        </a:solidFill>
                      </a:endParaRPr>
                    </a:p>
                  </a:txBody>
                  <a:tcPr/>
                </a:tc>
                <a:tc>
                  <a:txBody>
                    <a:bodyPr/>
                    <a:lstStyle/>
                    <a:p>
                      <a:pPr algn="ctr" rtl="1"/>
                      <a:endParaRPr lang="ar-SA" sz="2400" b="1" dirty="0">
                        <a:solidFill>
                          <a:schemeClr val="tx1"/>
                        </a:solidFill>
                      </a:endParaRPr>
                    </a:p>
                  </a:txBody>
                  <a:tcPr/>
                </a:tc>
                <a:tc>
                  <a:txBody>
                    <a:bodyPr/>
                    <a:lstStyle/>
                    <a:p>
                      <a:pPr algn="ctr" rtl="1"/>
                      <a:r>
                        <a:rPr lang="ar-SA" sz="2400" b="1" dirty="0" smtClean="0">
                          <a:solidFill>
                            <a:schemeClr val="tx1"/>
                          </a:solidFill>
                        </a:rPr>
                        <a:t>الفتح</a:t>
                      </a:r>
                      <a:endParaRPr lang="ar-SA" sz="2400" b="1" dirty="0">
                        <a:solidFill>
                          <a:schemeClr val="tx1"/>
                        </a:solidFill>
                      </a:endParaRPr>
                    </a:p>
                  </a:txBody>
                  <a:tcPr/>
                </a:tc>
                <a:tc>
                  <a:txBody>
                    <a:bodyPr/>
                    <a:lstStyle/>
                    <a:p>
                      <a:pPr algn="ctr" rtl="1"/>
                      <a:endParaRPr lang="ar-SA" sz="2400" b="1" dirty="0">
                        <a:solidFill>
                          <a:schemeClr val="tx1"/>
                        </a:solidFill>
                      </a:endParaRPr>
                    </a:p>
                  </a:txBody>
                  <a:tcPr/>
                </a:tc>
                <a:tc>
                  <a:txBody>
                    <a:bodyPr/>
                    <a:lstStyle/>
                    <a:p>
                      <a:pPr algn="ctr" rtl="1"/>
                      <a:endParaRPr lang="ar-SA" sz="2400" b="1" dirty="0">
                        <a:solidFill>
                          <a:schemeClr val="tx1"/>
                        </a:solidFill>
                      </a:endParaRPr>
                    </a:p>
                  </a:txBody>
                  <a:tcPr/>
                </a:tc>
              </a:tr>
            </a:tbl>
          </a:graphicData>
        </a:graphic>
      </p:graphicFrame>
      <p:sp>
        <p:nvSpPr>
          <p:cNvPr id="5" name="مربع نص 4"/>
          <p:cNvSpPr txBox="1"/>
          <p:nvPr/>
        </p:nvSpPr>
        <p:spPr>
          <a:xfrm>
            <a:off x="1857356" y="476888"/>
            <a:ext cx="1071570" cy="523220"/>
          </a:xfrm>
          <a:prstGeom prst="rect">
            <a:avLst/>
          </a:prstGeom>
          <a:noFill/>
        </p:spPr>
        <p:txBody>
          <a:bodyPr wrap="square" rtlCol="1">
            <a:spAutoFit/>
          </a:bodyPr>
          <a:lstStyle/>
          <a:p>
            <a:pPr algn="ctr"/>
            <a:r>
              <a:rPr lang="ar-SA" sz="2800" b="1" dirty="0" smtClean="0">
                <a:solidFill>
                  <a:srgbClr val="C00000"/>
                </a:solidFill>
              </a:rPr>
              <a:t>الفتح</a:t>
            </a:r>
            <a:endParaRPr lang="ar-SA" sz="2000" b="1" dirty="0">
              <a:solidFill>
                <a:srgbClr val="C00000"/>
              </a:solidFill>
            </a:endParaRPr>
          </a:p>
        </p:txBody>
      </p:sp>
      <p:sp>
        <p:nvSpPr>
          <p:cNvPr id="6" name="مربع نص 5"/>
          <p:cNvSpPr txBox="1"/>
          <p:nvPr/>
        </p:nvSpPr>
        <p:spPr>
          <a:xfrm>
            <a:off x="5357818" y="1000108"/>
            <a:ext cx="1071570" cy="523220"/>
          </a:xfrm>
          <a:prstGeom prst="rect">
            <a:avLst/>
          </a:prstGeom>
          <a:noFill/>
        </p:spPr>
        <p:txBody>
          <a:bodyPr wrap="square" rtlCol="1">
            <a:spAutoFit/>
          </a:bodyPr>
          <a:lstStyle/>
          <a:p>
            <a:pPr algn="ctr"/>
            <a:r>
              <a:rPr lang="ar-SA" sz="2800" b="1" dirty="0" smtClean="0">
                <a:solidFill>
                  <a:srgbClr val="C00000"/>
                </a:solidFill>
              </a:rPr>
              <a:t>السكون</a:t>
            </a:r>
            <a:endParaRPr lang="ar-SA" sz="2000" b="1" dirty="0">
              <a:solidFill>
                <a:srgbClr val="C00000"/>
              </a:solidFill>
            </a:endParaRPr>
          </a:p>
        </p:txBody>
      </p:sp>
      <p:sp>
        <p:nvSpPr>
          <p:cNvPr id="7" name="مربع نص 6"/>
          <p:cNvSpPr txBox="1"/>
          <p:nvPr/>
        </p:nvSpPr>
        <p:spPr>
          <a:xfrm>
            <a:off x="2285984" y="1000108"/>
            <a:ext cx="1071570" cy="523220"/>
          </a:xfrm>
          <a:prstGeom prst="rect">
            <a:avLst/>
          </a:prstGeom>
          <a:noFill/>
        </p:spPr>
        <p:txBody>
          <a:bodyPr wrap="square" rtlCol="1">
            <a:spAutoFit/>
          </a:bodyPr>
          <a:lstStyle/>
          <a:p>
            <a:pPr algn="ctr"/>
            <a:r>
              <a:rPr lang="ar-SA" sz="2800" b="1" dirty="0" smtClean="0">
                <a:solidFill>
                  <a:srgbClr val="C00000"/>
                </a:solidFill>
              </a:rPr>
              <a:t>السكون</a:t>
            </a:r>
            <a:endParaRPr lang="ar-SA" sz="2000" b="1" dirty="0">
              <a:solidFill>
                <a:srgbClr val="C00000"/>
              </a:solidFill>
            </a:endParaRPr>
          </a:p>
        </p:txBody>
      </p:sp>
      <p:sp>
        <p:nvSpPr>
          <p:cNvPr id="8" name="مربع نص 7"/>
          <p:cNvSpPr txBox="1"/>
          <p:nvPr/>
        </p:nvSpPr>
        <p:spPr>
          <a:xfrm>
            <a:off x="5429288" y="1558341"/>
            <a:ext cx="3071802" cy="584775"/>
          </a:xfrm>
          <a:prstGeom prst="rect">
            <a:avLst/>
          </a:prstGeom>
          <a:noFill/>
        </p:spPr>
        <p:txBody>
          <a:bodyPr wrap="square" rtlCol="1">
            <a:spAutoFit/>
          </a:bodyPr>
          <a:lstStyle/>
          <a:p>
            <a:pPr algn="ctr"/>
            <a:r>
              <a:rPr lang="ar-SA" sz="3200" b="1" u="sng" dirty="0" smtClean="0">
                <a:cs typeface="DecoType Naskh" pitchFamily="2" charset="-78"/>
              </a:rPr>
              <a:t>أكمل الجدول التالي:</a:t>
            </a:r>
          </a:p>
        </p:txBody>
      </p:sp>
      <p:sp>
        <p:nvSpPr>
          <p:cNvPr id="9" name="مربع نص 8"/>
          <p:cNvSpPr txBox="1"/>
          <p:nvPr/>
        </p:nvSpPr>
        <p:spPr>
          <a:xfrm>
            <a:off x="6143636" y="2500306"/>
            <a:ext cx="1071570" cy="523220"/>
          </a:xfrm>
          <a:prstGeom prst="rect">
            <a:avLst/>
          </a:prstGeom>
          <a:noFill/>
        </p:spPr>
        <p:txBody>
          <a:bodyPr wrap="square" rtlCol="1">
            <a:spAutoFit/>
          </a:bodyPr>
          <a:lstStyle/>
          <a:p>
            <a:pPr algn="ctr"/>
            <a:r>
              <a:rPr lang="ar-SA" sz="2800" b="1" dirty="0" smtClean="0">
                <a:solidFill>
                  <a:srgbClr val="C00000"/>
                </a:solidFill>
              </a:rPr>
              <a:t>السكون</a:t>
            </a:r>
            <a:endParaRPr lang="ar-SA" sz="2000" b="1" dirty="0">
              <a:solidFill>
                <a:srgbClr val="C00000"/>
              </a:solidFill>
            </a:endParaRPr>
          </a:p>
        </p:txBody>
      </p:sp>
      <p:sp>
        <p:nvSpPr>
          <p:cNvPr id="10" name="مربع نص 9"/>
          <p:cNvSpPr txBox="1"/>
          <p:nvPr/>
        </p:nvSpPr>
        <p:spPr>
          <a:xfrm>
            <a:off x="2643174" y="2548590"/>
            <a:ext cx="1071570" cy="523220"/>
          </a:xfrm>
          <a:prstGeom prst="rect">
            <a:avLst/>
          </a:prstGeom>
          <a:noFill/>
        </p:spPr>
        <p:txBody>
          <a:bodyPr wrap="square" rtlCol="1">
            <a:spAutoFit/>
          </a:bodyPr>
          <a:lstStyle/>
          <a:p>
            <a:pPr algn="ctr"/>
            <a:r>
              <a:rPr lang="ar-SA" sz="2800" b="1" dirty="0" smtClean="0">
                <a:solidFill>
                  <a:srgbClr val="C00000"/>
                </a:solidFill>
              </a:rPr>
              <a:t>الفتح</a:t>
            </a:r>
            <a:endParaRPr lang="ar-SA" sz="2000" b="1" dirty="0">
              <a:solidFill>
                <a:srgbClr val="C00000"/>
              </a:solidFill>
            </a:endParaRPr>
          </a:p>
        </p:txBody>
      </p:sp>
      <p:sp>
        <p:nvSpPr>
          <p:cNvPr id="11" name="مربع نص 10"/>
          <p:cNvSpPr txBox="1"/>
          <p:nvPr/>
        </p:nvSpPr>
        <p:spPr>
          <a:xfrm>
            <a:off x="928662" y="2548590"/>
            <a:ext cx="1071570" cy="523220"/>
          </a:xfrm>
          <a:prstGeom prst="rect">
            <a:avLst/>
          </a:prstGeom>
          <a:noFill/>
        </p:spPr>
        <p:txBody>
          <a:bodyPr wrap="square" rtlCol="1">
            <a:spAutoFit/>
          </a:bodyPr>
          <a:lstStyle/>
          <a:p>
            <a:pPr algn="ctr"/>
            <a:r>
              <a:rPr lang="ar-SA" sz="2800" b="1" dirty="0" smtClean="0">
                <a:solidFill>
                  <a:srgbClr val="C00000"/>
                </a:solidFill>
              </a:rPr>
              <a:t>الألف</a:t>
            </a:r>
            <a:endParaRPr lang="ar-SA" sz="2000" b="1" dirty="0">
              <a:solidFill>
                <a:srgbClr val="C00000"/>
              </a:solidFill>
            </a:endParaRPr>
          </a:p>
        </p:txBody>
      </p:sp>
      <p:sp>
        <p:nvSpPr>
          <p:cNvPr id="13" name="مربع نص 12"/>
          <p:cNvSpPr txBox="1"/>
          <p:nvPr/>
        </p:nvSpPr>
        <p:spPr>
          <a:xfrm>
            <a:off x="142908" y="3073786"/>
            <a:ext cx="8715372" cy="1569660"/>
          </a:xfrm>
          <a:prstGeom prst="rect">
            <a:avLst/>
          </a:prstGeom>
          <a:noFill/>
        </p:spPr>
        <p:txBody>
          <a:bodyPr wrap="square" rtlCol="1">
            <a:spAutoFit/>
          </a:bodyPr>
          <a:lstStyle/>
          <a:p>
            <a:pPr algn="ctr"/>
            <a:r>
              <a:rPr lang="ar-SA" sz="3200" b="1" u="sng" dirty="0" smtClean="0">
                <a:solidFill>
                  <a:srgbClr val="FF0000"/>
                </a:solidFill>
                <a:cs typeface="DecoType Naskh" pitchFamily="2" charset="-78"/>
              </a:rPr>
              <a:t>أكمل ما يلي:</a:t>
            </a:r>
          </a:p>
          <a:p>
            <a:pPr algn="ctr"/>
            <a:r>
              <a:rPr lang="ar-SA" sz="3200" b="1" dirty="0" smtClean="0">
                <a:cs typeface="DecoType Naskh" pitchFamily="2" charset="-78"/>
              </a:rPr>
              <a:t>في المثال (ب):كتبت الهمزة على ألف؛لأن حركة الهمزة......،وحركة ما قبلها.......،والفتح أقوى من .........</a:t>
            </a:r>
          </a:p>
        </p:txBody>
      </p:sp>
      <p:sp>
        <p:nvSpPr>
          <p:cNvPr id="14" name="مربع نص 13"/>
          <p:cNvSpPr txBox="1"/>
          <p:nvPr/>
        </p:nvSpPr>
        <p:spPr>
          <a:xfrm>
            <a:off x="1857356" y="3407822"/>
            <a:ext cx="1071570" cy="523220"/>
          </a:xfrm>
          <a:prstGeom prst="rect">
            <a:avLst/>
          </a:prstGeom>
          <a:noFill/>
        </p:spPr>
        <p:txBody>
          <a:bodyPr wrap="square" rtlCol="1">
            <a:spAutoFit/>
          </a:bodyPr>
          <a:lstStyle/>
          <a:p>
            <a:pPr algn="ctr"/>
            <a:r>
              <a:rPr lang="ar-SA" sz="2800" b="1" dirty="0" smtClean="0">
                <a:solidFill>
                  <a:srgbClr val="C00000"/>
                </a:solidFill>
              </a:rPr>
              <a:t>السكون</a:t>
            </a:r>
            <a:endParaRPr lang="ar-SA" sz="2000" b="1" dirty="0">
              <a:solidFill>
                <a:srgbClr val="C00000"/>
              </a:solidFill>
            </a:endParaRPr>
          </a:p>
        </p:txBody>
      </p:sp>
      <p:sp>
        <p:nvSpPr>
          <p:cNvPr id="15" name="مربع نص 14"/>
          <p:cNvSpPr txBox="1"/>
          <p:nvPr/>
        </p:nvSpPr>
        <p:spPr>
          <a:xfrm>
            <a:off x="5357818" y="3931042"/>
            <a:ext cx="1071570" cy="523220"/>
          </a:xfrm>
          <a:prstGeom prst="rect">
            <a:avLst/>
          </a:prstGeom>
          <a:noFill/>
        </p:spPr>
        <p:txBody>
          <a:bodyPr wrap="square" rtlCol="1">
            <a:spAutoFit/>
          </a:bodyPr>
          <a:lstStyle/>
          <a:p>
            <a:pPr algn="ctr"/>
            <a:r>
              <a:rPr lang="ar-SA" sz="2800" b="1" dirty="0" smtClean="0">
                <a:solidFill>
                  <a:srgbClr val="C00000"/>
                </a:solidFill>
              </a:rPr>
              <a:t>الفتح</a:t>
            </a:r>
            <a:endParaRPr lang="ar-SA" sz="2000" b="1" dirty="0">
              <a:solidFill>
                <a:srgbClr val="C00000"/>
              </a:solidFill>
            </a:endParaRPr>
          </a:p>
        </p:txBody>
      </p:sp>
      <p:sp>
        <p:nvSpPr>
          <p:cNvPr id="16" name="مربع نص 15"/>
          <p:cNvSpPr txBox="1"/>
          <p:nvPr/>
        </p:nvSpPr>
        <p:spPr>
          <a:xfrm>
            <a:off x="2285984" y="3931042"/>
            <a:ext cx="1071570" cy="523220"/>
          </a:xfrm>
          <a:prstGeom prst="rect">
            <a:avLst/>
          </a:prstGeom>
          <a:noFill/>
        </p:spPr>
        <p:txBody>
          <a:bodyPr wrap="square" rtlCol="1">
            <a:spAutoFit/>
          </a:bodyPr>
          <a:lstStyle/>
          <a:p>
            <a:pPr algn="ctr"/>
            <a:r>
              <a:rPr lang="ar-SA" sz="2800" b="1" dirty="0" smtClean="0">
                <a:solidFill>
                  <a:srgbClr val="C00000"/>
                </a:solidFill>
              </a:rPr>
              <a:t>السكون</a:t>
            </a:r>
            <a:endParaRPr lang="ar-SA" sz="2000" b="1" dirty="0">
              <a:solidFill>
                <a:srgbClr val="C00000"/>
              </a:solidFill>
            </a:endParaRPr>
          </a:p>
        </p:txBody>
      </p:sp>
      <p:sp>
        <p:nvSpPr>
          <p:cNvPr id="17" name="مربع نص 16"/>
          <p:cNvSpPr txBox="1"/>
          <p:nvPr/>
        </p:nvSpPr>
        <p:spPr>
          <a:xfrm>
            <a:off x="500034" y="4786322"/>
            <a:ext cx="7858180" cy="1077218"/>
          </a:xfrm>
          <a:prstGeom prst="rect">
            <a:avLst/>
          </a:prstGeom>
          <a:noFill/>
        </p:spPr>
        <p:txBody>
          <a:bodyPr wrap="square" rtlCol="1">
            <a:spAutoFit/>
          </a:bodyPr>
          <a:lstStyle/>
          <a:p>
            <a:pPr algn="ctr"/>
            <a:r>
              <a:rPr lang="ar-SA" sz="3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ألاحظ أن حركة الهمزة في المثالين السابقين إما الفتح أو السكون،والحرف الذي قبلها إما مفتوح أو ساكن.</a:t>
            </a:r>
            <a:endParaRPr lang="ar-SA"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to="" calcmode="lin" valueType="num">
                                      <p:cBhvr>
                                        <p:cTn id="22" dur="1" fill="hold"/>
                                        <p:tgtEl>
                                          <p:spTgt spid="7"/>
                                        </p:tgtEl>
                                        <p:attrNameLst>
                                          <p:attrName/>
                                        </p:attrNameLst>
                                      </p:cBhvr>
                                    </p:anim>
                                  </p:childTnLst>
                                </p:cTn>
                              </p:par>
                            </p:childTnLst>
                          </p:cTn>
                        </p:par>
                        <p:par>
                          <p:cTn id="23" fill="hold">
                            <p:stCondLst>
                              <p:cond delay="0"/>
                            </p:stCondLst>
                            <p:childTnLst>
                              <p:par>
                                <p:cTn id="24" presetID="2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edge">
                                      <p:cBhvr>
                                        <p:cTn id="26" dur="1000"/>
                                        <p:tgtEl>
                                          <p:spTgt spid="8"/>
                                        </p:tgtEl>
                                      </p:cBhvr>
                                    </p:animEffect>
                                  </p:childTnLst>
                                </p:cTn>
                              </p:par>
                              <p:par>
                                <p:cTn id="27" presetID="17" presetClass="entr" presetSubtype="1"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100000">
                                          <p:val>
                                            <p:strVal val="#ppt_x"/>
                                          </p:val>
                                        </p:tav>
                                      </p:tavLst>
                                    </p:anim>
                                    <p:anim calcmode="lin" valueType="num">
                                      <p:cBhvr>
                                        <p:cTn id="30" dur="500" fill="hold"/>
                                        <p:tgtEl>
                                          <p:spTgt spid="4"/>
                                        </p:tgtEl>
                                        <p:attrNameLst>
                                          <p:attrName>ppt_y</p:attrName>
                                        </p:attrNameLst>
                                      </p:cBhvr>
                                      <p:tavLst>
                                        <p:tav tm="0">
                                          <p:val>
                                            <p:strVal val="#ppt_y-#ppt_h/2"/>
                                          </p:val>
                                        </p:tav>
                                        <p:tav tm="100000">
                                          <p:val>
                                            <p:strVal val="#ppt_y"/>
                                          </p:val>
                                        </p:tav>
                                      </p:tavLst>
                                    </p:anim>
                                    <p:anim calcmode="lin" valueType="num">
                                      <p:cBhvr>
                                        <p:cTn id="31" dur="500" fill="hold"/>
                                        <p:tgtEl>
                                          <p:spTgt spid="4"/>
                                        </p:tgtEl>
                                        <p:attrNameLst>
                                          <p:attrName>ppt_w</p:attrName>
                                        </p:attrNameLst>
                                      </p:cBhvr>
                                      <p:tavLst>
                                        <p:tav tm="0">
                                          <p:val>
                                            <p:strVal val="#ppt_w"/>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to="" calcmode="lin" valueType="num">
                                      <p:cBhvr>
                                        <p:cTn id="47" dur="1" fill="hold"/>
                                        <p:tgtEl>
                                          <p:spTgt spid="11"/>
                                        </p:tgtEl>
                                        <p:attrNameLst>
                                          <p:attrName/>
                                        </p:attrNameLst>
                                      </p:cBhvr>
                                    </p:anim>
                                  </p:childTnLst>
                                </p:cTn>
                              </p:par>
                              <p:par>
                                <p:cTn id="48" presetID="20"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edge">
                                      <p:cBhvr>
                                        <p:cTn id="50" dur="10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4"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to="" calcmode="lin" valueType="num">
                                      <p:cBhvr>
                                        <p:cTn id="55" dur="1" fill="hold"/>
                                        <p:tgtEl>
                                          <p:spTgt spid="14"/>
                                        </p:tgtEl>
                                        <p:attrNameLst>
                                          <p:attrName/>
                                        </p:attrNameLst>
                                      </p:cBhvr>
                                    </p:anim>
                                  </p:childTnLst>
                                </p:cTn>
                              </p:par>
                            </p:childTnLst>
                          </p:cTn>
                        </p:par>
                      </p:childTnLst>
                    </p:cTn>
                  </p:par>
                  <p:par>
                    <p:cTn id="56" fill="hold">
                      <p:stCondLst>
                        <p:cond delay="indefinite"/>
                      </p:stCondLst>
                      <p:childTnLst>
                        <p:par>
                          <p:cTn id="57" fill="hold">
                            <p:stCondLst>
                              <p:cond delay="0"/>
                            </p:stCondLst>
                            <p:childTnLst>
                              <p:par>
                                <p:cTn id="58" presetID="24"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 to="" calcmode="lin" valueType="num">
                                      <p:cBhvr>
                                        <p:cTn id="60" dur="1" fill="hold"/>
                                        <p:tgtEl>
                                          <p:spTgt spid="15"/>
                                        </p:tgtEl>
                                        <p:attrNameLst>
                                          <p:attrName/>
                                        </p:attrNameLst>
                                      </p:cBhvr>
                                    </p:anim>
                                  </p:childTnLst>
                                </p:cTn>
                              </p:par>
                            </p:childTnLst>
                          </p:cTn>
                        </p:par>
                      </p:childTnLst>
                    </p:cTn>
                  </p:par>
                  <p:par>
                    <p:cTn id="61" fill="hold">
                      <p:stCondLst>
                        <p:cond delay="indefinite"/>
                      </p:stCondLst>
                      <p:childTnLst>
                        <p:par>
                          <p:cTn id="62" fill="hold">
                            <p:stCondLst>
                              <p:cond delay="0"/>
                            </p:stCondLst>
                            <p:childTnLst>
                              <p:par>
                                <p:cTn id="63" presetID="24" presetClass="entr" presetSubtype="0"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 to="" calcmode="lin" valueType="num">
                                      <p:cBhvr>
                                        <p:cTn id="65" dur="1" fill="hold"/>
                                        <p:tgtEl>
                                          <p:spTgt spid="16"/>
                                        </p:tgtEl>
                                        <p:attrNameLst>
                                          <p:attrName/>
                                        </p:attrNameLst>
                                      </p:cBhvr>
                                    </p:anim>
                                  </p:childTnLst>
                                </p:cTn>
                              </p:par>
                              <p:par>
                                <p:cTn id="66" presetID="16" presetClass="entr" presetSubtype="21"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barn(inVertical)">
                                      <p:cBhvr>
                                        <p:cTn id="6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P spid="11" grpId="0"/>
      <p:bldP spid="13" grpId="0"/>
      <p:bldP spid="14" grpId="0"/>
      <p:bldP spid="15" grpId="0"/>
      <p:bldP spid="16" grpId="0"/>
      <p:bldP spid="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643834" y="581079"/>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357158" y="496370"/>
            <a:ext cx="7286676" cy="1077218"/>
          </a:xfrm>
          <a:prstGeom prst="rect">
            <a:avLst/>
          </a:prstGeom>
          <a:noFill/>
        </p:spPr>
        <p:txBody>
          <a:bodyPr wrap="square" rtlCol="1">
            <a:spAutoFit/>
          </a:bodyPr>
          <a:lstStyle/>
          <a:p>
            <a:pPr algn="ctr"/>
            <a:r>
              <a:rPr lang="ar-SA" sz="3200" b="1" dirty="0" smtClean="0">
                <a:cs typeface="DecoType Naskh" pitchFamily="2" charset="-78"/>
              </a:rPr>
              <a:t>الأحظ رسم الهمزة في الكلمة التي كتبت باللون الأحمر في المثال(ج)،ثم أحلل:</a:t>
            </a:r>
          </a:p>
        </p:txBody>
      </p:sp>
      <p:sp>
        <p:nvSpPr>
          <p:cNvPr id="5" name="مربع نص 4"/>
          <p:cNvSpPr txBox="1"/>
          <p:nvPr/>
        </p:nvSpPr>
        <p:spPr>
          <a:xfrm>
            <a:off x="571472" y="1385533"/>
            <a:ext cx="7786742" cy="830997"/>
          </a:xfrm>
          <a:prstGeom prst="rect">
            <a:avLst/>
          </a:prstGeom>
          <a:noFill/>
        </p:spPr>
        <p:txBody>
          <a:bodyPr wrap="square" rtlCol="1">
            <a:spAutoFit/>
          </a:bodyPr>
          <a:lstStyle/>
          <a:p>
            <a:pPr algn="ctr"/>
            <a:r>
              <a:rPr lang="ar-SA" sz="2400" b="1" dirty="0" smtClean="0"/>
              <a:t>أجد أن الهمزة المتوسطة كُتبت على.................</a:t>
            </a:r>
          </a:p>
          <a:p>
            <a:pPr algn="ctr"/>
            <a:r>
              <a:rPr lang="ar-SA" sz="2400" b="1" dirty="0" smtClean="0"/>
              <a:t>أتنبه إلى حركة الهمزة وحركة الحرف الذي قبلها.</a:t>
            </a:r>
            <a:endParaRPr lang="ar-SA" b="1" dirty="0"/>
          </a:p>
        </p:txBody>
      </p:sp>
      <p:sp>
        <p:nvSpPr>
          <p:cNvPr id="6" name="مربع نص 5"/>
          <p:cNvSpPr txBox="1"/>
          <p:nvPr/>
        </p:nvSpPr>
        <p:spPr>
          <a:xfrm>
            <a:off x="2214546" y="1323978"/>
            <a:ext cx="1071570" cy="523220"/>
          </a:xfrm>
          <a:prstGeom prst="rect">
            <a:avLst/>
          </a:prstGeom>
          <a:noFill/>
        </p:spPr>
        <p:txBody>
          <a:bodyPr wrap="square" rtlCol="1">
            <a:spAutoFit/>
          </a:bodyPr>
          <a:lstStyle/>
          <a:p>
            <a:pPr algn="ctr"/>
            <a:r>
              <a:rPr lang="ar-SA" sz="2800" b="1" dirty="0" smtClean="0">
                <a:solidFill>
                  <a:srgbClr val="C00000"/>
                </a:solidFill>
              </a:rPr>
              <a:t>الألف</a:t>
            </a:r>
            <a:endParaRPr lang="ar-SA" sz="2000" b="1" dirty="0">
              <a:solidFill>
                <a:srgbClr val="C00000"/>
              </a:solidFill>
            </a:endParaRPr>
          </a:p>
        </p:txBody>
      </p:sp>
      <p:graphicFrame>
        <p:nvGraphicFramePr>
          <p:cNvPr id="7" name="جدول 6"/>
          <p:cNvGraphicFramePr>
            <a:graphicFrameLocks noGrp="1"/>
          </p:cNvGraphicFramePr>
          <p:nvPr/>
        </p:nvGraphicFramePr>
        <p:xfrm>
          <a:off x="500034" y="2716596"/>
          <a:ext cx="8143932" cy="883920"/>
        </p:xfrm>
        <a:graphic>
          <a:graphicData uri="http://schemas.openxmlformats.org/drawingml/2006/table">
            <a:tbl>
              <a:tblPr rtl="1" firstRow="1" bandRow="1">
                <a:tableStyleId>{5C22544A-7EE6-4342-B048-85BDC9FD1C3A}</a:tableStyleId>
              </a:tblPr>
              <a:tblGrid>
                <a:gridCol w="1643424"/>
                <a:gridCol w="2209442"/>
                <a:gridCol w="2319002"/>
                <a:gridCol w="1972064"/>
              </a:tblGrid>
              <a:tr h="370840">
                <a:tc>
                  <a:txBody>
                    <a:bodyPr/>
                    <a:lstStyle/>
                    <a:p>
                      <a:pPr algn="ctr" rtl="1"/>
                      <a:r>
                        <a:rPr lang="ar-SA" sz="2200" b="1" dirty="0" smtClean="0">
                          <a:solidFill>
                            <a:schemeClr val="tx1"/>
                          </a:solidFill>
                        </a:rPr>
                        <a:t>الكلمة</a:t>
                      </a:r>
                      <a:endParaRPr lang="ar-SA" sz="2200" b="1" dirty="0">
                        <a:solidFill>
                          <a:schemeClr val="tx1"/>
                        </a:solidFill>
                      </a:endParaRPr>
                    </a:p>
                  </a:txBody>
                  <a:tcPr/>
                </a:tc>
                <a:tc>
                  <a:txBody>
                    <a:bodyPr/>
                    <a:lstStyle/>
                    <a:p>
                      <a:pPr algn="ctr" rtl="1"/>
                      <a:r>
                        <a:rPr lang="ar-SA" sz="2200" b="1" dirty="0" smtClean="0">
                          <a:solidFill>
                            <a:schemeClr val="tx1"/>
                          </a:solidFill>
                        </a:rPr>
                        <a:t>حركة الهمزة</a:t>
                      </a:r>
                      <a:endParaRPr lang="ar-SA" sz="2200" b="1" dirty="0">
                        <a:solidFill>
                          <a:schemeClr val="tx1"/>
                        </a:solidFill>
                      </a:endParaRPr>
                    </a:p>
                  </a:txBody>
                  <a:tcPr/>
                </a:tc>
                <a:tc>
                  <a:txBody>
                    <a:bodyPr/>
                    <a:lstStyle/>
                    <a:p>
                      <a:pPr algn="ctr" rtl="1"/>
                      <a:r>
                        <a:rPr lang="ar-SA" sz="2200" b="1" dirty="0" smtClean="0">
                          <a:solidFill>
                            <a:schemeClr val="tx1"/>
                          </a:solidFill>
                        </a:rPr>
                        <a:t>حركة ما قبلها</a:t>
                      </a:r>
                      <a:endParaRPr lang="ar-SA" sz="2200" b="1" dirty="0">
                        <a:solidFill>
                          <a:schemeClr val="tx1"/>
                        </a:solidFill>
                      </a:endParaRPr>
                    </a:p>
                  </a:txBody>
                  <a:tcPr/>
                </a:tc>
                <a:tc>
                  <a:txBody>
                    <a:bodyPr/>
                    <a:lstStyle/>
                    <a:p>
                      <a:pPr algn="ctr" rtl="1"/>
                      <a:r>
                        <a:rPr lang="ar-SA" sz="2200" b="1" dirty="0" smtClean="0">
                          <a:solidFill>
                            <a:schemeClr val="tx1"/>
                          </a:solidFill>
                        </a:rPr>
                        <a:t>الحرف الذي</a:t>
                      </a:r>
                      <a:r>
                        <a:rPr lang="ar-SA" sz="2200" b="1" baseline="0" dirty="0" smtClean="0">
                          <a:solidFill>
                            <a:schemeClr val="tx1"/>
                          </a:solidFill>
                        </a:rPr>
                        <a:t> يناسبه</a:t>
                      </a:r>
                      <a:endParaRPr lang="ar-SA" sz="2200" b="1" dirty="0">
                        <a:solidFill>
                          <a:schemeClr val="tx1"/>
                        </a:solidFill>
                      </a:endParaRPr>
                    </a:p>
                  </a:txBody>
                  <a:tcPr/>
                </a:tc>
              </a:tr>
              <a:tr h="370840">
                <a:tc>
                  <a:txBody>
                    <a:bodyPr/>
                    <a:lstStyle/>
                    <a:p>
                      <a:pPr algn="ctr" rtl="1"/>
                      <a:r>
                        <a:rPr lang="ar-SA" sz="2400" b="1" dirty="0" smtClean="0">
                          <a:solidFill>
                            <a:schemeClr val="tx1"/>
                          </a:solidFill>
                        </a:rPr>
                        <a:t>يتألف</a:t>
                      </a:r>
                      <a:endParaRPr lang="ar-SA" sz="2400" b="1" dirty="0">
                        <a:solidFill>
                          <a:schemeClr val="tx1"/>
                        </a:solidFill>
                      </a:endParaRPr>
                    </a:p>
                  </a:txBody>
                  <a:tcPr/>
                </a:tc>
                <a:tc>
                  <a:txBody>
                    <a:bodyPr/>
                    <a:lstStyle/>
                    <a:p>
                      <a:pPr algn="ctr" rtl="1"/>
                      <a:endParaRPr lang="ar-SA" sz="2400" b="1" dirty="0">
                        <a:solidFill>
                          <a:schemeClr val="tx1"/>
                        </a:solidFill>
                      </a:endParaRPr>
                    </a:p>
                  </a:txBody>
                  <a:tcPr/>
                </a:tc>
                <a:tc>
                  <a:txBody>
                    <a:bodyPr/>
                    <a:lstStyle/>
                    <a:p>
                      <a:pPr algn="ctr" rtl="1"/>
                      <a:r>
                        <a:rPr lang="ar-SA" sz="2400" b="1" dirty="0" smtClean="0">
                          <a:solidFill>
                            <a:schemeClr val="tx1"/>
                          </a:solidFill>
                        </a:rPr>
                        <a:t>الفتح</a:t>
                      </a:r>
                      <a:endParaRPr lang="ar-SA" sz="2400" b="1" dirty="0">
                        <a:solidFill>
                          <a:schemeClr val="tx1"/>
                        </a:solidFill>
                      </a:endParaRPr>
                    </a:p>
                  </a:txBody>
                  <a:tcPr/>
                </a:tc>
                <a:tc>
                  <a:txBody>
                    <a:bodyPr/>
                    <a:lstStyle/>
                    <a:p>
                      <a:pPr algn="ctr" rtl="1"/>
                      <a:endParaRPr lang="ar-SA" sz="2400" b="1" dirty="0">
                        <a:solidFill>
                          <a:schemeClr val="tx1"/>
                        </a:solidFill>
                      </a:endParaRPr>
                    </a:p>
                  </a:txBody>
                  <a:tcPr/>
                </a:tc>
              </a:tr>
            </a:tbl>
          </a:graphicData>
        </a:graphic>
      </p:graphicFrame>
      <p:sp>
        <p:nvSpPr>
          <p:cNvPr id="8" name="مربع نص 7"/>
          <p:cNvSpPr txBox="1"/>
          <p:nvPr/>
        </p:nvSpPr>
        <p:spPr>
          <a:xfrm>
            <a:off x="5429288" y="2131821"/>
            <a:ext cx="3071802" cy="584775"/>
          </a:xfrm>
          <a:prstGeom prst="rect">
            <a:avLst/>
          </a:prstGeom>
          <a:noFill/>
        </p:spPr>
        <p:txBody>
          <a:bodyPr wrap="square" rtlCol="1">
            <a:spAutoFit/>
          </a:bodyPr>
          <a:lstStyle/>
          <a:p>
            <a:pPr algn="ctr"/>
            <a:r>
              <a:rPr lang="ar-SA" sz="3200" b="1" u="sng" dirty="0" smtClean="0">
                <a:cs typeface="DecoType Naskh" pitchFamily="2" charset="-78"/>
              </a:rPr>
              <a:t>أكمل الجدول التالي:</a:t>
            </a:r>
          </a:p>
        </p:txBody>
      </p:sp>
      <p:sp>
        <p:nvSpPr>
          <p:cNvPr id="9" name="مربع نص 8"/>
          <p:cNvSpPr txBox="1"/>
          <p:nvPr/>
        </p:nvSpPr>
        <p:spPr>
          <a:xfrm>
            <a:off x="5286380" y="3073786"/>
            <a:ext cx="1071570" cy="523220"/>
          </a:xfrm>
          <a:prstGeom prst="rect">
            <a:avLst/>
          </a:prstGeom>
          <a:noFill/>
        </p:spPr>
        <p:txBody>
          <a:bodyPr wrap="square" rtlCol="1">
            <a:spAutoFit/>
          </a:bodyPr>
          <a:lstStyle/>
          <a:p>
            <a:pPr algn="ctr"/>
            <a:r>
              <a:rPr lang="ar-SA" sz="2800" b="1" dirty="0" smtClean="0">
                <a:solidFill>
                  <a:srgbClr val="C00000"/>
                </a:solidFill>
              </a:rPr>
              <a:t>الفتح</a:t>
            </a:r>
            <a:endParaRPr lang="ar-SA" sz="2000" b="1" dirty="0">
              <a:solidFill>
                <a:srgbClr val="C00000"/>
              </a:solidFill>
            </a:endParaRPr>
          </a:p>
        </p:txBody>
      </p:sp>
      <p:sp>
        <p:nvSpPr>
          <p:cNvPr id="10" name="مربع نص 9"/>
          <p:cNvSpPr txBox="1"/>
          <p:nvPr/>
        </p:nvSpPr>
        <p:spPr>
          <a:xfrm>
            <a:off x="1000100" y="3122070"/>
            <a:ext cx="1071570" cy="523220"/>
          </a:xfrm>
          <a:prstGeom prst="rect">
            <a:avLst/>
          </a:prstGeom>
          <a:noFill/>
        </p:spPr>
        <p:txBody>
          <a:bodyPr wrap="square" rtlCol="1">
            <a:spAutoFit/>
          </a:bodyPr>
          <a:lstStyle/>
          <a:p>
            <a:pPr algn="ctr"/>
            <a:r>
              <a:rPr lang="ar-SA" sz="2800" b="1" dirty="0" smtClean="0">
                <a:solidFill>
                  <a:srgbClr val="C00000"/>
                </a:solidFill>
              </a:rPr>
              <a:t>الألف</a:t>
            </a:r>
            <a:endParaRPr lang="ar-SA" sz="2000" b="1" dirty="0">
              <a:solidFill>
                <a:srgbClr val="C00000"/>
              </a:solidFill>
            </a:endParaRPr>
          </a:p>
        </p:txBody>
      </p:sp>
      <p:sp>
        <p:nvSpPr>
          <p:cNvPr id="11" name="مربع نص 10"/>
          <p:cNvSpPr txBox="1"/>
          <p:nvPr/>
        </p:nvSpPr>
        <p:spPr>
          <a:xfrm>
            <a:off x="142908" y="3645290"/>
            <a:ext cx="8715372" cy="1569660"/>
          </a:xfrm>
          <a:prstGeom prst="rect">
            <a:avLst/>
          </a:prstGeom>
          <a:noFill/>
        </p:spPr>
        <p:txBody>
          <a:bodyPr wrap="square" rtlCol="1">
            <a:spAutoFit/>
          </a:bodyPr>
          <a:lstStyle/>
          <a:p>
            <a:pPr algn="ctr"/>
            <a:r>
              <a:rPr lang="ar-SA" sz="3200" b="1" u="sng" dirty="0" smtClean="0">
                <a:solidFill>
                  <a:srgbClr val="FF0000"/>
                </a:solidFill>
                <a:cs typeface="DecoType Naskh" pitchFamily="2" charset="-78"/>
              </a:rPr>
              <a:t>أكمل ما يلي:</a:t>
            </a:r>
          </a:p>
          <a:p>
            <a:pPr algn="ctr"/>
            <a:r>
              <a:rPr lang="ar-SA" sz="3200" b="1" dirty="0" smtClean="0">
                <a:cs typeface="DecoType Naskh" pitchFamily="2" charset="-78"/>
              </a:rPr>
              <a:t>في المثال (ج):كتبت الهمزة على ألف؛لأن حركة الهمزة......،وحركة ما قبلها.......،و..... يناسبها الألف.</a:t>
            </a:r>
          </a:p>
        </p:txBody>
      </p:sp>
      <p:sp>
        <p:nvSpPr>
          <p:cNvPr id="12" name="مربع نص 11"/>
          <p:cNvSpPr txBox="1"/>
          <p:nvPr/>
        </p:nvSpPr>
        <p:spPr>
          <a:xfrm>
            <a:off x="1857356" y="3979326"/>
            <a:ext cx="1071570" cy="523220"/>
          </a:xfrm>
          <a:prstGeom prst="rect">
            <a:avLst/>
          </a:prstGeom>
          <a:noFill/>
        </p:spPr>
        <p:txBody>
          <a:bodyPr wrap="square" rtlCol="1">
            <a:spAutoFit/>
          </a:bodyPr>
          <a:lstStyle/>
          <a:p>
            <a:pPr algn="ctr"/>
            <a:r>
              <a:rPr lang="ar-SA" sz="2800" b="1" dirty="0" smtClean="0">
                <a:solidFill>
                  <a:srgbClr val="C00000"/>
                </a:solidFill>
              </a:rPr>
              <a:t>الفتح</a:t>
            </a:r>
            <a:endParaRPr lang="ar-SA" sz="2000" b="1" dirty="0">
              <a:solidFill>
                <a:srgbClr val="C00000"/>
              </a:solidFill>
            </a:endParaRPr>
          </a:p>
        </p:txBody>
      </p:sp>
      <p:sp>
        <p:nvSpPr>
          <p:cNvPr id="13" name="مربع نص 12"/>
          <p:cNvSpPr txBox="1"/>
          <p:nvPr/>
        </p:nvSpPr>
        <p:spPr>
          <a:xfrm>
            <a:off x="5286380" y="4479392"/>
            <a:ext cx="1071570" cy="523220"/>
          </a:xfrm>
          <a:prstGeom prst="rect">
            <a:avLst/>
          </a:prstGeom>
          <a:noFill/>
        </p:spPr>
        <p:txBody>
          <a:bodyPr wrap="square" rtlCol="1">
            <a:spAutoFit/>
          </a:bodyPr>
          <a:lstStyle/>
          <a:p>
            <a:pPr algn="ctr"/>
            <a:r>
              <a:rPr lang="ar-SA" sz="2800" b="1" dirty="0" smtClean="0">
                <a:solidFill>
                  <a:srgbClr val="C00000"/>
                </a:solidFill>
              </a:rPr>
              <a:t>الفتح</a:t>
            </a:r>
            <a:endParaRPr lang="ar-SA" sz="2000" b="1" dirty="0">
              <a:solidFill>
                <a:srgbClr val="C00000"/>
              </a:solidFill>
            </a:endParaRPr>
          </a:p>
        </p:txBody>
      </p:sp>
      <p:sp>
        <p:nvSpPr>
          <p:cNvPr id="14" name="مربع نص 13"/>
          <p:cNvSpPr txBox="1"/>
          <p:nvPr/>
        </p:nvSpPr>
        <p:spPr>
          <a:xfrm>
            <a:off x="3786182" y="4479392"/>
            <a:ext cx="1071570" cy="523220"/>
          </a:xfrm>
          <a:prstGeom prst="rect">
            <a:avLst/>
          </a:prstGeom>
          <a:noFill/>
        </p:spPr>
        <p:txBody>
          <a:bodyPr wrap="square" rtlCol="1">
            <a:spAutoFit/>
          </a:bodyPr>
          <a:lstStyle/>
          <a:p>
            <a:pPr algn="ctr"/>
            <a:r>
              <a:rPr lang="ar-SA" sz="2800" b="1" dirty="0" smtClean="0">
                <a:solidFill>
                  <a:srgbClr val="C00000"/>
                </a:solidFill>
              </a:rPr>
              <a:t>الفتح</a:t>
            </a:r>
            <a:endParaRPr lang="ar-SA" sz="20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to="" calcmode="lin" valueType="num">
                                      <p:cBhvr>
                                        <p:cTn id="18" dur="1" fill="hold"/>
                                        <p:tgtEl>
                                          <p:spTgt spid="6"/>
                                        </p:tgtEl>
                                        <p:attrNameLst>
                                          <p:attrName/>
                                        </p:attrNameLst>
                                      </p:cBhvr>
                                    </p:anim>
                                  </p:childTnLst>
                                </p:cTn>
                              </p:par>
                            </p:childTnLst>
                          </p:cTn>
                        </p:par>
                        <p:par>
                          <p:cTn id="19" fill="hold">
                            <p:stCondLst>
                              <p:cond delay="0"/>
                            </p:stCondLst>
                            <p:childTnLst>
                              <p:par>
                                <p:cTn id="20" presetID="2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edge">
                                      <p:cBhvr>
                                        <p:cTn id="22" dur="1000"/>
                                        <p:tgtEl>
                                          <p:spTgt spid="8"/>
                                        </p:tgtEl>
                                      </p:cBhvr>
                                    </p:animEffect>
                                  </p:childTnLst>
                                </p:cTn>
                              </p:par>
                              <p:par>
                                <p:cTn id="23" presetID="17" presetClass="entr" presetSubtype="1"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100000">
                                          <p:val>
                                            <p:strVal val="#ppt_x"/>
                                          </p:val>
                                        </p:tav>
                                      </p:tavLst>
                                    </p:anim>
                                    <p:anim calcmode="lin" valueType="num">
                                      <p:cBhvr>
                                        <p:cTn id="26" dur="500" fill="hold"/>
                                        <p:tgtEl>
                                          <p:spTgt spid="7"/>
                                        </p:tgtEl>
                                        <p:attrNameLst>
                                          <p:attrName>ppt_y</p:attrName>
                                        </p:attrNameLst>
                                      </p:cBhvr>
                                      <p:tavLst>
                                        <p:tav tm="0">
                                          <p:val>
                                            <p:strVal val="#ppt_y-#ppt_h/2"/>
                                          </p:val>
                                        </p:tav>
                                        <p:tav tm="100000">
                                          <p:val>
                                            <p:strVal val="#ppt_y"/>
                                          </p:val>
                                        </p:tav>
                                      </p:tavLst>
                                    </p:anim>
                                    <p:anim calcmode="lin" valueType="num">
                                      <p:cBhvr>
                                        <p:cTn id="27" dur="500" fill="hold"/>
                                        <p:tgtEl>
                                          <p:spTgt spid="7"/>
                                        </p:tgtEl>
                                        <p:attrNameLst>
                                          <p:attrName>ppt_w</p:attrName>
                                        </p:attrNameLst>
                                      </p:cBhvr>
                                      <p:tavLst>
                                        <p:tav tm="0">
                                          <p:val>
                                            <p:strVal val="#ppt_w"/>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to="" calcmode="lin" valueType="num">
                                      <p:cBhvr>
                                        <p:cTn id="33" dur="1" fill="hold"/>
                                        <p:tgtEl>
                                          <p:spTgt spid="9"/>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 to="" calcmode="lin" valueType="num">
                                      <p:cBhvr>
                                        <p:cTn id="38" dur="1" fill="hold"/>
                                        <p:tgtEl>
                                          <p:spTgt spid="10"/>
                                        </p:tgtEl>
                                        <p:attrNameLst>
                                          <p:attrName/>
                                        </p:attrNameLst>
                                      </p:cBhvr>
                                    </p:anim>
                                  </p:childTnLst>
                                </p:cTn>
                              </p:par>
                              <p:par>
                                <p:cTn id="39" presetID="2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edge">
                                      <p:cBhvr>
                                        <p:cTn id="41" dur="10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24"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 to="" calcmode="lin" valueType="num">
                                      <p:cBhvr>
                                        <p:cTn id="46" dur="1" fill="hold"/>
                                        <p:tgtEl>
                                          <p:spTgt spid="12"/>
                                        </p:tgtEl>
                                        <p:attrNameLst>
                                          <p:attrName/>
                                        </p:attrNameLst>
                                      </p:cBhvr>
                                    </p:anim>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to="" calcmode="lin" valueType="num">
                                      <p:cBhvr>
                                        <p:cTn id="51" dur="1" fill="hold"/>
                                        <p:tgtEl>
                                          <p:spTgt spid="13"/>
                                        </p:tgtEl>
                                        <p:attrNameLst>
                                          <p:attrName/>
                                        </p:attrNameLst>
                                      </p:cBhvr>
                                    </p:anim>
                                  </p:childTnLst>
                                </p:cTn>
                              </p:par>
                            </p:childTnLst>
                          </p:cTn>
                        </p:par>
                      </p:childTnLst>
                    </p:cTn>
                  </p:par>
                  <p:par>
                    <p:cTn id="52" fill="hold">
                      <p:stCondLst>
                        <p:cond delay="indefinite"/>
                      </p:stCondLst>
                      <p:childTnLst>
                        <p:par>
                          <p:cTn id="53" fill="hold">
                            <p:stCondLst>
                              <p:cond delay="0"/>
                            </p:stCondLst>
                            <p:childTnLst>
                              <p:par>
                                <p:cTn id="54" presetID="24"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 to="" calcmode="lin" valueType="num">
                                      <p:cBhvr>
                                        <p:cTn id="56" dur="1" fill="hold"/>
                                        <p:tgtEl>
                                          <p:spTgt spid="1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8" grpId="0"/>
      <p:bldP spid="9" grpId="0"/>
      <p:bldP spid="10" grpId="0"/>
      <p:bldP spid="11" grpId="0"/>
      <p:bldP spid="12" grpId="0"/>
      <p:bldP spid="13" grpId="0"/>
      <p:bldP spid="1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شكل بيضاوي 2"/>
          <p:cNvSpPr/>
          <p:nvPr/>
        </p:nvSpPr>
        <p:spPr>
          <a:xfrm>
            <a:off x="7429520" y="214290"/>
            <a:ext cx="1285884" cy="714380"/>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u="sng" dirty="0" smtClean="0">
                <a:solidFill>
                  <a:schemeClr val="tx1"/>
                </a:solidFill>
              </a:rPr>
              <a:t>أستنتج</a:t>
            </a:r>
            <a:endParaRPr lang="ar-SA" sz="2400" b="1" u="sng" dirty="0">
              <a:solidFill>
                <a:schemeClr val="tx1"/>
              </a:solidFill>
            </a:endParaRPr>
          </a:p>
        </p:txBody>
      </p:sp>
      <p:sp>
        <p:nvSpPr>
          <p:cNvPr id="4" name="شكل بيضاوي 3"/>
          <p:cNvSpPr/>
          <p:nvPr/>
        </p:nvSpPr>
        <p:spPr>
          <a:xfrm>
            <a:off x="1928794" y="928670"/>
            <a:ext cx="5500726" cy="642942"/>
          </a:xfrm>
          <a:prstGeom prst="ellipse">
            <a:avLst/>
          </a:prstGeom>
          <a:gradFill flip="none" rotWithShape="1">
            <a:gsLst>
              <a:gs pos="0">
                <a:srgbClr val="FFFF66">
                  <a:shade val="30000"/>
                  <a:satMod val="115000"/>
                </a:srgbClr>
              </a:gs>
              <a:gs pos="50000">
                <a:srgbClr val="FFFF66">
                  <a:shade val="67500"/>
                  <a:satMod val="115000"/>
                </a:srgbClr>
              </a:gs>
              <a:gs pos="100000">
                <a:srgbClr val="FFFF66">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الهمزة المتوسطة</a:t>
            </a:r>
            <a:endParaRPr lang="ar-SA" sz="3200" b="1" dirty="0">
              <a:solidFill>
                <a:schemeClr val="tx1"/>
              </a:solidFill>
            </a:endParaRPr>
          </a:p>
        </p:txBody>
      </p:sp>
      <p:sp>
        <p:nvSpPr>
          <p:cNvPr id="5" name="شكل بيضاوي 4"/>
          <p:cNvSpPr/>
          <p:nvPr/>
        </p:nvSpPr>
        <p:spPr>
          <a:xfrm>
            <a:off x="1357290" y="2000240"/>
            <a:ext cx="6715172" cy="642942"/>
          </a:xfrm>
          <a:prstGeom prst="ellipse">
            <a:avLst/>
          </a:prstGeom>
          <a:gradFill flip="none" rotWithShape="1">
            <a:gsLst>
              <a:gs pos="0">
                <a:srgbClr val="FFFF66">
                  <a:shade val="30000"/>
                  <a:satMod val="115000"/>
                </a:srgbClr>
              </a:gs>
              <a:gs pos="50000">
                <a:srgbClr val="FFFF66">
                  <a:shade val="67500"/>
                  <a:satMod val="115000"/>
                </a:srgbClr>
              </a:gs>
              <a:gs pos="100000">
                <a:srgbClr val="FFFF66">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ترسم على ألف في ثلاثة مواضع:</a:t>
            </a:r>
            <a:endParaRPr lang="ar-SA" sz="3200" b="1" dirty="0">
              <a:solidFill>
                <a:schemeClr val="tx1"/>
              </a:solidFill>
            </a:endParaRPr>
          </a:p>
        </p:txBody>
      </p:sp>
      <p:sp>
        <p:nvSpPr>
          <p:cNvPr id="6" name="شكل بيضاوي 5"/>
          <p:cNvSpPr/>
          <p:nvPr/>
        </p:nvSpPr>
        <p:spPr>
          <a:xfrm>
            <a:off x="4071934" y="3143248"/>
            <a:ext cx="4429156" cy="642942"/>
          </a:xfrm>
          <a:prstGeom prst="ellipse">
            <a:avLst/>
          </a:prstGeom>
          <a:gradFill flip="none" rotWithShape="1">
            <a:gsLst>
              <a:gs pos="0">
                <a:srgbClr val="FFFF66">
                  <a:shade val="30000"/>
                  <a:satMod val="115000"/>
                </a:srgbClr>
              </a:gs>
              <a:gs pos="50000">
                <a:srgbClr val="FFFF66">
                  <a:shade val="67500"/>
                  <a:satMod val="115000"/>
                </a:srgbClr>
              </a:gs>
              <a:gs pos="100000">
                <a:srgbClr val="FFFF66">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200" b="1" dirty="0" smtClean="0">
                <a:solidFill>
                  <a:schemeClr val="tx1"/>
                </a:solidFill>
              </a:rPr>
              <a:t>ساكنة بعد.............</a:t>
            </a:r>
            <a:endParaRPr lang="ar-SA" sz="3200" b="1" dirty="0">
              <a:solidFill>
                <a:schemeClr val="tx1"/>
              </a:solidFill>
            </a:endParaRPr>
          </a:p>
        </p:txBody>
      </p:sp>
      <p:sp>
        <p:nvSpPr>
          <p:cNvPr id="7" name="شكل بيضاوي 6"/>
          <p:cNvSpPr/>
          <p:nvPr/>
        </p:nvSpPr>
        <p:spPr>
          <a:xfrm>
            <a:off x="2428860" y="4071942"/>
            <a:ext cx="4429156" cy="642942"/>
          </a:xfrm>
          <a:prstGeom prst="ellipse">
            <a:avLst/>
          </a:prstGeom>
          <a:gradFill flip="none" rotWithShape="1">
            <a:gsLst>
              <a:gs pos="0">
                <a:srgbClr val="FFFF66">
                  <a:shade val="30000"/>
                  <a:satMod val="115000"/>
                </a:srgbClr>
              </a:gs>
              <a:gs pos="50000">
                <a:srgbClr val="FFFF66">
                  <a:shade val="67500"/>
                  <a:satMod val="115000"/>
                </a:srgbClr>
              </a:gs>
              <a:gs pos="100000">
                <a:srgbClr val="FFFF66">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200" b="1" dirty="0" smtClean="0">
                <a:solidFill>
                  <a:schemeClr val="tx1"/>
                </a:solidFill>
              </a:rPr>
              <a:t>مفتوحة بعد............</a:t>
            </a:r>
            <a:endParaRPr lang="ar-SA" sz="3200" b="1" dirty="0">
              <a:solidFill>
                <a:schemeClr val="tx1"/>
              </a:solidFill>
            </a:endParaRPr>
          </a:p>
        </p:txBody>
      </p:sp>
      <p:sp>
        <p:nvSpPr>
          <p:cNvPr id="8" name="شكل بيضاوي 7"/>
          <p:cNvSpPr/>
          <p:nvPr/>
        </p:nvSpPr>
        <p:spPr>
          <a:xfrm>
            <a:off x="928662" y="5072074"/>
            <a:ext cx="4429156" cy="642942"/>
          </a:xfrm>
          <a:prstGeom prst="ellipse">
            <a:avLst/>
          </a:prstGeom>
          <a:gradFill flip="none" rotWithShape="1">
            <a:gsLst>
              <a:gs pos="0">
                <a:srgbClr val="FFFF66">
                  <a:shade val="30000"/>
                  <a:satMod val="115000"/>
                </a:srgbClr>
              </a:gs>
              <a:gs pos="50000">
                <a:srgbClr val="FFFF66">
                  <a:shade val="67500"/>
                  <a:satMod val="115000"/>
                </a:srgbClr>
              </a:gs>
              <a:gs pos="100000">
                <a:srgbClr val="FFFF66">
                  <a:shade val="100000"/>
                  <a:satMod val="115000"/>
                </a:srgb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a:t>
            </a:r>
            <a:endParaRPr lang="ar-SA" sz="3200" b="1" dirty="0">
              <a:solidFill>
                <a:schemeClr val="tx1"/>
              </a:solidFill>
            </a:endParaRPr>
          </a:p>
        </p:txBody>
      </p:sp>
      <p:sp>
        <p:nvSpPr>
          <p:cNvPr id="9" name="مربع نص 8"/>
          <p:cNvSpPr txBox="1"/>
          <p:nvPr/>
        </p:nvSpPr>
        <p:spPr>
          <a:xfrm>
            <a:off x="5500694" y="3071810"/>
            <a:ext cx="714380" cy="584775"/>
          </a:xfrm>
          <a:prstGeom prst="rect">
            <a:avLst/>
          </a:prstGeom>
          <a:noFill/>
        </p:spPr>
        <p:txBody>
          <a:bodyPr wrap="square" rtlCol="1">
            <a:spAutoFit/>
          </a:bodyPr>
          <a:lstStyle/>
          <a:p>
            <a:r>
              <a:rPr lang="ar-SA" sz="3200" b="1" dirty="0" smtClean="0">
                <a:solidFill>
                  <a:srgbClr val="C00000"/>
                </a:solidFill>
              </a:rPr>
              <a:t>فتح</a:t>
            </a:r>
            <a:endParaRPr lang="ar-SA" sz="3200" b="1" dirty="0">
              <a:solidFill>
                <a:srgbClr val="C00000"/>
              </a:solidFill>
            </a:endParaRPr>
          </a:p>
        </p:txBody>
      </p:sp>
      <p:sp>
        <p:nvSpPr>
          <p:cNvPr id="10" name="مربع نص 9"/>
          <p:cNvSpPr txBox="1"/>
          <p:nvPr/>
        </p:nvSpPr>
        <p:spPr>
          <a:xfrm>
            <a:off x="3214678" y="4058671"/>
            <a:ext cx="1071570" cy="584775"/>
          </a:xfrm>
          <a:prstGeom prst="rect">
            <a:avLst/>
          </a:prstGeom>
          <a:noFill/>
        </p:spPr>
        <p:txBody>
          <a:bodyPr wrap="square" rtlCol="1">
            <a:spAutoFit/>
          </a:bodyPr>
          <a:lstStyle/>
          <a:p>
            <a:r>
              <a:rPr lang="ar-SA" sz="3200" b="1" dirty="0" smtClean="0">
                <a:solidFill>
                  <a:srgbClr val="C00000"/>
                </a:solidFill>
              </a:rPr>
              <a:t>ساكن</a:t>
            </a:r>
            <a:endParaRPr lang="ar-SA" sz="3200" b="1" dirty="0">
              <a:solidFill>
                <a:srgbClr val="C00000"/>
              </a:solidFill>
            </a:endParaRPr>
          </a:p>
        </p:txBody>
      </p:sp>
      <p:sp>
        <p:nvSpPr>
          <p:cNvPr id="11" name="مربع نص 10"/>
          <p:cNvSpPr txBox="1"/>
          <p:nvPr/>
        </p:nvSpPr>
        <p:spPr>
          <a:xfrm>
            <a:off x="1785918" y="5000636"/>
            <a:ext cx="2571768" cy="584775"/>
          </a:xfrm>
          <a:prstGeom prst="rect">
            <a:avLst/>
          </a:prstGeom>
          <a:noFill/>
        </p:spPr>
        <p:txBody>
          <a:bodyPr wrap="square" rtlCol="1">
            <a:spAutoFit/>
          </a:bodyPr>
          <a:lstStyle/>
          <a:p>
            <a:r>
              <a:rPr lang="ar-SA" sz="3200" b="1" dirty="0" smtClean="0">
                <a:solidFill>
                  <a:srgbClr val="C00000"/>
                </a:solidFill>
              </a:rPr>
              <a:t>مفتوحة بعد فتح</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to="" calcmode="lin" valueType="num">
                                      <p:cBhvr>
                                        <p:cTn id="10" dur="1" fill="hold"/>
                                        <p:tgtEl>
                                          <p:spTgt spid="5"/>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to="" calcmode="lin" valueType="num">
                                      <p:cBhvr>
                                        <p:cTn id="16" dur="1" fill="hold"/>
                                        <p:tgtEl>
                                          <p:spTgt spid="7"/>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attrNameLst>
                                          <p:attrName/>
                                        </p:attrNameLst>
                                      </p:cBhvr>
                                    </p:anim>
                                  </p:childTnLst>
                                </p:cTn>
                              </p:par>
                            </p:childTnLst>
                          </p:cTn>
                        </p:par>
                      </p:childTnLst>
                    </p:cTn>
                  </p:par>
                  <p:par>
                    <p:cTn id="20" fill="hold">
                      <p:stCondLst>
                        <p:cond delay="indefinite"/>
                      </p:stCondLst>
                      <p:childTnLst>
                        <p:par>
                          <p:cTn id="21" fill="hold">
                            <p:stCondLst>
                              <p:cond delay="0"/>
                            </p:stCondLst>
                            <p:childTnLst>
                              <p:par>
                                <p:cTn id="22" presetID="6" presetClass="entr" presetSubtype="32"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ircle(out)">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32"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circle(out)">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32"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circle(ou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0" grpId="0"/>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280661" y="1089338"/>
            <a:ext cx="6941819" cy="5309313"/>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742950" indent="-742950" algn="ctr"/>
            <a:endParaRPr lang="ar-SA" sz="4800" b="1" i="1" dirty="0" smtClean="0">
              <a:solidFill>
                <a:schemeClr val="tx1"/>
              </a:solidFill>
            </a:endParaRPr>
          </a:p>
          <a:p>
            <a:pPr marL="742950" indent="-742950" algn="ctr"/>
            <a:r>
              <a:rPr lang="ar-SA" sz="4800" b="1" i="1" dirty="0" smtClean="0">
                <a:solidFill>
                  <a:schemeClr val="tx1"/>
                </a:solidFill>
              </a:rPr>
              <a:t>الهمزة المتوسطة تكتب على ألف إذا كانت مفتوحة وما قبلها حرف مفتوح أو ساكن،أو إذا كانت ساكنة بعد حرف مفتوح.</a:t>
            </a:r>
          </a:p>
          <a:p>
            <a:pPr marL="742950" indent="-742950" algn="ctr"/>
            <a:endParaRPr lang="ar-SA" sz="3200" b="1" i="1" dirty="0" smtClean="0">
              <a:solidFill>
                <a:schemeClr val="tx1"/>
              </a:solidFill>
            </a:endParaRPr>
          </a:p>
        </p:txBody>
      </p:sp>
      <p:sp>
        <p:nvSpPr>
          <p:cNvPr id="4" name="سداسي 3"/>
          <p:cNvSpPr/>
          <p:nvPr/>
        </p:nvSpPr>
        <p:spPr>
          <a:xfrm>
            <a:off x="155589" y="191144"/>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أستنتج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lum bright="10000" contrast="-20000"/>
          </a:blip>
          <a:srcRect/>
          <a:stretch>
            <a:fillRect/>
          </a:stretch>
        </p:blipFill>
        <p:spPr bwMode="auto">
          <a:xfrm>
            <a:off x="0" y="-24"/>
            <a:ext cx="9144000" cy="6858024"/>
          </a:xfrm>
          <a:prstGeom prst="rect">
            <a:avLst/>
          </a:prstGeom>
          <a:noFill/>
        </p:spPr>
      </p:pic>
      <p:sp>
        <p:nvSpPr>
          <p:cNvPr id="4" name="عنوان 3"/>
          <p:cNvSpPr>
            <a:spLocks noGrp="1"/>
          </p:cNvSpPr>
          <p:nvPr>
            <p:ph type="title"/>
          </p:nvPr>
        </p:nvSpPr>
        <p:spPr>
          <a:xfrm rot="21074253">
            <a:off x="323722" y="1919518"/>
            <a:ext cx="8406662" cy="11430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علامات الترقيم</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    </a:t>
            </a:r>
            <a:endParaRPr lang="ar-SA"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endParaRPr>
          </a:p>
        </p:txBody>
      </p:sp>
      <p:sp>
        <p:nvSpPr>
          <p:cNvPr id="5" name="عنوان 3"/>
          <p:cNvSpPr txBox="1">
            <a:spLocks/>
          </p:cNvSpPr>
          <p:nvPr/>
        </p:nvSpPr>
        <p:spPr>
          <a:xfrm rot="21074253">
            <a:off x="476122" y="3438292"/>
            <a:ext cx="8406662" cy="1143000"/>
          </a:xfrm>
          <a:prstGeom prst="rect">
            <a:avLst/>
          </a:prstGeom>
        </p:spPr>
        <p:txBody>
          <a:bodyPr vert="horz" lIns="91440" tIns="45720" rIns="91440" bIns="45720" rtlCol="1"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latin typeface="+mj-lt"/>
                <a:ea typeface="+mj-ea"/>
                <a:cs typeface="+mj-cs"/>
                <a:sym typeface="Wingdings"/>
              </a:rPr>
              <a:t>(. / ، /؟)</a:t>
            </a:r>
            <a:r>
              <a:rPr kumimoji="0" lang="ar-SA" sz="8800" b="1" i="0" u="none" strike="noStrike" kern="1200" cap="none"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uLnTx/>
                <a:uFillTx/>
                <a:latin typeface="+mj-lt"/>
                <a:ea typeface="+mj-ea"/>
                <a:cs typeface="+mj-cs"/>
                <a:sym typeface="Wingdings"/>
              </a:rPr>
              <a:t>    </a:t>
            </a:r>
            <a:endParaRPr kumimoji="0" lang="ar-SA" sz="8800" b="1" i="0" u="none" strike="noStrike" kern="1200" cap="none"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t10031"/>
          <p:cNvPicPr>
            <a:picLocks noChangeAspect="1" noChangeArrowheads="1"/>
          </p:cNvPicPr>
          <p:nvPr/>
        </p:nvPicPr>
        <p:blipFill>
          <a:blip r:embed="rId2"/>
          <a:srcRect/>
          <a:stretch>
            <a:fillRect/>
          </a:stretch>
        </p:blipFill>
        <p:spPr bwMode="auto">
          <a:xfrm>
            <a:off x="900113" y="549275"/>
            <a:ext cx="7343775" cy="5472113"/>
          </a:xfrm>
          <a:prstGeom prst="rect">
            <a:avLst/>
          </a:prstGeom>
          <a:noFill/>
        </p:spPr>
      </p:pic>
      <p:sp>
        <p:nvSpPr>
          <p:cNvPr id="2053" name="WordArt 5"/>
          <p:cNvSpPr>
            <a:spLocks noChangeArrowheads="1" noChangeShapeType="1" noTextEdit="1"/>
          </p:cNvSpPr>
          <p:nvPr/>
        </p:nvSpPr>
        <p:spPr bwMode="auto">
          <a:xfrm>
            <a:off x="928662" y="1857364"/>
            <a:ext cx="4643470" cy="1800225"/>
          </a:xfrm>
          <a:prstGeom prst="rect">
            <a:avLst/>
          </a:prstGeom>
        </p:spPr>
        <p:txBody>
          <a:bodyPr wrap="none" fromWordArt="1">
            <a:prstTxWarp prst="textPlain">
              <a:avLst>
                <a:gd name="adj" fmla="val 50000"/>
              </a:avLst>
            </a:prstTxWarp>
          </a:bodyPr>
          <a:lstStyle/>
          <a:p>
            <a:pPr algn="ctr" rtl="1"/>
            <a:r>
              <a:rPr lang="ar-SA" sz="3600" b="1" kern="10" dirty="0" smtClean="0">
                <a:ln w="9525">
                  <a:solidFill>
                    <a:srgbClr val="000000"/>
                  </a:solidFill>
                  <a:round/>
                  <a:headEnd/>
                  <a:tailEnd/>
                </a:ln>
                <a:solidFill>
                  <a:srgbClr val="FFFF00"/>
                </a:solidFill>
                <a:latin typeface="Arial Black"/>
              </a:rPr>
              <a:t>دار حوار بين هذه  العلامات </a:t>
            </a:r>
            <a:endParaRPr lang="ar-SA" sz="3600" b="1" kern="10" dirty="0">
              <a:ln w="9525">
                <a:solidFill>
                  <a:srgbClr val="000000"/>
                </a:solidFill>
                <a:round/>
                <a:headEnd/>
                <a:tailEnd/>
              </a:ln>
              <a:solidFill>
                <a:srgbClr val="FFFF00"/>
              </a:solidFill>
              <a:latin typeface="Arial Black"/>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t10053"/>
          <p:cNvPicPr>
            <a:picLocks noChangeAspect="1" noChangeArrowheads="1"/>
          </p:cNvPicPr>
          <p:nvPr/>
        </p:nvPicPr>
        <p:blipFill>
          <a:blip r:embed="rId2"/>
          <a:srcRect/>
          <a:stretch>
            <a:fillRect/>
          </a:stretch>
        </p:blipFill>
        <p:spPr bwMode="auto">
          <a:xfrm>
            <a:off x="285720" y="476250"/>
            <a:ext cx="8572560" cy="5832475"/>
          </a:xfrm>
          <a:prstGeom prst="rect">
            <a:avLst/>
          </a:prstGeom>
          <a:solidFill>
            <a:srgbClr val="660066"/>
          </a:solidFill>
        </p:spPr>
      </p:pic>
      <p:sp>
        <p:nvSpPr>
          <p:cNvPr id="4103" name="WordArt 7"/>
          <p:cNvSpPr>
            <a:spLocks noChangeArrowheads="1" noChangeShapeType="1" noTextEdit="1"/>
          </p:cNvSpPr>
          <p:nvPr/>
        </p:nvSpPr>
        <p:spPr bwMode="auto">
          <a:xfrm>
            <a:off x="2843213" y="836613"/>
            <a:ext cx="3600450" cy="1441450"/>
          </a:xfrm>
          <a:prstGeom prst="rect">
            <a:avLst/>
          </a:prstGeom>
        </p:spPr>
        <p:txBody>
          <a:bodyPr wrap="none" fromWordArt="1">
            <a:prstTxWarp prst="textPlain">
              <a:avLst>
                <a:gd name="adj" fmla="val 50000"/>
              </a:avLst>
            </a:prstTxWarp>
          </a:bodyPr>
          <a:lstStyle/>
          <a:p>
            <a:pPr algn="ctr" rtl="1"/>
            <a:r>
              <a:rPr lang="ar-SA" sz="3600" kern="10" dirty="0" smtClean="0">
                <a:ln w="9525">
                  <a:solidFill>
                    <a:schemeClr val="tx1"/>
                  </a:solidFill>
                  <a:round/>
                  <a:headEnd/>
                  <a:tailEnd/>
                </a:ln>
                <a:solidFill>
                  <a:srgbClr val="33CC33"/>
                </a:solidFill>
                <a:latin typeface="Arial Black"/>
              </a:rPr>
              <a:t>قالت : علامة </a:t>
            </a:r>
            <a:r>
              <a:rPr lang="ar-SA" sz="3600" kern="10" dirty="0">
                <a:ln w="9525">
                  <a:solidFill>
                    <a:schemeClr val="tx1"/>
                  </a:solidFill>
                  <a:round/>
                  <a:headEnd/>
                  <a:tailEnd/>
                </a:ln>
                <a:solidFill>
                  <a:srgbClr val="33CC33"/>
                </a:solidFill>
                <a:latin typeface="Arial Black"/>
              </a:rPr>
              <a:t>الاستفهام </a:t>
            </a:r>
            <a:r>
              <a:rPr lang="ar-SA" sz="3600" kern="10" dirty="0" smtClean="0">
                <a:ln w="9525">
                  <a:solidFill>
                    <a:schemeClr val="tx1"/>
                  </a:solidFill>
                  <a:round/>
                  <a:headEnd/>
                  <a:tailEnd/>
                </a:ln>
                <a:solidFill>
                  <a:srgbClr val="33CC33"/>
                </a:solidFill>
                <a:latin typeface="Arial Black"/>
              </a:rPr>
              <a:t>(؟) لصديقاتها</a:t>
            </a:r>
            <a:endParaRPr lang="ar-SA" sz="3600" kern="10" dirty="0">
              <a:ln w="9525">
                <a:solidFill>
                  <a:schemeClr val="tx1"/>
                </a:solidFill>
                <a:round/>
                <a:headEnd/>
                <a:tailEnd/>
              </a:ln>
              <a:solidFill>
                <a:srgbClr val="33CC33"/>
              </a:solidFill>
              <a:latin typeface="Arial Black"/>
            </a:endParaRPr>
          </a:p>
        </p:txBody>
      </p:sp>
      <p:sp>
        <p:nvSpPr>
          <p:cNvPr id="4105" name="WordArt 9"/>
          <p:cNvSpPr>
            <a:spLocks noChangeArrowheads="1" noChangeShapeType="1" noTextEdit="1"/>
          </p:cNvSpPr>
          <p:nvPr/>
        </p:nvSpPr>
        <p:spPr bwMode="auto">
          <a:xfrm>
            <a:off x="1785918" y="2349500"/>
            <a:ext cx="5429288" cy="1150938"/>
          </a:xfrm>
          <a:prstGeom prst="rect">
            <a:avLst/>
          </a:prstGeom>
        </p:spPr>
        <p:txBody>
          <a:bodyPr wrap="none" fromWordArt="1">
            <a:prstTxWarp prst="textPlain">
              <a:avLst>
                <a:gd name="adj" fmla="val 50000"/>
              </a:avLst>
            </a:prstTxWarp>
          </a:bodyPr>
          <a:lstStyle/>
          <a:p>
            <a:pPr algn="ctr" rtl="1"/>
            <a:r>
              <a:rPr lang="ar-SA" sz="3600" b="1" kern="10" dirty="0" smtClean="0">
                <a:ln w="9525">
                  <a:solidFill>
                    <a:srgbClr val="000000"/>
                  </a:solidFill>
                  <a:round/>
                  <a:headEnd/>
                  <a:tailEnd/>
                </a:ln>
                <a:latin typeface="Arial Black"/>
              </a:rPr>
              <a:t>ما هي الألوان المفضلة  لديكن    </a:t>
            </a:r>
            <a:r>
              <a:rPr lang="ar-SA" sz="3600" b="1" kern="10" dirty="0">
                <a:ln w="9525">
                  <a:solidFill>
                    <a:srgbClr val="000000"/>
                  </a:solidFill>
                  <a:round/>
                  <a:headEnd/>
                  <a:tailEnd/>
                </a:ln>
                <a:latin typeface="Arial Black"/>
              </a:rPr>
              <a:t>؟</a:t>
            </a:r>
          </a:p>
        </p:txBody>
      </p:sp>
      <p:sp>
        <p:nvSpPr>
          <p:cNvPr id="4106" name="Oval 10"/>
          <p:cNvSpPr>
            <a:spLocks noChangeArrowheads="1"/>
          </p:cNvSpPr>
          <p:nvPr/>
        </p:nvSpPr>
        <p:spPr bwMode="auto">
          <a:xfrm>
            <a:off x="1643042" y="2285992"/>
            <a:ext cx="431800" cy="935038"/>
          </a:xfrm>
          <a:prstGeom prst="ellipse">
            <a:avLst/>
          </a:prstGeom>
          <a:noFill/>
          <a:ln w="47625">
            <a:solidFill>
              <a:schemeClr val="tx1"/>
            </a:solidFill>
            <a:round/>
            <a:headEnd/>
            <a:tailEnd/>
          </a:ln>
          <a:effectLst/>
        </p:spPr>
        <p:txBody>
          <a:bodyPr wrap="none" anchor="ctr"/>
          <a:lstStyle/>
          <a:p>
            <a:endParaRPr lang="ar-SA"/>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User\My Documents\Downloads\images.jpg"/>
          <p:cNvPicPr>
            <a:picLocks noChangeAspect="1" noChangeArrowheads="1"/>
          </p:cNvPicPr>
          <p:nvPr/>
        </p:nvPicPr>
        <p:blipFill>
          <a:blip r:embed="rId2"/>
          <a:srcRect/>
          <a:stretch>
            <a:fillRect/>
          </a:stretch>
        </p:blipFill>
        <p:spPr bwMode="auto">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t10053"/>
          <p:cNvPicPr>
            <a:picLocks noChangeAspect="1" noChangeArrowheads="1"/>
          </p:cNvPicPr>
          <p:nvPr/>
        </p:nvPicPr>
        <p:blipFill>
          <a:blip r:embed="rId2"/>
          <a:srcRect/>
          <a:stretch>
            <a:fillRect/>
          </a:stretch>
        </p:blipFill>
        <p:spPr bwMode="auto">
          <a:xfrm>
            <a:off x="827088" y="476250"/>
            <a:ext cx="7489825" cy="5832475"/>
          </a:xfrm>
          <a:prstGeom prst="rect">
            <a:avLst/>
          </a:prstGeom>
          <a:solidFill>
            <a:srgbClr val="660066"/>
          </a:solidFill>
        </p:spPr>
      </p:pic>
      <p:sp>
        <p:nvSpPr>
          <p:cNvPr id="3078" name="WordArt 6"/>
          <p:cNvSpPr>
            <a:spLocks noChangeArrowheads="1" noChangeShapeType="1" noTextEdit="1"/>
          </p:cNvSpPr>
          <p:nvPr/>
        </p:nvSpPr>
        <p:spPr bwMode="auto">
          <a:xfrm>
            <a:off x="2771775" y="1125538"/>
            <a:ext cx="3384550" cy="647700"/>
          </a:xfrm>
          <a:prstGeom prst="rect">
            <a:avLst/>
          </a:prstGeom>
        </p:spPr>
        <p:txBody>
          <a:bodyPr wrap="none" fromWordArt="1">
            <a:prstTxWarp prst="textPlain">
              <a:avLst>
                <a:gd name="adj" fmla="val 50000"/>
              </a:avLst>
            </a:prstTxWarp>
          </a:bodyPr>
          <a:lstStyle/>
          <a:p>
            <a:pPr algn="ctr" rtl="1"/>
            <a:r>
              <a:rPr lang="ar-SA" sz="3600" b="1" kern="10" dirty="0" smtClean="0">
                <a:ln w="9525">
                  <a:solidFill>
                    <a:srgbClr val="000000"/>
                  </a:solidFill>
                  <a:round/>
                  <a:headEnd/>
                  <a:tailEnd/>
                </a:ln>
                <a:solidFill>
                  <a:srgbClr val="33CC33"/>
                </a:solidFill>
                <a:latin typeface="Arial Black"/>
              </a:rPr>
              <a:t>قالت : الفاصلة </a:t>
            </a:r>
            <a:r>
              <a:rPr lang="ar-SA" sz="3600" b="1" kern="10" dirty="0">
                <a:ln w="9525">
                  <a:solidFill>
                    <a:srgbClr val="000000"/>
                  </a:solidFill>
                  <a:round/>
                  <a:headEnd/>
                  <a:tailEnd/>
                </a:ln>
                <a:solidFill>
                  <a:srgbClr val="33CC33"/>
                </a:solidFill>
                <a:latin typeface="Arial Black"/>
              </a:rPr>
              <a:t>(،)</a:t>
            </a:r>
          </a:p>
        </p:txBody>
      </p:sp>
      <p:sp>
        <p:nvSpPr>
          <p:cNvPr id="3080" name="WordArt 8"/>
          <p:cNvSpPr>
            <a:spLocks noChangeArrowheads="1" noChangeShapeType="1" noTextEdit="1"/>
          </p:cNvSpPr>
          <p:nvPr/>
        </p:nvSpPr>
        <p:spPr bwMode="auto">
          <a:xfrm>
            <a:off x="2339975" y="2060575"/>
            <a:ext cx="4105275" cy="1296988"/>
          </a:xfrm>
          <a:prstGeom prst="rect">
            <a:avLst/>
          </a:prstGeom>
        </p:spPr>
        <p:txBody>
          <a:bodyPr wrap="none" fromWordArt="1">
            <a:prstTxWarp prst="textPlain">
              <a:avLst>
                <a:gd name="adj" fmla="val 50000"/>
              </a:avLst>
            </a:prstTxWarp>
          </a:bodyPr>
          <a:lstStyle/>
          <a:p>
            <a:pPr algn="ctr" rtl="1"/>
            <a:r>
              <a:rPr lang="ar-SA" sz="3200" b="1" i="1" kern="10" dirty="0">
                <a:ln w="9525">
                  <a:solidFill>
                    <a:srgbClr val="000000"/>
                  </a:solidFill>
                  <a:round/>
                  <a:headEnd/>
                  <a:tailEnd/>
                </a:ln>
                <a:latin typeface="Arial Black"/>
              </a:rPr>
              <a:t>أنا أحبُ اللون</a:t>
            </a:r>
          </a:p>
          <a:p>
            <a:pPr algn="ctr" rtl="1"/>
            <a:r>
              <a:rPr lang="ar-SA" sz="3200" b="1" i="1" kern="10" dirty="0">
                <a:ln w="9525">
                  <a:solidFill>
                    <a:srgbClr val="000000"/>
                  </a:solidFill>
                  <a:round/>
                  <a:headEnd/>
                  <a:tailEnd/>
                </a:ln>
                <a:latin typeface="Arial Black"/>
              </a:rPr>
              <a:t> </a:t>
            </a:r>
            <a:r>
              <a:rPr lang="ar-SA" sz="3200" b="1" i="1" kern="10" dirty="0" smtClean="0">
                <a:ln w="9525">
                  <a:solidFill>
                    <a:srgbClr val="000000"/>
                  </a:solidFill>
                  <a:round/>
                  <a:headEnd/>
                  <a:tailEnd/>
                </a:ln>
                <a:latin typeface="Arial Black"/>
              </a:rPr>
              <a:t>الأحمر ، والأصفر .</a:t>
            </a:r>
            <a:endParaRPr lang="ar-SA" sz="3200" b="1" i="1" kern="10" dirty="0">
              <a:ln w="9525">
                <a:solidFill>
                  <a:srgbClr val="000000"/>
                </a:solidFill>
                <a:round/>
                <a:headEnd/>
                <a:tailEnd/>
              </a:ln>
              <a:latin typeface="Arial Black"/>
            </a:endParaRPr>
          </a:p>
        </p:txBody>
      </p:sp>
      <p:sp>
        <p:nvSpPr>
          <p:cNvPr id="3081" name="Oval 9"/>
          <p:cNvSpPr>
            <a:spLocks noChangeArrowheads="1"/>
          </p:cNvSpPr>
          <p:nvPr/>
        </p:nvSpPr>
        <p:spPr bwMode="auto">
          <a:xfrm>
            <a:off x="4572000" y="2786058"/>
            <a:ext cx="360363" cy="574675"/>
          </a:xfrm>
          <a:prstGeom prst="ellipse">
            <a:avLst/>
          </a:prstGeom>
          <a:noFill/>
          <a:ln w="47625">
            <a:solidFill>
              <a:srgbClr val="FF0000"/>
            </a:solidFill>
            <a:round/>
            <a:headEnd/>
            <a:tailEnd/>
          </a:ln>
          <a:effectLst/>
        </p:spPr>
        <p:txBody>
          <a:bodyPr wrap="none" anchor="ctr"/>
          <a:lstStyle/>
          <a:p>
            <a:endParaRPr lang="ar-SA"/>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t10053"/>
          <p:cNvPicPr>
            <a:picLocks noChangeAspect="1" noChangeArrowheads="1"/>
          </p:cNvPicPr>
          <p:nvPr/>
        </p:nvPicPr>
        <p:blipFill>
          <a:blip r:embed="rId2"/>
          <a:srcRect/>
          <a:stretch>
            <a:fillRect/>
          </a:stretch>
        </p:blipFill>
        <p:spPr bwMode="auto">
          <a:xfrm>
            <a:off x="827088" y="476250"/>
            <a:ext cx="7489825" cy="5832475"/>
          </a:xfrm>
          <a:prstGeom prst="rect">
            <a:avLst/>
          </a:prstGeom>
          <a:solidFill>
            <a:srgbClr val="660066"/>
          </a:solidFill>
        </p:spPr>
      </p:pic>
      <p:sp>
        <p:nvSpPr>
          <p:cNvPr id="6149" name="WordArt 5"/>
          <p:cNvSpPr>
            <a:spLocks noChangeArrowheads="1" noChangeShapeType="1" noTextEdit="1"/>
          </p:cNvSpPr>
          <p:nvPr/>
        </p:nvSpPr>
        <p:spPr bwMode="auto">
          <a:xfrm>
            <a:off x="3059113" y="981075"/>
            <a:ext cx="2416175" cy="936625"/>
          </a:xfrm>
          <a:prstGeom prst="rect">
            <a:avLst/>
          </a:prstGeom>
        </p:spPr>
        <p:txBody>
          <a:bodyPr wrap="none" fromWordArt="1">
            <a:prstTxWarp prst="textPlain">
              <a:avLst>
                <a:gd name="adj" fmla="val 50000"/>
              </a:avLst>
            </a:prstTxWarp>
          </a:bodyPr>
          <a:lstStyle/>
          <a:p>
            <a:pPr algn="ctr" rtl="1"/>
            <a:r>
              <a:rPr lang="ar-SA" sz="3600" b="1" kern="10" dirty="0" smtClean="0">
                <a:ln w="9525">
                  <a:solidFill>
                    <a:srgbClr val="000000"/>
                  </a:solidFill>
                  <a:round/>
                  <a:headEnd/>
                  <a:tailEnd/>
                </a:ln>
                <a:solidFill>
                  <a:srgbClr val="33CC33"/>
                </a:solidFill>
                <a:latin typeface="Arial Black"/>
              </a:rPr>
              <a:t>وقالت النُقطة  </a:t>
            </a:r>
            <a:r>
              <a:rPr lang="ar-SA" sz="3600" b="1" kern="10" dirty="0">
                <a:ln w="9525">
                  <a:solidFill>
                    <a:srgbClr val="000000"/>
                  </a:solidFill>
                  <a:round/>
                  <a:headEnd/>
                  <a:tailEnd/>
                </a:ln>
                <a:solidFill>
                  <a:srgbClr val="33CC33"/>
                </a:solidFill>
                <a:latin typeface="Arial Black"/>
              </a:rPr>
              <a:t>(.)</a:t>
            </a:r>
          </a:p>
        </p:txBody>
      </p:sp>
      <p:sp>
        <p:nvSpPr>
          <p:cNvPr id="6150" name="WordArt 6"/>
          <p:cNvSpPr>
            <a:spLocks noChangeArrowheads="1" noChangeShapeType="1" noTextEdit="1"/>
          </p:cNvSpPr>
          <p:nvPr/>
        </p:nvSpPr>
        <p:spPr bwMode="auto">
          <a:xfrm>
            <a:off x="2555875" y="2060575"/>
            <a:ext cx="4016389" cy="1295400"/>
          </a:xfrm>
          <a:prstGeom prst="rect">
            <a:avLst/>
          </a:prstGeom>
        </p:spPr>
        <p:txBody>
          <a:bodyPr wrap="none" fromWordArt="1">
            <a:prstTxWarp prst="textPlain">
              <a:avLst>
                <a:gd name="adj" fmla="val 50000"/>
              </a:avLst>
            </a:prstTxWarp>
          </a:bodyPr>
          <a:lstStyle/>
          <a:p>
            <a:pPr algn="ctr" rtl="1"/>
            <a:r>
              <a:rPr lang="ar-SA" sz="3600" b="1" kern="10" dirty="0" smtClean="0">
                <a:ln w="9525">
                  <a:solidFill>
                    <a:srgbClr val="000000"/>
                  </a:solidFill>
                  <a:round/>
                  <a:headEnd/>
                  <a:tailEnd/>
                </a:ln>
                <a:latin typeface="Arial Black"/>
              </a:rPr>
              <a:t>أنا يعجبني اللون الأبيض  </a:t>
            </a:r>
            <a:r>
              <a:rPr lang="ar-SA" sz="3600" b="1" kern="10" dirty="0">
                <a:ln w="9525">
                  <a:solidFill>
                    <a:srgbClr val="000000"/>
                  </a:solidFill>
                  <a:round/>
                  <a:headEnd/>
                  <a:tailEnd/>
                </a:ln>
                <a:latin typeface="Arial Black"/>
              </a:rPr>
              <a:t>.</a:t>
            </a:r>
          </a:p>
        </p:txBody>
      </p:sp>
      <p:sp>
        <p:nvSpPr>
          <p:cNvPr id="6151" name="Oval 7"/>
          <p:cNvSpPr>
            <a:spLocks noChangeArrowheads="1"/>
          </p:cNvSpPr>
          <p:nvPr/>
        </p:nvSpPr>
        <p:spPr bwMode="auto">
          <a:xfrm>
            <a:off x="2411413" y="2636838"/>
            <a:ext cx="431800" cy="935037"/>
          </a:xfrm>
          <a:prstGeom prst="ellipse">
            <a:avLst/>
          </a:prstGeom>
          <a:noFill/>
          <a:ln w="47625">
            <a:solidFill>
              <a:schemeClr val="tx1"/>
            </a:solidFill>
            <a:round/>
            <a:headEnd/>
            <a:tailEnd/>
          </a:ln>
          <a:effectLst/>
        </p:spPr>
        <p:txBody>
          <a:bodyPr wrap="none" anchor="ctr"/>
          <a:lstStyle/>
          <a:p>
            <a:endParaRPr lang="ar-SA"/>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t10053"/>
          <p:cNvPicPr>
            <a:picLocks noChangeAspect="1" noChangeArrowheads="1"/>
          </p:cNvPicPr>
          <p:nvPr/>
        </p:nvPicPr>
        <p:blipFill>
          <a:blip r:embed="rId2"/>
          <a:srcRect/>
          <a:stretch>
            <a:fillRect/>
          </a:stretch>
        </p:blipFill>
        <p:spPr bwMode="auto">
          <a:xfrm>
            <a:off x="827088" y="476250"/>
            <a:ext cx="7489825" cy="5832475"/>
          </a:xfrm>
          <a:prstGeom prst="rect">
            <a:avLst/>
          </a:prstGeom>
          <a:solidFill>
            <a:srgbClr val="660066"/>
          </a:solidFill>
        </p:spPr>
      </p:pic>
      <p:sp>
        <p:nvSpPr>
          <p:cNvPr id="5126" name="WordArt 6"/>
          <p:cNvSpPr>
            <a:spLocks noChangeArrowheads="1" noChangeShapeType="1" noTextEdit="1"/>
          </p:cNvSpPr>
          <p:nvPr/>
        </p:nvSpPr>
        <p:spPr bwMode="auto">
          <a:xfrm>
            <a:off x="3059113" y="908050"/>
            <a:ext cx="2881312" cy="1295400"/>
          </a:xfrm>
          <a:prstGeom prst="rect">
            <a:avLst/>
          </a:prstGeom>
        </p:spPr>
        <p:txBody>
          <a:bodyPr wrap="none" fromWordArt="1">
            <a:prstTxWarp prst="textPlain">
              <a:avLst>
                <a:gd name="adj" fmla="val 50000"/>
              </a:avLst>
            </a:prstTxWarp>
          </a:bodyPr>
          <a:lstStyle/>
          <a:p>
            <a:pPr algn="ctr" rtl="1"/>
            <a:r>
              <a:rPr lang="ar-SA" sz="3600" b="1" kern="10" dirty="0" smtClean="0">
                <a:ln w="9525">
                  <a:solidFill>
                    <a:srgbClr val="000000"/>
                  </a:solidFill>
                  <a:round/>
                  <a:headEnd/>
                  <a:tailEnd/>
                </a:ln>
                <a:solidFill>
                  <a:srgbClr val="33CC33"/>
                </a:solidFill>
                <a:latin typeface="Arial Black"/>
              </a:rPr>
              <a:t>أسرعت  النقطتان (:)</a:t>
            </a:r>
            <a:endParaRPr lang="ar-SA" sz="3600" b="1" kern="10" dirty="0">
              <a:ln w="9525">
                <a:solidFill>
                  <a:srgbClr val="000000"/>
                </a:solidFill>
                <a:round/>
                <a:headEnd/>
                <a:tailEnd/>
              </a:ln>
              <a:solidFill>
                <a:srgbClr val="33CC33"/>
              </a:solidFill>
              <a:latin typeface="Arial Black"/>
            </a:endParaRPr>
          </a:p>
        </p:txBody>
      </p:sp>
      <p:sp>
        <p:nvSpPr>
          <p:cNvPr id="5127" name="WordArt 7"/>
          <p:cNvSpPr>
            <a:spLocks noChangeArrowheads="1" noChangeShapeType="1" noTextEdit="1"/>
          </p:cNvSpPr>
          <p:nvPr/>
        </p:nvSpPr>
        <p:spPr bwMode="auto">
          <a:xfrm>
            <a:off x="2195513" y="2276475"/>
            <a:ext cx="4235450" cy="1081088"/>
          </a:xfrm>
          <a:prstGeom prst="rect">
            <a:avLst/>
          </a:prstGeom>
        </p:spPr>
        <p:txBody>
          <a:bodyPr wrap="none" fromWordArt="1">
            <a:prstTxWarp prst="textPlain">
              <a:avLst>
                <a:gd name="adj" fmla="val 50000"/>
              </a:avLst>
            </a:prstTxWarp>
          </a:bodyPr>
          <a:lstStyle/>
          <a:p>
            <a:pPr algn="ctr" rtl="1"/>
            <a:r>
              <a:rPr lang="ar-SA" sz="3600" b="1" kern="10" dirty="0" smtClean="0">
                <a:ln w="9525">
                  <a:solidFill>
                    <a:srgbClr val="000000"/>
                  </a:solidFill>
                  <a:round/>
                  <a:headEnd/>
                  <a:tailEnd/>
                </a:ln>
                <a:latin typeface="Arial Black"/>
              </a:rPr>
              <a:t>وقالَت  </a:t>
            </a:r>
            <a:r>
              <a:rPr lang="ar-SA" sz="3600" b="1" kern="10" dirty="0">
                <a:ln w="9525">
                  <a:solidFill>
                    <a:srgbClr val="000000"/>
                  </a:solidFill>
                  <a:round/>
                  <a:headEnd/>
                  <a:tailEnd/>
                </a:ln>
                <a:latin typeface="Arial Black"/>
              </a:rPr>
              <a:t>:  </a:t>
            </a:r>
            <a:r>
              <a:rPr lang="ar-SA" sz="3600" b="1" kern="10" dirty="0" smtClean="0">
                <a:ln w="9525">
                  <a:solidFill>
                    <a:srgbClr val="000000"/>
                  </a:solidFill>
                  <a:round/>
                  <a:headEnd/>
                  <a:tailEnd/>
                </a:ln>
                <a:latin typeface="Arial Black"/>
              </a:rPr>
              <a:t>أنا أحب اللون الأزرق.</a:t>
            </a:r>
            <a:endParaRPr lang="ar-SA" sz="3600" b="1" kern="10" dirty="0">
              <a:ln w="9525">
                <a:solidFill>
                  <a:srgbClr val="000000"/>
                </a:solidFill>
                <a:round/>
                <a:headEnd/>
                <a:tailEnd/>
              </a:ln>
              <a:latin typeface="Arial Black"/>
            </a:endParaRPr>
          </a:p>
        </p:txBody>
      </p:sp>
      <p:sp>
        <p:nvSpPr>
          <p:cNvPr id="5128" name="Oval 8"/>
          <p:cNvSpPr>
            <a:spLocks noChangeArrowheads="1"/>
          </p:cNvSpPr>
          <p:nvPr/>
        </p:nvSpPr>
        <p:spPr bwMode="auto">
          <a:xfrm>
            <a:off x="5072066" y="2428868"/>
            <a:ext cx="431800" cy="935037"/>
          </a:xfrm>
          <a:prstGeom prst="ellipse">
            <a:avLst/>
          </a:prstGeom>
          <a:noFill/>
          <a:ln w="47625">
            <a:solidFill>
              <a:schemeClr val="tx1"/>
            </a:solidFill>
            <a:round/>
            <a:headEnd/>
            <a:tailEnd/>
          </a:ln>
          <a:effectLst/>
        </p:spPr>
        <p:txBody>
          <a:bodyPr wrap="none" anchor="ctr"/>
          <a:lstStyle/>
          <a:p>
            <a:endParaRPr lang="ar-SA"/>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t10053"/>
          <p:cNvPicPr>
            <a:picLocks noChangeAspect="1" noChangeArrowheads="1"/>
          </p:cNvPicPr>
          <p:nvPr/>
        </p:nvPicPr>
        <p:blipFill>
          <a:blip r:embed="rId2"/>
          <a:srcRect/>
          <a:stretch>
            <a:fillRect/>
          </a:stretch>
        </p:blipFill>
        <p:spPr bwMode="auto">
          <a:xfrm>
            <a:off x="827088" y="476250"/>
            <a:ext cx="7489825" cy="5832475"/>
          </a:xfrm>
          <a:prstGeom prst="rect">
            <a:avLst/>
          </a:prstGeom>
          <a:solidFill>
            <a:srgbClr val="660066"/>
          </a:solidFill>
        </p:spPr>
      </p:pic>
      <p:sp>
        <p:nvSpPr>
          <p:cNvPr id="11269" name="WordArt 5"/>
          <p:cNvSpPr>
            <a:spLocks noChangeArrowheads="1" noChangeShapeType="1" noTextEdit="1"/>
          </p:cNvSpPr>
          <p:nvPr/>
        </p:nvSpPr>
        <p:spPr bwMode="auto">
          <a:xfrm>
            <a:off x="3059113" y="981075"/>
            <a:ext cx="2881312" cy="936625"/>
          </a:xfrm>
          <a:prstGeom prst="rect">
            <a:avLst/>
          </a:prstGeom>
        </p:spPr>
        <p:txBody>
          <a:bodyPr wrap="none" fromWordArt="1">
            <a:prstTxWarp prst="textPlain">
              <a:avLst>
                <a:gd name="adj" fmla="val 50000"/>
              </a:avLst>
            </a:prstTxWarp>
          </a:bodyPr>
          <a:lstStyle/>
          <a:p>
            <a:pPr algn="ctr" rtl="1"/>
            <a:r>
              <a:rPr lang="ar-SA" sz="3600" b="1" kern="10" dirty="0" smtClean="0">
                <a:ln w="9525">
                  <a:solidFill>
                    <a:srgbClr val="000000"/>
                  </a:solidFill>
                  <a:round/>
                  <a:headEnd/>
                  <a:tailEnd/>
                </a:ln>
                <a:solidFill>
                  <a:srgbClr val="33CC33"/>
                </a:solidFill>
                <a:latin typeface="Arial Black"/>
              </a:rPr>
              <a:t>وقالت علامة </a:t>
            </a:r>
            <a:r>
              <a:rPr lang="ar-SA" sz="3600" b="1" kern="10" dirty="0">
                <a:ln w="9525">
                  <a:solidFill>
                    <a:srgbClr val="000000"/>
                  </a:solidFill>
                  <a:round/>
                  <a:headEnd/>
                  <a:tailEnd/>
                </a:ln>
                <a:solidFill>
                  <a:srgbClr val="33CC33"/>
                </a:solidFill>
                <a:latin typeface="Arial Black"/>
              </a:rPr>
              <a:t>التعجب ( !)</a:t>
            </a:r>
          </a:p>
        </p:txBody>
      </p:sp>
      <p:sp>
        <p:nvSpPr>
          <p:cNvPr id="11270" name="WordArt 6"/>
          <p:cNvSpPr>
            <a:spLocks noChangeArrowheads="1" noChangeShapeType="1" noTextEdit="1"/>
          </p:cNvSpPr>
          <p:nvPr/>
        </p:nvSpPr>
        <p:spPr bwMode="auto">
          <a:xfrm>
            <a:off x="2000232" y="2420938"/>
            <a:ext cx="4786345" cy="647700"/>
          </a:xfrm>
          <a:prstGeom prst="rect">
            <a:avLst/>
          </a:prstGeom>
        </p:spPr>
        <p:txBody>
          <a:bodyPr wrap="none" fromWordArt="1">
            <a:prstTxWarp prst="textPlain">
              <a:avLst>
                <a:gd name="adj" fmla="val 50000"/>
              </a:avLst>
            </a:prstTxWarp>
          </a:bodyPr>
          <a:lstStyle/>
          <a:p>
            <a:pPr algn="ctr" rtl="1"/>
            <a:r>
              <a:rPr lang="ar-SA" sz="3600" b="1" kern="10" dirty="0">
                <a:ln w="9525">
                  <a:solidFill>
                    <a:srgbClr val="000000"/>
                  </a:solidFill>
                  <a:round/>
                  <a:headEnd/>
                  <a:tailEnd/>
                </a:ln>
                <a:latin typeface="Arial Black"/>
              </a:rPr>
              <a:t>ما </a:t>
            </a:r>
            <a:r>
              <a:rPr lang="ar-SA" sz="3600" b="1" kern="10" dirty="0" smtClean="0">
                <a:ln w="9525">
                  <a:solidFill>
                    <a:srgbClr val="000000"/>
                  </a:solidFill>
                  <a:round/>
                  <a:headEnd/>
                  <a:tailEnd/>
                </a:ln>
                <a:latin typeface="Arial Black"/>
              </a:rPr>
              <a:t>أجمل </a:t>
            </a:r>
            <a:r>
              <a:rPr lang="ar-SA" sz="3600" b="1" kern="10" dirty="0" smtClean="0">
                <a:ln w="9525">
                  <a:solidFill>
                    <a:srgbClr val="000000"/>
                  </a:solidFill>
                  <a:round/>
                  <a:headEnd/>
                  <a:tailEnd/>
                </a:ln>
                <a:latin typeface="Arial Black"/>
                <a:hlinkClick r:id="rId3" action="ppaction://hlinkfile"/>
              </a:rPr>
              <a:t>اللون</a:t>
            </a:r>
            <a:r>
              <a:rPr lang="ar-SA" sz="3600" b="1" kern="10" dirty="0" smtClean="0">
                <a:ln w="9525">
                  <a:solidFill>
                    <a:srgbClr val="000000"/>
                  </a:solidFill>
                  <a:round/>
                  <a:headEnd/>
                  <a:tailEnd/>
                </a:ln>
                <a:latin typeface="Arial Black"/>
              </a:rPr>
              <a:t> الأحمر </a:t>
            </a:r>
            <a:r>
              <a:rPr lang="ar-SA" sz="3600" b="1" kern="10" dirty="0">
                <a:ln w="9525">
                  <a:solidFill>
                    <a:srgbClr val="000000"/>
                  </a:solidFill>
                  <a:round/>
                  <a:headEnd/>
                  <a:tailEnd/>
                </a:ln>
                <a:latin typeface="Arial Black"/>
              </a:rPr>
              <a:t>!</a:t>
            </a:r>
          </a:p>
        </p:txBody>
      </p:sp>
      <p:sp>
        <p:nvSpPr>
          <p:cNvPr id="11271" name="Oval 7"/>
          <p:cNvSpPr>
            <a:spLocks noChangeArrowheads="1"/>
          </p:cNvSpPr>
          <p:nvPr/>
        </p:nvSpPr>
        <p:spPr bwMode="auto">
          <a:xfrm>
            <a:off x="1857356" y="2214554"/>
            <a:ext cx="431800" cy="935037"/>
          </a:xfrm>
          <a:prstGeom prst="ellipse">
            <a:avLst/>
          </a:prstGeom>
          <a:noFill/>
          <a:ln w="47625">
            <a:solidFill>
              <a:schemeClr val="tx1"/>
            </a:solidFill>
            <a:round/>
            <a:headEnd/>
            <a:tailEnd/>
          </a:ln>
          <a:effectLst/>
        </p:spPr>
        <p:txBody>
          <a:bodyPr wrap="none" anchor="ctr"/>
          <a:lstStyle/>
          <a:p>
            <a:endParaRPr lang="ar-SA"/>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pic>
        <p:nvPicPr>
          <p:cNvPr id="3074" name="Picture 2" descr="C:\Documents and Settings\user\سطح المكتب\صور\11122009(027).jpg">
            <a:hlinkClick r:id="rId3" action="ppaction://hlinkfile"/>
          </p:cNvPr>
          <p:cNvPicPr>
            <a:picLocks noChangeAspect="1" noChangeArrowheads="1"/>
          </p:cNvPicPr>
          <p:nvPr/>
        </p:nvPicPr>
        <p:blipFill>
          <a:blip r:embed="rId4">
            <a:lum bright="10000" contrast="40000"/>
          </a:blip>
          <a:srcRect l="4395" t="37500" b="23438"/>
          <a:stretch>
            <a:fillRect/>
          </a:stretch>
        </p:blipFill>
        <p:spPr bwMode="auto">
          <a:xfrm rot="5400000">
            <a:off x="-545325" y="2545533"/>
            <a:ext cx="4662486" cy="1000132"/>
          </a:xfrm>
          <a:prstGeom prst="rect">
            <a:avLst/>
          </a:prstGeom>
          <a:noFill/>
        </p:spPr>
      </p:pic>
      <p:pic>
        <p:nvPicPr>
          <p:cNvPr id="3075" name="Picture 3" descr="C:\Documents and Settings\user\سطح المكتب\صور\11122009(023).jpg">
            <a:hlinkClick r:id="rId5" action="ppaction://hlinkfile"/>
          </p:cNvPr>
          <p:cNvPicPr>
            <a:picLocks noChangeAspect="1" noChangeArrowheads="1"/>
          </p:cNvPicPr>
          <p:nvPr/>
        </p:nvPicPr>
        <p:blipFill>
          <a:blip r:embed="rId6" cstate="print">
            <a:lum bright="10000" contrast="40000"/>
          </a:blip>
          <a:srcRect t="17968" r="3320" b="19531"/>
          <a:stretch>
            <a:fillRect/>
          </a:stretch>
        </p:blipFill>
        <p:spPr bwMode="auto">
          <a:xfrm rot="5400000">
            <a:off x="4714876" y="2500306"/>
            <a:ext cx="4714908" cy="1143008"/>
          </a:xfrm>
          <a:prstGeom prst="rect">
            <a:avLst/>
          </a:prstGeom>
          <a:noFill/>
        </p:spPr>
      </p:pic>
      <p:pic>
        <p:nvPicPr>
          <p:cNvPr id="3076" name="Picture 4" descr="C:\Documents and Settings\user\سطح المكتب\صور\11122009(024).jpg"/>
          <p:cNvPicPr>
            <a:picLocks noChangeAspect="1" noChangeArrowheads="1"/>
          </p:cNvPicPr>
          <p:nvPr/>
        </p:nvPicPr>
        <p:blipFill>
          <a:blip r:embed="rId7" cstate="print">
            <a:lum bright="10000" contrast="40000"/>
          </a:blip>
          <a:srcRect t="14062" r="3320" b="23438"/>
          <a:stretch>
            <a:fillRect/>
          </a:stretch>
        </p:blipFill>
        <p:spPr bwMode="auto">
          <a:xfrm rot="5400000">
            <a:off x="3428992" y="2500306"/>
            <a:ext cx="4714908" cy="1143008"/>
          </a:xfrm>
          <a:prstGeom prst="rect">
            <a:avLst/>
          </a:prstGeom>
          <a:noFill/>
        </p:spPr>
      </p:pic>
      <p:pic>
        <p:nvPicPr>
          <p:cNvPr id="3077" name="Picture 5" descr="C:\Documents and Settings\user\سطح المكتب\صور\11122009(025).jpg"/>
          <p:cNvPicPr>
            <a:picLocks noChangeAspect="1" noChangeArrowheads="1"/>
          </p:cNvPicPr>
          <p:nvPr/>
        </p:nvPicPr>
        <p:blipFill>
          <a:blip r:embed="rId8" cstate="print">
            <a:lum bright="10000" contrast="40000"/>
          </a:blip>
          <a:srcRect l="7812" t="19270" r="8691" b="18230"/>
          <a:stretch>
            <a:fillRect/>
          </a:stretch>
        </p:blipFill>
        <p:spPr bwMode="auto">
          <a:xfrm rot="5400000">
            <a:off x="2071670" y="2500306"/>
            <a:ext cx="4714908" cy="1143008"/>
          </a:xfrm>
          <a:prstGeom prst="rect">
            <a:avLst/>
          </a:prstGeom>
          <a:noFill/>
        </p:spPr>
      </p:pic>
      <p:pic>
        <p:nvPicPr>
          <p:cNvPr id="3078" name="Picture 6" descr="C:\Documents and Settings\user\سطح المكتب\صور\11122009(026).jpg"/>
          <p:cNvPicPr>
            <a:picLocks noChangeAspect="1" noChangeArrowheads="1"/>
          </p:cNvPicPr>
          <p:nvPr/>
        </p:nvPicPr>
        <p:blipFill>
          <a:blip r:embed="rId9" cstate="print">
            <a:lum bright="10000" contrast="40000"/>
          </a:blip>
          <a:srcRect t="17968" r="7714" b="11719"/>
          <a:stretch>
            <a:fillRect/>
          </a:stretch>
        </p:blipFill>
        <p:spPr bwMode="auto">
          <a:xfrm rot="5400000">
            <a:off x="678629" y="2464587"/>
            <a:ext cx="4714908" cy="1214446"/>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358082" y="227561"/>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4" name="مربع نص 3"/>
          <p:cNvSpPr txBox="1"/>
          <p:nvPr/>
        </p:nvSpPr>
        <p:spPr>
          <a:xfrm>
            <a:off x="214282" y="642918"/>
            <a:ext cx="8358246" cy="1569660"/>
          </a:xfrm>
          <a:prstGeom prst="rect">
            <a:avLst/>
          </a:prstGeom>
          <a:noFill/>
        </p:spPr>
        <p:txBody>
          <a:bodyPr wrap="square" rtlCol="1">
            <a:spAutoFit/>
          </a:bodyPr>
          <a:lstStyle/>
          <a:p>
            <a:pPr algn="ctr"/>
            <a:r>
              <a:rPr lang="ar-SA" sz="3200" b="1" dirty="0" smtClean="0">
                <a:cs typeface="DecoType Naskh" pitchFamily="2" charset="-78"/>
              </a:rPr>
              <a:t>* تأمل الصور السابقة،أجد أن بعضها إشارات.....والبعض الآخر علامات.........</a:t>
            </a:r>
          </a:p>
          <a:p>
            <a:pPr algn="ctr"/>
            <a:r>
              <a:rPr lang="ar-SA" sz="3200" b="1" dirty="0" smtClean="0">
                <a:cs typeface="DecoType Naskh" pitchFamily="2" charset="-78"/>
              </a:rPr>
              <a:t>* أوجد العلاقة التي تجمع بينها.......................</a:t>
            </a:r>
          </a:p>
        </p:txBody>
      </p:sp>
      <p:sp>
        <p:nvSpPr>
          <p:cNvPr id="5" name="مربع نص 4"/>
          <p:cNvSpPr txBox="1"/>
          <p:nvPr/>
        </p:nvSpPr>
        <p:spPr>
          <a:xfrm>
            <a:off x="2071670" y="500042"/>
            <a:ext cx="1143008" cy="523220"/>
          </a:xfrm>
          <a:prstGeom prst="rect">
            <a:avLst/>
          </a:prstGeom>
          <a:noFill/>
        </p:spPr>
        <p:txBody>
          <a:bodyPr wrap="square" rtlCol="1">
            <a:spAutoFit/>
          </a:bodyPr>
          <a:lstStyle/>
          <a:p>
            <a:pPr algn="ctr"/>
            <a:r>
              <a:rPr lang="ar-SA" sz="2800" b="1" dirty="0" smtClean="0">
                <a:solidFill>
                  <a:srgbClr val="C00000"/>
                </a:solidFill>
              </a:rPr>
              <a:t>مرور</a:t>
            </a:r>
            <a:endParaRPr lang="ar-SA" b="1" dirty="0">
              <a:solidFill>
                <a:srgbClr val="C00000"/>
              </a:solidFill>
            </a:endParaRPr>
          </a:p>
        </p:txBody>
      </p:sp>
      <p:sp>
        <p:nvSpPr>
          <p:cNvPr id="6" name="مربع نص 5"/>
          <p:cNvSpPr txBox="1"/>
          <p:nvPr/>
        </p:nvSpPr>
        <p:spPr>
          <a:xfrm>
            <a:off x="3571868" y="976954"/>
            <a:ext cx="1143008" cy="523220"/>
          </a:xfrm>
          <a:prstGeom prst="rect">
            <a:avLst/>
          </a:prstGeom>
          <a:noFill/>
        </p:spPr>
        <p:txBody>
          <a:bodyPr wrap="square" rtlCol="1">
            <a:spAutoFit/>
          </a:bodyPr>
          <a:lstStyle/>
          <a:p>
            <a:pPr algn="ctr"/>
            <a:r>
              <a:rPr lang="ar-SA" sz="2800" b="1" dirty="0" smtClean="0">
                <a:solidFill>
                  <a:srgbClr val="C00000"/>
                </a:solidFill>
              </a:rPr>
              <a:t>ترقيم</a:t>
            </a:r>
            <a:endParaRPr lang="ar-SA" b="1" dirty="0">
              <a:solidFill>
                <a:srgbClr val="C00000"/>
              </a:solidFill>
            </a:endParaRPr>
          </a:p>
        </p:txBody>
      </p:sp>
      <p:sp>
        <p:nvSpPr>
          <p:cNvPr id="7" name="مربع نص 6"/>
          <p:cNvSpPr txBox="1"/>
          <p:nvPr/>
        </p:nvSpPr>
        <p:spPr>
          <a:xfrm>
            <a:off x="214282" y="1500174"/>
            <a:ext cx="4786346" cy="954107"/>
          </a:xfrm>
          <a:prstGeom prst="rect">
            <a:avLst/>
          </a:prstGeom>
          <a:noFill/>
        </p:spPr>
        <p:txBody>
          <a:bodyPr wrap="square" rtlCol="1">
            <a:spAutoFit/>
          </a:bodyPr>
          <a:lstStyle/>
          <a:p>
            <a:pPr algn="ctr"/>
            <a:r>
              <a:rPr lang="ar-SA" sz="2800" b="1" dirty="0" smtClean="0">
                <a:solidFill>
                  <a:srgbClr val="C00000"/>
                </a:solidFill>
              </a:rPr>
              <a:t>التنظيم(</a:t>
            </a:r>
            <a:r>
              <a:rPr lang="ar-SA" sz="2400" b="1" dirty="0" smtClean="0">
                <a:solidFill>
                  <a:srgbClr val="C00000"/>
                </a:solidFill>
              </a:rPr>
              <a:t>إشارات المرور لتنظيم السير،وعلامات الترقيم لتنظيم الكتابة</a:t>
            </a:r>
            <a:r>
              <a:rPr lang="ar-SA" sz="2800" b="1" dirty="0" smtClean="0">
                <a:solidFill>
                  <a:srgbClr val="C00000"/>
                </a:solidFill>
              </a:rPr>
              <a:t>)</a:t>
            </a:r>
            <a:endParaRPr lang="ar-SA" b="1" dirty="0">
              <a:solidFill>
                <a:srgbClr val="C00000"/>
              </a:solidFill>
            </a:endParaRPr>
          </a:p>
        </p:txBody>
      </p:sp>
      <p:sp>
        <p:nvSpPr>
          <p:cNvPr id="8" name="مستطيل ذو زوايا قطرية مخدوشة 7"/>
          <p:cNvSpPr/>
          <p:nvPr/>
        </p:nvSpPr>
        <p:spPr>
          <a:xfrm>
            <a:off x="6858016" y="2514620"/>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9" name="مربع نص 8"/>
          <p:cNvSpPr txBox="1"/>
          <p:nvPr/>
        </p:nvSpPr>
        <p:spPr>
          <a:xfrm>
            <a:off x="1285852" y="2429887"/>
            <a:ext cx="6215106" cy="584775"/>
          </a:xfrm>
          <a:prstGeom prst="rect">
            <a:avLst/>
          </a:prstGeom>
          <a:noFill/>
        </p:spPr>
        <p:txBody>
          <a:bodyPr wrap="square" rtlCol="1">
            <a:spAutoFit/>
          </a:bodyPr>
          <a:lstStyle/>
          <a:p>
            <a:pPr algn="ctr"/>
            <a:r>
              <a:rPr lang="ar-SA" sz="3200" b="1" dirty="0" smtClean="0">
                <a:cs typeface="DecoType Naskh" pitchFamily="2" charset="-78"/>
              </a:rPr>
              <a:t>أقرأ المقطع التالي،وألاحظ علامات الترقيم:</a:t>
            </a:r>
          </a:p>
        </p:txBody>
      </p:sp>
      <p:sp>
        <p:nvSpPr>
          <p:cNvPr id="10" name="مربع نص 9"/>
          <p:cNvSpPr txBox="1"/>
          <p:nvPr/>
        </p:nvSpPr>
        <p:spPr>
          <a:xfrm>
            <a:off x="500034" y="3209884"/>
            <a:ext cx="8072494" cy="2862322"/>
          </a:xfrm>
          <a:prstGeom prst="rect">
            <a:avLst/>
          </a:prstGeom>
          <a:noFill/>
        </p:spPr>
        <p:txBody>
          <a:bodyPr wrap="square" rtlCol="1">
            <a:spAutoFit/>
          </a:bodyPr>
          <a:lstStyle/>
          <a:p>
            <a:pPr algn="ctr"/>
            <a:r>
              <a:rPr lang="ar-SA" sz="3600" b="1" dirty="0" smtClean="0">
                <a:solidFill>
                  <a:schemeClr val="tx2">
                    <a:lumMod val="50000"/>
                  </a:schemeClr>
                </a:solidFill>
                <a:effectLst>
                  <a:glow rad="139700">
                    <a:schemeClr val="accent2">
                      <a:satMod val="175000"/>
                      <a:alpha val="40000"/>
                    </a:schemeClr>
                  </a:glow>
                </a:effectLst>
                <a:cs typeface="DecoType Naskh" pitchFamily="2" charset="-78"/>
              </a:rPr>
              <a:t>إنّ الماء في وصفه الكيميائي مركب من اتحاد غازين:أحدهما الأكسجين سيد العناصر في هذا العالم،وهو الذي عليه مدار تنفسنا،والآخر الهيدروجين أخف الغازين وزناً.والسؤال الذي يتبادر إلى أذهاننا:ممّ يتألف الماء؟والجواب أنه باتحاد جزأين من الثاني وجزء من الأول يتألف هذا السائل الذي نسميه ماء.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Horizontal)">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Horizontal)">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Horizontal)">
                                      <p:cBhvr>
                                        <p:cTn id="25" dur="1000"/>
                                        <p:tgtEl>
                                          <p:spTgt spid="7"/>
                                        </p:tgtEl>
                                      </p:cBhvr>
                                    </p:animEffect>
                                  </p:childTnLst>
                                </p:cTn>
                              </p:par>
                            </p:childTnLst>
                          </p:cTn>
                        </p:par>
                        <p:par>
                          <p:cTn id="26" fill="hold">
                            <p:stCondLst>
                              <p:cond delay="1000"/>
                            </p:stCondLst>
                            <p:childTnLst>
                              <p:par>
                                <p:cTn id="27" presetID="2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edge">
                                      <p:cBhvr>
                                        <p:cTn id="29" dur="1000"/>
                                        <p:tgtEl>
                                          <p:spTgt spid="8"/>
                                        </p:tgtEl>
                                      </p:cBhvr>
                                    </p:animEffect>
                                  </p:childTnLst>
                                </p:cTn>
                              </p:par>
                              <p:par>
                                <p:cTn id="30" presetID="2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edge">
                                      <p:cBhvr>
                                        <p:cTn id="32" dur="1000"/>
                                        <p:tgtEl>
                                          <p:spTgt spid="9"/>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edge">
                                      <p:cBhvr>
                                        <p:cTn id="3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animBg="1"/>
      <p:bldP spid="9" grpId="0"/>
      <p:bldP spid="1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280661" y="1089338"/>
            <a:ext cx="6941819" cy="5309313"/>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742950" indent="-742950" algn="ctr"/>
            <a:endParaRPr lang="ar-SA" sz="4800" b="1" i="1" dirty="0" smtClean="0">
              <a:solidFill>
                <a:schemeClr val="tx1"/>
              </a:solidFill>
            </a:endParaRPr>
          </a:p>
          <a:p>
            <a:pPr marL="742950" indent="-742950" algn="ctr"/>
            <a:r>
              <a:rPr lang="ar-SA" sz="4200" b="1" i="1" u="sng" dirty="0" smtClean="0">
                <a:solidFill>
                  <a:srgbClr val="C00000"/>
                </a:solidFill>
              </a:rPr>
              <a:t>علامات الترقيم:</a:t>
            </a:r>
            <a:r>
              <a:rPr lang="ar-SA" sz="4200" b="1" i="1" dirty="0" smtClean="0">
                <a:solidFill>
                  <a:schemeClr val="tx1"/>
                </a:solidFill>
              </a:rPr>
              <a:t>هي رموز اصطلاحية توضع بين الجمل؛لإنهاء المعنى،أو استمراره أو التنبيه إليه وحصره،ولتنويع النبرات الصوتية في أثناء القراءة.</a:t>
            </a:r>
          </a:p>
          <a:p>
            <a:pPr marL="742950" indent="-742950" algn="ctr"/>
            <a:endParaRPr lang="ar-SA" sz="3200" b="1" i="1" dirty="0" smtClean="0">
              <a:solidFill>
                <a:schemeClr val="tx1"/>
              </a:solidFill>
            </a:endParaRPr>
          </a:p>
        </p:txBody>
      </p:sp>
      <p:sp>
        <p:nvSpPr>
          <p:cNvPr id="4" name="سداسي 3"/>
          <p:cNvSpPr/>
          <p:nvPr/>
        </p:nvSpPr>
        <p:spPr>
          <a:xfrm>
            <a:off x="155589" y="191144"/>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أعلم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6929454" y="285752"/>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4" name="مربع نص 3"/>
          <p:cNvSpPr txBox="1"/>
          <p:nvPr/>
        </p:nvSpPr>
        <p:spPr>
          <a:xfrm>
            <a:off x="1000100" y="201019"/>
            <a:ext cx="6215106" cy="584775"/>
          </a:xfrm>
          <a:prstGeom prst="rect">
            <a:avLst/>
          </a:prstGeom>
          <a:noFill/>
        </p:spPr>
        <p:txBody>
          <a:bodyPr wrap="square" rtlCol="1">
            <a:spAutoFit/>
          </a:bodyPr>
          <a:lstStyle/>
          <a:p>
            <a:pPr algn="ctr"/>
            <a:r>
              <a:rPr lang="ar-SA" sz="3200" b="1" dirty="0" smtClean="0">
                <a:cs typeface="DecoType Naskh" pitchFamily="2" charset="-78"/>
              </a:rPr>
              <a:t>أصل جمل المجموعة (أ)بما يناسبها في المجموعة (ب):</a:t>
            </a:r>
          </a:p>
        </p:txBody>
      </p:sp>
      <p:sp>
        <p:nvSpPr>
          <p:cNvPr id="5" name="مربع نص 4"/>
          <p:cNvSpPr txBox="1"/>
          <p:nvPr/>
        </p:nvSpPr>
        <p:spPr>
          <a:xfrm>
            <a:off x="3714744" y="785794"/>
            <a:ext cx="5357850" cy="2246769"/>
          </a:xfrm>
          <a:prstGeom prst="rect">
            <a:avLst/>
          </a:prstGeom>
          <a:noFill/>
        </p:spPr>
        <p:txBody>
          <a:bodyPr wrap="square" rtlCol="1">
            <a:spAutoFit/>
          </a:bodyPr>
          <a:lstStyle/>
          <a:p>
            <a:r>
              <a:rPr lang="ar-SA" sz="2800" b="1" dirty="0" smtClean="0">
                <a:solidFill>
                  <a:srgbClr val="C00000"/>
                </a:solidFill>
              </a:rPr>
              <a:t>” باتحاد جزأين من الثاني وجزء من الأول يتألف هذا السائل الذي نسميه ماء. </a:t>
            </a:r>
          </a:p>
          <a:p>
            <a:r>
              <a:rPr lang="ar-SA" sz="2800" b="1" dirty="0" smtClean="0">
                <a:solidFill>
                  <a:srgbClr val="C00000"/>
                </a:solidFill>
              </a:rPr>
              <a:t>” الأكسجين سيد العناصر في هذا العالم،وهو   الذي عليه مدار تنفسنا</a:t>
            </a:r>
          </a:p>
          <a:p>
            <a:r>
              <a:rPr lang="ar-SA" sz="2800" b="1" dirty="0" smtClean="0">
                <a:solidFill>
                  <a:srgbClr val="C00000"/>
                </a:solidFill>
              </a:rPr>
              <a:t>                       ” ممّ يتألف الماء؟</a:t>
            </a:r>
            <a:endParaRPr lang="ar-SA" sz="2800" b="1" dirty="0">
              <a:solidFill>
                <a:srgbClr val="C00000"/>
              </a:solidFill>
            </a:endParaRPr>
          </a:p>
        </p:txBody>
      </p:sp>
      <p:sp>
        <p:nvSpPr>
          <p:cNvPr id="6" name="مربع نص 5"/>
          <p:cNvSpPr txBox="1"/>
          <p:nvPr/>
        </p:nvSpPr>
        <p:spPr>
          <a:xfrm>
            <a:off x="71406" y="785794"/>
            <a:ext cx="4000528" cy="1815882"/>
          </a:xfrm>
          <a:prstGeom prst="rect">
            <a:avLst/>
          </a:prstGeom>
          <a:noFill/>
        </p:spPr>
        <p:txBody>
          <a:bodyPr wrap="square" rtlCol="1">
            <a:spAutoFit/>
          </a:bodyPr>
          <a:lstStyle/>
          <a:p>
            <a:pPr algn="ctr"/>
            <a:r>
              <a:rPr lang="ar-SA" sz="2800" b="1" dirty="0" smtClean="0">
                <a:solidFill>
                  <a:srgbClr val="C00000"/>
                </a:solidFill>
              </a:rPr>
              <a:t>” جملة استفهامية.</a:t>
            </a:r>
          </a:p>
          <a:p>
            <a:pPr algn="ctr"/>
            <a:r>
              <a:rPr lang="ar-SA" sz="2800" b="1" dirty="0" smtClean="0">
                <a:solidFill>
                  <a:srgbClr val="C00000"/>
                </a:solidFill>
              </a:rPr>
              <a:t>” جملة تامة المعنى</a:t>
            </a:r>
          </a:p>
          <a:p>
            <a:pPr algn="ctr"/>
            <a:r>
              <a:rPr lang="ar-SA" sz="2800" b="1" dirty="0" smtClean="0">
                <a:solidFill>
                  <a:srgbClr val="C00000"/>
                </a:solidFill>
              </a:rPr>
              <a:t>” جملة تعجبية.</a:t>
            </a:r>
          </a:p>
          <a:p>
            <a:pPr algn="ctr"/>
            <a:r>
              <a:rPr lang="ar-SA" sz="2800" b="1" dirty="0" smtClean="0">
                <a:solidFill>
                  <a:srgbClr val="C00000"/>
                </a:solidFill>
              </a:rPr>
              <a:t>  ” جملتان متصلتان في المعنى.</a:t>
            </a:r>
            <a:endParaRPr lang="ar-SA" sz="2400" b="1" dirty="0">
              <a:solidFill>
                <a:srgbClr val="C00000"/>
              </a:solidFill>
            </a:endParaRPr>
          </a:p>
        </p:txBody>
      </p:sp>
      <p:cxnSp>
        <p:nvCxnSpPr>
          <p:cNvPr id="8" name="رابط كسهم مستقيم 7"/>
          <p:cNvCxnSpPr/>
          <p:nvPr/>
        </p:nvCxnSpPr>
        <p:spPr>
          <a:xfrm rot="10800000" flipV="1">
            <a:off x="3143240" y="1071546"/>
            <a:ext cx="928694" cy="35719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0" name="رابط كسهم مستقيم 9"/>
          <p:cNvCxnSpPr/>
          <p:nvPr/>
        </p:nvCxnSpPr>
        <p:spPr>
          <a:xfrm rot="10800000" flipV="1">
            <a:off x="3643306" y="2000240"/>
            <a:ext cx="642942" cy="28575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3" name="رابط كسهم مستقيم 12"/>
          <p:cNvCxnSpPr/>
          <p:nvPr/>
        </p:nvCxnSpPr>
        <p:spPr>
          <a:xfrm rot="16200000" flipV="1">
            <a:off x="2964646" y="1178704"/>
            <a:ext cx="1785948" cy="142876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9" name="مستطيل ذو زوايا قطرية مخدوشة 18"/>
          <p:cNvSpPr/>
          <p:nvPr/>
        </p:nvSpPr>
        <p:spPr>
          <a:xfrm>
            <a:off x="7643834" y="3000396"/>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20" name="مربع نص 19"/>
          <p:cNvSpPr txBox="1"/>
          <p:nvPr/>
        </p:nvSpPr>
        <p:spPr>
          <a:xfrm>
            <a:off x="500034" y="2857496"/>
            <a:ext cx="7572428" cy="1077218"/>
          </a:xfrm>
          <a:prstGeom prst="rect">
            <a:avLst/>
          </a:prstGeom>
          <a:noFill/>
        </p:spPr>
        <p:txBody>
          <a:bodyPr wrap="square" rtlCol="1">
            <a:spAutoFit/>
          </a:bodyPr>
          <a:lstStyle/>
          <a:p>
            <a:pPr algn="ctr"/>
            <a:r>
              <a:rPr lang="ar-SA" sz="3200" b="1" dirty="0" smtClean="0">
                <a:cs typeface="DecoType Naskh" pitchFamily="2" charset="-78"/>
              </a:rPr>
              <a:t>أستخرج من المقطع السابق علامات الترقيم،ثم أعلل استخدامها </a:t>
            </a:r>
          </a:p>
          <a:p>
            <a:pPr algn="ctr"/>
            <a:r>
              <a:rPr lang="ar-SA" sz="3200" b="1" dirty="0" smtClean="0">
                <a:cs typeface="DecoType Naskh" pitchFamily="2" charset="-78"/>
              </a:rPr>
              <a:t>فيما يأتي:</a:t>
            </a:r>
          </a:p>
        </p:txBody>
      </p:sp>
      <p:sp>
        <p:nvSpPr>
          <p:cNvPr id="21" name="وسيلة شرح على شكل سحابة 20"/>
          <p:cNvSpPr/>
          <p:nvPr/>
        </p:nvSpPr>
        <p:spPr>
          <a:xfrm>
            <a:off x="6715140" y="3643314"/>
            <a:ext cx="2143140" cy="2928958"/>
          </a:xfrm>
          <a:prstGeom prst="cloudCallout">
            <a:avLst>
              <a:gd name="adj1" fmla="val -43991"/>
              <a:gd name="adj2" fmla="val 23677"/>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vert="horz" rtlCol="1" anchor="ctr"/>
          <a:lstStyle/>
          <a:p>
            <a:pPr algn="ctr"/>
            <a:endParaRPr lang="ar-SA" sz="2000" b="1" dirty="0" smtClean="0">
              <a:solidFill>
                <a:schemeClr val="tx1"/>
              </a:solidFill>
            </a:endParaRPr>
          </a:p>
          <a:p>
            <a:pPr algn="ctr"/>
            <a:r>
              <a:rPr lang="ar-SA" sz="2000" b="1" dirty="0" smtClean="0">
                <a:solidFill>
                  <a:schemeClr val="tx1"/>
                </a:solidFill>
              </a:rPr>
              <a:t>علامة الترقيم</a:t>
            </a:r>
          </a:p>
          <a:p>
            <a:pPr algn="ctr"/>
            <a:r>
              <a:rPr lang="ar-SA" sz="2000" b="1" dirty="0" smtClean="0">
                <a:solidFill>
                  <a:schemeClr val="bg2">
                    <a:lumMod val="50000"/>
                  </a:schemeClr>
                </a:solidFill>
              </a:rPr>
              <a:t>...............</a:t>
            </a:r>
          </a:p>
          <a:p>
            <a:pPr algn="ctr"/>
            <a:r>
              <a:rPr lang="ar-SA" sz="2000" b="1" dirty="0" smtClean="0">
                <a:solidFill>
                  <a:schemeClr val="bg2">
                    <a:lumMod val="50000"/>
                  </a:schemeClr>
                </a:solidFill>
              </a:rPr>
              <a:t>................</a:t>
            </a:r>
          </a:p>
          <a:p>
            <a:pPr algn="ctr"/>
            <a:r>
              <a:rPr lang="ar-SA" sz="2000" b="1" dirty="0" smtClean="0">
                <a:solidFill>
                  <a:schemeClr val="bg2">
                    <a:lumMod val="50000"/>
                  </a:schemeClr>
                </a:solidFill>
              </a:rPr>
              <a:t>...............</a:t>
            </a:r>
          </a:p>
          <a:p>
            <a:pPr algn="ctr"/>
            <a:endParaRPr lang="ar-SA" sz="2000" b="1" dirty="0" smtClean="0">
              <a:solidFill>
                <a:schemeClr val="tx1"/>
              </a:solidFill>
            </a:endParaRPr>
          </a:p>
          <a:p>
            <a:pPr algn="ctr"/>
            <a:endParaRPr lang="ar-SA" sz="2000" b="1" dirty="0">
              <a:solidFill>
                <a:schemeClr val="tx1"/>
              </a:solidFill>
            </a:endParaRPr>
          </a:p>
        </p:txBody>
      </p:sp>
      <p:sp>
        <p:nvSpPr>
          <p:cNvPr id="22" name="وسيلة شرح على شكل سحابة 21"/>
          <p:cNvSpPr/>
          <p:nvPr/>
        </p:nvSpPr>
        <p:spPr>
          <a:xfrm>
            <a:off x="4572000" y="3643314"/>
            <a:ext cx="2143140" cy="2928958"/>
          </a:xfrm>
          <a:prstGeom prst="cloudCallout">
            <a:avLst>
              <a:gd name="adj1" fmla="val -43991"/>
              <a:gd name="adj2" fmla="val 23677"/>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vert="horz" rtlCol="1" anchor="ctr"/>
          <a:lstStyle/>
          <a:p>
            <a:pPr algn="ctr"/>
            <a:endParaRPr lang="ar-SA" sz="2000" b="1" dirty="0" smtClean="0">
              <a:solidFill>
                <a:schemeClr val="tx1"/>
              </a:solidFill>
            </a:endParaRPr>
          </a:p>
          <a:p>
            <a:pPr algn="ctr"/>
            <a:r>
              <a:rPr lang="ar-SA" sz="2000" b="1" dirty="0" smtClean="0">
                <a:solidFill>
                  <a:schemeClr val="tx1"/>
                </a:solidFill>
              </a:rPr>
              <a:t>طريقة رسمها </a:t>
            </a:r>
          </a:p>
          <a:p>
            <a:pPr algn="ctr"/>
            <a:r>
              <a:rPr lang="ar-SA" sz="2000" b="1" dirty="0" smtClean="0">
                <a:solidFill>
                  <a:schemeClr val="bg2">
                    <a:lumMod val="50000"/>
                  </a:schemeClr>
                </a:solidFill>
              </a:rPr>
              <a:t>.................</a:t>
            </a:r>
          </a:p>
          <a:p>
            <a:pPr algn="ctr"/>
            <a:r>
              <a:rPr lang="ar-SA" sz="2000" b="1" dirty="0" smtClean="0">
                <a:solidFill>
                  <a:schemeClr val="bg2">
                    <a:lumMod val="50000"/>
                  </a:schemeClr>
                </a:solidFill>
              </a:rPr>
              <a:t>.................</a:t>
            </a:r>
          </a:p>
          <a:p>
            <a:pPr algn="ctr"/>
            <a:r>
              <a:rPr lang="ar-SA" sz="2000" b="1" dirty="0" smtClean="0">
                <a:solidFill>
                  <a:schemeClr val="bg2">
                    <a:lumMod val="50000"/>
                  </a:schemeClr>
                </a:solidFill>
              </a:rPr>
              <a:t>.................</a:t>
            </a:r>
          </a:p>
          <a:p>
            <a:pPr algn="ctr"/>
            <a:endParaRPr lang="ar-SA" sz="2000" b="1" dirty="0" smtClean="0">
              <a:solidFill>
                <a:schemeClr val="tx1"/>
              </a:solidFill>
            </a:endParaRPr>
          </a:p>
          <a:p>
            <a:pPr algn="ctr"/>
            <a:endParaRPr lang="ar-SA" sz="2000" b="1" dirty="0">
              <a:solidFill>
                <a:schemeClr val="tx1"/>
              </a:solidFill>
            </a:endParaRPr>
          </a:p>
        </p:txBody>
      </p:sp>
      <p:sp>
        <p:nvSpPr>
          <p:cNvPr id="23" name="وسيلة شرح على شكل سحابة 22"/>
          <p:cNvSpPr/>
          <p:nvPr/>
        </p:nvSpPr>
        <p:spPr>
          <a:xfrm>
            <a:off x="214282" y="3786190"/>
            <a:ext cx="4286280" cy="2500330"/>
          </a:xfrm>
          <a:prstGeom prst="cloudCallout">
            <a:avLst>
              <a:gd name="adj1" fmla="val -43991"/>
              <a:gd name="adj2" fmla="val 23677"/>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vert="horz" rtlCol="1" anchor="ctr"/>
          <a:lstStyle/>
          <a:p>
            <a:pPr algn="ctr"/>
            <a:r>
              <a:rPr lang="ar-SA" sz="2000" b="1" dirty="0" smtClean="0">
                <a:solidFill>
                  <a:schemeClr val="tx1"/>
                </a:solidFill>
              </a:rPr>
              <a:t>سبب استخدامها</a:t>
            </a:r>
          </a:p>
          <a:p>
            <a:pPr algn="ctr"/>
            <a:r>
              <a:rPr lang="ar-SA" sz="2000" b="1" dirty="0" smtClean="0">
                <a:solidFill>
                  <a:schemeClr val="bg2">
                    <a:lumMod val="50000"/>
                  </a:schemeClr>
                </a:solidFill>
              </a:rPr>
              <a:t>..........................................................................</a:t>
            </a:r>
          </a:p>
          <a:p>
            <a:pPr algn="ctr"/>
            <a:endParaRPr lang="ar-SA" sz="2000" b="1" dirty="0" smtClean="0">
              <a:solidFill>
                <a:schemeClr val="bg2">
                  <a:lumMod val="50000"/>
                </a:schemeClr>
              </a:solidFill>
            </a:endParaRPr>
          </a:p>
          <a:p>
            <a:pPr algn="ctr"/>
            <a:r>
              <a:rPr lang="ar-SA" sz="2000" b="1" dirty="0" smtClean="0">
                <a:solidFill>
                  <a:schemeClr val="bg2">
                    <a:lumMod val="50000"/>
                  </a:schemeClr>
                </a:solidFill>
              </a:rPr>
              <a:t>....................................</a:t>
            </a:r>
            <a:endParaRPr lang="ar-SA" sz="2000" b="1" dirty="0">
              <a:solidFill>
                <a:schemeClr val="bg2">
                  <a:lumMod val="50000"/>
                </a:schemeClr>
              </a:solidFill>
            </a:endParaRPr>
          </a:p>
        </p:txBody>
      </p:sp>
      <p:sp>
        <p:nvSpPr>
          <p:cNvPr id="24" name="مربع نص 23"/>
          <p:cNvSpPr txBox="1"/>
          <p:nvPr/>
        </p:nvSpPr>
        <p:spPr>
          <a:xfrm>
            <a:off x="7143768" y="4467533"/>
            <a:ext cx="1000132" cy="461665"/>
          </a:xfrm>
          <a:prstGeom prst="rect">
            <a:avLst/>
          </a:prstGeom>
          <a:noFill/>
        </p:spPr>
        <p:txBody>
          <a:bodyPr wrap="square" rtlCol="1">
            <a:spAutoFit/>
          </a:bodyPr>
          <a:lstStyle/>
          <a:p>
            <a:pPr algn="ctr"/>
            <a:r>
              <a:rPr lang="ar-SA" sz="2400" b="1" dirty="0" smtClean="0">
                <a:solidFill>
                  <a:srgbClr val="C00000"/>
                </a:solidFill>
              </a:rPr>
              <a:t>النقطة</a:t>
            </a:r>
            <a:endParaRPr lang="ar-SA" b="1" dirty="0">
              <a:solidFill>
                <a:srgbClr val="C00000"/>
              </a:solidFill>
            </a:endParaRPr>
          </a:p>
        </p:txBody>
      </p:sp>
      <p:sp>
        <p:nvSpPr>
          <p:cNvPr id="25" name="مربع نص 24"/>
          <p:cNvSpPr txBox="1"/>
          <p:nvPr/>
        </p:nvSpPr>
        <p:spPr>
          <a:xfrm>
            <a:off x="7143768" y="4786322"/>
            <a:ext cx="1000132" cy="461665"/>
          </a:xfrm>
          <a:prstGeom prst="rect">
            <a:avLst/>
          </a:prstGeom>
          <a:noFill/>
        </p:spPr>
        <p:txBody>
          <a:bodyPr wrap="square" rtlCol="1">
            <a:spAutoFit/>
          </a:bodyPr>
          <a:lstStyle/>
          <a:p>
            <a:pPr algn="ctr"/>
            <a:r>
              <a:rPr lang="ar-SA" sz="2400" b="1" dirty="0" smtClean="0">
                <a:solidFill>
                  <a:srgbClr val="C00000"/>
                </a:solidFill>
              </a:rPr>
              <a:t>الفاصلة</a:t>
            </a:r>
            <a:endParaRPr lang="ar-SA" b="1" dirty="0">
              <a:solidFill>
                <a:srgbClr val="C00000"/>
              </a:solidFill>
            </a:endParaRPr>
          </a:p>
        </p:txBody>
      </p:sp>
      <p:sp>
        <p:nvSpPr>
          <p:cNvPr id="26" name="مربع نص 25"/>
          <p:cNvSpPr txBox="1"/>
          <p:nvPr/>
        </p:nvSpPr>
        <p:spPr>
          <a:xfrm>
            <a:off x="7143768" y="5072074"/>
            <a:ext cx="1143008" cy="461665"/>
          </a:xfrm>
          <a:prstGeom prst="rect">
            <a:avLst/>
          </a:prstGeom>
          <a:noFill/>
        </p:spPr>
        <p:txBody>
          <a:bodyPr wrap="square" rtlCol="1">
            <a:spAutoFit/>
          </a:bodyPr>
          <a:lstStyle/>
          <a:p>
            <a:pPr algn="ctr"/>
            <a:r>
              <a:rPr lang="ar-SA" sz="2400" b="1" dirty="0" smtClean="0">
                <a:solidFill>
                  <a:srgbClr val="C00000"/>
                </a:solidFill>
              </a:rPr>
              <a:t>الاستفهام</a:t>
            </a:r>
            <a:endParaRPr lang="ar-SA" b="1" dirty="0">
              <a:solidFill>
                <a:srgbClr val="C00000"/>
              </a:solidFill>
            </a:endParaRPr>
          </a:p>
        </p:txBody>
      </p:sp>
      <p:sp>
        <p:nvSpPr>
          <p:cNvPr id="27" name="مربع نص 26"/>
          <p:cNvSpPr txBox="1"/>
          <p:nvPr/>
        </p:nvSpPr>
        <p:spPr>
          <a:xfrm>
            <a:off x="5000628" y="4214818"/>
            <a:ext cx="1000132" cy="646331"/>
          </a:xfrm>
          <a:prstGeom prst="rect">
            <a:avLst/>
          </a:prstGeom>
          <a:noFill/>
        </p:spPr>
        <p:txBody>
          <a:bodyPr wrap="square" rtlCol="1">
            <a:spAutoFit/>
          </a:bodyPr>
          <a:lstStyle/>
          <a:p>
            <a:pPr algn="ctr"/>
            <a:r>
              <a:rPr lang="ar-SA" sz="3600" b="1" dirty="0" smtClean="0">
                <a:solidFill>
                  <a:srgbClr val="C00000"/>
                </a:solidFill>
              </a:rPr>
              <a:t>.</a:t>
            </a:r>
            <a:endParaRPr lang="ar-SA" b="1" dirty="0">
              <a:solidFill>
                <a:srgbClr val="C00000"/>
              </a:solidFill>
            </a:endParaRPr>
          </a:p>
        </p:txBody>
      </p:sp>
      <p:sp>
        <p:nvSpPr>
          <p:cNvPr id="28" name="مربع نص 27"/>
          <p:cNvSpPr txBox="1"/>
          <p:nvPr/>
        </p:nvSpPr>
        <p:spPr>
          <a:xfrm>
            <a:off x="5000628" y="4714884"/>
            <a:ext cx="1000132" cy="461665"/>
          </a:xfrm>
          <a:prstGeom prst="rect">
            <a:avLst/>
          </a:prstGeom>
          <a:noFill/>
        </p:spPr>
        <p:txBody>
          <a:bodyPr wrap="square" rtlCol="1">
            <a:spAutoFit/>
          </a:bodyPr>
          <a:lstStyle/>
          <a:p>
            <a:pPr algn="ctr"/>
            <a:r>
              <a:rPr lang="ar-SA" sz="2400" b="1" dirty="0" smtClean="0">
                <a:solidFill>
                  <a:srgbClr val="C00000"/>
                </a:solidFill>
              </a:rPr>
              <a:t>،</a:t>
            </a:r>
            <a:endParaRPr lang="ar-SA" b="1" dirty="0">
              <a:solidFill>
                <a:srgbClr val="C00000"/>
              </a:solidFill>
            </a:endParaRPr>
          </a:p>
        </p:txBody>
      </p:sp>
      <p:sp>
        <p:nvSpPr>
          <p:cNvPr id="29" name="مربع نص 28"/>
          <p:cNvSpPr txBox="1"/>
          <p:nvPr/>
        </p:nvSpPr>
        <p:spPr>
          <a:xfrm>
            <a:off x="4929190" y="5072074"/>
            <a:ext cx="1143008" cy="461665"/>
          </a:xfrm>
          <a:prstGeom prst="rect">
            <a:avLst/>
          </a:prstGeom>
          <a:noFill/>
        </p:spPr>
        <p:txBody>
          <a:bodyPr wrap="square" rtlCol="1">
            <a:spAutoFit/>
          </a:bodyPr>
          <a:lstStyle/>
          <a:p>
            <a:pPr algn="ctr"/>
            <a:r>
              <a:rPr lang="ar-SA" sz="2400" b="1" dirty="0" smtClean="0">
                <a:solidFill>
                  <a:srgbClr val="C00000"/>
                </a:solidFill>
              </a:rPr>
              <a:t>؟</a:t>
            </a:r>
            <a:endParaRPr lang="ar-SA" b="1" dirty="0">
              <a:solidFill>
                <a:srgbClr val="C00000"/>
              </a:solidFill>
            </a:endParaRPr>
          </a:p>
        </p:txBody>
      </p:sp>
      <p:sp>
        <p:nvSpPr>
          <p:cNvPr id="30" name="مربع نص 29"/>
          <p:cNvSpPr txBox="1"/>
          <p:nvPr/>
        </p:nvSpPr>
        <p:spPr>
          <a:xfrm>
            <a:off x="571472" y="4357694"/>
            <a:ext cx="3071834" cy="461665"/>
          </a:xfrm>
          <a:prstGeom prst="rect">
            <a:avLst/>
          </a:prstGeom>
          <a:noFill/>
        </p:spPr>
        <p:txBody>
          <a:bodyPr wrap="square" rtlCol="1">
            <a:spAutoFit/>
          </a:bodyPr>
          <a:lstStyle/>
          <a:p>
            <a:pPr algn="ctr"/>
            <a:r>
              <a:rPr lang="ar-SA" sz="2400" b="1" dirty="0" smtClean="0">
                <a:solidFill>
                  <a:srgbClr val="C00000"/>
                </a:solidFill>
              </a:rPr>
              <a:t>لأن الجملة جاءت تامة المعنى</a:t>
            </a:r>
            <a:endParaRPr lang="ar-SA" b="1" dirty="0">
              <a:solidFill>
                <a:srgbClr val="C00000"/>
              </a:solidFill>
            </a:endParaRPr>
          </a:p>
        </p:txBody>
      </p:sp>
      <p:sp>
        <p:nvSpPr>
          <p:cNvPr id="31" name="مربع نص 30"/>
          <p:cNvSpPr txBox="1"/>
          <p:nvPr/>
        </p:nvSpPr>
        <p:spPr>
          <a:xfrm>
            <a:off x="0" y="4714884"/>
            <a:ext cx="4286248" cy="707886"/>
          </a:xfrm>
          <a:prstGeom prst="rect">
            <a:avLst/>
          </a:prstGeom>
          <a:noFill/>
        </p:spPr>
        <p:txBody>
          <a:bodyPr wrap="square" rtlCol="1">
            <a:spAutoFit/>
          </a:bodyPr>
          <a:lstStyle/>
          <a:p>
            <a:pPr algn="ctr"/>
            <a:r>
              <a:rPr lang="ar-SA" sz="2000" b="1" dirty="0" smtClean="0">
                <a:solidFill>
                  <a:srgbClr val="C00000"/>
                </a:solidFill>
              </a:rPr>
              <a:t>لأن الجمل جاءت معطوفة على بعضها البعض ومتصلة المعنى</a:t>
            </a:r>
            <a:endParaRPr lang="ar-SA" sz="1600" b="1" dirty="0">
              <a:solidFill>
                <a:srgbClr val="C00000"/>
              </a:solidFill>
            </a:endParaRPr>
          </a:p>
        </p:txBody>
      </p:sp>
      <p:sp>
        <p:nvSpPr>
          <p:cNvPr id="32" name="مربع نص 31"/>
          <p:cNvSpPr txBox="1"/>
          <p:nvPr/>
        </p:nvSpPr>
        <p:spPr>
          <a:xfrm>
            <a:off x="285720" y="5286388"/>
            <a:ext cx="3786214" cy="461665"/>
          </a:xfrm>
          <a:prstGeom prst="rect">
            <a:avLst/>
          </a:prstGeom>
          <a:noFill/>
        </p:spPr>
        <p:txBody>
          <a:bodyPr wrap="square" rtlCol="1">
            <a:spAutoFit/>
          </a:bodyPr>
          <a:lstStyle/>
          <a:p>
            <a:pPr algn="ctr"/>
            <a:r>
              <a:rPr lang="ar-SA" sz="2400" b="1" dirty="0" smtClean="0">
                <a:solidFill>
                  <a:srgbClr val="C00000"/>
                </a:solidFill>
              </a:rPr>
              <a:t>لأن الجملة جاءت استفهامية</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strVal val="#ppt_h"/>
                                          </p:val>
                                        </p:tav>
                                        <p:tav tm="100000">
                                          <p:val>
                                            <p:strVal val="#ppt_h"/>
                                          </p:val>
                                        </p:tav>
                                      </p:tavLst>
                                    </p:anim>
                                  </p:childTnLst>
                                </p:cTn>
                              </p:par>
                            </p:childTnLst>
                          </p:cTn>
                        </p:par>
                        <p:par>
                          <p:cTn id="35" fill="hold">
                            <p:stCondLst>
                              <p:cond delay="500"/>
                            </p:stCondLst>
                            <p:childTnLst>
                              <p:par>
                                <p:cTn id="36" presetID="2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edge">
                                      <p:cBhvr>
                                        <p:cTn id="38" dur="1000"/>
                                        <p:tgtEl>
                                          <p:spTgt spid="19"/>
                                        </p:tgtEl>
                                      </p:cBhvr>
                                    </p:animEffect>
                                  </p:childTnLst>
                                </p:cTn>
                              </p:par>
                              <p:par>
                                <p:cTn id="39" presetID="2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edge">
                                      <p:cBhvr>
                                        <p:cTn id="41" dur="10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35" presetClass="entr" presetSubtype="0" fill="hold" nodeType="clickEffect">
                                  <p:stCondLst>
                                    <p:cond delay="0"/>
                                  </p:stCondLst>
                                  <p:childTnLst>
                                    <p:set>
                                      <p:cBhvr>
                                        <p:cTn id="45" dur="1" fill="hold">
                                          <p:stCondLst>
                                            <p:cond delay="0"/>
                                          </p:stCondLst>
                                        </p:cTn>
                                        <p:tgtEl>
                                          <p:spTgt spid="24">
                                            <p:txEl>
                                              <p:pRg st="0" end="0"/>
                                            </p:txEl>
                                          </p:spTgt>
                                        </p:tgtEl>
                                        <p:attrNameLst>
                                          <p:attrName>style.visibility</p:attrName>
                                        </p:attrNameLst>
                                      </p:cBhvr>
                                      <p:to>
                                        <p:strVal val="visible"/>
                                      </p:to>
                                    </p:set>
                                    <p:animEffect transition="in" filter="fade">
                                      <p:cBhvr>
                                        <p:cTn id="46" dur="500"/>
                                        <p:tgtEl>
                                          <p:spTgt spid="24">
                                            <p:txEl>
                                              <p:pRg st="0" end="0"/>
                                            </p:txEl>
                                          </p:spTgt>
                                        </p:tgtEl>
                                      </p:cBhvr>
                                    </p:animEffect>
                                    <p:anim calcmode="lin" valueType="num">
                                      <p:cBhvr>
                                        <p:cTn id="47" dur="500" fill="hold"/>
                                        <p:tgtEl>
                                          <p:spTgt spid="24">
                                            <p:txEl>
                                              <p:pRg st="0" end="0"/>
                                            </p:txEl>
                                          </p:spTgt>
                                        </p:tgtEl>
                                        <p:attrNameLst>
                                          <p:attrName>style.rotation</p:attrName>
                                        </p:attrNameLst>
                                      </p:cBhvr>
                                      <p:tavLst>
                                        <p:tav tm="0">
                                          <p:val>
                                            <p:fltVal val="720"/>
                                          </p:val>
                                        </p:tav>
                                        <p:tav tm="100000">
                                          <p:val>
                                            <p:fltVal val="0"/>
                                          </p:val>
                                        </p:tav>
                                      </p:tavLst>
                                    </p:anim>
                                    <p:anim calcmode="lin" valueType="num">
                                      <p:cBhvr>
                                        <p:cTn id="48" dur="500" fill="hold"/>
                                        <p:tgtEl>
                                          <p:spTgt spid="24">
                                            <p:txEl>
                                              <p:pRg st="0" end="0"/>
                                            </p:txEl>
                                          </p:spTgt>
                                        </p:tgtEl>
                                        <p:attrNameLst>
                                          <p:attrName>ppt_h</p:attrName>
                                        </p:attrNameLst>
                                      </p:cBhvr>
                                      <p:tavLst>
                                        <p:tav tm="0">
                                          <p:val>
                                            <p:fltVal val="0"/>
                                          </p:val>
                                        </p:tav>
                                        <p:tav tm="100000">
                                          <p:val>
                                            <p:strVal val="#ppt_h"/>
                                          </p:val>
                                        </p:tav>
                                      </p:tavLst>
                                    </p:anim>
                                    <p:anim calcmode="lin" valueType="num">
                                      <p:cBhvr>
                                        <p:cTn id="49" dur="500" fill="hold"/>
                                        <p:tgtEl>
                                          <p:spTgt spid="24">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50" fill="hold">
                      <p:stCondLst>
                        <p:cond delay="indefinite"/>
                      </p:stCondLst>
                      <p:childTnLst>
                        <p:par>
                          <p:cTn id="51" fill="hold">
                            <p:stCondLst>
                              <p:cond delay="0"/>
                            </p:stCondLst>
                            <p:childTnLst>
                              <p:par>
                                <p:cTn id="52" presetID="35" presetClass="entr" presetSubtype="0" fill="hold" nodeType="clickEffect">
                                  <p:stCondLst>
                                    <p:cond delay="0"/>
                                  </p:stCondLst>
                                  <p:childTnLst>
                                    <p:set>
                                      <p:cBhvr>
                                        <p:cTn id="53" dur="1" fill="hold">
                                          <p:stCondLst>
                                            <p:cond delay="0"/>
                                          </p:stCondLst>
                                        </p:cTn>
                                        <p:tgtEl>
                                          <p:spTgt spid="25">
                                            <p:txEl>
                                              <p:pRg st="0" end="0"/>
                                            </p:txEl>
                                          </p:spTgt>
                                        </p:tgtEl>
                                        <p:attrNameLst>
                                          <p:attrName>style.visibility</p:attrName>
                                        </p:attrNameLst>
                                      </p:cBhvr>
                                      <p:to>
                                        <p:strVal val="visible"/>
                                      </p:to>
                                    </p:set>
                                    <p:animEffect transition="in" filter="fade">
                                      <p:cBhvr>
                                        <p:cTn id="54" dur="500"/>
                                        <p:tgtEl>
                                          <p:spTgt spid="25">
                                            <p:txEl>
                                              <p:pRg st="0" end="0"/>
                                            </p:txEl>
                                          </p:spTgt>
                                        </p:tgtEl>
                                      </p:cBhvr>
                                    </p:animEffect>
                                    <p:anim calcmode="lin" valueType="num">
                                      <p:cBhvr>
                                        <p:cTn id="55" dur="500" fill="hold"/>
                                        <p:tgtEl>
                                          <p:spTgt spid="25">
                                            <p:txEl>
                                              <p:pRg st="0" end="0"/>
                                            </p:txEl>
                                          </p:spTgt>
                                        </p:tgtEl>
                                        <p:attrNameLst>
                                          <p:attrName>style.rotation</p:attrName>
                                        </p:attrNameLst>
                                      </p:cBhvr>
                                      <p:tavLst>
                                        <p:tav tm="0">
                                          <p:val>
                                            <p:fltVal val="720"/>
                                          </p:val>
                                        </p:tav>
                                        <p:tav tm="100000">
                                          <p:val>
                                            <p:fltVal val="0"/>
                                          </p:val>
                                        </p:tav>
                                      </p:tavLst>
                                    </p:anim>
                                    <p:anim calcmode="lin" valueType="num">
                                      <p:cBhvr>
                                        <p:cTn id="56" dur="500" fill="hold"/>
                                        <p:tgtEl>
                                          <p:spTgt spid="25">
                                            <p:txEl>
                                              <p:pRg st="0" end="0"/>
                                            </p:txEl>
                                          </p:spTgt>
                                        </p:tgtEl>
                                        <p:attrNameLst>
                                          <p:attrName>ppt_h</p:attrName>
                                        </p:attrNameLst>
                                      </p:cBhvr>
                                      <p:tavLst>
                                        <p:tav tm="0">
                                          <p:val>
                                            <p:fltVal val="0"/>
                                          </p:val>
                                        </p:tav>
                                        <p:tav tm="100000">
                                          <p:val>
                                            <p:strVal val="#ppt_h"/>
                                          </p:val>
                                        </p:tav>
                                      </p:tavLst>
                                    </p:anim>
                                    <p:anim calcmode="lin" valueType="num">
                                      <p:cBhvr>
                                        <p:cTn id="57" dur="500" fill="hold"/>
                                        <p:tgtEl>
                                          <p:spTgt spid="25">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58" fill="hold">
                      <p:stCondLst>
                        <p:cond delay="indefinite"/>
                      </p:stCondLst>
                      <p:childTnLst>
                        <p:par>
                          <p:cTn id="59" fill="hold">
                            <p:stCondLst>
                              <p:cond delay="0"/>
                            </p:stCondLst>
                            <p:childTnLst>
                              <p:par>
                                <p:cTn id="60" presetID="35" presetClass="entr" presetSubtype="0" fill="hold" nodeType="clickEffect">
                                  <p:stCondLst>
                                    <p:cond delay="0"/>
                                  </p:stCondLst>
                                  <p:childTnLst>
                                    <p:set>
                                      <p:cBhvr>
                                        <p:cTn id="61" dur="1" fill="hold">
                                          <p:stCondLst>
                                            <p:cond delay="0"/>
                                          </p:stCondLst>
                                        </p:cTn>
                                        <p:tgtEl>
                                          <p:spTgt spid="26">
                                            <p:txEl>
                                              <p:pRg st="0" end="0"/>
                                            </p:txEl>
                                          </p:spTgt>
                                        </p:tgtEl>
                                        <p:attrNameLst>
                                          <p:attrName>style.visibility</p:attrName>
                                        </p:attrNameLst>
                                      </p:cBhvr>
                                      <p:to>
                                        <p:strVal val="visible"/>
                                      </p:to>
                                    </p:set>
                                    <p:animEffect transition="in" filter="fade">
                                      <p:cBhvr>
                                        <p:cTn id="62" dur="500"/>
                                        <p:tgtEl>
                                          <p:spTgt spid="26">
                                            <p:txEl>
                                              <p:pRg st="0" end="0"/>
                                            </p:txEl>
                                          </p:spTgt>
                                        </p:tgtEl>
                                      </p:cBhvr>
                                    </p:animEffect>
                                    <p:anim calcmode="lin" valueType="num">
                                      <p:cBhvr>
                                        <p:cTn id="63" dur="500" fill="hold"/>
                                        <p:tgtEl>
                                          <p:spTgt spid="26">
                                            <p:txEl>
                                              <p:pRg st="0" end="0"/>
                                            </p:txEl>
                                          </p:spTgt>
                                        </p:tgtEl>
                                        <p:attrNameLst>
                                          <p:attrName>style.rotation</p:attrName>
                                        </p:attrNameLst>
                                      </p:cBhvr>
                                      <p:tavLst>
                                        <p:tav tm="0">
                                          <p:val>
                                            <p:fltVal val="720"/>
                                          </p:val>
                                        </p:tav>
                                        <p:tav tm="100000">
                                          <p:val>
                                            <p:fltVal val="0"/>
                                          </p:val>
                                        </p:tav>
                                      </p:tavLst>
                                    </p:anim>
                                    <p:anim calcmode="lin" valueType="num">
                                      <p:cBhvr>
                                        <p:cTn id="64" dur="500" fill="hold"/>
                                        <p:tgtEl>
                                          <p:spTgt spid="26">
                                            <p:txEl>
                                              <p:pRg st="0" end="0"/>
                                            </p:txEl>
                                          </p:spTgt>
                                        </p:tgtEl>
                                        <p:attrNameLst>
                                          <p:attrName>ppt_h</p:attrName>
                                        </p:attrNameLst>
                                      </p:cBhvr>
                                      <p:tavLst>
                                        <p:tav tm="0">
                                          <p:val>
                                            <p:fltVal val="0"/>
                                          </p:val>
                                        </p:tav>
                                        <p:tav tm="100000">
                                          <p:val>
                                            <p:strVal val="#ppt_h"/>
                                          </p:val>
                                        </p:tav>
                                      </p:tavLst>
                                    </p:anim>
                                    <p:anim calcmode="lin" valueType="num">
                                      <p:cBhvr>
                                        <p:cTn id="65" dur="500" fill="hold"/>
                                        <p:tgtEl>
                                          <p:spTgt spid="26">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66" fill="hold">
                      <p:stCondLst>
                        <p:cond delay="indefinite"/>
                      </p:stCondLst>
                      <p:childTnLst>
                        <p:par>
                          <p:cTn id="67" fill="hold">
                            <p:stCondLst>
                              <p:cond delay="0"/>
                            </p:stCondLst>
                            <p:childTnLst>
                              <p:par>
                                <p:cTn id="68" presetID="35" presetClass="entr" presetSubtype="0" fill="hold" nodeType="clickEffect">
                                  <p:stCondLst>
                                    <p:cond delay="0"/>
                                  </p:stCondLst>
                                  <p:childTnLst>
                                    <p:set>
                                      <p:cBhvr>
                                        <p:cTn id="69" dur="1" fill="hold">
                                          <p:stCondLst>
                                            <p:cond delay="0"/>
                                          </p:stCondLst>
                                        </p:cTn>
                                        <p:tgtEl>
                                          <p:spTgt spid="27">
                                            <p:txEl>
                                              <p:pRg st="0" end="0"/>
                                            </p:txEl>
                                          </p:spTgt>
                                        </p:tgtEl>
                                        <p:attrNameLst>
                                          <p:attrName>style.visibility</p:attrName>
                                        </p:attrNameLst>
                                      </p:cBhvr>
                                      <p:to>
                                        <p:strVal val="visible"/>
                                      </p:to>
                                    </p:set>
                                    <p:animEffect transition="in" filter="fade">
                                      <p:cBhvr>
                                        <p:cTn id="70" dur="500"/>
                                        <p:tgtEl>
                                          <p:spTgt spid="27">
                                            <p:txEl>
                                              <p:pRg st="0" end="0"/>
                                            </p:txEl>
                                          </p:spTgt>
                                        </p:tgtEl>
                                      </p:cBhvr>
                                    </p:animEffect>
                                    <p:anim calcmode="lin" valueType="num">
                                      <p:cBhvr>
                                        <p:cTn id="71" dur="500" fill="hold"/>
                                        <p:tgtEl>
                                          <p:spTgt spid="27">
                                            <p:txEl>
                                              <p:pRg st="0" end="0"/>
                                            </p:txEl>
                                          </p:spTgt>
                                        </p:tgtEl>
                                        <p:attrNameLst>
                                          <p:attrName>style.rotation</p:attrName>
                                        </p:attrNameLst>
                                      </p:cBhvr>
                                      <p:tavLst>
                                        <p:tav tm="0">
                                          <p:val>
                                            <p:fltVal val="720"/>
                                          </p:val>
                                        </p:tav>
                                        <p:tav tm="100000">
                                          <p:val>
                                            <p:fltVal val="0"/>
                                          </p:val>
                                        </p:tav>
                                      </p:tavLst>
                                    </p:anim>
                                    <p:anim calcmode="lin" valueType="num">
                                      <p:cBhvr>
                                        <p:cTn id="72" dur="500" fill="hold"/>
                                        <p:tgtEl>
                                          <p:spTgt spid="27">
                                            <p:txEl>
                                              <p:pRg st="0" end="0"/>
                                            </p:txEl>
                                          </p:spTgt>
                                        </p:tgtEl>
                                        <p:attrNameLst>
                                          <p:attrName>ppt_h</p:attrName>
                                        </p:attrNameLst>
                                      </p:cBhvr>
                                      <p:tavLst>
                                        <p:tav tm="0">
                                          <p:val>
                                            <p:fltVal val="0"/>
                                          </p:val>
                                        </p:tav>
                                        <p:tav tm="100000">
                                          <p:val>
                                            <p:strVal val="#ppt_h"/>
                                          </p:val>
                                        </p:tav>
                                      </p:tavLst>
                                    </p:anim>
                                    <p:anim calcmode="lin" valueType="num">
                                      <p:cBhvr>
                                        <p:cTn id="73" dur="500" fill="hold"/>
                                        <p:tgtEl>
                                          <p:spTgt spid="27">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74" fill="hold">
                      <p:stCondLst>
                        <p:cond delay="indefinite"/>
                      </p:stCondLst>
                      <p:childTnLst>
                        <p:par>
                          <p:cTn id="75" fill="hold">
                            <p:stCondLst>
                              <p:cond delay="0"/>
                            </p:stCondLst>
                            <p:childTnLst>
                              <p:par>
                                <p:cTn id="76" presetID="35" presetClass="entr" presetSubtype="0" fill="hold" nodeType="clickEffect">
                                  <p:stCondLst>
                                    <p:cond delay="0"/>
                                  </p:stCondLst>
                                  <p:childTnLst>
                                    <p:set>
                                      <p:cBhvr>
                                        <p:cTn id="77" dur="1" fill="hold">
                                          <p:stCondLst>
                                            <p:cond delay="0"/>
                                          </p:stCondLst>
                                        </p:cTn>
                                        <p:tgtEl>
                                          <p:spTgt spid="28">
                                            <p:txEl>
                                              <p:pRg st="0" end="0"/>
                                            </p:txEl>
                                          </p:spTgt>
                                        </p:tgtEl>
                                        <p:attrNameLst>
                                          <p:attrName>style.visibility</p:attrName>
                                        </p:attrNameLst>
                                      </p:cBhvr>
                                      <p:to>
                                        <p:strVal val="visible"/>
                                      </p:to>
                                    </p:set>
                                    <p:animEffect transition="in" filter="fade">
                                      <p:cBhvr>
                                        <p:cTn id="78" dur="500"/>
                                        <p:tgtEl>
                                          <p:spTgt spid="28">
                                            <p:txEl>
                                              <p:pRg st="0" end="0"/>
                                            </p:txEl>
                                          </p:spTgt>
                                        </p:tgtEl>
                                      </p:cBhvr>
                                    </p:animEffect>
                                    <p:anim calcmode="lin" valueType="num">
                                      <p:cBhvr>
                                        <p:cTn id="79" dur="500" fill="hold"/>
                                        <p:tgtEl>
                                          <p:spTgt spid="28">
                                            <p:txEl>
                                              <p:pRg st="0" end="0"/>
                                            </p:txEl>
                                          </p:spTgt>
                                        </p:tgtEl>
                                        <p:attrNameLst>
                                          <p:attrName>style.rotation</p:attrName>
                                        </p:attrNameLst>
                                      </p:cBhvr>
                                      <p:tavLst>
                                        <p:tav tm="0">
                                          <p:val>
                                            <p:fltVal val="720"/>
                                          </p:val>
                                        </p:tav>
                                        <p:tav tm="100000">
                                          <p:val>
                                            <p:fltVal val="0"/>
                                          </p:val>
                                        </p:tav>
                                      </p:tavLst>
                                    </p:anim>
                                    <p:anim calcmode="lin" valueType="num">
                                      <p:cBhvr>
                                        <p:cTn id="80" dur="500" fill="hold"/>
                                        <p:tgtEl>
                                          <p:spTgt spid="28">
                                            <p:txEl>
                                              <p:pRg st="0" end="0"/>
                                            </p:txEl>
                                          </p:spTgt>
                                        </p:tgtEl>
                                        <p:attrNameLst>
                                          <p:attrName>ppt_h</p:attrName>
                                        </p:attrNameLst>
                                      </p:cBhvr>
                                      <p:tavLst>
                                        <p:tav tm="0">
                                          <p:val>
                                            <p:fltVal val="0"/>
                                          </p:val>
                                        </p:tav>
                                        <p:tav tm="100000">
                                          <p:val>
                                            <p:strVal val="#ppt_h"/>
                                          </p:val>
                                        </p:tav>
                                      </p:tavLst>
                                    </p:anim>
                                    <p:anim calcmode="lin" valueType="num">
                                      <p:cBhvr>
                                        <p:cTn id="81" dur="500" fill="hold"/>
                                        <p:tgtEl>
                                          <p:spTgt spid="28">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82" fill="hold">
                      <p:stCondLst>
                        <p:cond delay="indefinite"/>
                      </p:stCondLst>
                      <p:childTnLst>
                        <p:par>
                          <p:cTn id="83" fill="hold">
                            <p:stCondLst>
                              <p:cond delay="0"/>
                            </p:stCondLst>
                            <p:childTnLst>
                              <p:par>
                                <p:cTn id="84" presetID="35" presetClass="entr" presetSubtype="0" fill="hold" nodeType="clickEffect">
                                  <p:stCondLst>
                                    <p:cond delay="0"/>
                                  </p:stCondLst>
                                  <p:childTnLst>
                                    <p:set>
                                      <p:cBhvr>
                                        <p:cTn id="85" dur="1" fill="hold">
                                          <p:stCondLst>
                                            <p:cond delay="0"/>
                                          </p:stCondLst>
                                        </p:cTn>
                                        <p:tgtEl>
                                          <p:spTgt spid="29">
                                            <p:txEl>
                                              <p:pRg st="0" end="0"/>
                                            </p:txEl>
                                          </p:spTgt>
                                        </p:tgtEl>
                                        <p:attrNameLst>
                                          <p:attrName>style.visibility</p:attrName>
                                        </p:attrNameLst>
                                      </p:cBhvr>
                                      <p:to>
                                        <p:strVal val="visible"/>
                                      </p:to>
                                    </p:set>
                                    <p:animEffect transition="in" filter="fade">
                                      <p:cBhvr>
                                        <p:cTn id="86" dur="500"/>
                                        <p:tgtEl>
                                          <p:spTgt spid="29">
                                            <p:txEl>
                                              <p:pRg st="0" end="0"/>
                                            </p:txEl>
                                          </p:spTgt>
                                        </p:tgtEl>
                                      </p:cBhvr>
                                    </p:animEffect>
                                    <p:anim calcmode="lin" valueType="num">
                                      <p:cBhvr>
                                        <p:cTn id="87" dur="500" fill="hold"/>
                                        <p:tgtEl>
                                          <p:spTgt spid="29">
                                            <p:txEl>
                                              <p:pRg st="0" end="0"/>
                                            </p:txEl>
                                          </p:spTgt>
                                        </p:tgtEl>
                                        <p:attrNameLst>
                                          <p:attrName>style.rotation</p:attrName>
                                        </p:attrNameLst>
                                      </p:cBhvr>
                                      <p:tavLst>
                                        <p:tav tm="0">
                                          <p:val>
                                            <p:fltVal val="720"/>
                                          </p:val>
                                        </p:tav>
                                        <p:tav tm="100000">
                                          <p:val>
                                            <p:fltVal val="0"/>
                                          </p:val>
                                        </p:tav>
                                      </p:tavLst>
                                    </p:anim>
                                    <p:anim calcmode="lin" valueType="num">
                                      <p:cBhvr>
                                        <p:cTn id="88" dur="500" fill="hold"/>
                                        <p:tgtEl>
                                          <p:spTgt spid="29">
                                            <p:txEl>
                                              <p:pRg st="0" end="0"/>
                                            </p:txEl>
                                          </p:spTgt>
                                        </p:tgtEl>
                                        <p:attrNameLst>
                                          <p:attrName>ppt_h</p:attrName>
                                        </p:attrNameLst>
                                      </p:cBhvr>
                                      <p:tavLst>
                                        <p:tav tm="0">
                                          <p:val>
                                            <p:fltVal val="0"/>
                                          </p:val>
                                        </p:tav>
                                        <p:tav tm="100000">
                                          <p:val>
                                            <p:strVal val="#ppt_h"/>
                                          </p:val>
                                        </p:tav>
                                      </p:tavLst>
                                    </p:anim>
                                    <p:anim calcmode="lin" valueType="num">
                                      <p:cBhvr>
                                        <p:cTn id="89" dur="500" fill="hold"/>
                                        <p:tgtEl>
                                          <p:spTgt spid="29">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90" fill="hold">
                      <p:stCondLst>
                        <p:cond delay="indefinite"/>
                      </p:stCondLst>
                      <p:childTnLst>
                        <p:par>
                          <p:cTn id="91" fill="hold">
                            <p:stCondLst>
                              <p:cond delay="0"/>
                            </p:stCondLst>
                            <p:childTnLst>
                              <p:par>
                                <p:cTn id="92" presetID="35" presetClass="entr" presetSubtype="0" fill="hold" nodeType="clickEffect">
                                  <p:stCondLst>
                                    <p:cond delay="0"/>
                                  </p:stCondLst>
                                  <p:childTnLst>
                                    <p:set>
                                      <p:cBhvr>
                                        <p:cTn id="93" dur="1" fill="hold">
                                          <p:stCondLst>
                                            <p:cond delay="0"/>
                                          </p:stCondLst>
                                        </p:cTn>
                                        <p:tgtEl>
                                          <p:spTgt spid="30">
                                            <p:txEl>
                                              <p:pRg st="0" end="0"/>
                                            </p:txEl>
                                          </p:spTgt>
                                        </p:tgtEl>
                                        <p:attrNameLst>
                                          <p:attrName>style.visibility</p:attrName>
                                        </p:attrNameLst>
                                      </p:cBhvr>
                                      <p:to>
                                        <p:strVal val="visible"/>
                                      </p:to>
                                    </p:set>
                                    <p:animEffect transition="in" filter="fade">
                                      <p:cBhvr>
                                        <p:cTn id="94" dur="500"/>
                                        <p:tgtEl>
                                          <p:spTgt spid="30">
                                            <p:txEl>
                                              <p:pRg st="0" end="0"/>
                                            </p:txEl>
                                          </p:spTgt>
                                        </p:tgtEl>
                                      </p:cBhvr>
                                    </p:animEffect>
                                    <p:anim calcmode="lin" valueType="num">
                                      <p:cBhvr>
                                        <p:cTn id="95" dur="500" fill="hold"/>
                                        <p:tgtEl>
                                          <p:spTgt spid="30">
                                            <p:txEl>
                                              <p:pRg st="0" end="0"/>
                                            </p:txEl>
                                          </p:spTgt>
                                        </p:tgtEl>
                                        <p:attrNameLst>
                                          <p:attrName>style.rotation</p:attrName>
                                        </p:attrNameLst>
                                      </p:cBhvr>
                                      <p:tavLst>
                                        <p:tav tm="0">
                                          <p:val>
                                            <p:fltVal val="720"/>
                                          </p:val>
                                        </p:tav>
                                        <p:tav tm="100000">
                                          <p:val>
                                            <p:fltVal val="0"/>
                                          </p:val>
                                        </p:tav>
                                      </p:tavLst>
                                    </p:anim>
                                    <p:anim calcmode="lin" valueType="num">
                                      <p:cBhvr>
                                        <p:cTn id="96" dur="500" fill="hold"/>
                                        <p:tgtEl>
                                          <p:spTgt spid="30">
                                            <p:txEl>
                                              <p:pRg st="0" end="0"/>
                                            </p:txEl>
                                          </p:spTgt>
                                        </p:tgtEl>
                                        <p:attrNameLst>
                                          <p:attrName>ppt_h</p:attrName>
                                        </p:attrNameLst>
                                      </p:cBhvr>
                                      <p:tavLst>
                                        <p:tav tm="0">
                                          <p:val>
                                            <p:fltVal val="0"/>
                                          </p:val>
                                        </p:tav>
                                        <p:tav tm="100000">
                                          <p:val>
                                            <p:strVal val="#ppt_h"/>
                                          </p:val>
                                        </p:tav>
                                      </p:tavLst>
                                    </p:anim>
                                    <p:anim calcmode="lin" valueType="num">
                                      <p:cBhvr>
                                        <p:cTn id="97" dur="500" fill="hold"/>
                                        <p:tgtEl>
                                          <p:spTgt spid="30">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98" fill="hold">
                      <p:stCondLst>
                        <p:cond delay="indefinite"/>
                      </p:stCondLst>
                      <p:childTnLst>
                        <p:par>
                          <p:cTn id="99" fill="hold">
                            <p:stCondLst>
                              <p:cond delay="0"/>
                            </p:stCondLst>
                            <p:childTnLst>
                              <p:par>
                                <p:cTn id="100" presetID="35" presetClass="entr" presetSubtype="0" fill="hold" nodeType="clickEffect">
                                  <p:stCondLst>
                                    <p:cond delay="0"/>
                                  </p:stCondLst>
                                  <p:childTnLst>
                                    <p:set>
                                      <p:cBhvr>
                                        <p:cTn id="101" dur="1" fill="hold">
                                          <p:stCondLst>
                                            <p:cond delay="0"/>
                                          </p:stCondLst>
                                        </p:cTn>
                                        <p:tgtEl>
                                          <p:spTgt spid="31">
                                            <p:txEl>
                                              <p:pRg st="0" end="0"/>
                                            </p:txEl>
                                          </p:spTgt>
                                        </p:tgtEl>
                                        <p:attrNameLst>
                                          <p:attrName>style.visibility</p:attrName>
                                        </p:attrNameLst>
                                      </p:cBhvr>
                                      <p:to>
                                        <p:strVal val="visible"/>
                                      </p:to>
                                    </p:set>
                                    <p:animEffect transition="in" filter="fade">
                                      <p:cBhvr>
                                        <p:cTn id="102" dur="500"/>
                                        <p:tgtEl>
                                          <p:spTgt spid="31">
                                            <p:txEl>
                                              <p:pRg st="0" end="0"/>
                                            </p:txEl>
                                          </p:spTgt>
                                        </p:tgtEl>
                                      </p:cBhvr>
                                    </p:animEffect>
                                    <p:anim calcmode="lin" valueType="num">
                                      <p:cBhvr>
                                        <p:cTn id="103" dur="500" fill="hold"/>
                                        <p:tgtEl>
                                          <p:spTgt spid="31">
                                            <p:txEl>
                                              <p:pRg st="0" end="0"/>
                                            </p:txEl>
                                          </p:spTgt>
                                        </p:tgtEl>
                                        <p:attrNameLst>
                                          <p:attrName>style.rotation</p:attrName>
                                        </p:attrNameLst>
                                      </p:cBhvr>
                                      <p:tavLst>
                                        <p:tav tm="0">
                                          <p:val>
                                            <p:fltVal val="720"/>
                                          </p:val>
                                        </p:tav>
                                        <p:tav tm="100000">
                                          <p:val>
                                            <p:fltVal val="0"/>
                                          </p:val>
                                        </p:tav>
                                      </p:tavLst>
                                    </p:anim>
                                    <p:anim calcmode="lin" valueType="num">
                                      <p:cBhvr>
                                        <p:cTn id="104" dur="500" fill="hold"/>
                                        <p:tgtEl>
                                          <p:spTgt spid="31">
                                            <p:txEl>
                                              <p:pRg st="0" end="0"/>
                                            </p:txEl>
                                          </p:spTgt>
                                        </p:tgtEl>
                                        <p:attrNameLst>
                                          <p:attrName>ppt_h</p:attrName>
                                        </p:attrNameLst>
                                      </p:cBhvr>
                                      <p:tavLst>
                                        <p:tav tm="0">
                                          <p:val>
                                            <p:fltVal val="0"/>
                                          </p:val>
                                        </p:tav>
                                        <p:tav tm="100000">
                                          <p:val>
                                            <p:strVal val="#ppt_h"/>
                                          </p:val>
                                        </p:tav>
                                      </p:tavLst>
                                    </p:anim>
                                    <p:anim calcmode="lin" valueType="num">
                                      <p:cBhvr>
                                        <p:cTn id="105" dur="500" fill="hold"/>
                                        <p:tgtEl>
                                          <p:spTgt spid="31">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06" fill="hold">
                      <p:stCondLst>
                        <p:cond delay="indefinite"/>
                      </p:stCondLst>
                      <p:childTnLst>
                        <p:par>
                          <p:cTn id="107" fill="hold">
                            <p:stCondLst>
                              <p:cond delay="0"/>
                            </p:stCondLst>
                            <p:childTnLst>
                              <p:par>
                                <p:cTn id="108" presetID="35" presetClass="entr" presetSubtype="0" fill="hold" nodeType="clickEffect">
                                  <p:stCondLst>
                                    <p:cond delay="0"/>
                                  </p:stCondLst>
                                  <p:childTnLst>
                                    <p:set>
                                      <p:cBhvr>
                                        <p:cTn id="109" dur="1" fill="hold">
                                          <p:stCondLst>
                                            <p:cond delay="0"/>
                                          </p:stCondLst>
                                        </p:cTn>
                                        <p:tgtEl>
                                          <p:spTgt spid="32">
                                            <p:txEl>
                                              <p:pRg st="0" end="0"/>
                                            </p:txEl>
                                          </p:spTgt>
                                        </p:tgtEl>
                                        <p:attrNameLst>
                                          <p:attrName>style.visibility</p:attrName>
                                        </p:attrNameLst>
                                      </p:cBhvr>
                                      <p:to>
                                        <p:strVal val="visible"/>
                                      </p:to>
                                    </p:set>
                                    <p:animEffect transition="in" filter="fade">
                                      <p:cBhvr>
                                        <p:cTn id="110" dur="500"/>
                                        <p:tgtEl>
                                          <p:spTgt spid="32">
                                            <p:txEl>
                                              <p:pRg st="0" end="0"/>
                                            </p:txEl>
                                          </p:spTgt>
                                        </p:tgtEl>
                                      </p:cBhvr>
                                    </p:animEffect>
                                    <p:anim calcmode="lin" valueType="num">
                                      <p:cBhvr>
                                        <p:cTn id="111" dur="500" fill="hold"/>
                                        <p:tgtEl>
                                          <p:spTgt spid="32">
                                            <p:txEl>
                                              <p:pRg st="0" end="0"/>
                                            </p:txEl>
                                          </p:spTgt>
                                        </p:tgtEl>
                                        <p:attrNameLst>
                                          <p:attrName>style.rotation</p:attrName>
                                        </p:attrNameLst>
                                      </p:cBhvr>
                                      <p:tavLst>
                                        <p:tav tm="0">
                                          <p:val>
                                            <p:fltVal val="720"/>
                                          </p:val>
                                        </p:tav>
                                        <p:tav tm="100000">
                                          <p:val>
                                            <p:fltVal val="0"/>
                                          </p:val>
                                        </p:tav>
                                      </p:tavLst>
                                    </p:anim>
                                    <p:anim calcmode="lin" valueType="num">
                                      <p:cBhvr>
                                        <p:cTn id="112" dur="500" fill="hold"/>
                                        <p:tgtEl>
                                          <p:spTgt spid="32">
                                            <p:txEl>
                                              <p:pRg st="0" end="0"/>
                                            </p:txEl>
                                          </p:spTgt>
                                        </p:tgtEl>
                                        <p:attrNameLst>
                                          <p:attrName>ppt_h</p:attrName>
                                        </p:attrNameLst>
                                      </p:cBhvr>
                                      <p:tavLst>
                                        <p:tav tm="0">
                                          <p:val>
                                            <p:fltVal val="0"/>
                                          </p:val>
                                        </p:tav>
                                        <p:tav tm="100000">
                                          <p:val>
                                            <p:strVal val="#ppt_h"/>
                                          </p:val>
                                        </p:tav>
                                      </p:tavLst>
                                    </p:anim>
                                    <p:anim calcmode="lin" valueType="num">
                                      <p:cBhvr>
                                        <p:cTn id="113" dur="500" fill="hold"/>
                                        <p:tgtEl>
                                          <p:spTgt spid="32">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19" grpId="0" animBg="1"/>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سداسي 2"/>
          <p:cNvSpPr/>
          <p:nvPr/>
        </p:nvSpPr>
        <p:spPr>
          <a:xfrm rot="20973845">
            <a:off x="1008142" y="440522"/>
            <a:ext cx="7779158" cy="6006873"/>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742950" indent="-742950" algn="ctr"/>
            <a:endParaRPr lang="ar-SA" sz="4800" b="1" i="1" dirty="0" smtClean="0">
              <a:solidFill>
                <a:schemeClr val="tx1"/>
              </a:solidFill>
            </a:endParaRPr>
          </a:p>
          <a:p>
            <a:pPr marL="742950" indent="-742950" algn="ctr"/>
            <a:r>
              <a:rPr lang="ar-SA" sz="2800" b="1" i="1" u="sng" dirty="0" smtClean="0">
                <a:solidFill>
                  <a:srgbClr val="C00000"/>
                </a:solidFill>
              </a:rPr>
              <a:t>من علامات الترقيم:</a:t>
            </a:r>
            <a:endParaRPr lang="ar-SA" sz="2800" b="1" i="1" dirty="0" smtClean="0">
              <a:solidFill>
                <a:schemeClr val="tx1"/>
              </a:solidFill>
            </a:endParaRPr>
          </a:p>
          <a:p>
            <a:pPr marL="742950" indent="-742950" algn="ctr">
              <a:buFontTx/>
              <a:buChar char="-"/>
            </a:pPr>
            <a:r>
              <a:rPr lang="ar-SA" sz="2800" b="1" i="1" dirty="0" smtClean="0">
                <a:solidFill>
                  <a:schemeClr val="tx1"/>
                </a:solidFill>
              </a:rPr>
              <a:t>النقطة وقد تسمى الوقفة،وتوضع في نهاية الجملة التامة المعنى التي لا تحمل معنى التعجب أو الاستفهام.</a:t>
            </a:r>
          </a:p>
          <a:p>
            <a:pPr marL="742950" indent="-742950" algn="ctr">
              <a:buFontTx/>
              <a:buChar char="-"/>
            </a:pPr>
            <a:r>
              <a:rPr lang="ar-SA" sz="2800" b="1" i="1" dirty="0" smtClean="0">
                <a:solidFill>
                  <a:schemeClr val="tx1"/>
                </a:solidFill>
              </a:rPr>
              <a:t>الفاصلة وقد تسمى الفصلة أو الشولة أو الفارزة.ومن مواضعها:</a:t>
            </a:r>
          </a:p>
          <a:p>
            <a:pPr marL="742950" indent="-742950" algn="ctr"/>
            <a:r>
              <a:rPr lang="ar-SA" sz="2800" b="1" i="1" dirty="0" smtClean="0">
                <a:solidFill>
                  <a:schemeClr val="tx1"/>
                </a:solidFill>
              </a:rPr>
              <a:t>1/بين الجمل القصيرة المتعاطفة أو المتصلة المعنى.</a:t>
            </a:r>
          </a:p>
          <a:p>
            <a:pPr marL="742950" indent="-742950" algn="ctr"/>
            <a:r>
              <a:rPr lang="ar-SA" sz="2800" b="1" i="1" dirty="0" smtClean="0">
                <a:solidFill>
                  <a:schemeClr val="tx1"/>
                </a:solidFill>
              </a:rPr>
              <a:t>2/ بين أجزاء الجملة المتشابهة التي لا حروف عطف بينهما.</a:t>
            </a:r>
          </a:p>
          <a:p>
            <a:pPr marL="742950" indent="-742950" algn="ctr"/>
            <a:r>
              <a:rPr lang="ar-SA" sz="2800" b="1" i="1" dirty="0" smtClean="0">
                <a:solidFill>
                  <a:schemeClr val="tx1"/>
                </a:solidFill>
              </a:rPr>
              <a:t>3/بعد لفظ المنادى.</a:t>
            </a:r>
          </a:p>
          <a:p>
            <a:pPr marL="742950" indent="-742950" algn="ctr"/>
            <a:r>
              <a:rPr lang="ar-SA" sz="2800" b="1" i="1" dirty="0" smtClean="0">
                <a:solidFill>
                  <a:schemeClr val="tx1"/>
                </a:solidFill>
              </a:rPr>
              <a:t>4/ بعد حرف الجواب.</a:t>
            </a:r>
          </a:p>
          <a:p>
            <a:pPr marL="742950" indent="-742950" algn="ctr"/>
            <a:r>
              <a:rPr lang="ar-SA" sz="2400" b="1" i="1" dirty="0" smtClean="0">
                <a:solidFill>
                  <a:schemeClr val="tx1"/>
                </a:solidFill>
              </a:rPr>
              <a:t>5/ علامة الاستفهام وتوضع في نهاية الجملة الاستفهامية.</a:t>
            </a:r>
          </a:p>
          <a:p>
            <a:pPr marL="742950" indent="-742950" algn="ctr"/>
            <a:endParaRPr lang="ar-SA" sz="3200" b="1" i="1" dirty="0" smtClean="0">
              <a:solidFill>
                <a:schemeClr val="tx1"/>
              </a:solidFill>
            </a:endParaRPr>
          </a:p>
        </p:txBody>
      </p:sp>
      <p:sp>
        <p:nvSpPr>
          <p:cNvPr id="4" name="سداسي 3"/>
          <p:cNvSpPr/>
          <p:nvPr/>
        </p:nvSpPr>
        <p:spPr>
          <a:xfrm rot="20439073">
            <a:off x="-46201" y="175791"/>
            <a:ext cx="3416279" cy="1166154"/>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أعلم أن:</a:t>
            </a:r>
            <a:endParaRPr lang="ar-SA" sz="4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553671" y="805052"/>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hlinkClick r:id="rId4" action="ppaction://hlinkfile"/>
              </a:rPr>
              <a:t>نشاط1</a:t>
            </a:r>
            <a:endParaRPr lang="ar-SA" sz="2400" b="1" dirty="0" smtClean="0">
              <a:solidFill>
                <a:schemeClr val="tx1"/>
              </a:solidFill>
            </a:endParaRPr>
          </a:p>
        </p:txBody>
      </p:sp>
      <p:sp>
        <p:nvSpPr>
          <p:cNvPr id="4" name="مربع نص 3"/>
          <p:cNvSpPr txBox="1"/>
          <p:nvPr/>
        </p:nvSpPr>
        <p:spPr>
          <a:xfrm>
            <a:off x="571472" y="762640"/>
            <a:ext cx="7072362"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أولاً:أختار مرادف كل كلمة ملونة مما بين الأقواس،وأكتبه في الفراغ: </a:t>
            </a:r>
            <a:endParaRPr lang="ar-SA" sz="2800" b="1" dirty="0">
              <a:effectLst>
                <a:glow rad="101600">
                  <a:schemeClr val="accent2">
                    <a:satMod val="175000"/>
                    <a:alpha val="40000"/>
                  </a:schemeClr>
                </a:glow>
              </a:effectLst>
            </a:endParaRPr>
          </a:p>
        </p:txBody>
      </p:sp>
      <p:graphicFrame>
        <p:nvGraphicFramePr>
          <p:cNvPr id="5" name="جدول 4"/>
          <p:cNvGraphicFramePr>
            <a:graphicFrameLocks noGrp="1"/>
          </p:cNvGraphicFramePr>
          <p:nvPr/>
        </p:nvGraphicFramePr>
        <p:xfrm>
          <a:off x="428596" y="1809080"/>
          <a:ext cx="7929618" cy="914400"/>
        </p:xfrm>
        <a:graphic>
          <a:graphicData uri="http://schemas.openxmlformats.org/drawingml/2006/table">
            <a:tbl>
              <a:tblPr rtl="1" firstRow="1" bandRow="1">
                <a:tableStyleId>{5C22544A-7EE6-4342-B048-85BDC9FD1C3A}</a:tableStyleId>
              </a:tblPr>
              <a:tblGrid>
                <a:gridCol w="2643206"/>
                <a:gridCol w="2643206"/>
                <a:gridCol w="2643206"/>
              </a:tblGrid>
              <a:tr h="370840">
                <a:tc>
                  <a:txBody>
                    <a:bodyPr/>
                    <a:lstStyle/>
                    <a:p>
                      <a:pPr algn="ctr" rtl="1"/>
                      <a:r>
                        <a:rPr lang="ar-SA" sz="2400" b="1" dirty="0" smtClean="0">
                          <a:solidFill>
                            <a:schemeClr val="tx1"/>
                          </a:solidFill>
                        </a:rPr>
                        <a:t>تأخيرٌ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tcPr>
                </a:tc>
                <a:tc>
                  <a:txBody>
                    <a:bodyPr/>
                    <a:lstStyle/>
                    <a:p>
                      <a:pPr algn="ctr" rtl="1"/>
                      <a:r>
                        <a:rPr lang="ar-SA" sz="2400" b="1" dirty="0" smtClean="0">
                          <a:solidFill>
                            <a:schemeClr val="tx1"/>
                          </a:solidFill>
                        </a:rPr>
                        <a:t>(تأكيدٌ،تأجيلٌ،تأليفٌ)</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tcPr>
                </a:tc>
              </a:tr>
              <a:tr h="370840">
                <a:tc>
                  <a:txBody>
                    <a:bodyPr/>
                    <a:lstStyle/>
                    <a:p>
                      <a:pPr algn="ctr" rtl="1"/>
                      <a:r>
                        <a:rPr lang="ar-SA" sz="2400" b="1" dirty="0" smtClean="0">
                          <a:solidFill>
                            <a:schemeClr val="tx1"/>
                          </a:solidFill>
                        </a:rPr>
                        <a:t>التدبرُ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tcPr>
                </a:tc>
                <a:tc>
                  <a:txBody>
                    <a:bodyPr/>
                    <a:lstStyle/>
                    <a:p>
                      <a:pPr algn="ctr" rtl="1"/>
                      <a:r>
                        <a:rPr lang="ar-SA" sz="2400" b="1" dirty="0" smtClean="0">
                          <a:solidFill>
                            <a:schemeClr val="tx1"/>
                          </a:solidFill>
                        </a:rPr>
                        <a:t>(التأملُ،التأدبُ،التأقلمُ)</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tcPr>
                </a:tc>
              </a:tr>
            </a:tbl>
          </a:graphicData>
        </a:graphic>
      </p:graphicFrame>
      <p:sp>
        <p:nvSpPr>
          <p:cNvPr id="6" name="مربع نص 5"/>
          <p:cNvSpPr txBox="1"/>
          <p:nvPr/>
        </p:nvSpPr>
        <p:spPr>
          <a:xfrm>
            <a:off x="1071537" y="1785926"/>
            <a:ext cx="1143008" cy="523220"/>
          </a:xfrm>
          <a:prstGeom prst="rect">
            <a:avLst/>
          </a:prstGeom>
          <a:noFill/>
        </p:spPr>
        <p:txBody>
          <a:bodyPr wrap="square" rtlCol="1">
            <a:spAutoFit/>
          </a:bodyPr>
          <a:lstStyle/>
          <a:p>
            <a:pPr algn="ctr"/>
            <a:r>
              <a:rPr lang="ar-SA" sz="2800" b="1" dirty="0" smtClean="0">
                <a:solidFill>
                  <a:srgbClr val="C00000"/>
                </a:solidFill>
              </a:rPr>
              <a:t>تأجيلٌ</a:t>
            </a:r>
            <a:endParaRPr lang="ar-SA" b="1" dirty="0">
              <a:solidFill>
                <a:srgbClr val="C00000"/>
              </a:solidFill>
            </a:endParaRPr>
          </a:p>
        </p:txBody>
      </p:sp>
      <p:sp>
        <p:nvSpPr>
          <p:cNvPr id="7" name="مربع نص 6"/>
          <p:cNvSpPr txBox="1"/>
          <p:nvPr/>
        </p:nvSpPr>
        <p:spPr>
          <a:xfrm>
            <a:off x="1071537" y="2214554"/>
            <a:ext cx="1143008" cy="523220"/>
          </a:xfrm>
          <a:prstGeom prst="rect">
            <a:avLst/>
          </a:prstGeom>
          <a:noFill/>
        </p:spPr>
        <p:txBody>
          <a:bodyPr wrap="square" rtlCol="1">
            <a:spAutoFit/>
          </a:bodyPr>
          <a:lstStyle/>
          <a:p>
            <a:pPr algn="ctr"/>
            <a:r>
              <a:rPr lang="ar-SA" sz="2800" b="1" dirty="0" smtClean="0">
                <a:solidFill>
                  <a:srgbClr val="C00000"/>
                </a:solidFill>
              </a:rPr>
              <a:t>التأملُ</a:t>
            </a:r>
            <a:endParaRPr lang="ar-SA" b="1" dirty="0">
              <a:solidFill>
                <a:srgbClr val="C00000"/>
              </a:solidFill>
            </a:endParaRPr>
          </a:p>
        </p:txBody>
      </p:sp>
      <p:sp>
        <p:nvSpPr>
          <p:cNvPr id="8" name="مربع نص 7"/>
          <p:cNvSpPr txBox="1"/>
          <p:nvPr/>
        </p:nvSpPr>
        <p:spPr>
          <a:xfrm>
            <a:off x="714348" y="2977218"/>
            <a:ext cx="7072362"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ثانياً:أجري النشاط التالي كما في النموذج،مع الضبط: </a:t>
            </a:r>
            <a:endParaRPr lang="ar-SA" sz="2800" b="1" dirty="0">
              <a:effectLst>
                <a:glow rad="101600">
                  <a:schemeClr val="accent2">
                    <a:satMod val="175000"/>
                    <a:alpha val="40000"/>
                  </a:schemeClr>
                </a:glow>
              </a:effectLst>
            </a:endParaRPr>
          </a:p>
        </p:txBody>
      </p:sp>
      <p:graphicFrame>
        <p:nvGraphicFramePr>
          <p:cNvPr id="9" name="جدول 8"/>
          <p:cNvGraphicFramePr>
            <a:graphicFrameLocks noGrp="1"/>
          </p:cNvGraphicFramePr>
          <p:nvPr/>
        </p:nvGraphicFramePr>
        <p:xfrm>
          <a:off x="428598" y="3878612"/>
          <a:ext cx="8001054" cy="1036320"/>
        </p:xfrm>
        <a:graphic>
          <a:graphicData uri="http://schemas.openxmlformats.org/drawingml/2006/table">
            <a:tbl>
              <a:tblPr rtl="1" firstRow="1" bandRow="1">
                <a:tableStyleId>{5C22544A-7EE6-4342-B048-85BDC9FD1C3A}</a:tableStyleId>
              </a:tblPr>
              <a:tblGrid>
                <a:gridCol w="1333509"/>
                <a:gridCol w="1333509"/>
                <a:gridCol w="1333509"/>
                <a:gridCol w="1333509"/>
                <a:gridCol w="1333509"/>
                <a:gridCol w="1333509"/>
              </a:tblGrid>
              <a:tr h="370840">
                <a:tc>
                  <a:txBody>
                    <a:bodyPr/>
                    <a:lstStyle/>
                    <a:p>
                      <a:pPr algn="ctr" rtl="1"/>
                      <a:r>
                        <a:rPr lang="ar-SA" sz="2800" b="1" dirty="0" smtClean="0">
                          <a:solidFill>
                            <a:schemeClr val="tx1"/>
                          </a:solidFill>
                        </a:rPr>
                        <a:t>أَمَرَ</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c>
                  <a:txBody>
                    <a:bodyPr/>
                    <a:lstStyle/>
                    <a:p>
                      <a:pPr algn="ctr" rtl="1"/>
                      <a:r>
                        <a:rPr lang="ar-SA" sz="2800" b="1" dirty="0" smtClean="0">
                          <a:solidFill>
                            <a:schemeClr val="tx1"/>
                          </a:solidFill>
                        </a:rPr>
                        <a:t>أَكَلَ</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c>
                  <a:txBody>
                    <a:bodyPr/>
                    <a:lstStyle/>
                    <a:p>
                      <a:pPr algn="ctr" rtl="1"/>
                      <a:r>
                        <a:rPr lang="ar-SA" sz="2800" b="1" dirty="0" smtClean="0">
                          <a:solidFill>
                            <a:schemeClr val="tx1"/>
                          </a:solidFill>
                        </a:rPr>
                        <a:t>أَلِفَ</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c>
                  <a:txBody>
                    <a:bodyPr/>
                    <a:lstStyle/>
                    <a:p>
                      <a:pPr algn="ctr" rtl="1"/>
                      <a:r>
                        <a:rPr lang="ar-SA" sz="2800" b="1" dirty="0" smtClean="0">
                          <a:solidFill>
                            <a:schemeClr val="tx1"/>
                          </a:solidFill>
                        </a:rPr>
                        <a:t>أَمِنَ</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c>
                  <a:txBody>
                    <a:bodyPr/>
                    <a:lstStyle/>
                    <a:p>
                      <a:pPr algn="ctr" rtl="1"/>
                      <a:r>
                        <a:rPr lang="ar-SA" sz="2800" b="1" dirty="0" smtClean="0">
                          <a:solidFill>
                            <a:schemeClr val="tx1"/>
                          </a:solidFill>
                        </a:rPr>
                        <a:t>أَسَرَ</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c>
                  <a:txBody>
                    <a:bodyPr/>
                    <a:lstStyle/>
                    <a:p>
                      <a:pPr algn="ctr" rtl="1"/>
                      <a:r>
                        <a:rPr lang="ar-SA" sz="2800" b="1" dirty="0" smtClean="0">
                          <a:solidFill>
                            <a:schemeClr val="tx1"/>
                          </a:solidFill>
                        </a:rPr>
                        <a:t>أَذِنَ</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r>
              <a:tr h="370840">
                <a:tc>
                  <a:txBody>
                    <a:bodyPr/>
                    <a:lstStyle/>
                    <a:p>
                      <a:pPr algn="ctr" rtl="1"/>
                      <a:r>
                        <a:rPr lang="ar-SA" sz="2800" b="1" dirty="0" smtClean="0">
                          <a:solidFill>
                            <a:schemeClr val="tx1"/>
                          </a:solidFill>
                        </a:rPr>
                        <a:t>مأمورُ</a:t>
                      </a:r>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c>
                  <a:txBody>
                    <a:bodyPr/>
                    <a:lstStyle/>
                    <a:p>
                      <a:pPr algn="ctr" rtl="1"/>
                      <a:endParaRPr lang="ar-SA" sz="2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8900000" scaled="1"/>
                      <a:tileRect/>
                    </a:gradFill>
                  </a:tcPr>
                </a:tc>
              </a:tr>
            </a:tbl>
          </a:graphicData>
        </a:graphic>
      </p:graphicFrame>
      <p:sp>
        <p:nvSpPr>
          <p:cNvPr id="10" name="مربع نص 9"/>
          <p:cNvSpPr txBox="1"/>
          <p:nvPr/>
        </p:nvSpPr>
        <p:spPr>
          <a:xfrm>
            <a:off x="5857884" y="4405978"/>
            <a:ext cx="1143008" cy="523220"/>
          </a:xfrm>
          <a:prstGeom prst="rect">
            <a:avLst/>
          </a:prstGeom>
          <a:noFill/>
        </p:spPr>
        <p:txBody>
          <a:bodyPr wrap="square" rtlCol="1">
            <a:spAutoFit/>
          </a:bodyPr>
          <a:lstStyle/>
          <a:p>
            <a:pPr algn="ctr"/>
            <a:r>
              <a:rPr lang="ar-SA" sz="2800" b="1" dirty="0" smtClean="0">
                <a:solidFill>
                  <a:srgbClr val="C00000"/>
                </a:solidFill>
              </a:rPr>
              <a:t>مأكول</a:t>
            </a:r>
            <a:endParaRPr lang="ar-SA" b="1" dirty="0">
              <a:solidFill>
                <a:srgbClr val="C00000"/>
              </a:solidFill>
            </a:endParaRPr>
          </a:p>
        </p:txBody>
      </p:sp>
      <p:sp>
        <p:nvSpPr>
          <p:cNvPr id="11" name="مربع نص 10"/>
          <p:cNvSpPr txBox="1"/>
          <p:nvPr/>
        </p:nvSpPr>
        <p:spPr>
          <a:xfrm>
            <a:off x="4500562" y="4405978"/>
            <a:ext cx="1143008" cy="523220"/>
          </a:xfrm>
          <a:prstGeom prst="rect">
            <a:avLst/>
          </a:prstGeom>
          <a:noFill/>
        </p:spPr>
        <p:txBody>
          <a:bodyPr wrap="square" rtlCol="1">
            <a:spAutoFit/>
          </a:bodyPr>
          <a:lstStyle/>
          <a:p>
            <a:pPr algn="ctr"/>
            <a:r>
              <a:rPr lang="ar-SA" sz="2800" b="1" dirty="0" smtClean="0">
                <a:solidFill>
                  <a:srgbClr val="C00000"/>
                </a:solidFill>
              </a:rPr>
              <a:t>مألوف</a:t>
            </a:r>
            <a:endParaRPr lang="ar-SA" b="1" dirty="0">
              <a:solidFill>
                <a:srgbClr val="C00000"/>
              </a:solidFill>
            </a:endParaRPr>
          </a:p>
        </p:txBody>
      </p:sp>
      <p:sp>
        <p:nvSpPr>
          <p:cNvPr id="12" name="مربع نص 11"/>
          <p:cNvSpPr txBox="1"/>
          <p:nvPr/>
        </p:nvSpPr>
        <p:spPr>
          <a:xfrm>
            <a:off x="3214678" y="4405978"/>
            <a:ext cx="1143008" cy="523220"/>
          </a:xfrm>
          <a:prstGeom prst="rect">
            <a:avLst/>
          </a:prstGeom>
          <a:noFill/>
        </p:spPr>
        <p:txBody>
          <a:bodyPr wrap="square" rtlCol="1">
            <a:spAutoFit/>
          </a:bodyPr>
          <a:lstStyle/>
          <a:p>
            <a:pPr algn="ctr"/>
            <a:r>
              <a:rPr lang="ar-SA" sz="2800" b="1" dirty="0" smtClean="0">
                <a:solidFill>
                  <a:srgbClr val="C00000"/>
                </a:solidFill>
              </a:rPr>
              <a:t>مأمون</a:t>
            </a:r>
            <a:endParaRPr lang="ar-SA" b="1" dirty="0">
              <a:solidFill>
                <a:srgbClr val="C00000"/>
              </a:solidFill>
            </a:endParaRPr>
          </a:p>
        </p:txBody>
      </p:sp>
      <p:sp>
        <p:nvSpPr>
          <p:cNvPr id="13" name="مربع نص 12"/>
          <p:cNvSpPr txBox="1"/>
          <p:nvPr/>
        </p:nvSpPr>
        <p:spPr>
          <a:xfrm>
            <a:off x="1928794" y="4405978"/>
            <a:ext cx="1143008" cy="523220"/>
          </a:xfrm>
          <a:prstGeom prst="rect">
            <a:avLst/>
          </a:prstGeom>
          <a:noFill/>
        </p:spPr>
        <p:txBody>
          <a:bodyPr wrap="square" rtlCol="1">
            <a:spAutoFit/>
          </a:bodyPr>
          <a:lstStyle/>
          <a:p>
            <a:pPr algn="ctr"/>
            <a:r>
              <a:rPr lang="ar-SA" sz="2800" b="1" dirty="0" smtClean="0">
                <a:solidFill>
                  <a:srgbClr val="C00000"/>
                </a:solidFill>
              </a:rPr>
              <a:t>مأسور</a:t>
            </a:r>
            <a:endParaRPr lang="ar-SA" b="1" dirty="0">
              <a:solidFill>
                <a:srgbClr val="C00000"/>
              </a:solidFill>
            </a:endParaRPr>
          </a:p>
        </p:txBody>
      </p:sp>
      <p:sp>
        <p:nvSpPr>
          <p:cNvPr id="14" name="مربع نص 13"/>
          <p:cNvSpPr txBox="1"/>
          <p:nvPr/>
        </p:nvSpPr>
        <p:spPr>
          <a:xfrm>
            <a:off x="500034" y="4405978"/>
            <a:ext cx="1143008" cy="523220"/>
          </a:xfrm>
          <a:prstGeom prst="rect">
            <a:avLst/>
          </a:prstGeom>
          <a:noFill/>
        </p:spPr>
        <p:txBody>
          <a:bodyPr wrap="square" rtlCol="1">
            <a:spAutoFit/>
          </a:bodyPr>
          <a:lstStyle/>
          <a:p>
            <a:pPr algn="ctr"/>
            <a:r>
              <a:rPr lang="ar-SA" sz="2800" b="1" dirty="0" smtClean="0">
                <a:solidFill>
                  <a:srgbClr val="C00000"/>
                </a:solidFill>
              </a:rPr>
              <a:t>مأذون</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35"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style.rotation</p:attrName>
                                        </p:attrNameLst>
                                      </p:cBhvr>
                                      <p:tavLst>
                                        <p:tav tm="0">
                                          <p:val>
                                            <p:fltVal val="720"/>
                                          </p:val>
                                        </p:tav>
                                        <p:tav tm="100000">
                                          <p:val>
                                            <p:fltVal val="0"/>
                                          </p:val>
                                        </p:tav>
                                      </p:tavLst>
                                    </p:anim>
                                    <p:anim calcmode="lin" valueType="num">
                                      <p:cBhvr>
                                        <p:cTn id="15" dur="2000" fill="hold"/>
                                        <p:tgtEl>
                                          <p:spTgt spid="5"/>
                                        </p:tgtEl>
                                        <p:attrNameLst>
                                          <p:attrName>ppt_h</p:attrName>
                                        </p:attrNameLst>
                                      </p:cBhvr>
                                      <p:tavLst>
                                        <p:tav tm="0">
                                          <p:val>
                                            <p:fltVal val="0"/>
                                          </p:val>
                                        </p:tav>
                                        <p:tav tm="100000">
                                          <p:val>
                                            <p:strVal val="#ppt_h"/>
                                          </p:val>
                                        </p:tav>
                                      </p:tavLst>
                                    </p:anim>
                                    <p:anim calcmode="lin" valueType="num">
                                      <p:cBhvr>
                                        <p:cTn id="16"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Horizontal)">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Horizontal)">
                                      <p:cBhvr>
                                        <p:cTn id="26" dur="1000"/>
                                        <p:tgtEl>
                                          <p:spTgt spid="7"/>
                                        </p:tgtEl>
                                      </p:cBhvr>
                                    </p:animEffect>
                                  </p:childTnLst>
                                </p:cTn>
                              </p:par>
                              <p:par>
                                <p:cTn id="27" presetID="6" presetClass="entr" presetSubtype="32"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circle(out)">
                                      <p:cBhvr>
                                        <p:cTn id="29" dur="1000"/>
                                        <p:tgtEl>
                                          <p:spTgt spid="8"/>
                                        </p:tgtEl>
                                      </p:cBhvr>
                                    </p:animEffect>
                                  </p:childTnLst>
                                </p:cTn>
                              </p:par>
                              <p:par>
                                <p:cTn id="30" presetID="13" presetClass="entr" presetSubtype="32"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plus(out)">
                                      <p:cBhvr>
                                        <p:cTn id="32" dur="1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Horizontal)">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inHorizontal)">
                                      <p:cBhvr>
                                        <p:cTn id="42" dur="1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6"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inHorizontal)">
                                      <p:cBhvr>
                                        <p:cTn id="47" dur="10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6"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arn(inHorizontal)">
                                      <p:cBhvr>
                                        <p:cTn id="52" dur="1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6"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arn(inHorizontal)">
                                      <p:cBhvr>
                                        <p:cTn id="5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10"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عنوان 1"/>
          <p:cNvSpPr>
            <a:spLocks noGrp="1"/>
          </p:cNvSpPr>
          <p:nvPr>
            <p:ph type="title"/>
          </p:nvPr>
        </p:nvSpPr>
        <p:spPr/>
        <p:txBody>
          <a:bodyPr/>
          <a:lstStyle/>
          <a:p>
            <a:endParaRPr lang="ar-SA" smtClean="0"/>
          </a:p>
        </p:txBody>
      </p:sp>
      <p:sp>
        <p:nvSpPr>
          <p:cNvPr id="6147" name="عنصر نائب للمحتوى 2"/>
          <p:cNvSpPr>
            <a:spLocks noGrp="1"/>
          </p:cNvSpPr>
          <p:nvPr>
            <p:ph idx="1"/>
          </p:nvPr>
        </p:nvSpPr>
        <p:spPr/>
        <p:txBody>
          <a:bodyPr/>
          <a:lstStyle/>
          <a:p>
            <a:endParaRPr lang="ar-SA" smtClean="0"/>
          </a:p>
        </p:txBody>
      </p:sp>
      <p:pic>
        <p:nvPicPr>
          <p:cNvPr id="6148" name="Picture 2" descr="C:\Documents and Settings\User\My Documents\My Pictures\1532432-a650660803d68a15.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6858024"/>
          </a:xfrm>
          <a:prstGeom prst="rect">
            <a:avLst/>
          </a:prstGeom>
          <a:noFill/>
        </p:spPr>
      </p:pic>
      <p:sp>
        <p:nvSpPr>
          <p:cNvPr id="3" name="مخطط انسيابي: شريط مثقب 2"/>
          <p:cNvSpPr/>
          <p:nvPr/>
        </p:nvSpPr>
        <p:spPr>
          <a:xfrm rot="726338">
            <a:off x="7591119" y="162110"/>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4" name="مربع نص 3"/>
          <p:cNvSpPr txBox="1"/>
          <p:nvPr/>
        </p:nvSpPr>
        <p:spPr>
          <a:xfrm>
            <a:off x="608920" y="119698"/>
            <a:ext cx="7072362"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أرسم دائرة حول الهمزة المتوسطة على ألف في العبارات التالية،ثم أعلل كتابتها على هذا النحو:</a:t>
            </a:r>
            <a:endParaRPr lang="ar-SA" sz="2800" b="1" dirty="0">
              <a:effectLst>
                <a:glow rad="101600">
                  <a:schemeClr val="accent2">
                    <a:satMod val="175000"/>
                    <a:alpha val="40000"/>
                  </a:schemeClr>
                </a:glow>
              </a:effectLst>
            </a:endParaRPr>
          </a:p>
        </p:txBody>
      </p:sp>
      <p:sp>
        <p:nvSpPr>
          <p:cNvPr id="5" name="مستطيل مستدير الزوايا 4"/>
          <p:cNvSpPr/>
          <p:nvPr/>
        </p:nvSpPr>
        <p:spPr>
          <a:xfrm>
            <a:off x="4357686" y="1071546"/>
            <a:ext cx="4357718" cy="1000132"/>
          </a:xfrm>
          <a:prstGeom prst="roundRect">
            <a:avLst/>
          </a:prstGeom>
          <a:no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قال تعالى</a:t>
            </a:r>
            <a:r>
              <a:rPr lang="ar-SA" sz="2400" b="1" dirty="0" smtClean="0">
                <a:solidFill>
                  <a:schemeClr val="tx1"/>
                </a:solidFill>
                <a:sym typeface="Wingdings" pitchFamily="2" charset="2"/>
              </a:rPr>
              <a:t>:(وهو الذي سخر البحر لتأكلوا منه لحماً طرياً)</a:t>
            </a:r>
            <a:endParaRPr lang="ar-SA" sz="2400" b="1" dirty="0">
              <a:solidFill>
                <a:schemeClr val="tx1"/>
              </a:solidFill>
            </a:endParaRPr>
          </a:p>
        </p:txBody>
      </p:sp>
      <p:sp>
        <p:nvSpPr>
          <p:cNvPr id="6" name="مستطيل مستدير الزوايا 5"/>
          <p:cNvSpPr/>
          <p:nvPr/>
        </p:nvSpPr>
        <p:spPr>
          <a:xfrm>
            <a:off x="428596" y="1071546"/>
            <a:ext cx="3714776" cy="1000132"/>
          </a:xfrm>
          <a:prstGeom prst="roundRect">
            <a:avLst/>
          </a:prstGeom>
          <a:no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مستدير الزوايا 6"/>
          <p:cNvSpPr/>
          <p:nvPr/>
        </p:nvSpPr>
        <p:spPr>
          <a:xfrm>
            <a:off x="4357686" y="2114536"/>
            <a:ext cx="4357718" cy="1000132"/>
          </a:xfrm>
          <a:prstGeom prst="roundRect">
            <a:avLst/>
          </a:prstGeom>
          <a:no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sym typeface="Wingdings" pitchFamily="2" charset="2"/>
              </a:rPr>
              <a:t>قال عليه الصلاة والسلام</a:t>
            </a:r>
            <a:r>
              <a:rPr lang="ar-SA" sz="2400" b="1" dirty="0" smtClean="0">
                <a:solidFill>
                  <a:schemeClr val="tx1"/>
                </a:solidFill>
                <a:sym typeface="Wingdings" pitchFamily="2" charset="2"/>
              </a:rPr>
              <a:t>:“الكمأة من المنّ،وماؤها شفاء للعين“</a:t>
            </a:r>
          </a:p>
        </p:txBody>
      </p:sp>
      <p:sp>
        <p:nvSpPr>
          <p:cNvPr id="8" name="مستطيل مستدير الزوايا 7"/>
          <p:cNvSpPr/>
          <p:nvPr/>
        </p:nvSpPr>
        <p:spPr>
          <a:xfrm>
            <a:off x="428596" y="2114536"/>
            <a:ext cx="3714776" cy="1000132"/>
          </a:xfrm>
          <a:prstGeom prst="roundRect">
            <a:avLst/>
          </a:prstGeom>
          <a:no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ستطيل مستدير الزوايا 8"/>
          <p:cNvSpPr/>
          <p:nvPr/>
        </p:nvSpPr>
        <p:spPr>
          <a:xfrm>
            <a:off x="4357686" y="3171816"/>
            <a:ext cx="4357718" cy="1000132"/>
          </a:xfrm>
          <a:prstGeom prst="roundRect">
            <a:avLst/>
          </a:prstGeom>
          <a:no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sym typeface="Wingdings" pitchFamily="2" charset="2"/>
              </a:rPr>
              <a:t>تعد معالجة مياه الصرف الصحي والصناعي مسألة مهمة في العالم العربي</a:t>
            </a:r>
          </a:p>
        </p:txBody>
      </p:sp>
      <p:sp>
        <p:nvSpPr>
          <p:cNvPr id="10" name="مستطيل مستدير الزوايا 9"/>
          <p:cNvSpPr/>
          <p:nvPr/>
        </p:nvSpPr>
        <p:spPr>
          <a:xfrm>
            <a:off x="428596" y="3171816"/>
            <a:ext cx="3714776" cy="1000132"/>
          </a:xfrm>
          <a:prstGeom prst="roundRect">
            <a:avLst/>
          </a:prstGeom>
          <a:no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ستطيل مستدير الزوايا 10"/>
          <p:cNvSpPr/>
          <p:nvPr/>
        </p:nvSpPr>
        <p:spPr>
          <a:xfrm>
            <a:off x="4357686" y="4229096"/>
            <a:ext cx="4357718" cy="1000132"/>
          </a:xfrm>
          <a:prstGeom prst="roundRect">
            <a:avLst/>
          </a:prstGeom>
          <a:no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sym typeface="Wingdings" pitchFamily="2" charset="2"/>
              </a:rPr>
              <a:t>تحت وطأة التقدم العلمي والطبي تراجعت أدوية الأعشاب وحلت محلها الأدوية الكيميائية</a:t>
            </a:r>
          </a:p>
        </p:txBody>
      </p:sp>
      <p:sp>
        <p:nvSpPr>
          <p:cNvPr id="12" name="مستطيل مستدير الزوايا 11"/>
          <p:cNvSpPr/>
          <p:nvPr/>
        </p:nvSpPr>
        <p:spPr>
          <a:xfrm>
            <a:off x="428596" y="4229096"/>
            <a:ext cx="3714776" cy="1000132"/>
          </a:xfrm>
          <a:prstGeom prst="roundRect">
            <a:avLst/>
          </a:prstGeom>
          <a:no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ستطيل مستدير الزوايا 12"/>
          <p:cNvSpPr/>
          <p:nvPr/>
        </p:nvSpPr>
        <p:spPr>
          <a:xfrm>
            <a:off x="4357686" y="5229228"/>
            <a:ext cx="4357718" cy="1000132"/>
          </a:xfrm>
          <a:prstGeom prst="roundRect">
            <a:avLst/>
          </a:prstGeom>
          <a:no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sym typeface="Wingdings" pitchFamily="2" charset="2"/>
              </a:rPr>
              <a:t>الأقحوان يساعد نسبياً في تخفيف ألم الرأس النصفي</a:t>
            </a:r>
          </a:p>
        </p:txBody>
      </p:sp>
      <p:sp>
        <p:nvSpPr>
          <p:cNvPr id="14" name="مستطيل مستدير الزوايا 13"/>
          <p:cNvSpPr/>
          <p:nvPr/>
        </p:nvSpPr>
        <p:spPr>
          <a:xfrm>
            <a:off x="428596" y="5229228"/>
            <a:ext cx="3714776" cy="1000132"/>
          </a:xfrm>
          <a:prstGeom prst="roundRect">
            <a:avLst/>
          </a:prstGeom>
          <a:no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مربع نص 14"/>
          <p:cNvSpPr txBox="1"/>
          <p:nvPr/>
        </p:nvSpPr>
        <p:spPr>
          <a:xfrm>
            <a:off x="571472" y="1071546"/>
            <a:ext cx="3429024" cy="954107"/>
          </a:xfrm>
          <a:prstGeom prst="rect">
            <a:avLst/>
          </a:prstGeom>
          <a:noFill/>
        </p:spPr>
        <p:txBody>
          <a:bodyPr wrap="square" rtlCol="1">
            <a:spAutoFit/>
          </a:bodyPr>
          <a:lstStyle/>
          <a:p>
            <a:pPr algn="ctr"/>
            <a:r>
              <a:rPr lang="ar-SA" sz="2800" b="1" dirty="0" smtClean="0">
                <a:solidFill>
                  <a:srgbClr val="C00000"/>
                </a:solidFill>
              </a:rPr>
              <a:t>(تأكلوا)لأنها ساكنة وما قبلها مفتوح</a:t>
            </a:r>
            <a:endParaRPr lang="ar-SA" b="1" dirty="0">
              <a:solidFill>
                <a:srgbClr val="C00000"/>
              </a:solidFill>
            </a:endParaRPr>
          </a:p>
        </p:txBody>
      </p:sp>
      <p:sp>
        <p:nvSpPr>
          <p:cNvPr id="16" name="مربع نص 15"/>
          <p:cNvSpPr txBox="1"/>
          <p:nvPr/>
        </p:nvSpPr>
        <p:spPr>
          <a:xfrm>
            <a:off x="571472" y="2143116"/>
            <a:ext cx="3429024" cy="954107"/>
          </a:xfrm>
          <a:prstGeom prst="rect">
            <a:avLst/>
          </a:prstGeom>
          <a:noFill/>
        </p:spPr>
        <p:txBody>
          <a:bodyPr wrap="square" rtlCol="1">
            <a:spAutoFit/>
          </a:bodyPr>
          <a:lstStyle/>
          <a:p>
            <a:pPr algn="ctr"/>
            <a:r>
              <a:rPr lang="ar-SA" sz="2800" b="1" dirty="0" smtClean="0">
                <a:solidFill>
                  <a:srgbClr val="C00000"/>
                </a:solidFill>
              </a:rPr>
              <a:t>(الكمأة)لأنها مفتوحة وما قبلها ساكن</a:t>
            </a:r>
            <a:endParaRPr lang="ar-SA" b="1" dirty="0">
              <a:solidFill>
                <a:srgbClr val="C00000"/>
              </a:solidFill>
            </a:endParaRPr>
          </a:p>
        </p:txBody>
      </p:sp>
      <p:sp>
        <p:nvSpPr>
          <p:cNvPr id="17" name="مربع نص 16"/>
          <p:cNvSpPr txBox="1"/>
          <p:nvPr/>
        </p:nvSpPr>
        <p:spPr>
          <a:xfrm>
            <a:off x="571472" y="3189273"/>
            <a:ext cx="3429024" cy="954107"/>
          </a:xfrm>
          <a:prstGeom prst="rect">
            <a:avLst/>
          </a:prstGeom>
          <a:noFill/>
        </p:spPr>
        <p:txBody>
          <a:bodyPr wrap="square" rtlCol="1">
            <a:spAutoFit/>
          </a:bodyPr>
          <a:lstStyle/>
          <a:p>
            <a:pPr algn="ctr"/>
            <a:r>
              <a:rPr lang="ar-SA" sz="2800" b="1" dirty="0" smtClean="0">
                <a:solidFill>
                  <a:srgbClr val="C00000"/>
                </a:solidFill>
              </a:rPr>
              <a:t>(مسألة)لأنها مفتوحة وما قبلها ساكن</a:t>
            </a:r>
            <a:endParaRPr lang="ar-SA" b="1" dirty="0">
              <a:solidFill>
                <a:srgbClr val="C00000"/>
              </a:solidFill>
            </a:endParaRPr>
          </a:p>
        </p:txBody>
      </p:sp>
      <p:sp>
        <p:nvSpPr>
          <p:cNvPr id="18" name="مربع نص 17"/>
          <p:cNvSpPr txBox="1"/>
          <p:nvPr/>
        </p:nvSpPr>
        <p:spPr>
          <a:xfrm>
            <a:off x="571472" y="4214818"/>
            <a:ext cx="3429024" cy="954107"/>
          </a:xfrm>
          <a:prstGeom prst="rect">
            <a:avLst/>
          </a:prstGeom>
          <a:noFill/>
        </p:spPr>
        <p:txBody>
          <a:bodyPr wrap="square" rtlCol="1">
            <a:spAutoFit/>
          </a:bodyPr>
          <a:lstStyle/>
          <a:p>
            <a:pPr algn="ctr"/>
            <a:r>
              <a:rPr lang="ar-SA" sz="2800" b="1" dirty="0" smtClean="0">
                <a:solidFill>
                  <a:srgbClr val="C00000"/>
                </a:solidFill>
              </a:rPr>
              <a:t>(وطأة)لأنها مفتوحة وما قبلها ساكن</a:t>
            </a:r>
            <a:endParaRPr lang="ar-SA" b="1" dirty="0">
              <a:solidFill>
                <a:srgbClr val="C00000"/>
              </a:solidFill>
            </a:endParaRPr>
          </a:p>
        </p:txBody>
      </p:sp>
      <p:sp>
        <p:nvSpPr>
          <p:cNvPr id="19" name="مربع نص 18"/>
          <p:cNvSpPr txBox="1"/>
          <p:nvPr/>
        </p:nvSpPr>
        <p:spPr>
          <a:xfrm>
            <a:off x="571472" y="5260975"/>
            <a:ext cx="3429024" cy="954107"/>
          </a:xfrm>
          <a:prstGeom prst="rect">
            <a:avLst/>
          </a:prstGeom>
          <a:noFill/>
        </p:spPr>
        <p:txBody>
          <a:bodyPr wrap="square" rtlCol="1">
            <a:spAutoFit/>
          </a:bodyPr>
          <a:lstStyle/>
          <a:p>
            <a:pPr algn="ctr"/>
            <a:r>
              <a:rPr lang="ar-SA" sz="2800" b="1" dirty="0" smtClean="0">
                <a:solidFill>
                  <a:srgbClr val="C00000"/>
                </a:solidFill>
              </a:rPr>
              <a:t>(الرأس)لأنها ساكنة وما قبلها مفتوح</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1000"/>
                                        <p:tgtEl>
                                          <p:spTgt spid="5"/>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out)">
                                      <p:cBhvr>
                                        <p:cTn id="16" dur="1000"/>
                                        <p:tgtEl>
                                          <p:spTgt spid="6"/>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out)">
                                      <p:cBhvr>
                                        <p:cTn id="19" dur="1000"/>
                                        <p:tgtEl>
                                          <p:spTgt spid="7"/>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out)">
                                      <p:cBhvr>
                                        <p:cTn id="22" dur="1000"/>
                                        <p:tgtEl>
                                          <p:spTgt spid="8"/>
                                        </p:tgtEl>
                                      </p:cBhvr>
                                    </p:animEffect>
                                  </p:childTnLst>
                                </p:cTn>
                              </p:par>
                              <p:par>
                                <p:cTn id="23" presetID="6" presetClass="entr" presetSubtype="3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ircle(out)">
                                      <p:cBhvr>
                                        <p:cTn id="25" dur="1000"/>
                                        <p:tgtEl>
                                          <p:spTgt spid="9"/>
                                        </p:tgtEl>
                                      </p:cBhvr>
                                    </p:animEffect>
                                  </p:childTnLst>
                                </p:cTn>
                              </p:par>
                              <p:par>
                                <p:cTn id="26" presetID="6" presetClass="entr" presetSubtype="3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ircle(out)">
                                      <p:cBhvr>
                                        <p:cTn id="28" dur="1000"/>
                                        <p:tgtEl>
                                          <p:spTgt spid="10"/>
                                        </p:tgtEl>
                                      </p:cBhvr>
                                    </p:animEffect>
                                  </p:childTnLst>
                                </p:cTn>
                              </p:par>
                              <p:par>
                                <p:cTn id="29" presetID="6" presetClass="entr" presetSubtype="32"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ircle(out)">
                                      <p:cBhvr>
                                        <p:cTn id="31" dur="1000"/>
                                        <p:tgtEl>
                                          <p:spTgt spid="11"/>
                                        </p:tgtEl>
                                      </p:cBhvr>
                                    </p:animEffect>
                                  </p:childTnLst>
                                </p:cTn>
                              </p:par>
                              <p:par>
                                <p:cTn id="32" presetID="6" presetClass="entr" presetSubtype="3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ircle(out)">
                                      <p:cBhvr>
                                        <p:cTn id="34" dur="1000"/>
                                        <p:tgtEl>
                                          <p:spTgt spid="12"/>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circle(out)">
                                      <p:cBhvr>
                                        <p:cTn id="37" dur="1000"/>
                                        <p:tgtEl>
                                          <p:spTgt spid="13"/>
                                        </p:tgtEl>
                                      </p:cBhvr>
                                    </p:animEffect>
                                  </p:childTnLst>
                                </p:cTn>
                              </p:par>
                              <p:par>
                                <p:cTn id="38" presetID="6" presetClass="entr" presetSubtype="32"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circle(out)">
                                      <p:cBhvr>
                                        <p:cTn id="40" dur="10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6"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Horizontal)">
                                      <p:cBhvr>
                                        <p:cTn id="45" dur="10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6"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barn(inHorizontal)">
                                      <p:cBhvr>
                                        <p:cTn id="50" dur="10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6"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barn(inHorizontal)">
                                      <p:cBhvr>
                                        <p:cTn id="55" dur="10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6"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inHorizontal)">
                                      <p:cBhvr>
                                        <p:cTn id="60" dur="10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6"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barn(inHorizontal)">
                                      <p:cBhvr>
                                        <p:cTn id="6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591119" y="162110"/>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a:t>
            </a:r>
          </a:p>
        </p:txBody>
      </p:sp>
      <p:sp>
        <p:nvSpPr>
          <p:cNvPr id="4" name="مربع نص 3"/>
          <p:cNvSpPr txBox="1"/>
          <p:nvPr/>
        </p:nvSpPr>
        <p:spPr>
          <a:xfrm>
            <a:off x="3857620" y="119698"/>
            <a:ext cx="3823662"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أمثل لما يأتي في جمل مفيدة:</a:t>
            </a:r>
            <a:endParaRPr lang="ar-SA" sz="2800" b="1" dirty="0">
              <a:effectLst>
                <a:glow rad="101600">
                  <a:schemeClr val="accent2">
                    <a:satMod val="175000"/>
                    <a:alpha val="40000"/>
                  </a:schemeClr>
                </a:glow>
              </a:effectLst>
            </a:endParaRPr>
          </a:p>
        </p:txBody>
      </p:sp>
      <p:sp>
        <p:nvSpPr>
          <p:cNvPr id="5" name="مستطيل مخدوش من كلا الطرفين 4"/>
          <p:cNvSpPr/>
          <p:nvPr/>
        </p:nvSpPr>
        <p:spPr>
          <a:xfrm rot="168433">
            <a:off x="1439140" y="569529"/>
            <a:ext cx="5786478" cy="1289323"/>
          </a:xfrm>
          <a:prstGeom prst="snip2SameRect">
            <a:avLst/>
          </a:prstGeom>
          <a:gradFill flip="none" rotWithShape="1">
            <a:gsLst>
              <a:gs pos="0">
                <a:srgbClr val="F01C4E">
                  <a:tint val="66000"/>
                  <a:satMod val="160000"/>
                </a:srgbClr>
              </a:gs>
              <a:gs pos="50000">
                <a:srgbClr val="F01C4E">
                  <a:tint val="44500"/>
                  <a:satMod val="160000"/>
                </a:srgbClr>
              </a:gs>
              <a:gs pos="100000">
                <a:srgbClr val="F01C4E">
                  <a:tint val="23500"/>
                  <a:satMod val="160000"/>
                </a:srgbClr>
              </a:gs>
            </a:gsLst>
            <a:path path="circle">
              <a:fillToRect l="50000" t="50000" r="50000" b="50000"/>
            </a:path>
            <a:tileRect/>
          </a:gradFill>
          <a:ln w="57150">
            <a:solidFill>
              <a:schemeClr val="accent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1/ اسم وسطه همزة مفتوحة قبلها حرف ساكن.</a:t>
            </a:r>
          </a:p>
          <a:p>
            <a:pPr algn="ctr"/>
            <a:r>
              <a:rPr lang="ar-SA" sz="2400" b="1" dirty="0" smtClean="0">
                <a:solidFill>
                  <a:schemeClr val="tx1"/>
                </a:solidFill>
              </a:rPr>
              <a:t>2/ فعل وسطه همزة ساكنة قبلها حرف مفتوح.</a:t>
            </a:r>
          </a:p>
          <a:p>
            <a:pPr algn="ctr"/>
            <a:r>
              <a:rPr lang="ar-SA" sz="2400" b="1" dirty="0" smtClean="0">
                <a:solidFill>
                  <a:schemeClr val="tx1"/>
                </a:solidFill>
              </a:rPr>
              <a:t>3/ اسم وسطه همزة مفتوحة قبلها حرف مفتوح.</a:t>
            </a:r>
            <a:endParaRPr lang="ar-SA" sz="2400" b="1" dirty="0">
              <a:solidFill>
                <a:schemeClr val="tx1"/>
              </a:solidFill>
            </a:endParaRPr>
          </a:p>
        </p:txBody>
      </p:sp>
      <p:sp>
        <p:nvSpPr>
          <p:cNvPr id="7" name="مخطط انسيابي: شريط مثقب 6"/>
          <p:cNvSpPr/>
          <p:nvPr/>
        </p:nvSpPr>
        <p:spPr>
          <a:xfrm rot="726338">
            <a:off x="7591119" y="2094161"/>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نشاط4</a:t>
            </a:r>
          </a:p>
        </p:txBody>
      </p:sp>
      <p:sp>
        <p:nvSpPr>
          <p:cNvPr id="8" name="مربع نص 7"/>
          <p:cNvSpPr txBox="1"/>
          <p:nvPr/>
        </p:nvSpPr>
        <p:spPr>
          <a:xfrm>
            <a:off x="642910" y="2000240"/>
            <a:ext cx="7038372"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أضع رقماً للجمل التالية:لتكوين قطعة،ثم أعيد كتابتها مع وضع علامات الترقيم:</a:t>
            </a:r>
            <a:endParaRPr lang="ar-SA" sz="2800" b="1" dirty="0">
              <a:effectLst>
                <a:glow rad="101600">
                  <a:schemeClr val="accent2">
                    <a:satMod val="175000"/>
                    <a:alpha val="40000"/>
                  </a:schemeClr>
                </a:glow>
              </a:effectLst>
            </a:endParaRPr>
          </a:p>
        </p:txBody>
      </p:sp>
      <p:sp>
        <p:nvSpPr>
          <p:cNvPr id="9" name="مستطيل مستدير الزوايا 8"/>
          <p:cNvSpPr/>
          <p:nvPr/>
        </p:nvSpPr>
        <p:spPr>
          <a:xfrm>
            <a:off x="6072198" y="3000372"/>
            <a:ext cx="2357454" cy="500066"/>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ويساعده على النمو</a:t>
            </a:r>
            <a:endParaRPr lang="ar-SA" sz="2400" b="1" dirty="0">
              <a:solidFill>
                <a:schemeClr val="tx1"/>
              </a:solidFill>
            </a:endParaRPr>
          </a:p>
        </p:txBody>
      </p:sp>
      <p:sp>
        <p:nvSpPr>
          <p:cNvPr id="10" name="مستطيل مستدير الزوايا 9"/>
          <p:cNvSpPr/>
          <p:nvPr/>
        </p:nvSpPr>
        <p:spPr>
          <a:xfrm>
            <a:off x="285720" y="3071810"/>
            <a:ext cx="5357850" cy="500066"/>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والتمارين الرياضية كالمشي والجري والسباحة</a:t>
            </a:r>
            <a:endParaRPr lang="ar-SA" sz="2400" b="1" dirty="0">
              <a:solidFill>
                <a:schemeClr val="tx1"/>
              </a:solidFill>
            </a:endParaRPr>
          </a:p>
        </p:txBody>
      </p:sp>
      <p:sp>
        <p:nvSpPr>
          <p:cNvPr id="11" name="مستطيل مستدير الزوايا 10"/>
          <p:cNvSpPr/>
          <p:nvPr/>
        </p:nvSpPr>
        <p:spPr>
          <a:xfrm>
            <a:off x="5286380" y="3857628"/>
            <a:ext cx="3571900" cy="500066"/>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  والنوم المبكر يعيد للجسم نشاطه</a:t>
            </a:r>
            <a:endParaRPr lang="ar-SA" sz="2400" b="1" dirty="0">
              <a:solidFill>
                <a:schemeClr val="tx1"/>
              </a:solidFill>
            </a:endParaRPr>
          </a:p>
        </p:txBody>
      </p:sp>
      <p:sp>
        <p:nvSpPr>
          <p:cNvPr id="12" name="مستطيل مستدير الزوايا 11"/>
          <p:cNvSpPr/>
          <p:nvPr/>
        </p:nvSpPr>
        <p:spPr>
          <a:xfrm>
            <a:off x="214282" y="4500570"/>
            <a:ext cx="5357850" cy="500066"/>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الغذاء الصحي المتوازن يمد الإنسان بالطاقة اللازمة</a:t>
            </a:r>
            <a:endParaRPr lang="ar-SA" sz="2200" b="1" dirty="0">
              <a:solidFill>
                <a:schemeClr val="tx1"/>
              </a:solidFill>
            </a:endParaRPr>
          </a:p>
        </p:txBody>
      </p:sp>
      <p:sp>
        <p:nvSpPr>
          <p:cNvPr id="13" name="مستطيل مستدير الزوايا 12"/>
          <p:cNvSpPr/>
          <p:nvPr/>
        </p:nvSpPr>
        <p:spPr>
          <a:xfrm>
            <a:off x="5214942" y="5143512"/>
            <a:ext cx="3000396" cy="500066"/>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تفيد القلب والعضلات</a:t>
            </a:r>
            <a:endParaRPr lang="ar-SA" sz="2400" b="1" dirty="0">
              <a:solidFill>
                <a:schemeClr val="tx1"/>
              </a:solidFill>
            </a:endParaRPr>
          </a:p>
        </p:txBody>
      </p:sp>
      <p:sp>
        <p:nvSpPr>
          <p:cNvPr id="14" name="مستطيل مستدير الزوايا 13"/>
          <p:cNvSpPr/>
          <p:nvPr/>
        </p:nvSpPr>
        <p:spPr>
          <a:xfrm>
            <a:off x="714348" y="5429264"/>
            <a:ext cx="4071966" cy="500066"/>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فالنوم نعمة من نعم الله الكبرى</a:t>
            </a:r>
            <a:endParaRPr lang="ar-SA" sz="2400" b="1" dirty="0">
              <a:solidFill>
                <a:schemeClr val="tx1"/>
              </a:solidFill>
            </a:endParaRPr>
          </a:p>
        </p:txBody>
      </p:sp>
      <p:sp>
        <p:nvSpPr>
          <p:cNvPr id="15" name="مستطيل مستدير الزوايا 14"/>
          <p:cNvSpPr/>
          <p:nvPr/>
        </p:nvSpPr>
        <p:spPr>
          <a:xfrm>
            <a:off x="2285984" y="6072206"/>
            <a:ext cx="5357850" cy="500066"/>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فلمَ لا نعمل بهذه النصائح حفاظاً على الصحة </a:t>
            </a:r>
            <a:endParaRPr lang="ar-SA" sz="2400" b="1" dirty="0">
              <a:solidFill>
                <a:schemeClr val="tx1"/>
              </a:solidFill>
            </a:endParaRPr>
          </a:p>
        </p:txBody>
      </p:sp>
      <p:sp>
        <p:nvSpPr>
          <p:cNvPr id="16" name="شكل بيضاوي 15"/>
          <p:cNvSpPr/>
          <p:nvPr/>
        </p:nvSpPr>
        <p:spPr>
          <a:xfrm>
            <a:off x="8286776" y="2928934"/>
            <a:ext cx="571504" cy="57150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rgbClr val="C00000"/>
                </a:solidFill>
              </a:rPr>
              <a:t>2</a:t>
            </a:r>
          </a:p>
        </p:txBody>
      </p:sp>
      <p:sp>
        <p:nvSpPr>
          <p:cNvPr id="17" name="شكل بيضاوي 16"/>
          <p:cNvSpPr/>
          <p:nvPr/>
        </p:nvSpPr>
        <p:spPr>
          <a:xfrm>
            <a:off x="5286380" y="3071810"/>
            <a:ext cx="571504" cy="57150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5</a:t>
            </a:r>
            <a:endParaRPr lang="ar-SA" sz="2800" b="1" dirty="0">
              <a:solidFill>
                <a:srgbClr val="C00000"/>
              </a:solidFill>
            </a:endParaRPr>
          </a:p>
        </p:txBody>
      </p:sp>
      <p:sp>
        <p:nvSpPr>
          <p:cNvPr id="18" name="شكل بيضاوي 17"/>
          <p:cNvSpPr/>
          <p:nvPr/>
        </p:nvSpPr>
        <p:spPr>
          <a:xfrm>
            <a:off x="8572528" y="3786190"/>
            <a:ext cx="438152" cy="57150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3</a:t>
            </a:r>
            <a:endParaRPr lang="ar-SA" sz="2800" b="1" dirty="0">
              <a:solidFill>
                <a:srgbClr val="C00000"/>
              </a:solidFill>
            </a:endParaRPr>
          </a:p>
        </p:txBody>
      </p:sp>
      <p:sp>
        <p:nvSpPr>
          <p:cNvPr id="19" name="شكل بيضاوي 18"/>
          <p:cNvSpPr/>
          <p:nvPr/>
        </p:nvSpPr>
        <p:spPr>
          <a:xfrm>
            <a:off x="8001024" y="5072074"/>
            <a:ext cx="571504" cy="57150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6</a:t>
            </a:r>
            <a:endParaRPr lang="ar-SA" b="1" dirty="0">
              <a:solidFill>
                <a:srgbClr val="C00000"/>
              </a:solidFill>
            </a:endParaRPr>
          </a:p>
        </p:txBody>
      </p:sp>
      <p:sp>
        <p:nvSpPr>
          <p:cNvPr id="20" name="شكل بيضاوي 19"/>
          <p:cNvSpPr/>
          <p:nvPr/>
        </p:nvSpPr>
        <p:spPr>
          <a:xfrm>
            <a:off x="4429124" y="5357826"/>
            <a:ext cx="571504" cy="57150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4</a:t>
            </a:r>
            <a:endParaRPr lang="ar-SA" sz="2800" b="1" dirty="0">
              <a:solidFill>
                <a:srgbClr val="C00000"/>
              </a:solidFill>
            </a:endParaRPr>
          </a:p>
        </p:txBody>
      </p:sp>
      <p:sp>
        <p:nvSpPr>
          <p:cNvPr id="21" name="شكل بيضاوي 20"/>
          <p:cNvSpPr/>
          <p:nvPr/>
        </p:nvSpPr>
        <p:spPr>
          <a:xfrm>
            <a:off x="7358082" y="6000768"/>
            <a:ext cx="571504" cy="57150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rgbClr val="C00000"/>
                </a:solidFill>
              </a:rPr>
              <a:t>7</a:t>
            </a:r>
            <a:endParaRPr lang="ar-SA" sz="2800" b="1" dirty="0">
              <a:solidFill>
                <a:srgbClr val="C00000"/>
              </a:solidFill>
            </a:endParaRPr>
          </a:p>
        </p:txBody>
      </p:sp>
      <p:sp>
        <p:nvSpPr>
          <p:cNvPr id="22" name="شكل بيضاوي 21"/>
          <p:cNvSpPr/>
          <p:nvPr/>
        </p:nvSpPr>
        <p:spPr>
          <a:xfrm>
            <a:off x="5286380" y="4429132"/>
            <a:ext cx="571504" cy="571504"/>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rgbClr val="C00000"/>
                </a:solidFill>
              </a:rPr>
              <a:t>1</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7" presetClass="entr" presetSubtype="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1+#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par>
                                <p:cTn id="15" presetID="6" presetClass="entr" presetSubtype="3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out)">
                                      <p:cBhvr>
                                        <p:cTn id="17" dur="1000"/>
                                        <p:tgtEl>
                                          <p:spTgt spid="7"/>
                                        </p:tgtEl>
                                      </p:cBhvr>
                                    </p:animEffect>
                                  </p:childTnLst>
                                </p:cTn>
                              </p:par>
                              <p:par>
                                <p:cTn id="18" presetID="6" presetClass="entr" presetSubtype="3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ircle(out)">
                                      <p:cBhvr>
                                        <p:cTn id="20" dur="1000"/>
                                        <p:tgtEl>
                                          <p:spTgt spid="8"/>
                                        </p:tgtEl>
                                      </p:cBhvr>
                                    </p:animEffect>
                                  </p:childTnLst>
                                </p:cTn>
                              </p:par>
                              <p:par>
                                <p:cTn id="21" presetID="21" presetClass="entr" presetSubtype="3"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heel(3)">
                                      <p:cBhvr>
                                        <p:cTn id="23" dur="1000"/>
                                        <p:tgtEl>
                                          <p:spTgt spid="9"/>
                                        </p:tgtEl>
                                      </p:cBhvr>
                                    </p:animEffect>
                                  </p:childTnLst>
                                </p:cTn>
                              </p:par>
                              <p:par>
                                <p:cTn id="24" presetID="21" presetClass="entr" presetSubtype="3"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3)">
                                      <p:cBhvr>
                                        <p:cTn id="26" dur="1000"/>
                                        <p:tgtEl>
                                          <p:spTgt spid="10"/>
                                        </p:tgtEl>
                                      </p:cBhvr>
                                    </p:animEffect>
                                  </p:childTnLst>
                                </p:cTn>
                              </p:par>
                              <p:par>
                                <p:cTn id="27" presetID="21" presetClass="entr" presetSubtype="3"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3)">
                                      <p:cBhvr>
                                        <p:cTn id="29" dur="1000"/>
                                        <p:tgtEl>
                                          <p:spTgt spid="11"/>
                                        </p:tgtEl>
                                      </p:cBhvr>
                                    </p:animEffect>
                                  </p:childTnLst>
                                </p:cTn>
                              </p:par>
                              <p:par>
                                <p:cTn id="30" presetID="21" presetClass="entr" presetSubtype="3"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heel(3)">
                                      <p:cBhvr>
                                        <p:cTn id="32" dur="1000"/>
                                        <p:tgtEl>
                                          <p:spTgt spid="12"/>
                                        </p:tgtEl>
                                      </p:cBhvr>
                                    </p:animEffect>
                                  </p:childTnLst>
                                </p:cTn>
                              </p:par>
                              <p:par>
                                <p:cTn id="33" presetID="21" presetClass="entr" presetSubtype="3"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heel(3)">
                                      <p:cBhvr>
                                        <p:cTn id="35" dur="1000"/>
                                        <p:tgtEl>
                                          <p:spTgt spid="13"/>
                                        </p:tgtEl>
                                      </p:cBhvr>
                                    </p:animEffect>
                                  </p:childTnLst>
                                </p:cTn>
                              </p:par>
                              <p:par>
                                <p:cTn id="36" presetID="21" presetClass="entr" presetSubtype="3"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heel(3)">
                                      <p:cBhvr>
                                        <p:cTn id="38" dur="1000"/>
                                        <p:tgtEl>
                                          <p:spTgt spid="14"/>
                                        </p:tgtEl>
                                      </p:cBhvr>
                                    </p:animEffect>
                                  </p:childTnLst>
                                </p:cTn>
                              </p:par>
                              <p:par>
                                <p:cTn id="39" presetID="21" presetClass="entr" presetSubtype="3"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heel(3)">
                                      <p:cBhvr>
                                        <p:cTn id="41" dur="10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heel(4)">
                                      <p:cBhvr>
                                        <p:cTn id="46" dur="10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4"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heel(4)">
                                      <p:cBhvr>
                                        <p:cTn id="51" dur="10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4"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heel(4)">
                                      <p:cBhvr>
                                        <p:cTn id="56" dur="1000"/>
                                        <p:tgtEl>
                                          <p:spTgt spid="18"/>
                                        </p:tgtEl>
                                      </p:cBhvr>
                                    </p:animEffect>
                                  </p:childTnLst>
                                </p:cTn>
                              </p:par>
                            </p:childTnLst>
                          </p:cTn>
                        </p:par>
                      </p:childTnLst>
                    </p:cTn>
                  </p:par>
                  <p:par>
                    <p:cTn id="57" fill="hold">
                      <p:stCondLst>
                        <p:cond delay="indefinite"/>
                      </p:stCondLst>
                      <p:childTnLst>
                        <p:par>
                          <p:cTn id="58" fill="hold">
                            <p:stCondLst>
                              <p:cond delay="0"/>
                            </p:stCondLst>
                            <p:childTnLst>
                              <p:par>
                                <p:cTn id="59" presetID="21" presetClass="entr" presetSubtype="4"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heel(4)">
                                      <p:cBhvr>
                                        <p:cTn id="61" dur="10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21" presetClass="entr" presetSubtype="4"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heel(4)">
                                      <p:cBhvr>
                                        <p:cTn id="66" dur="1000"/>
                                        <p:tgtEl>
                                          <p:spTgt spid="17"/>
                                        </p:tgtEl>
                                      </p:cBhvr>
                                    </p:animEffect>
                                  </p:childTnLst>
                                </p:cTn>
                              </p:par>
                            </p:childTnLst>
                          </p:cTn>
                        </p:par>
                      </p:childTnLst>
                    </p:cTn>
                  </p:par>
                  <p:par>
                    <p:cTn id="67" fill="hold">
                      <p:stCondLst>
                        <p:cond delay="indefinite"/>
                      </p:stCondLst>
                      <p:childTnLst>
                        <p:par>
                          <p:cTn id="68" fill="hold">
                            <p:stCondLst>
                              <p:cond delay="0"/>
                            </p:stCondLst>
                            <p:childTnLst>
                              <p:par>
                                <p:cTn id="69" presetID="21" presetClass="entr" presetSubtype="4"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heel(4)">
                                      <p:cBhvr>
                                        <p:cTn id="71" dur="10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21" presetClass="entr" presetSubtype="4"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heel(4)">
                                      <p:cBhvr>
                                        <p:cTn id="7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7" grpId="0" animBg="1"/>
      <p:bldP spid="8" grpId="0"/>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مستدير الزوايا 2"/>
          <p:cNvSpPr/>
          <p:nvPr/>
        </p:nvSpPr>
        <p:spPr>
          <a:xfrm>
            <a:off x="500034" y="142852"/>
            <a:ext cx="8072494" cy="1285884"/>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الغذاء الصحي المتوازن يمد الإنسان بالطاقة اللازمة،ويساعده على النمو.والنوم المبكر يعيد للجسم نشاطه،فالنوم نعمة من نعم الله الكبرى.والتمارين الرياضية كالمشي والجري والسباحة،تفيد القلب والعضلات.فلم لا نعمل بهذه النصائح حفاظاًُ على الصحة؟</a:t>
            </a:r>
            <a:endParaRPr lang="ar-SA" sz="2200" b="1" dirty="0">
              <a:solidFill>
                <a:schemeClr val="tx1"/>
              </a:solidFill>
            </a:endParaRPr>
          </a:p>
        </p:txBody>
      </p:sp>
      <p:sp>
        <p:nvSpPr>
          <p:cNvPr id="4" name="مستطيل مستدير الزوايا 3"/>
          <p:cNvSpPr/>
          <p:nvPr/>
        </p:nvSpPr>
        <p:spPr>
          <a:xfrm>
            <a:off x="214282" y="2000240"/>
            <a:ext cx="8715436" cy="4714908"/>
          </a:xfrm>
          <a:prstGeom prst="roundRect">
            <a:avLst/>
          </a:prstGeom>
          <a:gradFill flip="none" rotWithShape="1">
            <a:gsLst>
              <a:gs pos="0">
                <a:srgbClr val="F01C4E">
                  <a:tint val="66000"/>
                  <a:satMod val="160000"/>
                </a:srgbClr>
              </a:gs>
              <a:gs pos="50000">
                <a:srgbClr val="F01C4E">
                  <a:tint val="44500"/>
                  <a:satMod val="160000"/>
                </a:srgbClr>
              </a:gs>
              <a:gs pos="100000">
                <a:srgbClr val="F01C4E">
                  <a:tint val="23500"/>
                  <a:satMod val="160000"/>
                </a:srgbClr>
              </a:gs>
            </a:gsLst>
            <a:path path="circle">
              <a:fillToRect t="100000" r="100000"/>
            </a:path>
            <a:tileRect l="-100000" b="-10000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000" b="1" dirty="0" smtClean="0">
              <a:solidFill>
                <a:schemeClr val="tx1"/>
              </a:solidFill>
            </a:endParaRPr>
          </a:p>
          <a:p>
            <a:pPr algn="ctr"/>
            <a:r>
              <a:rPr lang="ar-SA" sz="2400" b="1" dirty="0" smtClean="0">
                <a:solidFill>
                  <a:srgbClr val="C00000"/>
                </a:solidFill>
              </a:rPr>
              <a:t>الحيوانات والزلازل </a:t>
            </a:r>
          </a:p>
          <a:p>
            <a:pPr algn="ctr"/>
            <a:r>
              <a:rPr lang="ar-SA" sz="2200" b="1" dirty="0" smtClean="0">
                <a:solidFill>
                  <a:schemeClr val="tx1"/>
                </a:solidFill>
              </a:rPr>
              <a:t>وجد علماء الجيولوجيا أن ثمة تغيرات تحدث في الأرض قبل وقوع الزلازل    ولكنهم لم يتوصلوا بعد إلى تصميم جهاز للتحذير من الزلازل    ولم يبق أمام البشرية إلا أن تعتمد على طريقة واحدة يمكن بوساطتها توقع حدوث الزلازل    وهذه الطريقة هي مراقبة سلوك حيوانات معينة</a:t>
            </a:r>
          </a:p>
          <a:p>
            <a:pPr algn="ctr"/>
            <a:r>
              <a:rPr lang="ar-SA" sz="2200" b="1" dirty="0" smtClean="0">
                <a:solidFill>
                  <a:schemeClr val="tx1"/>
                </a:solidFill>
              </a:rPr>
              <a:t>ضرب زلزال عنيف مدينة صينية    ولم يلق حتفه إلا عدد من السكان     وسبب ذلك أن حكومة الصين أبلغت الناس قبل أيام من حدوث الزلزال بالنزوح إلى أماكن أكثر أماناً</a:t>
            </a:r>
          </a:p>
          <a:p>
            <a:pPr algn="ctr"/>
            <a:r>
              <a:rPr lang="ar-SA" sz="2200" b="1" dirty="0" smtClean="0">
                <a:solidFill>
                  <a:schemeClr val="tx1"/>
                </a:solidFill>
              </a:rPr>
              <a:t>وهنا يثور سؤال:كيف علمت حكومة الصين بالزلزال قبل وقوعه</a:t>
            </a:r>
          </a:p>
          <a:p>
            <a:pPr algn="ctr"/>
            <a:r>
              <a:rPr lang="ar-SA" sz="2200" b="1" dirty="0" smtClean="0">
                <a:solidFill>
                  <a:schemeClr val="tx1"/>
                </a:solidFill>
              </a:rPr>
              <a:t>لقد تلقت حكومة الصين مئات التقارير بالسلوك الغريب لبعض الحيوانات  </a:t>
            </a:r>
          </a:p>
          <a:p>
            <a:pPr algn="ctr"/>
            <a:r>
              <a:rPr lang="ar-SA" sz="2200" b="1" dirty="0" smtClean="0">
                <a:solidFill>
                  <a:schemeClr val="tx1"/>
                </a:solidFill>
              </a:rPr>
              <a:t>ومثال ذلك:أن الثعابين التي من عادتها قضاء فترة الشتاء في سبات عميق    قطعت فترة بياتها الشتوي    وخرجت من جحورها فتجمدت من شدة البرد    وأن الدجاج تحاول أن تفر من حظائرها    وأن النمل لا يلتقط بيضه ولا يحمله إلى قريته    وأن كلاب الرعاة لا تطيع أصحابها     وهذه علامات تسبق حدوث الزلازل</a:t>
            </a:r>
          </a:p>
          <a:p>
            <a:pPr algn="ctr"/>
            <a:r>
              <a:rPr lang="ar-SA" sz="2000" b="1" dirty="0" smtClean="0">
                <a:solidFill>
                  <a:schemeClr val="tx1"/>
                </a:solidFill>
              </a:rPr>
              <a:t>   </a:t>
            </a:r>
            <a:endParaRPr lang="ar-SA" sz="2000" b="1" dirty="0">
              <a:solidFill>
                <a:schemeClr val="tx1"/>
              </a:solidFill>
            </a:endParaRPr>
          </a:p>
        </p:txBody>
      </p:sp>
      <p:sp>
        <p:nvSpPr>
          <p:cNvPr id="5" name="مخطط انسيابي: شريط مثقب 4"/>
          <p:cNvSpPr/>
          <p:nvPr/>
        </p:nvSpPr>
        <p:spPr>
          <a:xfrm rot="726338">
            <a:off x="7591119" y="1451219"/>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نشاط5</a:t>
            </a:r>
          </a:p>
        </p:txBody>
      </p:sp>
      <p:sp>
        <p:nvSpPr>
          <p:cNvPr id="6" name="مربع نص 5"/>
          <p:cNvSpPr txBox="1"/>
          <p:nvPr/>
        </p:nvSpPr>
        <p:spPr>
          <a:xfrm>
            <a:off x="714348" y="1477020"/>
            <a:ext cx="6895496"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أضع علامة الترقيم المناسبة في مكانها من القطعة التالية:</a:t>
            </a:r>
            <a:endParaRPr lang="ar-SA" sz="2800" b="1" dirty="0">
              <a:effectLst>
                <a:glow rad="101600">
                  <a:schemeClr val="accent2">
                    <a:satMod val="175000"/>
                    <a:alpha val="40000"/>
                  </a:schemeClr>
                </a:glow>
              </a:effectLst>
            </a:endParaRPr>
          </a:p>
        </p:txBody>
      </p:sp>
      <p:sp>
        <p:nvSpPr>
          <p:cNvPr id="7" name="مستطيل مستدير الزوايا 6"/>
          <p:cNvSpPr/>
          <p:nvPr/>
        </p:nvSpPr>
        <p:spPr>
          <a:xfrm>
            <a:off x="1571604" y="2500306"/>
            <a:ext cx="214314"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ستطيل مستدير الزوايا 7"/>
          <p:cNvSpPr/>
          <p:nvPr/>
        </p:nvSpPr>
        <p:spPr>
          <a:xfrm>
            <a:off x="3714776" y="2857496"/>
            <a:ext cx="285720"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ستطيل مستدير الزوايا 8"/>
          <p:cNvSpPr/>
          <p:nvPr/>
        </p:nvSpPr>
        <p:spPr>
          <a:xfrm>
            <a:off x="3429024" y="3214686"/>
            <a:ext cx="214282"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ستطيل مستدير الزوايا 9"/>
          <p:cNvSpPr/>
          <p:nvPr/>
        </p:nvSpPr>
        <p:spPr>
          <a:xfrm>
            <a:off x="3643306" y="3500438"/>
            <a:ext cx="285720"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ستطيل مستدير الزوايا 10"/>
          <p:cNvSpPr/>
          <p:nvPr/>
        </p:nvSpPr>
        <p:spPr>
          <a:xfrm>
            <a:off x="5286380" y="3786190"/>
            <a:ext cx="214314"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مستطيل مستدير الزوايا 11"/>
          <p:cNvSpPr/>
          <p:nvPr/>
        </p:nvSpPr>
        <p:spPr>
          <a:xfrm>
            <a:off x="2000264" y="3786190"/>
            <a:ext cx="285720"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ستطيل مستدير الزوايا 12"/>
          <p:cNvSpPr/>
          <p:nvPr/>
        </p:nvSpPr>
        <p:spPr>
          <a:xfrm>
            <a:off x="571472" y="4143380"/>
            <a:ext cx="285720"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مستطيل مستدير الزوايا 13"/>
          <p:cNvSpPr/>
          <p:nvPr/>
        </p:nvSpPr>
        <p:spPr>
          <a:xfrm>
            <a:off x="1428728" y="4500570"/>
            <a:ext cx="285720"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مستطيل مستدير الزوايا 14"/>
          <p:cNvSpPr/>
          <p:nvPr/>
        </p:nvSpPr>
        <p:spPr>
          <a:xfrm>
            <a:off x="1071538" y="4786322"/>
            <a:ext cx="285720"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6" name="مستطيل مستدير الزوايا 15"/>
          <p:cNvSpPr/>
          <p:nvPr/>
        </p:nvSpPr>
        <p:spPr>
          <a:xfrm>
            <a:off x="1643042" y="5214950"/>
            <a:ext cx="285720"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مستطيل مستدير الزوايا 16"/>
          <p:cNvSpPr/>
          <p:nvPr/>
        </p:nvSpPr>
        <p:spPr>
          <a:xfrm>
            <a:off x="7072330" y="5500702"/>
            <a:ext cx="285720"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مستطيل مستدير الزوايا 17"/>
          <p:cNvSpPr/>
          <p:nvPr/>
        </p:nvSpPr>
        <p:spPr>
          <a:xfrm>
            <a:off x="2857488" y="5500702"/>
            <a:ext cx="214282"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مستطيل مستدير الزوايا 18"/>
          <p:cNvSpPr/>
          <p:nvPr/>
        </p:nvSpPr>
        <p:spPr>
          <a:xfrm>
            <a:off x="7143768" y="5857892"/>
            <a:ext cx="285720"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0" name="مستطيل مستدير الزوايا 19"/>
          <p:cNvSpPr/>
          <p:nvPr/>
        </p:nvSpPr>
        <p:spPr>
          <a:xfrm>
            <a:off x="2857520" y="5857892"/>
            <a:ext cx="214282"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1" name="مستطيل مستدير الزوايا 20"/>
          <p:cNvSpPr/>
          <p:nvPr/>
        </p:nvSpPr>
        <p:spPr>
          <a:xfrm>
            <a:off x="5572132" y="6215082"/>
            <a:ext cx="285720"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2" name="مستطيل مستدير الزوايا 21"/>
          <p:cNvSpPr/>
          <p:nvPr/>
        </p:nvSpPr>
        <p:spPr>
          <a:xfrm>
            <a:off x="2143140" y="6215082"/>
            <a:ext cx="285720"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مربع نص 22"/>
          <p:cNvSpPr txBox="1"/>
          <p:nvPr/>
        </p:nvSpPr>
        <p:spPr>
          <a:xfrm>
            <a:off x="1500198" y="2428868"/>
            <a:ext cx="357158" cy="523220"/>
          </a:xfrm>
          <a:prstGeom prst="rect">
            <a:avLst/>
          </a:prstGeom>
          <a:noFill/>
        </p:spPr>
        <p:txBody>
          <a:bodyPr wrap="square" rtlCol="1">
            <a:spAutoFit/>
          </a:bodyPr>
          <a:lstStyle/>
          <a:p>
            <a:r>
              <a:rPr lang="ar-SA" sz="2800" b="1" dirty="0" smtClean="0"/>
              <a:t>،</a:t>
            </a:r>
            <a:endParaRPr lang="ar-SA" sz="2800" b="1" dirty="0"/>
          </a:p>
        </p:txBody>
      </p:sp>
      <p:sp>
        <p:nvSpPr>
          <p:cNvPr id="24" name="مربع نص 23"/>
          <p:cNvSpPr txBox="1"/>
          <p:nvPr/>
        </p:nvSpPr>
        <p:spPr>
          <a:xfrm>
            <a:off x="3643338" y="2762904"/>
            <a:ext cx="357158" cy="523220"/>
          </a:xfrm>
          <a:prstGeom prst="rect">
            <a:avLst/>
          </a:prstGeom>
          <a:noFill/>
        </p:spPr>
        <p:txBody>
          <a:bodyPr wrap="square" rtlCol="1">
            <a:spAutoFit/>
          </a:bodyPr>
          <a:lstStyle/>
          <a:p>
            <a:r>
              <a:rPr lang="ar-SA" sz="2800" b="1" dirty="0" smtClean="0"/>
              <a:t>،</a:t>
            </a:r>
            <a:endParaRPr lang="ar-SA" sz="2800" b="1" dirty="0"/>
          </a:p>
        </p:txBody>
      </p:sp>
      <p:sp>
        <p:nvSpPr>
          <p:cNvPr id="25" name="مربع نص 24"/>
          <p:cNvSpPr txBox="1"/>
          <p:nvPr/>
        </p:nvSpPr>
        <p:spPr>
          <a:xfrm>
            <a:off x="3357586" y="3120094"/>
            <a:ext cx="357158" cy="523220"/>
          </a:xfrm>
          <a:prstGeom prst="rect">
            <a:avLst/>
          </a:prstGeom>
          <a:noFill/>
        </p:spPr>
        <p:txBody>
          <a:bodyPr wrap="square" rtlCol="1">
            <a:spAutoFit/>
          </a:bodyPr>
          <a:lstStyle/>
          <a:p>
            <a:r>
              <a:rPr lang="ar-SA" sz="2800" b="1" dirty="0" smtClean="0"/>
              <a:t>،</a:t>
            </a:r>
            <a:endParaRPr lang="ar-SA" sz="2800" b="1" dirty="0"/>
          </a:p>
        </p:txBody>
      </p:sp>
      <p:sp>
        <p:nvSpPr>
          <p:cNvPr id="26" name="مربع نص 25"/>
          <p:cNvSpPr txBox="1"/>
          <p:nvPr/>
        </p:nvSpPr>
        <p:spPr>
          <a:xfrm>
            <a:off x="3571868" y="3334408"/>
            <a:ext cx="357158" cy="523220"/>
          </a:xfrm>
          <a:prstGeom prst="rect">
            <a:avLst/>
          </a:prstGeom>
          <a:noFill/>
        </p:spPr>
        <p:txBody>
          <a:bodyPr wrap="square" rtlCol="1">
            <a:spAutoFit/>
          </a:bodyPr>
          <a:lstStyle/>
          <a:p>
            <a:r>
              <a:rPr lang="ar-SA" sz="2800" b="1" dirty="0" smtClean="0"/>
              <a:t>.</a:t>
            </a:r>
            <a:endParaRPr lang="ar-SA" sz="2800" b="1" dirty="0"/>
          </a:p>
        </p:txBody>
      </p:sp>
      <p:sp>
        <p:nvSpPr>
          <p:cNvPr id="27" name="مربع نص 26"/>
          <p:cNvSpPr txBox="1"/>
          <p:nvPr/>
        </p:nvSpPr>
        <p:spPr>
          <a:xfrm>
            <a:off x="5214974" y="3691598"/>
            <a:ext cx="357158" cy="523220"/>
          </a:xfrm>
          <a:prstGeom prst="rect">
            <a:avLst/>
          </a:prstGeom>
          <a:noFill/>
        </p:spPr>
        <p:txBody>
          <a:bodyPr wrap="square" rtlCol="1">
            <a:spAutoFit/>
          </a:bodyPr>
          <a:lstStyle/>
          <a:p>
            <a:r>
              <a:rPr lang="ar-SA" sz="2800" b="1" dirty="0" smtClean="0"/>
              <a:t>،</a:t>
            </a:r>
            <a:endParaRPr lang="ar-SA" sz="2800" b="1" dirty="0"/>
          </a:p>
        </p:txBody>
      </p:sp>
      <p:sp>
        <p:nvSpPr>
          <p:cNvPr id="28" name="مربع نص 27"/>
          <p:cNvSpPr txBox="1"/>
          <p:nvPr/>
        </p:nvSpPr>
        <p:spPr>
          <a:xfrm>
            <a:off x="1928826" y="3691598"/>
            <a:ext cx="357158" cy="523220"/>
          </a:xfrm>
          <a:prstGeom prst="rect">
            <a:avLst/>
          </a:prstGeom>
          <a:noFill/>
        </p:spPr>
        <p:txBody>
          <a:bodyPr wrap="square" rtlCol="1">
            <a:spAutoFit/>
          </a:bodyPr>
          <a:lstStyle/>
          <a:p>
            <a:r>
              <a:rPr lang="ar-SA" sz="2800" b="1" dirty="0" smtClean="0"/>
              <a:t>،</a:t>
            </a:r>
            <a:endParaRPr lang="ar-SA" sz="2800" b="1" dirty="0"/>
          </a:p>
        </p:txBody>
      </p:sp>
      <p:sp>
        <p:nvSpPr>
          <p:cNvPr id="29" name="مربع نص 28"/>
          <p:cNvSpPr txBox="1"/>
          <p:nvPr/>
        </p:nvSpPr>
        <p:spPr>
          <a:xfrm>
            <a:off x="500034" y="3977350"/>
            <a:ext cx="357158" cy="523220"/>
          </a:xfrm>
          <a:prstGeom prst="rect">
            <a:avLst/>
          </a:prstGeom>
          <a:noFill/>
        </p:spPr>
        <p:txBody>
          <a:bodyPr wrap="square" rtlCol="1">
            <a:spAutoFit/>
          </a:bodyPr>
          <a:lstStyle/>
          <a:p>
            <a:r>
              <a:rPr lang="ar-SA" sz="2800" b="1" dirty="0" smtClean="0"/>
              <a:t>.</a:t>
            </a:r>
            <a:endParaRPr lang="ar-SA" sz="2800" b="1" dirty="0"/>
          </a:p>
        </p:txBody>
      </p:sp>
      <p:sp>
        <p:nvSpPr>
          <p:cNvPr id="30" name="مربع نص 29"/>
          <p:cNvSpPr txBox="1"/>
          <p:nvPr/>
        </p:nvSpPr>
        <p:spPr>
          <a:xfrm>
            <a:off x="1357290" y="4477416"/>
            <a:ext cx="357158" cy="523220"/>
          </a:xfrm>
          <a:prstGeom prst="rect">
            <a:avLst/>
          </a:prstGeom>
          <a:noFill/>
        </p:spPr>
        <p:txBody>
          <a:bodyPr wrap="square" rtlCol="1">
            <a:spAutoFit/>
          </a:bodyPr>
          <a:lstStyle/>
          <a:p>
            <a:r>
              <a:rPr lang="ar-SA" sz="2800" b="1" dirty="0" smtClean="0"/>
              <a:t>؟</a:t>
            </a:r>
            <a:endParaRPr lang="ar-SA" sz="2800" b="1" dirty="0"/>
          </a:p>
        </p:txBody>
      </p:sp>
      <p:sp>
        <p:nvSpPr>
          <p:cNvPr id="31" name="مربع نص 30"/>
          <p:cNvSpPr txBox="1"/>
          <p:nvPr/>
        </p:nvSpPr>
        <p:spPr>
          <a:xfrm>
            <a:off x="1000100" y="4691730"/>
            <a:ext cx="357158" cy="523220"/>
          </a:xfrm>
          <a:prstGeom prst="rect">
            <a:avLst/>
          </a:prstGeom>
          <a:noFill/>
        </p:spPr>
        <p:txBody>
          <a:bodyPr wrap="square" rtlCol="1">
            <a:spAutoFit/>
          </a:bodyPr>
          <a:lstStyle/>
          <a:p>
            <a:r>
              <a:rPr lang="ar-SA" sz="2800" b="1" dirty="0" smtClean="0"/>
              <a:t>،</a:t>
            </a:r>
            <a:endParaRPr lang="ar-SA" sz="2800" b="1" dirty="0"/>
          </a:p>
        </p:txBody>
      </p:sp>
      <p:sp>
        <p:nvSpPr>
          <p:cNvPr id="32" name="مربع نص 31"/>
          <p:cNvSpPr txBox="1"/>
          <p:nvPr/>
        </p:nvSpPr>
        <p:spPr>
          <a:xfrm>
            <a:off x="1571604" y="5120358"/>
            <a:ext cx="357158" cy="523220"/>
          </a:xfrm>
          <a:prstGeom prst="rect">
            <a:avLst/>
          </a:prstGeom>
          <a:noFill/>
        </p:spPr>
        <p:txBody>
          <a:bodyPr wrap="square" rtlCol="1">
            <a:spAutoFit/>
          </a:bodyPr>
          <a:lstStyle/>
          <a:p>
            <a:r>
              <a:rPr lang="ar-SA" sz="2800" b="1" dirty="0" smtClean="0"/>
              <a:t>،</a:t>
            </a:r>
            <a:endParaRPr lang="ar-SA" sz="2800" b="1" dirty="0"/>
          </a:p>
        </p:txBody>
      </p:sp>
      <p:sp>
        <p:nvSpPr>
          <p:cNvPr id="33" name="مربع نص 32"/>
          <p:cNvSpPr txBox="1"/>
          <p:nvPr/>
        </p:nvSpPr>
        <p:spPr>
          <a:xfrm>
            <a:off x="7000892" y="5357826"/>
            <a:ext cx="357158" cy="523220"/>
          </a:xfrm>
          <a:prstGeom prst="rect">
            <a:avLst/>
          </a:prstGeom>
          <a:noFill/>
        </p:spPr>
        <p:txBody>
          <a:bodyPr wrap="square" rtlCol="1">
            <a:spAutoFit/>
          </a:bodyPr>
          <a:lstStyle/>
          <a:p>
            <a:r>
              <a:rPr lang="ar-SA" sz="2800" b="1" dirty="0" smtClean="0"/>
              <a:t>،</a:t>
            </a:r>
            <a:endParaRPr lang="ar-SA" sz="2800" b="1" dirty="0"/>
          </a:p>
        </p:txBody>
      </p:sp>
      <p:sp>
        <p:nvSpPr>
          <p:cNvPr id="34" name="مربع نص 33"/>
          <p:cNvSpPr txBox="1"/>
          <p:nvPr/>
        </p:nvSpPr>
        <p:spPr>
          <a:xfrm>
            <a:off x="2786082" y="5406110"/>
            <a:ext cx="357158" cy="523220"/>
          </a:xfrm>
          <a:prstGeom prst="rect">
            <a:avLst/>
          </a:prstGeom>
          <a:noFill/>
        </p:spPr>
        <p:txBody>
          <a:bodyPr wrap="square" rtlCol="1">
            <a:spAutoFit/>
          </a:bodyPr>
          <a:lstStyle/>
          <a:p>
            <a:r>
              <a:rPr lang="ar-SA" sz="2800" b="1" dirty="0" smtClean="0"/>
              <a:t>،</a:t>
            </a:r>
            <a:endParaRPr lang="ar-SA" sz="2800" b="1" dirty="0"/>
          </a:p>
        </p:txBody>
      </p:sp>
      <p:sp>
        <p:nvSpPr>
          <p:cNvPr id="35" name="مربع نص 34"/>
          <p:cNvSpPr txBox="1"/>
          <p:nvPr/>
        </p:nvSpPr>
        <p:spPr>
          <a:xfrm>
            <a:off x="7072330" y="5786454"/>
            <a:ext cx="357158" cy="523220"/>
          </a:xfrm>
          <a:prstGeom prst="rect">
            <a:avLst/>
          </a:prstGeom>
          <a:noFill/>
        </p:spPr>
        <p:txBody>
          <a:bodyPr wrap="square" rtlCol="1">
            <a:spAutoFit/>
          </a:bodyPr>
          <a:lstStyle/>
          <a:p>
            <a:r>
              <a:rPr lang="ar-SA" sz="2800" b="1" dirty="0" smtClean="0"/>
              <a:t>،</a:t>
            </a:r>
            <a:endParaRPr lang="ar-SA" sz="2800" b="1" dirty="0"/>
          </a:p>
        </p:txBody>
      </p:sp>
      <p:sp>
        <p:nvSpPr>
          <p:cNvPr id="36" name="مربع نص 35"/>
          <p:cNvSpPr txBox="1"/>
          <p:nvPr/>
        </p:nvSpPr>
        <p:spPr>
          <a:xfrm>
            <a:off x="2786082" y="5763300"/>
            <a:ext cx="357158" cy="523220"/>
          </a:xfrm>
          <a:prstGeom prst="rect">
            <a:avLst/>
          </a:prstGeom>
          <a:noFill/>
        </p:spPr>
        <p:txBody>
          <a:bodyPr wrap="square" rtlCol="1">
            <a:spAutoFit/>
          </a:bodyPr>
          <a:lstStyle/>
          <a:p>
            <a:r>
              <a:rPr lang="ar-SA" sz="2800" b="1" dirty="0" smtClean="0"/>
              <a:t>،</a:t>
            </a:r>
            <a:endParaRPr lang="ar-SA" sz="2800" b="1" dirty="0"/>
          </a:p>
        </p:txBody>
      </p:sp>
      <p:sp>
        <p:nvSpPr>
          <p:cNvPr id="37" name="مربع نص 36"/>
          <p:cNvSpPr txBox="1"/>
          <p:nvPr/>
        </p:nvSpPr>
        <p:spPr>
          <a:xfrm>
            <a:off x="5500694" y="6072206"/>
            <a:ext cx="357158" cy="523220"/>
          </a:xfrm>
          <a:prstGeom prst="rect">
            <a:avLst/>
          </a:prstGeom>
          <a:noFill/>
        </p:spPr>
        <p:txBody>
          <a:bodyPr wrap="square" rtlCol="1">
            <a:spAutoFit/>
          </a:bodyPr>
          <a:lstStyle/>
          <a:p>
            <a:r>
              <a:rPr lang="ar-SA" sz="2800" b="1" dirty="0" smtClean="0"/>
              <a:t>.</a:t>
            </a:r>
            <a:endParaRPr lang="ar-SA" sz="2800" b="1" dirty="0"/>
          </a:p>
        </p:txBody>
      </p:sp>
      <p:sp>
        <p:nvSpPr>
          <p:cNvPr id="38" name="مربع نص 37"/>
          <p:cNvSpPr txBox="1"/>
          <p:nvPr/>
        </p:nvSpPr>
        <p:spPr>
          <a:xfrm>
            <a:off x="2071670" y="6072206"/>
            <a:ext cx="357158" cy="523220"/>
          </a:xfrm>
          <a:prstGeom prst="rect">
            <a:avLst/>
          </a:prstGeom>
          <a:noFill/>
        </p:spPr>
        <p:txBody>
          <a:bodyPr wrap="square" rtlCol="1">
            <a:spAutoFit/>
          </a:bodyPr>
          <a:lstStyle/>
          <a:p>
            <a:r>
              <a:rPr lang="ar-SA" sz="2800" b="1" dirty="0" smtClean="0"/>
              <a:t>.</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3)">
                                      <p:cBhvr>
                                        <p:cTn id="7" dur="1000"/>
                                        <p:tgtEl>
                                          <p:spTgt spid="3"/>
                                        </p:tgtEl>
                                      </p:cBhvr>
                                    </p:animEffect>
                                  </p:childTnLst>
                                </p:cTn>
                              </p:par>
                              <p:par>
                                <p:cTn id="8" presetID="21" presetClass="entr" presetSubtype="3"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3)">
                                      <p:cBhvr>
                                        <p:cTn id="10" dur="1000"/>
                                        <p:tgtEl>
                                          <p:spTgt spid="4"/>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1000"/>
                                        <p:tgtEl>
                                          <p:spTgt spid="5"/>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out)">
                                      <p:cBhvr>
                                        <p:cTn id="16" dur="1000"/>
                                        <p:tgtEl>
                                          <p:spTgt spid="6"/>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1000"/>
                                        <p:tgtEl>
                                          <p:spTgt spid="7"/>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1000"/>
                                        <p:tgtEl>
                                          <p:spTgt spid="8"/>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ircle(in)">
                                      <p:cBhvr>
                                        <p:cTn id="25" dur="1000"/>
                                        <p:tgtEl>
                                          <p:spTgt spid="9"/>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ircle(in)">
                                      <p:cBhvr>
                                        <p:cTn id="28" dur="1000"/>
                                        <p:tgtEl>
                                          <p:spTgt spid="10"/>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ircle(in)">
                                      <p:cBhvr>
                                        <p:cTn id="31" dur="1000"/>
                                        <p:tgtEl>
                                          <p:spTgt spid="11"/>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ircle(in)">
                                      <p:cBhvr>
                                        <p:cTn id="34" dur="1000"/>
                                        <p:tgtEl>
                                          <p:spTgt spid="12"/>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circle(in)">
                                      <p:cBhvr>
                                        <p:cTn id="37" dur="1000"/>
                                        <p:tgtEl>
                                          <p:spTgt spid="13"/>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circle(in)">
                                      <p:cBhvr>
                                        <p:cTn id="40" dur="1000"/>
                                        <p:tgtEl>
                                          <p:spTgt spid="14"/>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circle(in)">
                                      <p:cBhvr>
                                        <p:cTn id="43" dur="1000"/>
                                        <p:tgtEl>
                                          <p:spTgt spid="15"/>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circle(in)">
                                      <p:cBhvr>
                                        <p:cTn id="46" dur="1000"/>
                                        <p:tgtEl>
                                          <p:spTgt spid="16"/>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circle(in)">
                                      <p:cBhvr>
                                        <p:cTn id="49" dur="1000"/>
                                        <p:tgtEl>
                                          <p:spTgt spid="17"/>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circle(in)">
                                      <p:cBhvr>
                                        <p:cTn id="52" dur="1000"/>
                                        <p:tgtEl>
                                          <p:spTgt spid="18"/>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circle(in)">
                                      <p:cBhvr>
                                        <p:cTn id="55" dur="1000"/>
                                        <p:tgtEl>
                                          <p:spTgt spid="19"/>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circle(in)">
                                      <p:cBhvr>
                                        <p:cTn id="58" dur="1000"/>
                                        <p:tgtEl>
                                          <p:spTgt spid="20"/>
                                        </p:tgtEl>
                                      </p:cBhvr>
                                    </p:animEffect>
                                  </p:childTnLst>
                                </p:cTn>
                              </p:par>
                              <p:par>
                                <p:cTn id="59" presetID="6" presetClass="entr" presetSubtype="16"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circle(in)">
                                      <p:cBhvr>
                                        <p:cTn id="61" dur="1000"/>
                                        <p:tgtEl>
                                          <p:spTgt spid="21"/>
                                        </p:tgtEl>
                                      </p:cBhvr>
                                    </p:animEffect>
                                  </p:childTnLst>
                                </p:cTn>
                              </p:par>
                              <p:par>
                                <p:cTn id="62" presetID="6" presetClass="entr" presetSubtype="16"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circle(in)">
                                      <p:cBhvr>
                                        <p:cTn id="64" dur="1000"/>
                                        <p:tgtEl>
                                          <p:spTgt spid="22"/>
                                        </p:tgtEl>
                                      </p:cBhvr>
                                    </p:animEffect>
                                  </p:childTnLst>
                                </p:cTn>
                              </p:par>
                            </p:childTnLst>
                          </p:cTn>
                        </p:par>
                      </p:childTnLst>
                    </p:cTn>
                  </p:par>
                  <p:par>
                    <p:cTn id="65" fill="hold">
                      <p:stCondLst>
                        <p:cond delay="indefinite"/>
                      </p:stCondLst>
                      <p:childTnLst>
                        <p:par>
                          <p:cTn id="66" fill="hold">
                            <p:stCondLst>
                              <p:cond delay="0"/>
                            </p:stCondLst>
                            <p:childTnLst>
                              <p:par>
                                <p:cTn id="67" presetID="29" presetClass="entr" presetSubtype="0" fill="hold" grpId="0" nodeType="click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1000" fill="hold"/>
                                        <p:tgtEl>
                                          <p:spTgt spid="23"/>
                                        </p:tgtEl>
                                        <p:attrNameLst>
                                          <p:attrName>ppt_x</p:attrName>
                                        </p:attrNameLst>
                                      </p:cBhvr>
                                      <p:tavLst>
                                        <p:tav tm="0">
                                          <p:val>
                                            <p:strVal val="#ppt_x-.2"/>
                                          </p:val>
                                        </p:tav>
                                        <p:tav tm="100000">
                                          <p:val>
                                            <p:strVal val="#ppt_x"/>
                                          </p:val>
                                        </p:tav>
                                      </p:tavLst>
                                    </p:anim>
                                    <p:anim calcmode="lin" valueType="num">
                                      <p:cBhvr>
                                        <p:cTn id="70"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71" dur="1000"/>
                                        <p:tgtEl>
                                          <p:spTgt spid="23"/>
                                        </p:tgtEl>
                                      </p:cBhvr>
                                    </p:animEffect>
                                  </p:childTnLst>
                                </p:cTn>
                              </p:par>
                            </p:childTnLst>
                          </p:cTn>
                        </p:par>
                      </p:childTnLst>
                    </p:cTn>
                  </p:par>
                  <p:par>
                    <p:cTn id="72" fill="hold">
                      <p:stCondLst>
                        <p:cond delay="indefinite"/>
                      </p:stCondLst>
                      <p:childTnLst>
                        <p:par>
                          <p:cTn id="73" fill="hold">
                            <p:stCondLst>
                              <p:cond delay="0"/>
                            </p:stCondLst>
                            <p:childTnLst>
                              <p:par>
                                <p:cTn id="74" presetID="29" presetClass="entr" presetSubtype="0" fill="hold" grpId="0" nodeType="click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1000" fill="hold"/>
                                        <p:tgtEl>
                                          <p:spTgt spid="24"/>
                                        </p:tgtEl>
                                        <p:attrNameLst>
                                          <p:attrName>ppt_x</p:attrName>
                                        </p:attrNameLst>
                                      </p:cBhvr>
                                      <p:tavLst>
                                        <p:tav tm="0">
                                          <p:val>
                                            <p:strVal val="#ppt_x-.2"/>
                                          </p:val>
                                        </p:tav>
                                        <p:tav tm="100000">
                                          <p:val>
                                            <p:strVal val="#ppt_x"/>
                                          </p:val>
                                        </p:tav>
                                      </p:tavLst>
                                    </p:anim>
                                    <p:anim calcmode="lin" valueType="num">
                                      <p:cBhvr>
                                        <p:cTn id="77"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78" dur="1000"/>
                                        <p:tgtEl>
                                          <p:spTgt spid="24"/>
                                        </p:tgtEl>
                                      </p:cBhvr>
                                    </p:animEffect>
                                  </p:childTnLst>
                                </p:cTn>
                              </p:par>
                            </p:childTnLst>
                          </p:cTn>
                        </p:par>
                      </p:childTnLst>
                    </p:cTn>
                  </p:par>
                  <p:par>
                    <p:cTn id="79" fill="hold">
                      <p:stCondLst>
                        <p:cond delay="indefinite"/>
                      </p:stCondLst>
                      <p:childTnLst>
                        <p:par>
                          <p:cTn id="80" fill="hold">
                            <p:stCondLst>
                              <p:cond delay="0"/>
                            </p:stCondLst>
                            <p:childTnLst>
                              <p:par>
                                <p:cTn id="81" presetID="29"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p:cTn id="83" dur="1000" fill="hold"/>
                                        <p:tgtEl>
                                          <p:spTgt spid="25"/>
                                        </p:tgtEl>
                                        <p:attrNameLst>
                                          <p:attrName>ppt_x</p:attrName>
                                        </p:attrNameLst>
                                      </p:cBhvr>
                                      <p:tavLst>
                                        <p:tav tm="0">
                                          <p:val>
                                            <p:strVal val="#ppt_x-.2"/>
                                          </p:val>
                                        </p:tav>
                                        <p:tav tm="100000">
                                          <p:val>
                                            <p:strVal val="#ppt_x"/>
                                          </p:val>
                                        </p:tav>
                                      </p:tavLst>
                                    </p:anim>
                                    <p:anim calcmode="lin" valueType="num">
                                      <p:cBhvr>
                                        <p:cTn id="84"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85" dur="10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29" presetClass="entr" presetSubtype="0" fill="hold" grpId="0" nodeType="click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p:cTn id="90" dur="1000" fill="hold"/>
                                        <p:tgtEl>
                                          <p:spTgt spid="26"/>
                                        </p:tgtEl>
                                        <p:attrNameLst>
                                          <p:attrName>ppt_x</p:attrName>
                                        </p:attrNameLst>
                                      </p:cBhvr>
                                      <p:tavLst>
                                        <p:tav tm="0">
                                          <p:val>
                                            <p:strVal val="#ppt_x-.2"/>
                                          </p:val>
                                        </p:tav>
                                        <p:tav tm="100000">
                                          <p:val>
                                            <p:strVal val="#ppt_x"/>
                                          </p:val>
                                        </p:tav>
                                      </p:tavLst>
                                    </p:anim>
                                    <p:anim calcmode="lin" valueType="num">
                                      <p:cBhvr>
                                        <p:cTn id="91"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92" dur="1000"/>
                                        <p:tgtEl>
                                          <p:spTgt spid="26"/>
                                        </p:tgtEl>
                                      </p:cBhvr>
                                    </p:animEffect>
                                  </p:childTnLst>
                                </p:cTn>
                              </p:par>
                            </p:childTnLst>
                          </p:cTn>
                        </p:par>
                      </p:childTnLst>
                    </p:cTn>
                  </p:par>
                  <p:par>
                    <p:cTn id="93" fill="hold">
                      <p:stCondLst>
                        <p:cond delay="indefinite"/>
                      </p:stCondLst>
                      <p:childTnLst>
                        <p:par>
                          <p:cTn id="94" fill="hold">
                            <p:stCondLst>
                              <p:cond delay="0"/>
                            </p:stCondLst>
                            <p:childTnLst>
                              <p:par>
                                <p:cTn id="95" presetID="29" presetClass="entr" presetSubtype="0" fill="hold" grpId="0" nodeType="click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p:cTn id="97" dur="1000" fill="hold"/>
                                        <p:tgtEl>
                                          <p:spTgt spid="27"/>
                                        </p:tgtEl>
                                        <p:attrNameLst>
                                          <p:attrName>ppt_x</p:attrName>
                                        </p:attrNameLst>
                                      </p:cBhvr>
                                      <p:tavLst>
                                        <p:tav tm="0">
                                          <p:val>
                                            <p:strVal val="#ppt_x-.2"/>
                                          </p:val>
                                        </p:tav>
                                        <p:tav tm="100000">
                                          <p:val>
                                            <p:strVal val="#ppt_x"/>
                                          </p:val>
                                        </p:tav>
                                      </p:tavLst>
                                    </p:anim>
                                    <p:anim calcmode="lin" valueType="num">
                                      <p:cBhvr>
                                        <p:cTn id="98"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99" dur="1000"/>
                                        <p:tgtEl>
                                          <p:spTgt spid="27"/>
                                        </p:tgtEl>
                                      </p:cBhvr>
                                    </p:animEffect>
                                  </p:childTnLst>
                                </p:cTn>
                              </p:par>
                            </p:childTnLst>
                          </p:cTn>
                        </p:par>
                      </p:childTnLst>
                    </p:cTn>
                  </p:par>
                  <p:par>
                    <p:cTn id="100" fill="hold">
                      <p:stCondLst>
                        <p:cond delay="indefinite"/>
                      </p:stCondLst>
                      <p:childTnLst>
                        <p:par>
                          <p:cTn id="101" fill="hold">
                            <p:stCondLst>
                              <p:cond delay="0"/>
                            </p:stCondLst>
                            <p:childTnLst>
                              <p:par>
                                <p:cTn id="102" presetID="29" presetClass="entr" presetSubtype="0" fill="hold" grpId="0" nodeType="clickEffect">
                                  <p:stCondLst>
                                    <p:cond delay="0"/>
                                  </p:stCondLst>
                                  <p:childTnLst>
                                    <p:set>
                                      <p:cBhvr>
                                        <p:cTn id="103" dur="1" fill="hold">
                                          <p:stCondLst>
                                            <p:cond delay="0"/>
                                          </p:stCondLst>
                                        </p:cTn>
                                        <p:tgtEl>
                                          <p:spTgt spid="28"/>
                                        </p:tgtEl>
                                        <p:attrNameLst>
                                          <p:attrName>style.visibility</p:attrName>
                                        </p:attrNameLst>
                                      </p:cBhvr>
                                      <p:to>
                                        <p:strVal val="visible"/>
                                      </p:to>
                                    </p:set>
                                    <p:anim calcmode="lin" valueType="num">
                                      <p:cBhvr>
                                        <p:cTn id="104" dur="1000" fill="hold"/>
                                        <p:tgtEl>
                                          <p:spTgt spid="28"/>
                                        </p:tgtEl>
                                        <p:attrNameLst>
                                          <p:attrName>ppt_x</p:attrName>
                                        </p:attrNameLst>
                                      </p:cBhvr>
                                      <p:tavLst>
                                        <p:tav tm="0">
                                          <p:val>
                                            <p:strVal val="#ppt_x-.2"/>
                                          </p:val>
                                        </p:tav>
                                        <p:tav tm="100000">
                                          <p:val>
                                            <p:strVal val="#ppt_x"/>
                                          </p:val>
                                        </p:tav>
                                      </p:tavLst>
                                    </p:anim>
                                    <p:anim calcmode="lin" valueType="num">
                                      <p:cBhvr>
                                        <p:cTn id="105"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106" dur="1000"/>
                                        <p:tgtEl>
                                          <p:spTgt spid="28"/>
                                        </p:tgtEl>
                                      </p:cBhvr>
                                    </p:animEffect>
                                  </p:childTnLst>
                                </p:cTn>
                              </p:par>
                            </p:childTnLst>
                          </p:cTn>
                        </p:par>
                      </p:childTnLst>
                    </p:cTn>
                  </p:par>
                  <p:par>
                    <p:cTn id="107" fill="hold">
                      <p:stCondLst>
                        <p:cond delay="indefinite"/>
                      </p:stCondLst>
                      <p:childTnLst>
                        <p:par>
                          <p:cTn id="108" fill="hold">
                            <p:stCondLst>
                              <p:cond delay="0"/>
                            </p:stCondLst>
                            <p:childTnLst>
                              <p:par>
                                <p:cTn id="109" presetID="29" presetClass="entr" presetSubtype="0" fill="hold" grpId="0" nodeType="clickEffect">
                                  <p:stCondLst>
                                    <p:cond delay="0"/>
                                  </p:stCondLst>
                                  <p:childTnLst>
                                    <p:set>
                                      <p:cBhvr>
                                        <p:cTn id="110" dur="1" fill="hold">
                                          <p:stCondLst>
                                            <p:cond delay="0"/>
                                          </p:stCondLst>
                                        </p:cTn>
                                        <p:tgtEl>
                                          <p:spTgt spid="29"/>
                                        </p:tgtEl>
                                        <p:attrNameLst>
                                          <p:attrName>style.visibility</p:attrName>
                                        </p:attrNameLst>
                                      </p:cBhvr>
                                      <p:to>
                                        <p:strVal val="visible"/>
                                      </p:to>
                                    </p:set>
                                    <p:anim calcmode="lin" valueType="num">
                                      <p:cBhvr>
                                        <p:cTn id="111" dur="1000" fill="hold"/>
                                        <p:tgtEl>
                                          <p:spTgt spid="29"/>
                                        </p:tgtEl>
                                        <p:attrNameLst>
                                          <p:attrName>ppt_x</p:attrName>
                                        </p:attrNameLst>
                                      </p:cBhvr>
                                      <p:tavLst>
                                        <p:tav tm="0">
                                          <p:val>
                                            <p:strVal val="#ppt_x-.2"/>
                                          </p:val>
                                        </p:tav>
                                        <p:tav tm="100000">
                                          <p:val>
                                            <p:strVal val="#ppt_x"/>
                                          </p:val>
                                        </p:tav>
                                      </p:tavLst>
                                    </p:anim>
                                    <p:anim calcmode="lin" valueType="num">
                                      <p:cBhvr>
                                        <p:cTn id="112"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113" dur="1000"/>
                                        <p:tgtEl>
                                          <p:spTgt spid="29"/>
                                        </p:tgtEl>
                                      </p:cBhvr>
                                    </p:animEffect>
                                  </p:childTnLst>
                                </p:cTn>
                              </p:par>
                            </p:childTnLst>
                          </p:cTn>
                        </p:par>
                      </p:childTnLst>
                    </p:cTn>
                  </p:par>
                  <p:par>
                    <p:cTn id="114" fill="hold">
                      <p:stCondLst>
                        <p:cond delay="indefinite"/>
                      </p:stCondLst>
                      <p:childTnLst>
                        <p:par>
                          <p:cTn id="115" fill="hold">
                            <p:stCondLst>
                              <p:cond delay="0"/>
                            </p:stCondLst>
                            <p:childTnLst>
                              <p:par>
                                <p:cTn id="116" presetID="29" presetClass="entr" presetSubtype="0" fill="hold" grpId="0" nodeType="clickEffect">
                                  <p:stCondLst>
                                    <p:cond delay="0"/>
                                  </p:stCondLst>
                                  <p:childTnLst>
                                    <p:set>
                                      <p:cBhvr>
                                        <p:cTn id="117" dur="1" fill="hold">
                                          <p:stCondLst>
                                            <p:cond delay="0"/>
                                          </p:stCondLst>
                                        </p:cTn>
                                        <p:tgtEl>
                                          <p:spTgt spid="30"/>
                                        </p:tgtEl>
                                        <p:attrNameLst>
                                          <p:attrName>style.visibility</p:attrName>
                                        </p:attrNameLst>
                                      </p:cBhvr>
                                      <p:to>
                                        <p:strVal val="visible"/>
                                      </p:to>
                                    </p:set>
                                    <p:anim calcmode="lin" valueType="num">
                                      <p:cBhvr>
                                        <p:cTn id="118" dur="1000" fill="hold"/>
                                        <p:tgtEl>
                                          <p:spTgt spid="30"/>
                                        </p:tgtEl>
                                        <p:attrNameLst>
                                          <p:attrName>ppt_x</p:attrName>
                                        </p:attrNameLst>
                                      </p:cBhvr>
                                      <p:tavLst>
                                        <p:tav tm="0">
                                          <p:val>
                                            <p:strVal val="#ppt_x-.2"/>
                                          </p:val>
                                        </p:tav>
                                        <p:tav tm="100000">
                                          <p:val>
                                            <p:strVal val="#ppt_x"/>
                                          </p:val>
                                        </p:tav>
                                      </p:tavLst>
                                    </p:anim>
                                    <p:anim calcmode="lin" valueType="num">
                                      <p:cBhvr>
                                        <p:cTn id="119"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120" dur="1000"/>
                                        <p:tgtEl>
                                          <p:spTgt spid="30"/>
                                        </p:tgtEl>
                                      </p:cBhvr>
                                    </p:animEffect>
                                  </p:childTnLst>
                                </p:cTn>
                              </p:par>
                            </p:childTnLst>
                          </p:cTn>
                        </p:par>
                      </p:childTnLst>
                    </p:cTn>
                  </p:par>
                  <p:par>
                    <p:cTn id="121" fill="hold">
                      <p:stCondLst>
                        <p:cond delay="indefinite"/>
                      </p:stCondLst>
                      <p:childTnLst>
                        <p:par>
                          <p:cTn id="122" fill="hold">
                            <p:stCondLst>
                              <p:cond delay="0"/>
                            </p:stCondLst>
                            <p:childTnLst>
                              <p:par>
                                <p:cTn id="123" presetID="29" presetClass="entr" presetSubtype="0" fill="hold" grpId="0" nodeType="clickEffect">
                                  <p:stCondLst>
                                    <p:cond delay="0"/>
                                  </p:stCondLst>
                                  <p:childTnLst>
                                    <p:set>
                                      <p:cBhvr>
                                        <p:cTn id="124" dur="1" fill="hold">
                                          <p:stCondLst>
                                            <p:cond delay="0"/>
                                          </p:stCondLst>
                                        </p:cTn>
                                        <p:tgtEl>
                                          <p:spTgt spid="31"/>
                                        </p:tgtEl>
                                        <p:attrNameLst>
                                          <p:attrName>style.visibility</p:attrName>
                                        </p:attrNameLst>
                                      </p:cBhvr>
                                      <p:to>
                                        <p:strVal val="visible"/>
                                      </p:to>
                                    </p:set>
                                    <p:anim calcmode="lin" valueType="num">
                                      <p:cBhvr>
                                        <p:cTn id="125" dur="1000" fill="hold"/>
                                        <p:tgtEl>
                                          <p:spTgt spid="31"/>
                                        </p:tgtEl>
                                        <p:attrNameLst>
                                          <p:attrName>ppt_x</p:attrName>
                                        </p:attrNameLst>
                                      </p:cBhvr>
                                      <p:tavLst>
                                        <p:tav tm="0">
                                          <p:val>
                                            <p:strVal val="#ppt_x-.2"/>
                                          </p:val>
                                        </p:tav>
                                        <p:tav tm="100000">
                                          <p:val>
                                            <p:strVal val="#ppt_x"/>
                                          </p:val>
                                        </p:tav>
                                      </p:tavLst>
                                    </p:anim>
                                    <p:anim calcmode="lin" valueType="num">
                                      <p:cBhvr>
                                        <p:cTn id="126"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127" dur="1000"/>
                                        <p:tgtEl>
                                          <p:spTgt spid="31"/>
                                        </p:tgtEl>
                                      </p:cBhvr>
                                    </p:animEffect>
                                  </p:childTnLst>
                                </p:cTn>
                              </p:par>
                            </p:childTnLst>
                          </p:cTn>
                        </p:par>
                      </p:childTnLst>
                    </p:cTn>
                  </p:par>
                  <p:par>
                    <p:cTn id="128" fill="hold">
                      <p:stCondLst>
                        <p:cond delay="indefinite"/>
                      </p:stCondLst>
                      <p:childTnLst>
                        <p:par>
                          <p:cTn id="129" fill="hold">
                            <p:stCondLst>
                              <p:cond delay="0"/>
                            </p:stCondLst>
                            <p:childTnLst>
                              <p:par>
                                <p:cTn id="130" presetID="29" presetClass="entr" presetSubtype="0" fill="hold" grpId="0" nodeType="clickEffect">
                                  <p:stCondLst>
                                    <p:cond delay="0"/>
                                  </p:stCondLst>
                                  <p:childTnLst>
                                    <p:set>
                                      <p:cBhvr>
                                        <p:cTn id="131" dur="1" fill="hold">
                                          <p:stCondLst>
                                            <p:cond delay="0"/>
                                          </p:stCondLst>
                                        </p:cTn>
                                        <p:tgtEl>
                                          <p:spTgt spid="32"/>
                                        </p:tgtEl>
                                        <p:attrNameLst>
                                          <p:attrName>style.visibility</p:attrName>
                                        </p:attrNameLst>
                                      </p:cBhvr>
                                      <p:to>
                                        <p:strVal val="visible"/>
                                      </p:to>
                                    </p:set>
                                    <p:anim calcmode="lin" valueType="num">
                                      <p:cBhvr>
                                        <p:cTn id="132" dur="1000" fill="hold"/>
                                        <p:tgtEl>
                                          <p:spTgt spid="32"/>
                                        </p:tgtEl>
                                        <p:attrNameLst>
                                          <p:attrName>ppt_x</p:attrName>
                                        </p:attrNameLst>
                                      </p:cBhvr>
                                      <p:tavLst>
                                        <p:tav tm="0">
                                          <p:val>
                                            <p:strVal val="#ppt_x-.2"/>
                                          </p:val>
                                        </p:tav>
                                        <p:tav tm="100000">
                                          <p:val>
                                            <p:strVal val="#ppt_x"/>
                                          </p:val>
                                        </p:tav>
                                      </p:tavLst>
                                    </p:anim>
                                    <p:anim calcmode="lin" valueType="num">
                                      <p:cBhvr>
                                        <p:cTn id="133"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134" dur="1000"/>
                                        <p:tgtEl>
                                          <p:spTgt spid="32"/>
                                        </p:tgtEl>
                                      </p:cBhvr>
                                    </p:animEffect>
                                  </p:childTnLst>
                                </p:cTn>
                              </p:par>
                            </p:childTnLst>
                          </p:cTn>
                        </p:par>
                      </p:childTnLst>
                    </p:cTn>
                  </p:par>
                  <p:par>
                    <p:cTn id="135" fill="hold">
                      <p:stCondLst>
                        <p:cond delay="indefinite"/>
                      </p:stCondLst>
                      <p:childTnLst>
                        <p:par>
                          <p:cTn id="136" fill="hold">
                            <p:stCondLst>
                              <p:cond delay="0"/>
                            </p:stCondLst>
                            <p:childTnLst>
                              <p:par>
                                <p:cTn id="137" presetID="29" presetClass="entr" presetSubtype="0" fill="hold" grpId="0" nodeType="clickEffect">
                                  <p:stCondLst>
                                    <p:cond delay="0"/>
                                  </p:stCondLst>
                                  <p:childTnLst>
                                    <p:set>
                                      <p:cBhvr>
                                        <p:cTn id="138" dur="1" fill="hold">
                                          <p:stCondLst>
                                            <p:cond delay="0"/>
                                          </p:stCondLst>
                                        </p:cTn>
                                        <p:tgtEl>
                                          <p:spTgt spid="33"/>
                                        </p:tgtEl>
                                        <p:attrNameLst>
                                          <p:attrName>style.visibility</p:attrName>
                                        </p:attrNameLst>
                                      </p:cBhvr>
                                      <p:to>
                                        <p:strVal val="visible"/>
                                      </p:to>
                                    </p:set>
                                    <p:anim calcmode="lin" valueType="num">
                                      <p:cBhvr>
                                        <p:cTn id="139" dur="1000" fill="hold"/>
                                        <p:tgtEl>
                                          <p:spTgt spid="33"/>
                                        </p:tgtEl>
                                        <p:attrNameLst>
                                          <p:attrName>ppt_x</p:attrName>
                                        </p:attrNameLst>
                                      </p:cBhvr>
                                      <p:tavLst>
                                        <p:tav tm="0">
                                          <p:val>
                                            <p:strVal val="#ppt_x-.2"/>
                                          </p:val>
                                        </p:tav>
                                        <p:tav tm="100000">
                                          <p:val>
                                            <p:strVal val="#ppt_x"/>
                                          </p:val>
                                        </p:tav>
                                      </p:tavLst>
                                    </p:anim>
                                    <p:anim calcmode="lin" valueType="num">
                                      <p:cBhvr>
                                        <p:cTn id="140"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141" dur="1000"/>
                                        <p:tgtEl>
                                          <p:spTgt spid="33"/>
                                        </p:tgtEl>
                                      </p:cBhvr>
                                    </p:animEffect>
                                  </p:childTnLst>
                                </p:cTn>
                              </p:par>
                            </p:childTnLst>
                          </p:cTn>
                        </p:par>
                      </p:childTnLst>
                    </p:cTn>
                  </p:par>
                  <p:par>
                    <p:cTn id="142" fill="hold">
                      <p:stCondLst>
                        <p:cond delay="indefinite"/>
                      </p:stCondLst>
                      <p:childTnLst>
                        <p:par>
                          <p:cTn id="143" fill="hold">
                            <p:stCondLst>
                              <p:cond delay="0"/>
                            </p:stCondLst>
                            <p:childTnLst>
                              <p:par>
                                <p:cTn id="144" presetID="29" presetClass="entr" presetSubtype="0" fill="hold" grpId="0" nodeType="clickEffect">
                                  <p:stCondLst>
                                    <p:cond delay="0"/>
                                  </p:stCondLst>
                                  <p:childTnLst>
                                    <p:set>
                                      <p:cBhvr>
                                        <p:cTn id="145" dur="1" fill="hold">
                                          <p:stCondLst>
                                            <p:cond delay="0"/>
                                          </p:stCondLst>
                                        </p:cTn>
                                        <p:tgtEl>
                                          <p:spTgt spid="34"/>
                                        </p:tgtEl>
                                        <p:attrNameLst>
                                          <p:attrName>style.visibility</p:attrName>
                                        </p:attrNameLst>
                                      </p:cBhvr>
                                      <p:to>
                                        <p:strVal val="visible"/>
                                      </p:to>
                                    </p:set>
                                    <p:anim calcmode="lin" valueType="num">
                                      <p:cBhvr>
                                        <p:cTn id="146" dur="1000" fill="hold"/>
                                        <p:tgtEl>
                                          <p:spTgt spid="34"/>
                                        </p:tgtEl>
                                        <p:attrNameLst>
                                          <p:attrName>ppt_x</p:attrName>
                                        </p:attrNameLst>
                                      </p:cBhvr>
                                      <p:tavLst>
                                        <p:tav tm="0">
                                          <p:val>
                                            <p:strVal val="#ppt_x-.2"/>
                                          </p:val>
                                        </p:tav>
                                        <p:tav tm="100000">
                                          <p:val>
                                            <p:strVal val="#ppt_x"/>
                                          </p:val>
                                        </p:tav>
                                      </p:tavLst>
                                    </p:anim>
                                    <p:anim calcmode="lin" valueType="num">
                                      <p:cBhvr>
                                        <p:cTn id="147"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148" dur="1000"/>
                                        <p:tgtEl>
                                          <p:spTgt spid="34"/>
                                        </p:tgtEl>
                                      </p:cBhvr>
                                    </p:animEffect>
                                  </p:childTnLst>
                                </p:cTn>
                              </p:par>
                            </p:childTnLst>
                          </p:cTn>
                        </p:par>
                      </p:childTnLst>
                    </p:cTn>
                  </p:par>
                  <p:par>
                    <p:cTn id="149" fill="hold">
                      <p:stCondLst>
                        <p:cond delay="indefinite"/>
                      </p:stCondLst>
                      <p:childTnLst>
                        <p:par>
                          <p:cTn id="150" fill="hold">
                            <p:stCondLst>
                              <p:cond delay="0"/>
                            </p:stCondLst>
                            <p:childTnLst>
                              <p:par>
                                <p:cTn id="151" presetID="29" presetClass="entr" presetSubtype="0" fill="hold" grpId="0" nodeType="clickEffect">
                                  <p:stCondLst>
                                    <p:cond delay="0"/>
                                  </p:stCondLst>
                                  <p:childTnLst>
                                    <p:set>
                                      <p:cBhvr>
                                        <p:cTn id="152" dur="1" fill="hold">
                                          <p:stCondLst>
                                            <p:cond delay="0"/>
                                          </p:stCondLst>
                                        </p:cTn>
                                        <p:tgtEl>
                                          <p:spTgt spid="35"/>
                                        </p:tgtEl>
                                        <p:attrNameLst>
                                          <p:attrName>style.visibility</p:attrName>
                                        </p:attrNameLst>
                                      </p:cBhvr>
                                      <p:to>
                                        <p:strVal val="visible"/>
                                      </p:to>
                                    </p:set>
                                    <p:anim calcmode="lin" valueType="num">
                                      <p:cBhvr>
                                        <p:cTn id="153" dur="1000" fill="hold"/>
                                        <p:tgtEl>
                                          <p:spTgt spid="35"/>
                                        </p:tgtEl>
                                        <p:attrNameLst>
                                          <p:attrName>ppt_x</p:attrName>
                                        </p:attrNameLst>
                                      </p:cBhvr>
                                      <p:tavLst>
                                        <p:tav tm="0">
                                          <p:val>
                                            <p:strVal val="#ppt_x-.2"/>
                                          </p:val>
                                        </p:tav>
                                        <p:tav tm="100000">
                                          <p:val>
                                            <p:strVal val="#ppt_x"/>
                                          </p:val>
                                        </p:tav>
                                      </p:tavLst>
                                    </p:anim>
                                    <p:anim calcmode="lin" valueType="num">
                                      <p:cBhvr>
                                        <p:cTn id="154" dur="1000" fill="hold"/>
                                        <p:tgtEl>
                                          <p:spTgt spid="35"/>
                                        </p:tgtEl>
                                        <p:attrNameLst>
                                          <p:attrName>ppt_y</p:attrName>
                                        </p:attrNameLst>
                                      </p:cBhvr>
                                      <p:tavLst>
                                        <p:tav tm="0">
                                          <p:val>
                                            <p:strVal val="#ppt_y"/>
                                          </p:val>
                                        </p:tav>
                                        <p:tav tm="100000">
                                          <p:val>
                                            <p:strVal val="#ppt_y"/>
                                          </p:val>
                                        </p:tav>
                                      </p:tavLst>
                                    </p:anim>
                                    <p:animEffect transition="in" filter="wipe(right)" prLst="gradientSize: 0.1">
                                      <p:cBhvr>
                                        <p:cTn id="155" dur="1000"/>
                                        <p:tgtEl>
                                          <p:spTgt spid="35"/>
                                        </p:tgtEl>
                                      </p:cBhvr>
                                    </p:animEffect>
                                  </p:childTnLst>
                                </p:cTn>
                              </p:par>
                            </p:childTnLst>
                          </p:cTn>
                        </p:par>
                      </p:childTnLst>
                    </p:cTn>
                  </p:par>
                  <p:par>
                    <p:cTn id="156" fill="hold">
                      <p:stCondLst>
                        <p:cond delay="indefinite"/>
                      </p:stCondLst>
                      <p:childTnLst>
                        <p:par>
                          <p:cTn id="157" fill="hold">
                            <p:stCondLst>
                              <p:cond delay="0"/>
                            </p:stCondLst>
                            <p:childTnLst>
                              <p:par>
                                <p:cTn id="158" presetID="29" presetClass="entr" presetSubtype="0" fill="hold" grpId="0" nodeType="clickEffect">
                                  <p:stCondLst>
                                    <p:cond delay="0"/>
                                  </p:stCondLst>
                                  <p:childTnLst>
                                    <p:set>
                                      <p:cBhvr>
                                        <p:cTn id="159" dur="1" fill="hold">
                                          <p:stCondLst>
                                            <p:cond delay="0"/>
                                          </p:stCondLst>
                                        </p:cTn>
                                        <p:tgtEl>
                                          <p:spTgt spid="36"/>
                                        </p:tgtEl>
                                        <p:attrNameLst>
                                          <p:attrName>style.visibility</p:attrName>
                                        </p:attrNameLst>
                                      </p:cBhvr>
                                      <p:to>
                                        <p:strVal val="visible"/>
                                      </p:to>
                                    </p:set>
                                    <p:anim calcmode="lin" valueType="num">
                                      <p:cBhvr>
                                        <p:cTn id="160" dur="1000" fill="hold"/>
                                        <p:tgtEl>
                                          <p:spTgt spid="36"/>
                                        </p:tgtEl>
                                        <p:attrNameLst>
                                          <p:attrName>ppt_x</p:attrName>
                                        </p:attrNameLst>
                                      </p:cBhvr>
                                      <p:tavLst>
                                        <p:tav tm="0">
                                          <p:val>
                                            <p:strVal val="#ppt_x-.2"/>
                                          </p:val>
                                        </p:tav>
                                        <p:tav tm="100000">
                                          <p:val>
                                            <p:strVal val="#ppt_x"/>
                                          </p:val>
                                        </p:tav>
                                      </p:tavLst>
                                    </p:anim>
                                    <p:anim calcmode="lin" valueType="num">
                                      <p:cBhvr>
                                        <p:cTn id="161"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162" dur="1000"/>
                                        <p:tgtEl>
                                          <p:spTgt spid="36"/>
                                        </p:tgtEl>
                                      </p:cBhvr>
                                    </p:animEffect>
                                  </p:childTnLst>
                                </p:cTn>
                              </p:par>
                            </p:childTnLst>
                          </p:cTn>
                        </p:par>
                      </p:childTnLst>
                    </p:cTn>
                  </p:par>
                  <p:par>
                    <p:cTn id="163" fill="hold">
                      <p:stCondLst>
                        <p:cond delay="indefinite"/>
                      </p:stCondLst>
                      <p:childTnLst>
                        <p:par>
                          <p:cTn id="164" fill="hold">
                            <p:stCondLst>
                              <p:cond delay="0"/>
                            </p:stCondLst>
                            <p:childTnLst>
                              <p:par>
                                <p:cTn id="165" presetID="29" presetClass="entr" presetSubtype="0" fill="hold" grpId="0" nodeType="clickEffect">
                                  <p:stCondLst>
                                    <p:cond delay="0"/>
                                  </p:stCondLst>
                                  <p:childTnLst>
                                    <p:set>
                                      <p:cBhvr>
                                        <p:cTn id="166" dur="1" fill="hold">
                                          <p:stCondLst>
                                            <p:cond delay="0"/>
                                          </p:stCondLst>
                                        </p:cTn>
                                        <p:tgtEl>
                                          <p:spTgt spid="37"/>
                                        </p:tgtEl>
                                        <p:attrNameLst>
                                          <p:attrName>style.visibility</p:attrName>
                                        </p:attrNameLst>
                                      </p:cBhvr>
                                      <p:to>
                                        <p:strVal val="visible"/>
                                      </p:to>
                                    </p:set>
                                    <p:anim calcmode="lin" valueType="num">
                                      <p:cBhvr>
                                        <p:cTn id="167" dur="1000" fill="hold"/>
                                        <p:tgtEl>
                                          <p:spTgt spid="37"/>
                                        </p:tgtEl>
                                        <p:attrNameLst>
                                          <p:attrName>ppt_x</p:attrName>
                                        </p:attrNameLst>
                                      </p:cBhvr>
                                      <p:tavLst>
                                        <p:tav tm="0">
                                          <p:val>
                                            <p:strVal val="#ppt_x-.2"/>
                                          </p:val>
                                        </p:tav>
                                        <p:tav tm="100000">
                                          <p:val>
                                            <p:strVal val="#ppt_x"/>
                                          </p:val>
                                        </p:tav>
                                      </p:tavLst>
                                    </p:anim>
                                    <p:anim calcmode="lin" valueType="num">
                                      <p:cBhvr>
                                        <p:cTn id="168"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169" dur="1000"/>
                                        <p:tgtEl>
                                          <p:spTgt spid="37"/>
                                        </p:tgtEl>
                                      </p:cBhvr>
                                    </p:animEffect>
                                  </p:childTnLst>
                                </p:cTn>
                              </p:par>
                            </p:childTnLst>
                          </p:cTn>
                        </p:par>
                      </p:childTnLst>
                    </p:cTn>
                  </p:par>
                  <p:par>
                    <p:cTn id="170" fill="hold">
                      <p:stCondLst>
                        <p:cond delay="indefinite"/>
                      </p:stCondLst>
                      <p:childTnLst>
                        <p:par>
                          <p:cTn id="171" fill="hold">
                            <p:stCondLst>
                              <p:cond delay="0"/>
                            </p:stCondLst>
                            <p:childTnLst>
                              <p:par>
                                <p:cTn id="172" presetID="29" presetClass="entr" presetSubtype="0" fill="hold" grpId="0" nodeType="clickEffect">
                                  <p:stCondLst>
                                    <p:cond delay="0"/>
                                  </p:stCondLst>
                                  <p:childTnLst>
                                    <p:set>
                                      <p:cBhvr>
                                        <p:cTn id="173" dur="1" fill="hold">
                                          <p:stCondLst>
                                            <p:cond delay="0"/>
                                          </p:stCondLst>
                                        </p:cTn>
                                        <p:tgtEl>
                                          <p:spTgt spid="38"/>
                                        </p:tgtEl>
                                        <p:attrNameLst>
                                          <p:attrName>style.visibility</p:attrName>
                                        </p:attrNameLst>
                                      </p:cBhvr>
                                      <p:to>
                                        <p:strVal val="visible"/>
                                      </p:to>
                                    </p:set>
                                    <p:anim calcmode="lin" valueType="num">
                                      <p:cBhvr>
                                        <p:cTn id="174" dur="1000" fill="hold"/>
                                        <p:tgtEl>
                                          <p:spTgt spid="38"/>
                                        </p:tgtEl>
                                        <p:attrNameLst>
                                          <p:attrName>ppt_x</p:attrName>
                                        </p:attrNameLst>
                                      </p:cBhvr>
                                      <p:tavLst>
                                        <p:tav tm="0">
                                          <p:val>
                                            <p:strVal val="#ppt_x-.2"/>
                                          </p:val>
                                        </p:tav>
                                        <p:tav tm="100000">
                                          <p:val>
                                            <p:strVal val="#ppt_x"/>
                                          </p:val>
                                        </p:tav>
                                      </p:tavLst>
                                    </p:anim>
                                    <p:anim calcmode="lin" valueType="num">
                                      <p:cBhvr>
                                        <p:cTn id="175" dur="10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176"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lum bright="10000" contrast="-20000"/>
          </a:blip>
          <a:srcRect/>
          <a:stretch>
            <a:fillRect/>
          </a:stretch>
        </p:blipFill>
        <p:spPr bwMode="auto">
          <a:xfrm>
            <a:off x="0" y="-24"/>
            <a:ext cx="9144000" cy="6858024"/>
          </a:xfrm>
          <a:prstGeom prst="rect">
            <a:avLst/>
          </a:prstGeom>
          <a:noFill/>
        </p:spPr>
      </p:pic>
      <p:sp>
        <p:nvSpPr>
          <p:cNvPr id="4" name="عنوان 3"/>
          <p:cNvSpPr>
            <a:spLocks noGrp="1"/>
          </p:cNvSpPr>
          <p:nvPr>
            <p:ph type="title"/>
          </p:nvPr>
        </p:nvSpPr>
        <p:spPr>
          <a:xfrm rot="21074253">
            <a:off x="323722" y="2509598"/>
            <a:ext cx="8406662" cy="11430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r>
              <a:rPr lang="ar-SA"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كتابة(الدال،الذال) بخط الرقعة</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    </a:t>
            </a:r>
            <a:endParaRPr lang="ar-SA"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0"/>
            <a:ext cx="9144000" cy="6858024"/>
          </a:xfrm>
          <a:prstGeom prst="rect">
            <a:avLst/>
          </a:prstGeom>
          <a:noFill/>
        </p:spPr>
      </p:pic>
      <p:sp>
        <p:nvSpPr>
          <p:cNvPr id="3" name="مستطيل مستدير الزوايا 2"/>
          <p:cNvSpPr/>
          <p:nvPr/>
        </p:nvSpPr>
        <p:spPr>
          <a:xfrm>
            <a:off x="5786446" y="428626"/>
            <a:ext cx="571504" cy="500066"/>
          </a:xfrm>
          <a:prstGeom prst="round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و</a:t>
            </a:r>
            <a:endParaRPr lang="ar-SA" b="1" dirty="0">
              <a:solidFill>
                <a:schemeClr val="tx1"/>
              </a:solidFill>
            </a:endParaRPr>
          </a:p>
        </p:txBody>
      </p:sp>
      <p:sp>
        <p:nvSpPr>
          <p:cNvPr id="4" name="دمعة 3"/>
          <p:cNvSpPr/>
          <p:nvPr/>
        </p:nvSpPr>
        <p:spPr>
          <a:xfrm rot="20992566">
            <a:off x="7708820" y="251937"/>
            <a:ext cx="1285884" cy="1000132"/>
          </a:xfrm>
          <a:prstGeom prst="teardrop">
            <a:avLst>
              <a:gd name="adj" fmla="val 104445"/>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dirty="0" smtClean="0"/>
          </a:p>
          <a:p>
            <a:pPr algn="ctr"/>
            <a:r>
              <a:rPr lang="ar-SA" sz="2400" b="1" dirty="0" smtClean="0">
                <a:solidFill>
                  <a:srgbClr val="C00000"/>
                </a:solidFill>
              </a:rPr>
              <a:t>من أنا؟</a:t>
            </a:r>
          </a:p>
          <a:p>
            <a:pPr algn="ctr"/>
            <a:r>
              <a:rPr lang="ar-SA" sz="2400" b="1" dirty="0" smtClean="0">
                <a:solidFill>
                  <a:srgbClr val="C00000"/>
                </a:solidFill>
              </a:rPr>
              <a:t>تهيئة</a:t>
            </a:r>
          </a:p>
          <a:p>
            <a:pPr algn="ctr"/>
            <a:endParaRPr lang="ar-SA" dirty="0"/>
          </a:p>
        </p:txBody>
      </p:sp>
      <p:sp>
        <p:nvSpPr>
          <p:cNvPr id="5" name="مستطيل مستدير الزوايا 4"/>
          <p:cNvSpPr/>
          <p:nvPr/>
        </p:nvSpPr>
        <p:spPr>
          <a:xfrm>
            <a:off x="5786446" y="928692"/>
            <a:ext cx="571504" cy="500066"/>
          </a:xfrm>
          <a:prstGeom prst="round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ستطيل مستدير الزوايا 5"/>
          <p:cNvSpPr/>
          <p:nvPr/>
        </p:nvSpPr>
        <p:spPr>
          <a:xfrm>
            <a:off x="5786446" y="1428758"/>
            <a:ext cx="571504" cy="500066"/>
          </a:xfrm>
          <a:prstGeom prst="round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ي</a:t>
            </a:r>
          </a:p>
        </p:txBody>
      </p:sp>
      <p:sp>
        <p:nvSpPr>
          <p:cNvPr id="7" name="مستطيل مستدير الزوايا 6"/>
          <p:cNvSpPr/>
          <p:nvPr/>
        </p:nvSpPr>
        <p:spPr>
          <a:xfrm>
            <a:off x="5786446" y="1928824"/>
            <a:ext cx="571504" cy="500066"/>
          </a:xfrm>
          <a:prstGeom prst="round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ستطيل مستدير الزوايا 7"/>
          <p:cNvSpPr/>
          <p:nvPr/>
        </p:nvSpPr>
        <p:spPr>
          <a:xfrm>
            <a:off x="5214942" y="1928824"/>
            <a:ext cx="571504" cy="500066"/>
          </a:xfrm>
          <a:prstGeom prst="round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م</a:t>
            </a:r>
          </a:p>
        </p:txBody>
      </p:sp>
      <p:sp>
        <p:nvSpPr>
          <p:cNvPr id="9" name="مستطيل مستدير الزوايا 8"/>
          <p:cNvSpPr/>
          <p:nvPr/>
        </p:nvSpPr>
        <p:spPr>
          <a:xfrm>
            <a:off x="4643438" y="1928824"/>
            <a:ext cx="571504" cy="500066"/>
          </a:xfrm>
          <a:prstGeom prst="round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ستطيل مستدير الزوايا 9"/>
          <p:cNvSpPr/>
          <p:nvPr/>
        </p:nvSpPr>
        <p:spPr>
          <a:xfrm>
            <a:off x="4071934" y="1928824"/>
            <a:ext cx="571504" cy="500066"/>
          </a:xfrm>
          <a:prstGeom prst="round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ستطيل مستدير الزوايا 10"/>
          <p:cNvSpPr/>
          <p:nvPr/>
        </p:nvSpPr>
        <p:spPr>
          <a:xfrm>
            <a:off x="2071670" y="500064"/>
            <a:ext cx="571504" cy="500066"/>
          </a:xfrm>
          <a:prstGeom prst="round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مستطيل مستدير الزوايا 11"/>
          <p:cNvSpPr/>
          <p:nvPr/>
        </p:nvSpPr>
        <p:spPr>
          <a:xfrm>
            <a:off x="2071670" y="1000130"/>
            <a:ext cx="571504" cy="500066"/>
          </a:xfrm>
          <a:prstGeom prst="round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ستطيل مستدير الزوايا 12"/>
          <p:cNvSpPr/>
          <p:nvPr/>
        </p:nvSpPr>
        <p:spPr>
          <a:xfrm>
            <a:off x="2071670" y="1500196"/>
            <a:ext cx="571504" cy="500066"/>
          </a:xfrm>
          <a:prstGeom prst="round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ن</a:t>
            </a:r>
          </a:p>
        </p:txBody>
      </p:sp>
      <p:sp>
        <p:nvSpPr>
          <p:cNvPr id="14" name="مستطيل مستدير الزوايا 13"/>
          <p:cNvSpPr/>
          <p:nvPr/>
        </p:nvSpPr>
        <p:spPr>
          <a:xfrm>
            <a:off x="2643174" y="1000130"/>
            <a:ext cx="571504" cy="500066"/>
          </a:xfrm>
          <a:prstGeom prst="roundRect">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مستطيل مستدير الزوايا 14"/>
          <p:cNvSpPr/>
          <p:nvPr/>
        </p:nvSpPr>
        <p:spPr>
          <a:xfrm>
            <a:off x="3214678" y="1000130"/>
            <a:ext cx="571504" cy="500066"/>
          </a:xfrm>
          <a:prstGeom prst="round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ف</a:t>
            </a:r>
          </a:p>
        </p:txBody>
      </p:sp>
      <p:sp>
        <p:nvSpPr>
          <p:cNvPr id="16" name="مربع نص 15"/>
          <p:cNvSpPr txBox="1"/>
          <p:nvPr/>
        </p:nvSpPr>
        <p:spPr>
          <a:xfrm>
            <a:off x="5786446" y="1857386"/>
            <a:ext cx="500066" cy="584775"/>
          </a:xfrm>
          <a:prstGeom prst="rect">
            <a:avLst/>
          </a:prstGeom>
          <a:noFill/>
        </p:spPr>
        <p:txBody>
          <a:bodyPr wrap="square" rtlCol="1">
            <a:spAutoFit/>
          </a:bodyPr>
          <a:lstStyle/>
          <a:p>
            <a:r>
              <a:rPr lang="ar-SA" sz="3200" b="1" dirty="0" smtClean="0">
                <a:solidFill>
                  <a:srgbClr val="C00000"/>
                </a:solidFill>
              </a:rPr>
              <a:t>د</a:t>
            </a:r>
          </a:p>
        </p:txBody>
      </p:sp>
      <p:sp>
        <p:nvSpPr>
          <p:cNvPr id="17" name="مربع نص 16"/>
          <p:cNvSpPr txBox="1"/>
          <p:nvPr/>
        </p:nvSpPr>
        <p:spPr>
          <a:xfrm>
            <a:off x="5786446" y="843983"/>
            <a:ext cx="500066" cy="584775"/>
          </a:xfrm>
          <a:prstGeom prst="rect">
            <a:avLst/>
          </a:prstGeom>
          <a:noFill/>
        </p:spPr>
        <p:txBody>
          <a:bodyPr wrap="square" rtlCol="1">
            <a:spAutoFit/>
          </a:bodyPr>
          <a:lstStyle/>
          <a:p>
            <a:pPr algn="ctr"/>
            <a:r>
              <a:rPr lang="ar-SA" sz="3200" b="1" dirty="0" smtClean="0">
                <a:solidFill>
                  <a:srgbClr val="C00000"/>
                </a:solidFill>
              </a:rPr>
              <a:t>ر</a:t>
            </a:r>
          </a:p>
        </p:txBody>
      </p:sp>
      <p:sp>
        <p:nvSpPr>
          <p:cNvPr id="18" name="مربع نص 17"/>
          <p:cNvSpPr txBox="1"/>
          <p:nvPr/>
        </p:nvSpPr>
        <p:spPr>
          <a:xfrm>
            <a:off x="4643438" y="1857386"/>
            <a:ext cx="500066" cy="584775"/>
          </a:xfrm>
          <a:prstGeom prst="rect">
            <a:avLst/>
          </a:prstGeom>
          <a:noFill/>
        </p:spPr>
        <p:txBody>
          <a:bodyPr wrap="square" rtlCol="1">
            <a:spAutoFit/>
          </a:bodyPr>
          <a:lstStyle/>
          <a:p>
            <a:pPr algn="ctr"/>
            <a:r>
              <a:rPr lang="ar-SA" sz="3200" b="1" dirty="0" smtClean="0">
                <a:solidFill>
                  <a:srgbClr val="C00000"/>
                </a:solidFill>
              </a:rPr>
              <a:t>ا</a:t>
            </a:r>
          </a:p>
        </p:txBody>
      </p:sp>
      <p:sp>
        <p:nvSpPr>
          <p:cNvPr id="19" name="مربع نص 18"/>
          <p:cNvSpPr txBox="1"/>
          <p:nvPr/>
        </p:nvSpPr>
        <p:spPr>
          <a:xfrm>
            <a:off x="4071934" y="1857386"/>
            <a:ext cx="500066" cy="584775"/>
          </a:xfrm>
          <a:prstGeom prst="rect">
            <a:avLst/>
          </a:prstGeom>
          <a:noFill/>
        </p:spPr>
        <p:txBody>
          <a:bodyPr wrap="square" rtlCol="1">
            <a:spAutoFit/>
          </a:bodyPr>
          <a:lstStyle/>
          <a:p>
            <a:r>
              <a:rPr lang="ar-SA" sz="3200" b="1" dirty="0" smtClean="0">
                <a:solidFill>
                  <a:srgbClr val="C00000"/>
                </a:solidFill>
              </a:rPr>
              <a:t>غ</a:t>
            </a:r>
          </a:p>
        </p:txBody>
      </p:sp>
      <p:sp>
        <p:nvSpPr>
          <p:cNvPr id="20" name="مربع نص 19"/>
          <p:cNvSpPr txBox="1"/>
          <p:nvPr/>
        </p:nvSpPr>
        <p:spPr>
          <a:xfrm>
            <a:off x="2071670" y="486793"/>
            <a:ext cx="500066" cy="584775"/>
          </a:xfrm>
          <a:prstGeom prst="rect">
            <a:avLst/>
          </a:prstGeom>
          <a:noFill/>
        </p:spPr>
        <p:txBody>
          <a:bodyPr wrap="square" rtlCol="1">
            <a:spAutoFit/>
          </a:bodyPr>
          <a:lstStyle/>
          <a:p>
            <a:pPr algn="ctr"/>
            <a:r>
              <a:rPr lang="ar-SA" sz="3200" b="1" dirty="0" smtClean="0">
                <a:solidFill>
                  <a:srgbClr val="C00000"/>
                </a:solidFill>
              </a:rPr>
              <a:t>أ</a:t>
            </a:r>
          </a:p>
        </p:txBody>
      </p:sp>
      <p:sp>
        <p:nvSpPr>
          <p:cNvPr id="21" name="مربع نص 20"/>
          <p:cNvSpPr txBox="1"/>
          <p:nvPr/>
        </p:nvSpPr>
        <p:spPr>
          <a:xfrm>
            <a:off x="2071670" y="928692"/>
            <a:ext cx="500066" cy="584775"/>
          </a:xfrm>
          <a:prstGeom prst="rect">
            <a:avLst/>
          </a:prstGeom>
          <a:noFill/>
        </p:spPr>
        <p:txBody>
          <a:bodyPr wrap="square" rtlCol="1">
            <a:spAutoFit/>
          </a:bodyPr>
          <a:lstStyle/>
          <a:p>
            <a:pPr algn="ctr"/>
            <a:r>
              <a:rPr lang="ar-SA" sz="3200" b="1" dirty="0" smtClean="0">
                <a:solidFill>
                  <a:srgbClr val="C00000"/>
                </a:solidFill>
              </a:rPr>
              <a:t>ذ</a:t>
            </a:r>
          </a:p>
        </p:txBody>
      </p:sp>
      <p:sp>
        <p:nvSpPr>
          <p:cNvPr id="22" name="مربع نص 21"/>
          <p:cNvSpPr txBox="1"/>
          <p:nvPr/>
        </p:nvSpPr>
        <p:spPr>
          <a:xfrm>
            <a:off x="2714612" y="928692"/>
            <a:ext cx="500066" cy="584775"/>
          </a:xfrm>
          <a:prstGeom prst="rect">
            <a:avLst/>
          </a:prstGeom>
          <a:noFill/>
        </p:spPr>
        <p:txBody>
          <a:bodyPr wrap="square" rtlCol="1">
            <a:spAutoFit/>
          </a:bodyPr>
          <a:lstStyle/>
          <a:p>
            <a:pPr algn="ctr"/>
            <a:r>
              <a:rPr lang="ar-SA" sz="3200" b="1" dirty="0" smtClean="0">
                <a:solidFill>
                  <a:srgbClr val="C00000"/>
                </a:solidFill>
              </a:rPr>
              <a:t>خ</a:t>
            </a:r>
          </a:p>
        </p:txBody>
      </p:sp>
      <p:cxnSp>
        <p:nvCxnSpPr>
          <p:cNvPr id="24" name="رابط كسهم مستقيم 23"/>
          <p:cNvCxnSpPr/>
          <p:nvPr/>
        </p:nvCxnSpPr>
        <p:spPr>
          <a:xfrm rot="5400000">
            <a:off x="5893603" y="250031"/>
            <a:ext cx="357984"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6" name="رابط كسهم مستقيم 25"/>
          <p:cNvCxnSpPr/>
          <p:nvPr/>
        </p:nvCxnSpPr>
        <p:spPr>
          <a:xfrm rot="5400000">
            <a:off x="2178827" y="249237"/>
            <a:ext cx="357984" cy="79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7" name="رابط كسهم مستقيم 26"/>
          <p:cNvCxnSpPr/>
          <p:nvPr/>
        </p:nvCxnSpPr>
        <p:spPr>
          <a:xfrm rot="10800000" flipV="1">
            <a:off x="6572264" y="2214576"/>
            <a:ext cx="776294" cy="1031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9" name="رابط كسهم مستقيم 28"/>
          <p:cNvCxnSpPr/>
          <p:nvPr/>
        </p:nvCxnSpPr>
        <p:spPr>
          <a:xfrm rot="10800000" flipV="1">
            <a:off x="3857620" y="1214444"/>
            <a:ext cx="776294" cy="1031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0" name="مستطيل ذو زوايا قطرية مخدوشة 29"/>
          <p:cNvSpPr/>
          <p:nvPr/>
        </p:nvSpPr>
        <p:spPr>
          <a:xfrm>
            <a:off x="7572396" y="2786104"/>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31" name="مربع نص 30"/>
          <p:cNvSpPr txBox="1"/>
          <p:nvPr/>
        </p:nvSpPr>
        <p:spPr>
          <a:xfrm>
            <a:off x="214282" y="2487057"/>
            <a:ext cx="7286676" cy="1569660"/>
          </a:xfrm>
          <a:prstGeom prst="rect">
            <a:avLst/>
          </a:prstGeom>
          <a:noFill/>
        </p:spPr>
        <p:txBody>
          <a:bodyPr wrap="square" rtlCol="1">
            <a:spAutoFit/>
          </a:bodyPr>
          <a:lstStyle/>
          <a:p>
            <a:pPr algn="ctr"/>
            <a:r>
              <a:rPr lang="ar-SA" sz="3200" b="1" dirty="0" smtClean="0">
                <a:cs typeface="DecoType Naskh" pitchFamily="2" charset="-78"/>
              </a:rPr>
              <a:t>أسمي بعض الأعضاء الموجودة في جسم الإنسان،بعد ملء الفراغات في الشبكتين السابقتين بالتحرك أفقياً وعمودياً،ثم أكتبها بخط الرقعة</a:t>
            </a:r>
          </a:p>
          <a:p>
            <a:pPr algn="ctr"/>
            <a:r>
              <a:rPr lang="ar-SA" sz="3200" b="1" dirty="0" smtClean="0">
                <a:cs typeface="DecoType Naskh" pitchFamily="2" charset="-78"/>
              </a:rPr>
              <a:t> في الفراغات التالية:</a:t>
            </a:r>
          </a:p>
        </p:txBody>
      </p:sp>
      <p:sp>
        <p:nvSpPr>
          <p:cNvPr id="32" name="مربع نص 31"/>
          <p:cNvSpPr txBox="1"/>
          <p:nvPr/>
        </p:nvSpPr>
        <p:spPr>
          <a:xfrm>
            <a:off x="4286248" y="3943205"/>
            <a:ext cx="4500594" cy="1200329"/>
          </a:xfrm>
          <a:prstGeom prst="rect">
            <a:avLst/>
          </a:prstGeom>
          <a:noFill/>
          <a:ln w="3175">
            <a:solidFill>
              <a:schemeClr val="accent2">
                <a:lumMod val="50000"/>
              </a:schemeClr>
            </a:solidFill>
          </a:ln>
        </p:spPr>
        <p:txBody>
          <a:bodyPr wrap="square" rtlCol="1">
            <a:spAutoFit/>
          </a:bodyPr>
          <a:lstStyle/>
          <a:p>
            <a:pPr algn="ctr"/>
            <a:r>
              <a:rPr lang="ar-SA" sz="2400" b="1" dirty="0" smtClean="0"/>
              <a:t>عمودياً</a:t>
            </a:r>
          </a:p>
          <a:p>
            <a:r>
              <a:rPr lang="ar-SA" sz="2400" b="1" dirty="0" smtClean="0"/>
              <a:t>أنقل الدم من أجزاء الجسم إلى القلب:........</a:t>
            </a:r>
          </a:p>
          <a:p>
            <a:r>
              <a:rPr lang="ar-SA" sz="2400" b="1" dirty="0" smtClean="0"/>
              <a:t>وظيفتي استقبال الصوت:........</a:t>
            </a:r>
            <a:endParaRPr lang="ar-SA" sz="2400" b="1" dirty="0"/>
          </a:p>
        </p:txBody>
      </p:sp>
      <p:sp>
        <p:nvSpPr>
          <p:cNvPr id="33" name="مربع نص 32"/>
          <p:cNvSpPr txBox="1"/>
          <p:nvPr/>
        </p:nvSpPr>
        <p:spPr>
          <a:xfrm>
            <a:off x="571472" y="3929088"/>
            <a:ext cx="3500462" cy="1200329"/>
          </a:xfrm>
          <a:prstGeom prst="rect">
            <a:avLst/>
          </a:prstGeom>
          <a:noFill/>
          <a:ln w="3175">
            <a:solidFill>
              <a:schemeClr val="accent2">
                <a:lumMod val="50000"/>
              </a:schemeClr>
            </a:solidFill>
          </a:ln>
        </p:spPr>
        <p:txBody>
          <a:bodyPr wrap="square" rtlCol="1">
            <a:spAutoFit/>
          </a:bodyPr>
          <a:lstStyle/>
          <a:p>
            <a:pPr algn="ctr"/>
            <a:r>
              <a:rPr lang="ar-SA" sz="2400" b="1" dirty="0" smtClean="0"/>
              <a:t>أفقياً</a:t>
            </a:r>
          </a:p>
          <a:p>
            <a:r>
              <a:rPr lang="ar-SA" sz="2400" b="1" dirty="0" smtClean="0"/>
              <a:t>تجدني في الجمجمة................</a:t>
            </a:r>
          </a:p>
          <a:p>
            <a:r>
              <a:rPr lang="ar-SA" sz="2400" b="1" dirty="0" smtClean="0"/>
              <a:t>أنا أطول عظام الإنسان............</a:t>
            </a:r>
            <a:endParaRPr lang="ar-SA" sz="2400" b="1" dirty="0"/>
          </a:p>
        </p:txBody>
      </p:sp>
      <p:sp>
        <p:nvSpPr>
          <p:cNvPr id="34" name="مربع نص 33"/>
          <p:cNvSpPr txBox="1"/>
          <p:nvPr/>
        </p:nvSpPr>
        <p:spPr>
          <a:xfrm>
            <a:off x="4214810" y="4071964"/>
            <a:ext cx="1000132" cy="584775"/>
          </a:xfrm>
          <a:prstGeom prst="rect">
            <a:avLst/>
          </a:prstGeom>
          <a:noFill/>
        </p:spPr>
        <p:txBody>
          <a:bodyPr wrap="square" rtlCol="1">
            <a:spAutoFit/>
          </a:bodyPr>
          <a:lstStyle/>
          <a:p>
            <a:r>
              <a:rPr lang="ar-SA" sz="3200" b="1" dirty="0" smtClean="0">
                <a:solidFill>
                  <a:srgbClr val="C00000"/>
                </a:solidFill>
              </a:rPr>
              <a:t>وريد</a:t>
            </a:r>
          </a:p>
        </p:txBody>
      </p:sp>
      <p:sp>
        <p:nvSpPr>
          <p:cNvPr id="35" name="مربع نص 34"/>
          <p:cNvSpPr txBox="1"/>
          <p:nvPr/>
        </p:nvSpPr>
        <p:spPr>
          <a:xfrm>
            <a:off x="5429256" y="4630197"/>
            <a:ext cx="1000132" cy="584775"/>
          </a:xfrm>
          <a:prstGeom prst="rect">
            <a:avLst/>
          </a:prstGeom>
          <a:noFill/>
        </p:spPr>
        <p:txBody>
          <a:bodyPr wrap="square" rtlCol="1">
            <a:spAutoFit/>
          </a:bodyPr>
          <a:lstStyle/>
          <a:p>
            <a:pPr algn="ctr"/>
            <a:r>
              <a:rPr lang="ar-SA" sz="3200" b="1" dirty="0" smtClean="0">
                <a:solidFill>
                  <a:srgbClr val="C00000"/>
                </a:solidFill>
              </a:rPr>
              <a:t>أذن</a:t>
            </a:r>
          </a:p>
        </p:txBody>
      </p:sp>
      <p:sp>
        <p:nvSpPr>
          <p:cNvPr id="36" name="مربع نص 35"/>
          <p:cNvSpPr txBox="1"/>
          <p:nvPr/>
        </p:nvSpPr>
        <p:spPr>
          <a:xfrm>
            <a:off x="1000100" y="4071964"/>
            <a:ext cx="1000132" cy="584775"/>
          </a:xfrm>
          <a:prstGeom prst="rect">
            <a:avLst/>
          </a:prstGeom>
          <a:noFill/>
        </p:spPr>
        <p:txBody>
          <a:bodyPr wrap="square" rtlCol="1">
            <a:spAutoFit/>
          </a:bodyPr>
          <a:lstStyle/>
          <a:p>
            <a:r>
              <a:rPr lang="ar-SA" sz="3200" b="1" dirty="0" smtClean="0">
                <a:solidFill>
                  <a:srgbClr val="C00000"/>
                </a:solidFill>
              </a:rPr>
              <a:t>الدماغ</a:t>
            </a:r>
          </a:p>
        </p:txBody>
      </p:sp>
      <p:sp>
        <p:nvSpPr>
          <p:cNvPr id="37" name="مربع نص 36"/>
          <p:cNvSpPr txBox="1"/>
          <p:nvPr/>
        </p:nvSpPr>
        <p:spPr>
          <a:xfrm>
            <a:off x="714348" y="4558759"/>
            <a:ext cx="1000132" cy="584775"/>
          </a:xfrm>
          <a:prstGeom prst="rect">
            <a:avLst/>
          </a:prstGeom>
          <a:noFill/>
        </p:spPr>
        <p:txBody>
          <a:bodyPr wrap="square" rtlCol="1">
            <a:spAutoFit/>
          </a:bodyPr>
          <a:lstStyle/>
          <a:p>
            <a:pPr algn="ctr"/>
            <a:r>
              <a:rPr lang="ar-SA" sz="3200" b="1" dirty="0" smtClean="0">
                <a:solidFill>
                  <a:srgbClr val="C00000"/>
                </a:solidFill>
              </a:rPr>
              <a:t>فخذ</a:t>
            </a:r>
          </a:p>
        </p:txBody>
      </p:sp>
      <p:sp>
        <p:nvSpPr>
          <p:cNvPr id="38" name="مستطيل ذو زوايا قطرية مخدوشة 37"/>
          <p:cNvSpPr/>
          <p:nvPr/>
        </p:nvSpPr>
        <p:spPr>
          <a:xfrm>
            <a:off x="7643834" y="5214974"/>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39" name="مربع نص 38"/>
          <p:cNvSpPr txBox="1"/>
          <p:nvPr/>
        </p:nvSpPr>
        <p:spPr>
          <a:xfrm>
            <a:off x="142844" y="5566514"/>
            <a:ext cx="8643998" cy="1077218"/>
          </a:xfrm>
          <a:prstGeom prst="rect">
            <a:avLst/>
          </a:prstGeom>
          <a:noFill/>
        </p:spPr>
        <p:txBody>
          <a:bodyPr wrap="square" rtlCol="1">
            <a:spAutoFit/>
          </a:bodyPr>
          <a:lstStyle/>
          <a:p>
            <a:r>
              <a:rPr lang="ar-SA" sz="3200" b="1" dirty="0" smtClean="0">
                <a:cs typeface="DecoType Naskh" pitchFamily="2" charset="-78"/>
              </a:rPr>
              <a:t>أرسم الحرف المتكرر في كلمات الشبكة الأولى بخط النسخ:الحرف المتكرر.....</a:t>
            </a:r>
          </a:p>
          <a:p>
            <a:r>
              <a:rPr lang="ar-SA" sz="3200" b="1" dirty="0" smtClean="0">
                <a:cs typeface="DecoType Naskh" pitchFamily="2" charset="-78"/>
              </a:rPr>
              <a:t>أرسم الحرف المتكرر في كلمات الشبكة الثانية بخط النسخ:الحرف المتكرر.....</a:t>
            </a:r>
          </a:p>
        </p:txBody>
      </p:sp>
      <p:sp>
        <p:nvSpPr>
          <p:cNvPr id="40" name="مربع نص 39"/>
          <p:cNvSpPr txBox="1"/>
          <p:nvPr/>
        </p:nvSpPr>
        <p:spPr>
          <a:xfrm>
            <a:off x="428596" y="5410367"/>
            <a:ext cx="500066" cy="584775"/>
          </a:xfrm>
          <a:prstGeom prst="rect">
            <a:avLst/>
          </a:prstGeom>
          <a:noFill/>
        </p:spPr>
        <p:txBody>
          <a:bodyPr wrap="square" rtlCol="1">
            <a:spAutoFit/>
          </a:bodyPr>
          <a:lstStyle/>
          <a:p>
            <a:r>
              <a:rPr lang="ar-SA" sz="3200" b="1" dirty="0" smtClean="0">
                <a:solidFill>
                  <a:srgbClr val="C00000"/>
                </a:solidFill>
              </a:rPr>
              <a:t>د</a:t>
            </a:r>
          </a:p>
        </p:txBody>
      </p:sp>
      <p:sp>
        <p:nvSpPr>
          <p:cNvPr id="41" name="مربع نص 40"/>
          <p:cNvSpPr txBox="1"/>
          <p:nvPr/>
        </p:nvSpPr>
        <p:spPr>
          <a:xfrm>
            <a:off x="500034" y="5923704"/>
            <a:ext cx="500066" cy="584775"/>
          </a:xfrm>
          <a:prstGeom prst="rect">
            <a:avLst/>
          </a:prstGeom>
          <a:noFill/>
        </p:spPr>
        <p:txBody>
          <a:bodyPr wrap="square" rtlCol="1">
            <a:spAutoFit/>
          </a:bodyPr>
          <a:lstStyle/>
          <a:p>
            <a:pPr algn="ctr"/>
            <a:r>
              <a:rPr lang="ar-SA" sz="3200" b="1" dirty="0" smtClean="0">
                <a:solidFill>
                  <a:srgbClr val="C00000"/>
                </a:solidFill>
              </a:rPr>
              <a:t>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out)">
                                      <p:cBhvr>
                                        <p:cTn id="7" dur="1000"/>
                                        <p:tgtEl>
                                          <p:spTgt spid="3"/>
                                        </p:tgtEl>
                                      </p:cBhvr>
                                    </p:animEffect>
                                  </p:childTnLst>
                                </p:cTn>
                              </p:par>
                              <p:par>
                                <p:cTn id="8" presetID="13" presetClass="entr" presetSubtype="3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plus(out)">
                                      <p:cBhvr>
                                        <p:cTn id="10" dur="1000"/>
                                        <p:tgtEl>
                                          <p:spTgt spid="5"/>
                                        </p:tgtEl>
                                      </p:cBhvr>
                                    </p:animEffect>
                                  </p:childTnLst>
                                </p:cTn>
                              </p:par>
                              <p:par>
                                <p:cTn id="11" presetID="13" presetClass="entr" presetSubtype="3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plus(out)">
                                      <p:cBhvr>
                                        <p:cTn id="13" dur="1000"/>
                                        <p:tgtEl>
                                          <p:spTgt spid="6"/>
                                        </p:tgtEl>
                                      </p:cBhvr>
                                    </p:animEffect>
                                  </p:childTnLst>
                                </p:cTn>
                              </p:par>
                              <p:par>
                                <p:cTn id="14" presetID="13" presetClass="entr" presetSubtype="3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plus(out)">
                                      <p:cBhvr>
                                        <p:cTn id="16" dur="1000"/>
                                        <p:tgtEl>
                                          <p:spTgt spid="7"/>
                                        </p:tgtEl>
                                      </p:cBhvr>
                                    </p:animEffect>
                                  </p:childTnLst>
                                </p:cTn>
                              </p:par>
                              <p:par>
                                <p:cTn id="17" presetID="13" presetClass="entr" presetSubtype="3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plus(out)">
                                      <p:cBhvr>
                                        <p:cTn id="19" dur="1000"/>
                                        <p:tgtEl>
                                          <p:spTgt spid="8"/>
                                        </p:tgtEl>
                                      </p:cBhvr>
                                    </p:animEffect>
                                  </p:childTnLst>
                                </p:cTn>
                              </p:par>
                              <p:par>
                                <p:cTn id="20" presetID="13" presetClass="entr" presetSubtype="32"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plus(out)">
                                      <p:cBhvr>
                                        <p:cTn id="22" dur="1000"/>
                                        <p:tgtEl>
                                          <p:spTgt spid="9"/>
                                        </p:tgtEl>
                                      </p:cBhvr>
                                    </p:animEffect>
                                  </p:childTnLst>
                                </p:cTn>
                              </p:par>
                              <p:par>
                                <p:cTn id="23" presetID="13" presetClass="entr" presetSubtype="3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plus(out)">
                                      <p:cBhvr>
                                        <p:cTn id="25" dur="1000"/>
                                        <p:tgtEl>
                                          <p:spTgt spid="10"/>
                                        </p:tgtEl>
                                      </p:cBhvr>
                                    </p:animEffect>
                                  </p:childTnLst>
                                </p:cTn>
                              </p:par>
                              <p:par>
                                <p:cTn id="26" presetID="13" presetClass="entr" presetSubtype="3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plus(out)">
                                      <p:cBhvr>
                                        <p:cTn id="28" dur="1000"/>
                                        <p:tgtEl>
                                          <p:spTgt spid="11"/>
                                        </p:tgtEl>
                                      </p:cBhvr>
                                    </p:animEffect>
                                  </p:childTnLst>
                                </p:cTn>
                              </p:par>
                              <p:par>
                                <p:cTn id="29" presetID="13" presetClass="entr" presetSubtype="32"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plus(out)">
                                      <p:cBhvr>
                                        <p:cTn id="31" dur="1000"/>
                                        <p:tgtEl>
                                          <p:spTgt spid="12"/>
                                        </p:tgtEl>
                                      </p:cBhvr>
                                    </p:animEffect>
                                  </p:childTnLst>
                                </p:cTn>
                              </p:par>
                              <p:par>
                                <p:cTn id="32" presetID="13" presetClass="entr" presetSubtype="32"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plus(out)">
                                      <p:cBhvr>
                                        <p:cTn id="34" dur="1000"/>
                                        <p:tgtEl>
                                          <p:spTgt spid="13"/>
                                        </p:tgtEl>
                                      </p:cBhvr>
                                    </p:animEffect>
                                  </p:childTnLst>
                                </p:cTn>
                              </p:par>
                              <p:par>
                                <p:cTn id="35" presetID="13" presetClass="entr" presetSubtype="3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plus(out)">
                                      <p:cBhvr>
                                        <p:cTn id="37" dur="1000"/>
                                        <p:tgtEl>
                                          <p:spTgt spid="14"/>
                                        </p:tgtEl>
                                      </p:cBhvr>
                                    </p:animEffect>
                                  </p:childTnLst>
                                </p:cTn>
                              </p:par>
                              <p:par>
                                <p:cTn id="38" presetID="13" presetClass="entr" presetSubtype="32"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plus(out)">
                                      <p:cBhvr>
                                        <p:cTn id="40" dur="10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42"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outHorizontal)">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42"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barn(outHorizontal)">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42"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barn(outHorizontal)">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42"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barn(outHorizontal)">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42"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barn(outHorizontal)">
                                      <p:cBhvr>
                                        <p:cTn id="65" dur="5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42" fill="hold" grpId="0"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barn(outHorizontal)">
                                      <p:cBhvr>
                                        <p:cTn id="70" dur="500"/>
                                        <p:tgtEl>
                                          <p:spTgt spid="21"/>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42" fill="hold" grpId="0" nodeType="click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outHorizontal)">
                                      <p:cBhvr>
                                        <p:cTn id="75" dur="500"/>
                                        <p:tgtEl>
                                          <p:spTgt spid="22"/>
                                        </p:tgtEl>
                                      </p:cBhvr>
                                    </p:animEffect>
                                  </p:childTnLst>
                                </p:cTn>
                              </p:par>
                            </p:childTnLst>
                          </p:cTn>
                        </p:par>
                        <p:par>
                          <p:cTn id="76" fill="hold">
                            <p:stCondLst>
                              <p:cond delay="500"/>
                            </p:stCondLst>
                            <p:childTnLst>
                              <p:par>
                                <p:cTn id="77" presetID="20"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wedge">
                                      <p:cBhvr>
                                        <p:cTn id="79" dur="1000"/>
                                        <p:tgtEl>
                                          <p:spTgt spid="30"/>
                                        </p:tgtEl>
                                      </p:cBhvr>
                                    </p:animEffect>
                                  </p:childTnLst>
                                </p:cTn>
                              </p:par>
                              <p:par>
                                <p:cTn id="80" presetID="20" presetClass="entr" presetSubtype="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wedge">
                                      <p:cBhvr>
                                        <p:cTn id="82" dur="1000"/>
                                        <p:tgtEl>
                                          <p:spTgt spid="31"/>
                                        </p:tgtEl>
                                      </p:cBhvr>
                                    </p:animEffect>
                                  </p:childTnLst>
                                </p:cTn>
                              </p:par>
                              <p:par>
                                <p:cTn id="83" presetID="6" presetClass="entr" presetSubtype="32" fill="hold" grpId="0"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circle(out)">
                                      <p:cBhvr>
                                        <p:cTn id="85" dur="1000"/>
                                        <p:tgtEl>
                                          <p:spTgt spid="32"/>
                                        </p:tgtEl>
                                      </p:cBhvr>
                                    </p:animEffect>
                                  </p:childTnLst>
                                </p:cTn>
                              </p:par>
                              <p:par>
                                <p:cTn id="86" presetID="6" presetClass="entr" presetSubtype="32"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circle(out)">
                                      <p:cBhvr>
                                        <p:cTn id="88" dur="1000"/>
                                        <p:tgtEl>
                                          <p:spTgt spid="33"/>
                                        </p:tgtEl>
                                      </p:cBhvr>
                                    </p:animEffect>
                                  </p:childTnLst>
                                </p:cTn>
                              </p:par>
                            </p:childTnLst>
                          </p:cTn>
                        </p:par>
                      </p:childTnLst>
                    </p:cTn>
                  </p:par>
                  <p:par>
                    <p:cTn id="89" fill="hold">
                      <p:stCondLst>
                        <p:cond delay="indefinite"/>
                      </p:stCondLst>
                      <p:childTnLst>
                        <p:par>
                          <p:cTn id="90" fill="hold">
                            <p:stCondLst>
                              <p:cond delay="0"/>
                            </p:stCondLst>
                            <p:childTnLst>
                              <p:par>
                                <p:cTn id="91" presetID="16" presetClass="entr" presetSubtype="42" fill="hold" grpId="0" nodeType="click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barn(outHorizontal)">
                                      <p:cBhvr>
                                        <p:cTn id="93" dur="500"/>
                                        <p:tgtEl>
                                          <p:spTgt spid="34"/>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42" fill="hold" grpId="0" nodeType="click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barn(outHorizontal)">
                                      <p:cBhvr>
                                        <p:cTn id="98" dur="500"/>
                                        <p:tgtEl>
                                          <p:spTgt spid="35"/>
                                        </p:tgtEl>
                                      </p:cBhvr>
                                    </p:animEffect>
                                  </p:childTnLst>
                                </p:cTn>
                              </p:par>
                            </p:childTnLst>
                          </p:cTn>
                        </p:par>
                      </p:childTnLst>
                    </p:cTn>
                  </p:par>
                  <p:par>
                    <p:cTn id="99" fill="hold">
                      <p:stCondLst>
                        <p:cond delay="indefinite"/>
                      </p:stCondLst>
                      <p:childTnLst>
                        <p:par>
                          <p:cTn id="100" fill="hold">
                            <p:stCondLst>
                              <p:cond delay="0"/>
                            </p:stCondLst>
                            <p:childTnLst>
                              <p:par>
                                <p:cTn id="101" presetID="16" presetClass="entr" presetSubtype="42" fill="hold" grpId="0" nodeType="click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barn(outHorizontal)">
                                      <p:cBhvr>
                                        <p:cTn id="103" dur="500"/>
                                        <p:tgtEl>
                                          <p:spTgt spid="36"/>
                                        </p:tgtEl>
                                      </p:cBhvr>
                                    </p:animEffect>
                                  </p:childTnLst>
                                </p:cTn>
                              </p:par>
                            </p:childTnLst>
                          </p:cTn>
                        </p:par>
                      </p:childTnLst>
                    </p:cTn>
                  </p:par>
                  <p:par>
                    <p:cTn id="104" fill="hold">
                      <p:stCondLst>
                        <p:cond delay="indefinite"/>
                      </p:stCondLst>
                      <p:childTnLst>
                        <p:par>
                          <p:cTn id="105" fill="hold">
                            <p:stCondLst>
                              <p:cond delay="0"/>
                            </p:stCondLst>
                            <p:childTnLst>
                              <p:par>
                                <p:cTn id="106" presetID="16" presetClass="entr" presetSubtype="42" fill="hold" grpId="0" nodeType="clickEffect">
                                  <p:stCondLst>
                                    <p:cond delay="0"/>
                                  </p:stCondLst>
                                  <p:childTnLst>
                                    <p:set>
                                      <p:cBhvr>
                                        <p:cTn id="107" dur="1" fill="hold">
                                          <p:stCondLst>
                                            <p:cond delay="0"/>
                                          </p:stCondLst>
                                        </p:cTn>
                                        <p:tgtEl>
                                          <p:spTgt spid="37"/>
                                        </p:tgtEl>
                                        <p:attrNameLst>
                                          <p:attrName>style.visibility</p:attrName>
                                        </p:attrNameLst>
                                      </p:cBhvr>
                                      <p:to>
                                        <p:strVal val="visible"/>
                                      </p:to>
                                    </p:set>
                                    <p:animEffect transition="in" filter="barn(outHorizontal)">
                                      <p:cBhvr>
                                        <p:cTn id="108" dur="500"/>
                                        <p:tgtEl>
                                          <p:spTgt spid="37"/>
                                        </p:tgtEl>
                                      </p:cBhvr>
                                    </p:animEffect>
                                  </p:childTnLst>
                                </p:cTn>
                              </p:par>
                            </p:childTnLst>
                          </p:cTn>
                        </p:par>
                        <p:par>
                          <p:cTn id="109" fill="hold">
                            <p:stCondLst>
                              <p:cond delay="500"/>
                            </p:stCondLst>
                            <p:childTnLst>
                              <p:par>
                                <p:cTn id="110" presetID="20" presetClass="entr" presetSubtype="0" fill="hold" grpId="0" nodeType="after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wedge">
                                      <p:cBhvr>
                                        <p:cTn id="112" dur="1000"/>
                                        <p:tgtEl>
                                          <p:spTgt spid="38"/>
                                        </p:tgtEl>
                                      </p:cBhvr>
                                    </p:animEffect>
                                  </p:childTnLst>
                                </p:cTn>
                              </p:par>
                              <p:par>
                                <p:cTn id="113" presetID="20" presetClass="entr" presetSubtype="0" fill="hold" grpId="0" nodeType="withEffect">
                                  <p:stCondLst>
                                    <p:cond delay="0"/>
                                  </p:stCondLst>
                                  <p:childTnLst>
                                    <p:set>
                                      <p:cBhvr>
                                        <p:cTn id="114" dur="1" fill="hold">
                                          <p:stCondLst>
                                            <p:cond delay="0"/>
                                          </p:stCondLst>
                                        </p:cTn>
                                        <p:tgtEl>
                                          <p:spTgt spid="39"/>
                                        </p:tgtEl>
                                        <p:attrNameLst>
                                          <p:attrName>style.visibility</p:attrName>
                                        </p:attrNameLst>
                                      </p:cBhvr>
                                      <p:to>
                                        <p:strVal val="visible"/>
                                      </p:to>
                                    </p:set>
                                    <p:animEffect transition="in" filter="wedge">
                                      <p:cBhvr>
                                        <p:cTn id="115" dur="1000"/>
                                        <p:tgtEl>
                                          <p:spTgt spid="39"/>
                                        </p:tgtEl>
                                      </p:cBhvr>
                                    </p:animEffect>
                                  </p:childTnLst>
                                </p:cTn>
                              </p:par>
                            </p:childTnLst>
                          </p:cTn>
                        </p:par>
                        <p:par>
                          <p:cTn id="116" fill="hold">
                            <p:stCondLst>
                              <p:cond delay="1500"/>
                            </p:stCondLst>
                            <p:childTnLst>
                              <p:par>
                                <p:cTn id="117" presetID="16" presetClass="entr" presetSubtype="42" fill="hold" grpId="0" nodeType="after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barn(outHorizontal)">
                                      <p:cBhvr>
                                        <p:cTn id="119" dur="500"/>
                                        <p:tgtEl>
                                          <p:spTgt spid="40"/>
                                        </p:tgtEl>
                                      </p:cBhvr>
                                    </p:animEffect>
                                  </p:childTnLst>
                                </p:cTn>
                              </p:par>
                            </p:childTnLst>
                          </p:cTn>
                        </p:par>
                        <p:par>
                          <p:cTn id="120" fill="hold">
                            <p:stCondLst>
                              <p:cond delay="2000"/>
                            </p:stCondLst>
                            <p:childTnLst>
                              <p:par>
                                <p:cTn id="121" presetID="16" presetClass="entr" presetSubtype="42"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Effect transition="in" filter="barn(outHorizontal)">
                                      <p:cBhvr>
                                        <p:cTn id="12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30" grpId="0" animBg="1"/>
      <p:bldP spid="31" grpId="0"/>
      <p:bldP spid="32" grpId="0" animBg="1"/>
      <p:bldP spid="33" grpId="0" animBg="1"/>
      <p:bldP spid="34" grpId="0"/>
      <p:bldP spid="35" grpId="0"/>
      <p:bldP spid="36" grpId="0"/>
      <p:bldP spid="37" grpId="0"/>
      <p:bldP spid="38" grpId="0" animBg="1"/>
      <p:bldP spid="39" grpId="0"/>
      <p:bldP spid="40" grpId="0"/>
      <p:bldP spid="4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7" name="سداسي 6"/>
          <p:cNvSpPr/>
          <p:nvPr/>
        </p:nvSpPr>
        <p:spPr>
          <a:xfrm rot="20973845">
            <a:off x="1280661" y="1089338"/>
            <a:ext cx="6941819" cy="5309313"/>
          </a:xfrm>
          <a:prstGeom prst="hexagon">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742950" indent="-742950" algn="ctr"/>
            <a:endParaRPr lang="ar-SA" sz="4800" b="1" i="1" dirty="0" smtClean="0">
              <a:solidFill>
                <a:schemeClr val="tx1"/>
              </a:solidFill>
            </a:endParaRPr>
          </a:p>
          <a:p>
            <a:pPr marL="742950" indent="-742950" algn="ctr"/>
            <a:r>
              <a:rPr lang="ar-SA" sz="3600" b="1" i="1" dirty="0" smtClean="0">
                <a:solidFill>
                  <a:schemeClr val="tx1"/>
                </a:solidFill>
              </a:rPr>
              <a:t>الدال وما في حكمها(الذال)تتكون في خط النسخ من جزأين:</a:t>
            </a:r>
          </a:p>
          <a:p>
            <a:pPr marL="742950" indent="-742950" algn="ctr">
              <a:buFontTx/>
              <a:buChar char="-"/>
            </a:pPr>
            <a:r>
              <a:rPr lang="ar-SA" sz="3600" b="1" i="1" dirty="0" smtClean="0">
                <a:solidFill>
                  <a:schemeClr val="tx1"/>
                </a:solidFill>
              </a:rPr>
              <a:t>خط مقوس يرتفع عن السطر ......</a:t>
            </a:r>
          </a:p>
          <a:p>
            <a:pPr marL="742950" indent="-742950" algn="ctr">
              <a:buFontTx/>
              <a:buChar char="-"/>
            </a:pPr>
            <a:r>
              <a:rPr lang="ar-SA" sz="3600" b="1" i="1" dirty="0" smtClean="0">
                <a:solidFill>
                  <a:schemeClr val="tx1"/>
                </a:solidFill>
              </a:rPr>
              <a:t>خط يبرز عن الأول وينتهي بحلية.....اتصال بما قبلها بصعود،ودوران وتظهر الحلية في النهاية</a:t>
            </a:r>
          </a:p>
          <a:p>
            <a:pPr marL="742950" indent="-742950" algn="ctr"/>
            <a:endParaRPr lang="ar-SA" sz="3200" b="1" i="1" dirty="0" smtClean="0">
              <a:solidFill>
                <a:schemeClr val="tx1"/>
              </a:solidFill>
            </a:endParaRPr>
          </a:p>
        </p:txBody>
      </p:sp>
      <p:sp>
        <p:nvSpPr>
          <p:cNvPr id="8" name="سداسي 7"/>
          <p:cNvSpPr/>
          <p:nvPr/>
        </p:nvSpPr>
        <p:spPr>
          <a:xfrm>
            <a:off x="155589" y="191144"/>
            <a:ext cx="3416279" cy="1951972"/>
          </a:xfrm>
          <a:prstGeom prst="hexagon">
            <a:avLst>
              <a:gd name="adj" fmla="val 108103"/>
              <a:gd name="vf" fmla="val 115470"/>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a:ln w="57150">
            <a:solidFill>
              <a:schemeClr val="accent3">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4400" b="1" dirty="0" smtClean="0">
                <a:solidFill>
                  <a:schemeClr val="tx1"/>
                </a:solidFill>
              </a:rPr>
              <a:t>أتذكر أن:</a:t>
            </a:r>
            <a:endParaRPr lang="ar-SA" sz="4400" b="1" dirty="0">
              <a:solidFill>
                <a:schemeClr val="tx1"/>
              </a:solidFill>
            </a:endParaRPr>
          </a:p>
        </p:txBody>
      </p:sp>
      <p:sp>
        <p:nvSpPr>
          <p:cNvPr id="9" name="مربع نص 8"/>
          <p:cNvSpPr txBox="1"/>
          <p:nvPr/>
        </p:nvSpPr>
        <p:spPr>
          <a:xfrm rot="20960939">
            <a:off x="3488872" y="3382175"/>
            <a:ext cx="642942" cy="707886"/>
          </a:xfrm>
          <a:prstGeom prst="rect">
            <a:avLst/>
          </a:prstGeom>
          <a:noFill/>
        </p:spPr>
        <p:txBody>
          <a:bodyPr wrap="square" rtlCol="1">
            <a:spAutoFit/>
          </a:bodyPr>
          <a:lstStyle/>
          <a:p>
            <a:pPr algn="ctr"/>
            <a:r>
              <a:rPr lang="ar-SA" sz="4000" b="1" dirty="0" smtClean="0">
                <a:solidFill>
                  <a:srgbClr val="C00000"/>
                </a:solidFill>
              </a:rPr>
              <a:t>د</a:t>
            </a:r>
            <a:endParaRPr lang="ar-SA" sz="4000" b="1" dirty="0">
              <a:solidFill>
                <a:srgbClr val="C00000"/>
              </a:solidFill>
            </a:endParaRPr>
          </a:p>
        </p:txBody>
      </p:sp>
      <p:sp>
        <p:nvSpPr>
          <p:cNvPr id="10" name="مربع نص 9"/>
          <p:cNvSpPr txBox="1"/>
          <p:nvPr/>
        </p:nvSpPr>
        <p:spPr>
          <a:xfrm rot="20960939">
            <a:off x="4917632" y="4196699"/>
            <a:ext cx="642942" cy="707886"/>
          </a:xfrm>
          <a:prstGeom prst="rect">
            <a:avLst/>
          </a:prstGeom>
          <a:noFill/>
        </p:spPr>
        <p:txBody>
          <a:bodyPr wrap="square" rtlCol="1">
            <a:spAutoFit/>
          </a:bodyPr>
          <a:lstStyle/>
          <a:p>
            <a:pPr algn="ctr"/>
            <a:r>
              <a:rPr lang="ar-SA" sz="4000" b="1" dirty="0" smtClean="0">
                <a:solidFill>
                  <a:srgbClr val="C00000"/>
                </a:solidFill>
              </a:rPr>
              <a:t>ــد</a:t>
            </a:r>
            <a:endParaRPr lang="ar-SA" sz="40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out)">
                                      <p:cBhvr>
                                        <p:cTn id="7" dur="2000"/>
                                        <p:tgtEl>
                                          <p:spTgt spid="7"/>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out)">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6410665" y="304985"/>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2357422" y="191136"/>
            <a:ext cx="4180852"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أعيد بالقلم فوق الكلمات التالية:</a:t>
            </a:r>
            <a:endParaRPr lang="ar-SA" sz="2800" b="1" dirty="0">
              <a:effectLst>
                <a:glow rad="101600">
                  <a:schemeClr val="accent2">
                    <a:satMod val="175000"/>
                    <a:alpha val="40000"/>
                  </a:schemeClr>
                </a:glow>
              </a:effectLst>
            </a:endParaRPr>
          </a:p>
        </p:txBody>
      </p:sp>
      <p:sp>
        <p:nvSpPr>
          <p:cNvPr id="6" name="شكل بيضاوي 5"/>
          <p:cNvSpPr/>
          <p:nvPr/>
        </p:nvSpPr>
        <p:spPr>
          <a:xfrm>
            <a:off x="1428728" y="714356"/>
            <a:ext cx="5072098" cy="2071702"/>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dirty="0" smtClean="0">
                <a:solidFill>
                  <a:schemeClr val="tx1"/>
                </a:solidFill>
                <a:cs typeface="Simplified Arabic" pitchFamily="2" charset="-78"/>
              </a:rPr>
              <a:t>يد</a:t>
            </a:r>
          </a:p>
          <a:p>
            <a:pPr algn="ctr"/>
            <a:r>
              <a:rPr lang="ar-SA" sz="3600" dirty="0" smtClean="0">
                <a:solidFill>
                  <a:schemeClr val="tx1"/>
                </a:solidFill>
                <a:cs typeface="Simplified Arabic" pitchFamily="2" charset="-78"/>
              </a:rPr>
              <a:t>قاذورات</a:t>
            </a:r>
          </a:p>
          <a:p>
            <a:pPr algn="ctr"/>
            <a:r>
              <a:rPr lang="ar-SA" sz="3600" dirty="0" smtClean="0">
                <a:solidFill>
                  <a:schemeClr val="tx1"/>
                </a:solidFill>
                <a:cs typeface="Simplified Arabic" pitchFamily="2" charset="-78"/>
              </a:rPr>
              <a:t>الكبد</a:t>
            </a:r>
          </a:p>
          <a:p>
            <a:pPr algn="ctr"/>
            <a:r>
              <a:rPr lang="ar-SA" sz="3600" dirty="0" smtClean="0">
                <a:solidFill>
                  <a:schemeClr val="tx1"/>
                </a:solidFill>
                <a:cs typeface="Simplified Arabic" pitchFamily="2" charset="-78"/>
              </a:rPr>
              <a:t>تقذف</a:t>
            </a:r>
            <a:endParaRPr lang="ar-SA" sz="3600" dirty="0">
              <a:solidFill>
                <a:schemeClr val="tx1"/>
              </a:solidFill>
              <a:cs typeface="Simplified Arabic" pitchFamily="2" charset="-78"/>
            </a:endParaRPr>
          </a:p>
        </p:txBody>
      </p:sp>
      <p:sp>
        <p:nvSpPr>
          <p:cNvPr id="7" name="مخطط انسيابي: شريط مثقب 6"/>
          <p:cNvSpPr/>
          <p:nvPr/>
        </p:nvSpPr>
        <p:spPr>
          <a:xfrm rot="726338">
            <a:off x="7019615" y="2994281"/>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8" name="مربع نص 7"/>
          <p:cNvSpPr txBox="1"/>
          <p:nvPr/>
        </p:nvSpPr>
        <p:spPr>
          <a:xfrm>
            <a:off x="1394736" y="2874947"/>
            <a:ext cx="5466736"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أقرأ العبارة التالية،ثم أكتبها بخط الرقعة ابتداءً من السطر الأسفل:</a:t>
            </a:r>
            <a:endParaRPr lang="ar-SA" sz="2800" b="1" dirty="0">
              <a:effectLst>
                <a:glow rad="101600">
                  <a:schemeClr val="accent2">
                    <a:satMod val="175000"/>
                    <a:alpha val="40000"/>
                  </a:schemeClr>
                </a:glow>
              </a:effectLst>
            </a:endParaRPr>
          </a:p>
        </p:txBody>
      </p:sp>
      <p:sp>
        <p:nvSpPr>
          <p:cNvPr id="9" name="مخطط انسيابي: شريط مثقب 8"/>
          <p:cNvSpPr/>
          <p:nvPr/>
        </p:nvSpPr>
        <p:spPr>
          <a:xfrm rot="726338">
            <a:off x="6767853" y="4591266"/>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نشاط3</a:t>
            </a:r>
          </a:p>
        </p:txBody>
      </p:sp>
      <p:sp>
        <p:nvSpPr>
          <p:cNvPr id="10" name="مربع نص 9"/>
          <p:cNvSpPr txBox="1"/>
          <p:nvPr/>
        </p:nvSpPr>
        <p:spPr>
          <a:xfrm>
            <a:off x="1176966" y="4528926"/>
            <a:ext cx="5466736" cy="523220"/>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أكتب بخط النسخ ابتداءً من السطر الأسفل:</a:t>
            </a:r>
            <a:endParaRPr lang="ar-SA" sz="2800" b="1" dirty="0">
              <a:effectLst>
                <a:glow rad="101600">
                  <a:schemeClr val="accent2">
                    <a:satMod val="175000"/>
                    <a:alpha val="40000"/>
                  </a:schemeClr>
                </a:glow>
              </a:effectLst>
            </a:endParaRPr>
          </a:p>
        </p:txBody>
      </p:sp>
      <p:sp>
        <p:nvSpPr>
          <p:cNvPr id="11" name="مربع نص 10"/>
          <p:cNvSpPr txBox="1"/>
          <p:nvPr/>
        </p:nvSpPr>
        <p:spPr>
          <a:xfrm>
            <a:off x="357158" y="3857628"/>
            <a:ext cx="8358246" cy="461665"/>
          </a:xfrm>
          <a:prstGeom prst="rect">
            <a:avLst/>
          </a:prstGeom>
        </p:spPr>
        <p:style>
          <a:lnRef idx="2">
            <a:schemeClr val="accent4"/>
          </a:lnRef>
          <a:fillRef idx="1">
            <a:schemeClr val="lt1"/>
          </a:fillRef>
          <a:effectRef idx="0">
            <a:schemeClr val="accent4"/>
          </a:effectRef>
          <a:fontRef idx="minor">
            <a:schemeClr val="dk1"/>
          </a:fontRef>
        </p:style>
        <p:txBody>
          <a:bodyPr wrap="square" rtlCol="1">
            <a:spAutoFit/>
          </a:bodyPr>
          <a:lstStyle/>
          <a:p>
            <a:r>
              <a:rPr lang="ar-SA" sz="2400" b="1" dirty="0" smtClean="0">
                <a:cs typeface="Mudir MT" pitchFamily="2" charset="-78"/>
              </a:rPr>
              <a:t>تأخذ المياه طعمها المعتاد ومذاقها المستطاب ما دامت المواد الذائبة قليلة فيها</a:t>
            </a:r>
            <a:endParaRPr lang="ar-SA" sz="2400" b="1" dirty="0">
              <a:cs typeface="Mudir MT" pitchFamily="2" charset="-78"/>
            </a:endParaRPr>
          </a:p>
        </p:txBody>
      </p:sp>
      <p:sp>
        <p:nvSpPr>
          <p:cNvPr id="12" name="مربع نص 11"/>
          <p:cNvSpPr txBox="1"/>
          <p:nvPr/>
        </p:nvSpPr>
        <p:spPr>
          <a:xfrm>
            <a:off x="357158" y="5286388"/>
            <a:ext cx="8358246" cy="492443"/>
          </a:xfrm>
          <a:prstGeom prst="rect">
            <a:avLst/>
          </a:prstGeom>
        </p:spPr>
        <p:style>
          <a:lnRef idx="2">
            <a:schemeClr val="accent4"/>
          </a:lnRef>
          <a:fillRef idx="1">
            <a:schemeClr val="lt1"/>
          </a:fillRef>
          <a:effectRef idx="0">
            <a:schemeClr val="accent4"/>
          </a:effectRef>
          <a:fontRef idx="minor">
            <a:schemeClr val="dk1"/>
          </a:fontRef>
        </p:style>
        <p:txBody>
          <a:bodyPr wrap="square" rtlCol="1">
            <a:spAutoFit/>
          </a:bodyPr>
          <a:lstStyle/>
          <a:p>
            <a:r>
              <a:rPr lang="ar-SA" sz="2600" b="1" dirty="0" smtClean="0"/>
              <a:t>تأخذ المياه طعمها المعتاد ومذاقها المستطاب ما دامت المواد الذائبة قليلة فيها</a:t>
            </a:r>
            <a:endParaRPr lang="ar-SA" sz="2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21"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8)">
                                      <p:cBhvr>
                                        <p:cTn id="13" dur="1000"/>
                                        <p:tgtEl>
                                          <p:spTgt spid="6"/>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out)">
                                      <p:cBhvr>
                                        <p:cTn id="16" dur="1000"/>
                                        <p:tgtEl>
                                          <p:spTgt spid="7"/>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out)">
                                      <p:cBhvr>
                                        <p:cTn id="19" dur="1000"/>
                                        <p:tgtEl>
                                          <p:spTgt spid="8"/>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out)">
                                      <p:cBhvr>
                                        <p:cTn id="22" dur="1000"/>
                                        <p:tgtEl>
                                          <p:spTgt spid="9"/>
                                        </p:tgtEl>
                                      </p:cBhvr>
                                    </p:animEffect>
                                  </p:childTnLst>
                                </p:cTn>
                              </p:par>
                              <p:par>
                                <p:cTn id="23" presetID="6" presetClass="entr" presetSubtype="3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out)">
                                      <p:cBhvr>
                                        <p:cTn id="2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animBg="1"/>
      <p:bldP spid="8" grpId="0"/>
      <p:bldP spid="9" grpId="0" animBg="1"/>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lum bright="10000" contrast="-20000"/>
          </a:blip>
          <a:srcRect/>
          <a:stretch>
            <a:fillRect/>
          </a:stretch>
        </p:blipFill>
        <p:spPr bwMode="auto">
          <a:xfrm>
            <a:off x="0" y="-24"/>
            <a:ext cx="9144000" cy="6858024"/>
          </a:xfrm>
          <a:prstGeom prst="rect">
            <a:avLst/>
          </a:prstGeom>
          <a:noFill/>
        </p:spPr>
      </p:pic>
      <p:sp>
        <p:nvSpPr>
          <p:cNvPr id="4" name="عنوان 3"/>
          <p:cNvSpPr>
            <a:spLocks noGrp="1"/>
          </p:cNvSpPr>
          <p:nvPr>
            <p:ph type="title"/>
          </p:nvPr>
        </p:nvSpPr>
        <p:spPr>
          <a:xfrm rot="21074253">
            <a:off x="180846" y="2509598"/>
            <a:ext cx="8406662" cy="1143000"/>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a:t>
            </a:r>
            <a:r>
              <a:rPr lang="ar-SA" sz="115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إلقاء خطبة</a:t>
            </a:r>
            <a:r>
              <a:rPr lang="ar-SA"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sym typeface="Wingdings"/>
              </a:rPr>
              <a:t>    </a:t>
            </a:r>
            <a:endParaRPr lang="ar-SA"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r="5400000" sy="-100000" algn="bl" rotWithShape="0"/>
              </a:effectLst>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6929454" y="42862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hlinkClick r:id="rId3" action="ppaction://hlinkfile"/>
              </a:rPr>
              <a:t>أولاً</a:t>
            </a:r>
            <a:endParaRPr lang="ar-SA" sz="2400" b="1" dirty="0">
              <a:solidFill>
                <a:schemeClr val="tx1"/>
              </a:solidFill>
            </a:endParaRPr>
          </a:p>
        </p:txBody>
      </p:sp>
      <p:sp>
        <p:nvSpPr>
          <p:cNvPr id="4" name="مربع نص 3"/>
          <p:cNvSpPr txBox="1"/>
          <p:nvPr/>
        </p:nvSpPr>
        <p:spPr>
          <a:xfrm>
            <a:off x="1000100" y="343895"/>
            <a:ext cx="6215106" cy="584775"/>
          </a:xfrm>
          <a:prstGeom prst="rect">
            <a:avLst/>
          </a:prstGeom>
          <a:noFill/>
        </p:spPr>
        <p:txBody>
          <a:bodyPr wrap="square" rtlCol="1">
            <a:spAutoFit/>
          </a:bodyPr>
          <a:lstStyle/>
          <a:p>
            <a:pPr algn="ctr"/>
            <a:r>
              <a:rPr lang="ar-SA" sz="3200" b="1" dirty="0" smtClean="0">
                <a:cs typeface="DecoType Naskh" pitchFamily="2" charset="-78"/>
              </a:rPr>
              <a:t>أستمع إلى الخطبة التالية،ثم أجيب عن المطلوب:</a:t>
            </a:r>
          </a:p>
        </p:txBody>
      </p:sp>
      <p:sp>
        <p:nvSpPr>
          <p:cNvPr id="5" name="مربع نص 4"/>
          <p:cNvSpPr txBox="1"/>
          <p:nvPr/>
        </p:nvSpPr>
        <p:spPr>
          <a:xfrm>
            <a:off x="142844" y="986837"/>
            <a:ext cx="8501122" cy="584775"/>
          </a:xfrm>
          <a:prstGeom prst="rect">
            <a:avLst/>
          </a:prstGeom>
          <a:noFill/>
        </p:spPr>
        <p:txBody>
          <a:bodyPr wrap="square" rtlCol="1">
            <a:spAutoFit/>
          </a:bodyPr>
          <a:lstStyle/>
          <a:p>
            <a:pPr algn="ctr"/>
            <a:r>
              <a:rPr lang="ar-SA" sz="3200" b="1" dirty="0" smtClean="0">
                <a:cs typeface="DecoType Naskh" pitchFamily="2" charset="-78"/>
              </a:rPr>
              <a:t>1) أضع علامة(</a:t>
            </a:r>
            <a:r>
              <a:rPr lang="ar-SA" sz="3200" b="1" dirty="0" smtClean="0">
                <a:cs typeface="DecoType Naskh" pitchFamily="2" charset="-78"/>
                <a:sym typeface="Wingdings"/>
              </a:rPr>
              <a:t></a:t>
            </a:r>
            <a:r>
              <a:rPr lang="ar-SA" sz="3200" b="1" dirty="0" smtClean="0">
                <a:cs typeface="DecoType Naskh" pitchFamily="2" charset="-78"/>
              </a:rPr>
              <a:t>)أمام الإجابة التي أراها مناسبة،ثم أعلل إجابتي شفهياً:</a:t>
            </a:r>
          </a:p>
        </p:txBody>
      </p:sp>
      <p:graphicFrame>
        <p:nvGraphicFramePr>
          <p:cNvPr id="6" name="جدول 5"/>
          <p:cNvGraphicFramePr>
            <a:graphicFrameLocks noGrp="1"/>
          </p:cNvGraphicFramePr>
          <p:nvPr/>
        </p:nvGraphicFramePr>
        <p:xfrm>
          <a:off x="642910" y="1643066"/>
          <a:ext cx="7929620" cy="2773680"/>
        </p:xfrm>
        <a:graphic>
          <a:graphicData uri="http://schemas.openxmlformats.org/drawingml/2006/table">
            <a:tbl>
              <a:tblPr rtl="1" firstRow="1" bandRow="1">
                <a:tableStyleId>{5C22544A-7EE6-4342-B048-85BDC9FD1C3A}</a:tableStyleId>
              </a:tblPr>
              <a:tblGrid>
                <a:gridCol w="4186266"/>
                <a:gridCol w="1057268"/>
                <a:gridCol w="1297710"/>
                <a:gridCol w="1388376"/>
              </a:tblGrid>
              <a:tr h="370840">
                <a:tc>
                  <a:txBody>
                    <a:bodyPr/>
                    <a:lstStyle/>
                    <a:p>
                      <a:pPr algn="ctr" rtl="1"/>
                      <a:r>
                        <a:rPr lang="ar-SA" sz="2400" b="1" i="1" dirty="0" smtClean="0">
                          <a:solidFill>
                            <a:schemeClr val="accent3">
                              <a:lumMod val="50000"/>
                            </a:schemeClr>
                          </a:solidFill>
                        </a:rPr>
                        <a:t>المميزات</a:t>
                      </a:r>
                      <a:endParaRPr lang="ar-SA" sz="2400" b="1" i="1" dirty="0">
                        <a:solidFill>
                          <a:schemeClr val="accent3">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c>
                  <a:txBody>
                    <a:bodyPr/>
                    <a:lstStyle/>
                    <a:p>
                      <a:pPr algn="ctr" rtl="1"/>
                      <a:r>
                        <a:rPr lang="ar-SA" sz="2000" b="1" i="1" dirty="0" smtClean="0">
                          <a:solidFill>
                            <a:schemeClr val="accent3">
                              <a:lumMod val="50000"/>
                            </a:schemeClr>
                          </a:solidFill>
                        </a:rPr>
                        <a:t>متوافرة</a:t>
                      </a:r>
                      <a:endParaRPr lang="ar-SA" sz="2000" b="1" i="1" dirty="0">
                        <a:solidFill>
                          <a:schemeClr val="accent3">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000" b="1" i="1" dirty="0" smtClean="0">
                          <a:solidFill>
                            <a:schemeClr val="accent3">
                              <a:lumMod val="50000"/>
                            </a:schemeClr>
                          </a:solidFill>
                        </a:rPr>
                        <a:t>غير متوافرة</a:t>
                      </a:r>
                      <a:endParaRPr lang="ar-SA" sz="2000" b="1" i="1" dirty="0">
                        <a:solidFill>
                          <a:schemeClr val="accent3">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1900" b="1" i="1" dirty="0" smtClean="0">
                          <a:solidFill>
                            <a:schemeClr val="accent3">
                              <a:lumMod val="50000"/>
                            </a:schemeClr>
                          </a:solidFill>
                        </a:rPr>
                        <a:t>لا ضرورة</a:t>
                      </a:r>
                      <a:r>
                        <a:rPr lang="ar-SA" sz="1900" b="1" i="1" baseline="0" dirty="0" smtClean="0">
                          <a:solidFill>
                            <a:schemeClr val="accent3">
                              <a:lumMod val="50000"/>
                            </a:schemeClr>
                          </a:solidFill>
                        </a:rPr>
                        <a:t> لها</a:t>
                      </a:r>
                      <a:endParaRPr lang="ar-SA" sz="1900" b="1" i="1" dirty="0">
                        <a:solidFill>
                          <a:schemeClr val="accent3">
                            <a:lumMod val="5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dirty="0" smtClean="0">
                          <a:solidFill>
                            <a:schemeClr val="tx1"/>
                          </a:solidFill>
                        </a:rPr>
                        <a:t>استهلال الخطيب خطبته</a:t>
                      </a:r>
                      <a:r>
                        <a:rPr lang="ar-SA" sz="2000" b="1" baseline="0" dirty="0" smtClean="0">
                          <a:solidFill>
                            <a:schemeClr val="tx1"/>
                          </a:solidFill>
                        </a:rPr>
                        <a:t> بالحمد</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dirty="0" smtClean="0">
                          <a:solidFill>
                            <a:schemeClr val="tx1"/>
                          </a:solidFill>
                        </a:rPr>
                        <a:t>إبراز الخطيب ما يرى أهميته في حديثه ومناسبته للخطبة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kern="1200" dirty="0" smtClean="0">
                          <a:solidFill>
                            <a:schemeClr val="tx1"/>
                          </a:solidFill>
                          <a:latin typeface="+mn-lt"/>
                          <a:ea typeface="+mn-ea"/>
                          <a:cs typeface="+mn-cs"/>
                        </a:rPr>
                        <a:t>استدلاله في الخطبة بأمثلة</a:t>
                      </a:r>
                      <a:r>
                        <a:rPr lang="ar-SA" sz="2000" b="1" kern="1200" baseline="0" dirty="0" smtClean="0">
                          <a:solidFill>
                            <a:schemeClr val="tx1"/>
                          </a:solidFill>
                          <a:latin typeface="+mn-lt"/>
                          <a:ea typeface="+mn-ea"/>
                          <a:cs typeface="+mn-cs"/>
                        </a:rPr>
                        <a:t> للإقناع من القرآن والسنة المناسبة لمقام الخطبة</a:t>
                      </a:r>
                      <a:endParaRPr lang="ar-SA" sz="2000" b="1" kern="1200" dirty="0" smtClean="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000" b="1" kern="1200" dirty="0" smtClean="0">
                          <a:solidFill>
                            <a:schemeClr val="tx1"/>
                          </a:solidFill>
                          <a:latin typeface="+mn-lt"/>
                          <a:ea typeface="+mn-ea"/>
                          <a:cs typeface="+mn-cs"/>
                        </a:rPr>
                        <a:t>استخدامه الجمل الاسمية المثبتة في خطبته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bl>
          </a:graphicData>
        </a:graphic>
      </p:graphicFrame>
      <p:sp>
        <p:nvSpPr>
          <p:cNvPr id="7" name="مربع نص 6"/>
          <p:cNvSpPr txBox="1"/>
          <p:nvPr/>
        </p:nvSpPr>
        <p:spPr>
          <a:xfrm>
            <a:off x="3500432" y="2058407"/>
            <a:ext cx="642942"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
        <p:nvSpPr>
          <p:cNvPr id="8" name="مربع نص 7"/>
          <p:cNvSpPr txBox="1"/>
          <p:nvPr/>
        </p:nvSpPr>
        <p:spPr>
          <a:xfrm>
            <a:off x="3500432" y="2558473"/>
            <a:ext cx="642942"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
        <p:nvSpPr>
          <p:cNvPr id="9" name="مربع نص 8"/>
          <p:cNvSpPr txBox="1"/>
          <p:nvPr/>
        </p:nvSpPr>
        <p:spPr>
          <a:xfrm>
            <a:off x="3500432" y="3272853"/>
            <a:ext cx="642942"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
        <p:nvSpPr>
          <p:cNvPr id="10" name="مربع نص 9"/>
          <p:cNvSpPr txBox="1"/>
          <p:nvPr/>
        </p:nvSpPr>
        <p:spPr>
          <a:xfrm>
            <a:off x="3500432" y="3915795"/>
            <a:ext cx="642942"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
        <p:nvSpPr>
          <p:cNvPr id="11" name="مربع نص 10"/>
          <p:cNvSpPr txBox="1"/>
          <p:nvPr/>
        </p:nvSpPr>
        <p:spPr>
          <a:xfrm>
            <a:off x="642910" y="4844489"/>
            <a:ext cx="7929618" cy="584775"/>
          </a:xfrm>
          <a:prstGeom prst="rect">
            <a:avLst/>
          </a:prstGeom>
          <a:noFill/>
        </p:spPr>
        <p:txBody>
          <a:bodyPr wrap="square" rtlCol="1">
            <a:spAutoFit/>
          </a:bodyPr>
          <a:lstStyle/>
          <a:p>
            <a:pPr algn="ctr"/>
            <a:r>
              <a:rPr lang="ar-SA" sz="3200" b="1" dirty="0" smtClean="0">
                <a:cs typeface="DecoType Naskh" pitchFamily="2" charset="-78"/>
              </a:rPr>
              <a:t>2) أعبر شفوياً عن الأثر الذي تركته خطبة الاستسقاء في نفسي.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1000"/>
                                        <p:tgtEl>
                                          <p:spTgt spid="5"/>
                                        </p:tgtEl>
                                      </p:cBhvr>
                                    </p:animEffect>
                                  </p:childTnLst>
                                </p:cTn>
                              </p:par>
                              <p:par>
                                <p:cTn id="14" presetID="17"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ppt_w/2"/>
                                          </p:val>
                                        </p:tav>
                                        <p:tav tm="100000">
                                          <p:val>
                                            <p:strVal val="#ppt_x"/>
                                          </p:val>
                                        </p:tav>
                                      </p:tavLst>
                                    </p:anim>
                                    <p:anim calcmode="lin" valueType="num">
                                      <p:cBhvr>
                                        <p:cTn id="17" dur="500" fill="hold"/>
                                        <p:tgtEl>
                                          <p:spTgt spid="6"/>
                                        </p:tgtEl>
                                        <p:attrNameLst>
                                          <p:attrName>ppt_y</p:attrName>
                                        </p:attrNameLst>
                                      </p:cBhvr>
                                      <p:tavLst>
                                        <p:tav tm="0">
                                          <p:val>
                                            <p:strVal val="#ppt_y"/>
                                          </p:val>
                                        </p:tav>
                                        <p:tav tm="100000">
                                          <p:val>
                                            <p:strVal val="#ppt_y"/>
                                          </p:val>
                                        </p:tav>
                                      </p:tavLst>
                                    </p:anim>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wheel(4)">
                                      <p:cBhvr>
                                        <p:cTn id="24" dur="1000"/>
                                        <p:tgtEl>
                                          <p:spTgt spid="7">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4" fill="hold" nodeType="click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wheel(4)">
                                      <p:cBhvr>
                                        <p:cTn id="29" dur="1000"/>
                                        <p:tgtEl>
                                          <p:spTgt spid="8">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4" fill="hold"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heel(4)">
                                      <p:cBhvr>
                                        <p:cTn id="34" dur="10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4" fill="hold" nodeType="clickEffect">
                                  <p:stCondLst>
                                    <p:cond delay="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wheel(4)">
                                      <p:cBhvr>
                                        <p:cTn id="39" dur="1000"/>
                                        <p:tgtEl>
                                          <p:spTgt spid="10">
                                            <p:txEl>
                                              <p:pRg st="0" end="0"/>
                                            </p:txEl>
                                          </p:spTgt>
                                        </p:tgtEl>
                                      </p:cBhvr>
                                    </p:animEffect>
                                  </p:childTnLst>
                                </p:cTn>
                              </p:par>
                              <p:par>
                                <p:cTn id="40" presetID="20"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edge">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1"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642910" y="357166"/>
            <a:ext cx="7929618" cy="584775"/>
          </a:xfrm>
          <a:prstGeom prst="rect">
            <a:avLst/>
          </a:prstGeom>
          <a:noFill/>
        </p:spPr>
        <p:txBody>
          <a:bodyPr wrap="square" rtlCol="1">
            <a:spAutoFit/>
          </a:bodyPr>
          <a:lstStyle/>
          <a:p>
            <a:pPr algn="ctr"/>
            <a:r>
              <a:rPr lang="ar-SA" sz="3200" b="1" dirty="0" smtClean="0">
                <a:cs typeface="DecoType Naskh" pitchFamily="2" charset="-78"/>
              </a:rPr>
              <a:t>3) أكمل المخطط التالي من خلال دراستي السابقة لبناء الخطبة وتنظميها:</a:t>
            </a:r>
          </a:p>
        </p:txBody>
      </p:sp>
      <p:sp>
        <p:nvSpPr>
          <p:cNvPr id="4" name="شكل بيضاوي 3"/>
          <p:cNvSpPr/>
          <p:nvPr/>
        </p:nvSpPr>
        <p:spPr>
          <a:xfrm>
            <a:off x="3071802" y="1071546"/>
            <a:ext cx="2786082" cy="642942"/>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بناء الخطبة</a:t>
            </a:r>
            <a:endParaRPr lang="ar-SA" sz="3200" b="1" dirty="0">
              <a:solidFill>
                <a:schemeClr val="tx1"/>
              </a:solidFill>
            </a:endParaRPr>
          </a:p>
        </p:txBody>
      </p:sp>
      <p:sp>
        <p:nvSpPr>
          <p:cNvPr id="5" name="شكل بيضاوي 4"/>
          <p:cNvSpPr/>
          <p:nvPr/>
        </p:nvSpPr>
        <p:spPr>
          <a:xfrm>
            <a:off x="6000760" y="2143116"/>
            <a:ext cx="2786082" cy="642942"/>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6" name="شكل بيضاوي 5"/>
          <p:cNvSpPr/>
          <p:nvPr/>
        </p:nvSpPr>
        <p:spPr>
          <a:xfrm>
            <a:off x="3214678" y="2143116"/>
            <a:ext cx="2786082" cy="642942"/>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العرض</a:t>
            </a:r>
            <a:endParaRPr lang="ar-SA" sz="3200" b="1" dirty="0">
              <a:solidFill>
                <a:schemeClr val="tx1"/>
              </a:solidFill>
            </a:endParaRPr>
          </a:p>
        </p:txBody>
      </p:sp>
      <p:sp>
        <p:nvSpPr>
          <p:cNvPr id="7" name="شكل بيضاوي 6"/>
          <p:cNvSpPr/>
          <p:nvPr/>
        </p:nvSpPr>
        <p:spPr>
          <a:xfrm>
            <a:off x="428596" y="2143116"/>
            <a:ext cx="2786082" cy="642942"/>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8" name="شكل بيضاوي 7"/>
          <p:cNvSpPr/>
          <p:nvPr/>
        </p:nvSpPr>
        <p:spPr>
          <a:xfrm>
            <a:off x="7358082" y="3571876"/>
            <a:ext cx="1500198" cy="1143008"/>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9" name="شكل بيضاوي 8"/>
          <p:cNvSpPr/>
          <p:nvPr/>
        </p:nvSpPr>
        <p:spPr>
          <a:xfrm>
            <a:off x="5857916" y="3571876"/>
            <a:ext cx="1500166" cy="1143008"/>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1" name="شكل بيضاوي 10"/>
          <p:cNvSpPr/>
          <p:nvPr/>
        </p:nvSpPr>
        <p:spPr>
          <a:xfrm>
            <a:off x="4500562" y="4057652"/>
            <a:ext cx="1500198" cy="1657364"/>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شرح نقاط الموضوع</a:t>
            </a:r>
            <a:endParaRPr lang="ar-SA" sz="2200" b="1" dirty="0">
              <a:solidFill>
                <a:schemeClr val="tx1"/>
              </a:solidFill>
            </a:endParaRPr>
          </a:p>
        </p:txBody>
      </p:sp>
      <p:sp>
        <p:nvSpPr>
          <p:cNvPr id="12" name="شكل بيضاوي 11"/>
          <p:cNvSpPr/>
          <p:nvPr/>
        </p:nvSpPr>
        <p:spPr>
          <a:xfrm>
            <a:off x="3000364" y="4057652"/>
            <a:ext cx="1500166" cy="1657364"/>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3" name="شكل بيضاوي 12"/>
          <p:cNvSpPr/>
          <p:nvPr/>
        </p:nvSpPr>
        <p:spPr>
          <a:xfrm>
            <a:off x="1714448" y="3500438"/>
            <a:ext cx="1500198" cy="1143008"/>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خلاصة القول</a:t>
            </a:r>
            <a:endParaRPr lang="ar-SA" sz="2800" b="1" dirty="0">
              <a:solidFill>
                <a:schemeClr val="tx1"/>
              </a:solidFill>
            </a:endParaRPr>
          </a:p>
        </p:txBody>
      </p:sp>
      <p:sp>
        <p:nvSpPr>
          <p:cNvPr id="14" name="شكل بيضاوي 13"/>
          <p:cNvSpPr/>
          <p:nvPr/>
        </p:nvSpPr>
        <p:spPr>
          <a:xfrm>
            <a:off x="214282" y="3500438"/>
            <a:ext cx="1500166" cy="1143008"/>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الدعاء والشكر</a:t>
            </a:r>
            <a:endParaRPr lang="ar-SA" sz="2800" b="1" dirty="0">
              <a:solidFill>
                <a:schemeClr val="tx1"/>
              </a:solidFill>
            </a:endParaRPr>
          </a:p>
        </p:txBody>
      </p:sp>
      <p:cxnSp>
        <p:nvCxnSpPr>
          <p:cNvPr id="16" name="رابط كسهم مستقيم 15"/>
          <p:cNvCxnSpPr/>
          <p:nvPr/>
        </p:nvCxnSpPr>
        <p:spPr>
          <a:xfrm rot="16200000" flipH="1">
            <a:off x="4232670" y="1910943"/>
            <a:ext cx="428628" cy="3571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قوس كبير أيمن 16"/>
          <p:cNvSpPr/>
          <p:nvPr/>
        </p:nvSpPr>
        <p:spPr>
          <a:xfrm rot="16200000">
            <a:off x="4179091" y="-892999"/>
            <a:ext cx="500066" cy="5572164"/>
          </a:xfrm>
          <a:prstGeom prst="rightBrace">
            <a:avLst/>
          </a:prstGeom>
        </p:spPr>
        <p:style>
          <a:lnRef idx="3">
            <a:schemeClr val="accent2"/>
          </a:lnRef>
          <a:fillRef idx="0">
            <a:schemeClr val="accent2"/>
          </a:fillRef>
          <a:effectRef idx="2">
            <a:schemeClr val="accent2"/>
          </a:effectRef>
          <a:fontRef idx="minor">
            <a:schemeClr val="tx1"/>
          </a:fontRef>
        </p:style>
        <p:txBody>
          <a:bodyPr rtlCol="1" anchor="ctr"/>
          <a:lstStyle/>
          <a:p>
            <a:pPr algn="ctr"/>
            <a:endParaRPr lang="ar-SA" dirty="0"/>
          </a:p>
        </p:txBody>
      </p:sp>
      <p:sp>
        <p:nvSpPr>
          <p:cNvPr id="18" name="مربع نص 17"/>
          <p:cNvSpPr txBox="1"/>
          <p:nvPr/>
        </p:nvSpPr>
        <p:spPr>
          <a:xfrm>
            <a:off x="5715008" y="1395699"/>
            <a:ext cx="1571636" cy="461665"/>
          </a:xfrm>
          <a:prstGeom prst="rect">
            <a:avLst/>
          </a:prstGeom>
          <a:noFill/>
        </p:spPr>
        <p:txBody>
          <a:bodyPr wrap="square" rtlCol="1">
            <a:spAutoFit/>
          </a:bodyPr>
          <a:lstStyle/>
          <a:p>
            <a:pPr algn="ctr"/>
            <a:r>
              <a:rPr lang="ar-SA" sz="2400" b="1" dirty="0" smtClean="0"/>
              <a:t>يتكون من</a:t>
            </a:r>
            <a:endParaRPr lang="ar-SA" sz="2400" b="1" dirty="0"/>
          </a:p>
        </p:txBody>
      </p:sp>
      <p:cxnSp>
        <p:nvCxnSpPr>
          <p:cNvPr id="19" name="رابط كسهم مستقيم 18"/>
          <p:cNvCxnSpPr>
            <a:stCxn id="6" idx="4"/>
          </p:cNvCxnSpPr>
          <p:nvPr/>
        </p:nvCxnSpPr>
        <p:spPr>
          <a:xfrm rot="16200000" flipH="1">
            <a:off x="4304107" y="3089669"/>
            <a:ext cx="1214448" cy="60722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0" name="قوس كبير أيمن 19"/>
          <p:cNvSpPr/>
          <p:nvPr/>
        </p:nvSpPr>
        <p:spPr>
          <a:xfrm rot="16200000">
            <a:off x="6965173" y="2321711"/>
            <a:ext cx="785818" cy="1714512"/>
          </a:xfrm>
          <a:prstGeom prst="rightBrace">
            <a:avLst>
              <a:gd name="adj1" fmla="val 0"/>
              <a:gd name="adj2" fmla="val 50833"/>
            </a:avLst>
          </a:prstGeom>
        </p:spPr>
        <p:style>
          <a:lnRef idx="3">
            <a:schemeClr val="accent2"/>
          </a:lnRef>
          <a:fillRef idx="0">
            <a:schemeClr val="accent2"/>
          </a:fillRef>
          <a:effectRef idx="2">
            <a:schemeClr val="accent2"/>
          </a:effectRef>
          <a:fontRef idx="minor">
            <a:schemeClr val="tx1"/>
          </a:fontRef>
        </p:style>
        <p:txBody>
          <a:bodyPr rtlCol="1" anchor="ctr"/>
          <a:lstStyle/>
          <a:p>
            <a:pPr algn="ctr"/>
            <a:endParaRPr lang="ar-SA" dirty="0"/>
          </a:p>
        </p:txBody>
      </p:sp>
      <p:cxnSp>
        <p:nvCxnSpPr>
          <p:cNvPr id="24" name="رابط كسهم مستقيم 23"/>
          <p:cNvCxnSpPr>
            <a:stCxn id="6" idx="4"/>
            <a:endCxn id="12" idx="0"/>
          </p:cNvCxnSpPr>
          <p:nvPr/>
        </p:nvCxnSpPr>
        <p:spPr>
          <a:xfrm rot="5400000">
            <a:off x="3543286" y="2993219"/>
            <a:ext cx="1271594" cy="85727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9" name="قوس كبير أيمن 28"/>
          <p:cNvSpPr/>
          <p:nvPr/>
        </p:nvSpPr>
        <p:spPr>
          <a:xfrm rot="16200000">
            <a:off x="1357290" y="2285993"/>
            <a:ext cx="714379" cy="1714512"/>
          </a:xfrm>
          <a:prstGeom prst="rightBrace">
            <a:avLst>
              <a:gd name="adj1" fmla="val 0"/>
              <a:gd name="adj2" fmla="val 50833"/>
            </a:avLst>
          </a:prstGeom>
        </p:spPr>
        <p:style>
          <a:lnRef idx="3">
            <a:schemeClr val="accent2"/>
          </a:lnRef>
          <a:fillRef idx="0">
            <a:schemeClr val="accent2"/>
          </a:fillRef>
          <a:effectRef idx="2">
            <a:schemeClr val="accent2"/>
          </a:effectRef>
          <a:fontRef idx="minor">
            <a:schemeClr val="tx1"/>
          </a:fontRef>
        </p:style>
        <p:txBody>
          <a:bodyPr rtlCol="1" anchor="ctr"/>
          <a:lstStyle/>
          <a:p>
            <a:pPr algn="ctr"/>
            <a:endParaRPr lang="ar-SA" dirty="0"/>
          </a:p>
        </p:txBody>
      </p:sp>
      <p:sp>
        <p:nvSpPr>
          <p:cNvPr id="30" name="مربع نص 29"/>
          <p:cNvSpPr txBox="1"/>
          <p:nvPr/>
        </p:nvSpPr>
        <p:spPr>
          <a:xfrm>
            <a:off x="6572264" y="2201283"/>
            <a:ext cx="1571636" cy="584775"/>
          </a:xfrm>
          <a:prstGeom prst="rect">
            <a:avLst/>
          </a:prstGeom>
          <a:noFill/>
        </p:spPr>
        <p:txBody>
          <a:bodyPr wrap="square" rtlCol="1">
            <a:spAutoFit/>
          </a:bodyPr>
          <a:lstStyle/>
          <a:p>
            <a:pPr algn="ctr"/>
            <a:r>
              <a:rPr lang="ar-SA" sz="3200" b="1" dirty="0" smtClean="0">
                <a:solidFill>
                  <a:srgbClr val="C00000"/>
                </a:solidFill>
              </a:rPr>
              <a:t>المقدمة</a:t>
            </a:r>
            <a:endParaRPr lang="ar-SA" sz="3200" b="1" dirty="0">
              <a:solidFill>
                <a:srgbClr val="C00000"/>
              </a:solidFill>
            </a:endParaRPr>
          </a:p>
        </p:txBody>
      </p:sp>
      <p:sp>
        <p:nvSpPr>
          <p:cNvPr id="31" name="مربع نص 30"/>
          <p:cNvSpPr txBox="1"/>
          <p:nvPr/>
        </p:nvSpPr>
        <p:spPr>
          <a:xfrm>
            <a:off x="857224" y="2201283"/>
            <a:ext cx="1571636" cy="584775"/>
          </a:xfrm>
          <a:prstGeom prst="rect">
            <a:avLst/>
          </a:prstGeom>
          <a:noFill/>
        </p:spPr>
        <p:txBody>
          <a:bodyPr wrap="square" rtlCol="1">
            <a:spAutoFit/>
          </a:bodyPr>
          <a:lstStyle/>
          <a:p>
            <a:pPr algn="ctr"/>
            <a:r>
              <a:rPr lang="ar-SA" sz="3200" b="1" dirty="0" smtClean="0">
                <a:solidFill>
                  <a:srgbClr val="C00000"/>
                </a:solidFill>
              </a:rPr>
              <a:t>الخاتمة</a:t>
            </a:r>
            <a:endParaRPr lang="ar-SA" sz="3200" b="1" dirty="0">
              <a:solidFill>
                <a:srgbClr val="C00000"/>
              </a:solidFill>
            </a:endParaRPr>
          </a:p>
        </p:txBody>
      </p:sp>
      <p:sp>
        <p:nvSpPr>
          <p:cNvPr id="32" name="مربع نص 31"/>
          <p:cNvSpPr txBox="1"/>
          <p:nvPr/>
        </p:nvSpPr>
        <p:spPr>
          <a:xfrm>
            <a:off x="7358082" y="3643314"/>
            <a:ext cx="1571636" cy="1077218"/>
          </a:xfrm>
          <a:prstGeom prst="rect">
            <a:avLst/>
          </a:prstGeom>
          <a:noFill/>
        </p:spPr>
        <p:txBody>
          <a:bodyPr wrap="square" rtlCol="1">
            <a:spAutoFit/>
          </a:bodyPr>
          <a:lstStyle/>
          <a:p>
            <a:pPr algn="ctr"/>
            <a:r>
              <a:rPr lang="ar-SA" sz="3200" b="1" dirty="0" smtClean="0">
                <a:solidFill>
                  <a:srgbClr val="C00000"/>
                </a:solidFill>
              </a:rPr>
              <a:t>الحمد والثناء</a:t>
            </a:r>
            <a:endParaRPr lang="ar-SA" sz="3200" b="1" dirty="0">
              <a:solidFill>
                <a:srgbClr val="C00000"/>
              </a:solidFill>
            </a:endParaRPr>
          </a:p>
        </p:txBody>
      </p:sp>
      <p:sp>
        <p:nvSpPr>
          <p:cNvPr id="33" name="مربع نص 32"/>
          <p:cNvSpPr txBox="1"/>
          <p:nvPr/>
        </p:nvSpPr>
        <p:spPr>
          <a:xfrm>
            <a:off x="5857884" y="3617901"/>
            <a:ext cx="1571636" cy="954107"/>
          </a:xfrm>
          <a:prstGeom prst="rect">
            <a:avLst/>
          </a:prstGeom>
          <a:noFill/>
        </p:spPr>
        <p:txBody>
          <a:bodyPr wrap="square" rtlCol="1">
            <a:spAutoFit/>
          </a:bodyPr>
          <a:lstStyle/>
          <a:p>
            <a:pPr algn="ctr"/>
            <a:r>
              <a:rPr lang="ar-SA" sz="2800" b="1" dirty="0" smtClean="0">
                <a:solidFill>
                  <a:srgbClr val="C00000"/>
                </a:solidFill>
              </a:rPr>
              <a:t>الصلاة</a:t>
            </a:r>
          </a:p>
          <a:p>
            <a:pPr algn="ctr"/>
            <a:r>
              <a:rPr lang="ar-SA" sz="2800" b="1" dirty="0" smtClean="0">
                <a:solidFill>
                  <a:srgbClr val="C00000"/>
                </a:solidFill>
              </a:rPr>
              <a:t> على النبي</a:t>
            </a:r>
            <a:endParaRPr lang="ar-SA" sz="2800" b="1" dirty="0">
              <a:solidFill>
                <a:srgbClr val="C00000"/>
              </a:solidFill>
            </a:endParaRPr>
          </a:p>
        </p:txBody>
      </p:sp>
      <p:sp>
        <p:nvSpPr>
          <p:cNvPr id="34" name="مربع نص 33"/>
          <p:cNvSpPr txBox="1"/>
          <p:nvPr/>
        </p:nvSpPr>
        <p:spPr>
          <a:xfrm>
            <a:off x="3000364" y="4286256"/>
            <a:ext cx="1571636" cy="1200329"/>
          </a:xfrm>
          <a:prstGeom prst="rect">
            <a:avLst/>
          </a:prstGeom>
          <a:noFill/>
        </p:spPr>
        <p:txBody>
          <a:bodyPr wrap="square" rtlCol="1">
            <a:spAutoFit/>
          </a:bodyPr>
          <a:lstStyle/>
          <a:p>
            <a:pPr algn="ctr"/>
            <a:r>
              <a:rPr lang="ar-SA" sz="2400" b="1" dirty="0" smtClean="0">
                <a:solidFill>
                  <a:srgbClr val="C00000"/>
                </a:solidFill>
              </a:rPr>
              <a:t>الاستشهاد بالأدلة العقلية والنقلية</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Scale>
                                      <p:cBhvr>
                                        <p:cTn id="1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4"/>
                                        </p:tgtEl>
                                        <p:attrNameLst>
                                          <p:attrName>ppt_x</p:attrName>
                                          <p:attrName>ppt_y</p:attrName>
                                        </p:attrNameLst>
                                      </p:cBhvr>
                                    </p:animMotion>
                                    <p:animEffect transition="in" filter="fade">
                                      <p:cBhvr>
                                        <p:cTn id="12" dur="1000"/>
                                        <p:tgtEl>
                                          <p:spTgt spid="4"/>
                                        </p:tgtEl>
                                      </p:cBhvr>
                                    </p:animEffect>
                                  </p:childTnLst>
                                </p:cTn>
                              </p:par>
                              <p:par>
                                <p:cTn id="13" presetID="5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Scale>
                                      <p:cBhvr>
                                        <p:cTn id="2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6"/>
                                        </p:tgtEl>
                                        <p:attrNameLst>
                                          <p:attrName>ppt_x</p:attrName>
                                          <p:attrName>ppt_y</p:attrName>
                                        </p:attrNameLst>
                                      </p:cBhvr>
                                    </p:animMotion>
                                    <p:animEffect transition="in" filter="fade">
                                      <p:cBhvr>
                                        <p:cTn id="22" dur="1000"/>
                                        <p:tgtEl>
                                          <p:spTgt spid="6"/>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Scale>
                                      <p:cBhvr>
                                        <p:cTn id="2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7"/>
                                        </p:tgtEl>
                                        <p:attrNameLst>
                                          <p:attrName>ppt_x</p:attrName>
                                          <p:attrName>ppt_y</p:attrName>
                                        </p:attrNameLst>
                                      </p:cBhvr>
                                    </p:animMotion>
                                    <p:animEffect transition="in" filter="fade">
                                      <p:cBhvr>
                                        <p:cTn id="27" dur="1000"/>
                                        <p:tgtEl>
                                          <p:spTgt spid="7"/>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Scale>
                                      <p:cBhvr>
                                        <p:cTn id="3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8"/>
                                        </p:tgtEl>
                                        <p:attrNameLst>
                                          <p:attrName>ppt_x</p:attrName>
                                          <p:attrName>ppt_y</p:attrName>
                                        </p:attrNameLst>
                                      </p:cBhvr>
                                    </p:animMotion>
                                    <p:animEffect transition="in" filter="fade">
                                      <p:cBhvr>
                                        <p:cTn id="32" dur="1000"/>
                                        <p:tgtEl>
                                          <p:spTgt spid="8"/>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Scale>
                                      <p:cBhvr>
                                        <p:cTn id="3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9"/>
                                        </p:tgtEl>
                                        <p:attrNameLst>
                                          <p:attrName>ppt_x</p:attrName>
                                          <p:attrName>ppt_y</p:attrName>
                                        </p:attrNameLst>
                                      </p:cBhvr>
                                    </p:animMotion>
                                    <p:animEffect transition="in" filter="fade">
                                      <p:cBhvr>
                                        <p:cTn id="37" dur="1000"/>
                                        <p:tgtEl>
                                          <p:spTgt spid="9"/>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Scale>
                                      <p:cBhvr>
                                        <p:cTn id="4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1"/>
                                        </p:tgtEl>
                                        <p:attrNameLst>
                                          <p:attrName>ppt_x</p:attrName>
                                          <p:attrName>ppt_y</p:attrName>
                                        </p:attrNameLst>
                                      </p:cBhvr>
                                    </p:animMotion>
                                    <p:animEffect transition="in" filter="fade">
                                      <p:cBhvr>
                                        <p:cTn id="42" dur="1000"/>
                                        <p:tgtEl>
                                          <p:spTgt spid="11"/>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Scale>
                                      <p:cBhvr>
                                        <p:cTn id="4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2"/>
                                        </p:tgtEl>
                                        <p:attrNameLst>
                                          <p:attrName>ppt_x</p:attrName>
                                          <p:attrName>ppt_y</p:attrName>
                                        </p:attrNameLst>
                                      </p:cBhvr>
                                    </p:animMotion>
                                    <p:animEffect transition="in" filter="fade">
                                      <p:cBhvr>
                                        <p:cTn id="47" dur="1000"/>
                                        <p:tgtEl>
                                          <p:spTgt spid="12"/>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Scale>
                                      <p:cBhvr>
                                        <p:cTn id="50"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3"/>
                                        </p:tgtEl>
                                        <p:attrNameLst>
                                          <p:attrName>ppt_x</p:attrName>
                                          <p:attrName>ppt_y</p:attrName>
                                        </p:attrNameLst>
                                      </p:cBhvr>
                                    </p:animMotion>
                                    <p:animEffect transition="in" filter="fade">
                                      <p:cBhvr>
                                        <p:cTn id="52" dur="1000"/>
                                        <p:tgtEl>
                                          <p:spTgt spid="13"/>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Scale>
                                      <p:cBhvr>
                                        <p:cTn id="5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4"/>
                                        </p:tgtEl>
                                        <p:attrNameLst>
                                          <p:attrName>ppt_x</p:attrName>
                                          <p:attrName>ppt_y</p:attrName>
                                        </p:attrNameLst>
                                      </p:cBhvr>
                                    </p:animMotion>
                                    <p:animEffect transition="in" filter="fade">
                                      <p:cBhvr>
                                        <p:cTn id="57" dur="1000"/>
                                        <p:tgtEl>
                                          <p:spTgt spid="14"/>
                                        </p:tgtEl>
                                      </p:cBhvr>
                                    </p:animEffect>
                                  </p:childTnLst>
                                </p:cTn>
                              </p:par>
                              <p:par>
                                <p:cTn id="58" presetID="7" presetClass="entr" presetSubtype="4"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1000" fill="hold"/>
                                        <p:tgtEl>
                                          <p:spTgt spid="29"/>
                                        </p:tgtEl>
                                        <p:attrNameLst>
                                          <p:attrName>ppt_x</p:attrName>
                                        </p:attrNameLst>
                                      </p:cBhvr>
                                      <p:tavLst>
                                        <p:tav tm="0">
                                          <p:val>
                                            <p:strVal val="#ppt_x"/>
                                          </p:val>
                                        </p:tav>
                                        <p:tav tm="100000">
                                          <p:val>
                                            <p:strVal val="#ppt_x"/>
                                          </p:val>
                                        </p:tav>
                                      </p:tavLst>
                                    </p:anim>
                                    <p:anim calcmode="lin" valueType="num">
                                      <p:cBhvr additive="base">
                                        <p:cTn id="61" dur="1000" fill="hold"/>
                                        <p:tgtEl>
                                          <p:spTgt spid="29"/>
                                        </p:tgtEl>
                                        <p:attrNameLst>
                                          <p:attrName>ppt_y</p:attrName>
                                        </p:attrNameLst>
                                      </p:cBhvr>
                                      <p:tavLst>
                                        <p:tav tm="0">
                                          <p:val>
                                            <p:strVal val="1+#ppt_h/2"/>
                                          </p:val>
                                        </p:tav>
                                        <p:tav tm="100000">
                                          <p:val>
                                            <p:strVal val="#ppt_y"/>
                                          </p:val>
                                        </p:tav>
                                      </p:tavLst>
                                    </p:anim>
                                  </p:childTnLst>
                                </p:cTn>
                              </p:par>
                              <p:par>
                                <p:cTn id="62" presetID="7" presetClass="entr" presetSubtype="4"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1000" fill="hold"/>
                                        <p:tgtEl>
                                          <p:spTgt spid="17"/>
                                        </p:tgtEl>
                                        <p:attrNameLst>
                                          <p:attrName>ppt_x</p:attrName>
                                        </p:attrNameLst>
                                      </p:cBhvr>
                                      <p:tavLst>
                                        <p:tav tm="0">
                                          <p:val>
                                            <p:strVal val="#ppt_x"/>
                                          </p:val>
                                        </p:tav>
                                        <p:tav tm="100000">
                                          <p:val>
                                            <p:strVal val="#ppt_x"/>
                                          </p:val>
                                        </p:tav>
                                      </p:tavLst>
                                    </p:anim>
                                    <p:anim calcmode="lin" valueType="num">
                                      <p:cBhvr additive="base">
                                        <p:cTn id="65" dur="1000" fill="hold"/>
                                        <p:tgtEl>
                                          <p:spTgt spid="17"/>
                                        </p:tgtEl>
                                        <p:attrNameLst>
                                          <p:attrName>ppt_y</p:attrName>
                                        </p:attrNameLst>
                                      </p:cBhvr>
                                      <p:tavLst>
                                        <p:tav tm="0">
                                          <p:val>
                                            <p:strVal val="1+#ppt_h/2"/>
                                          </p:val>
                                        </p:tav>
                                        <p:tav tm="100000">
                                          <p:val>
                                            <p:strVal val="#ppt_y"/>
                                          </p:val>
                                        </p:tav>
                                      </p:tavLst>
                                    </p:anim>
                                  </p:childTnLst>
                                </p:cTn>
                              </p:par>
                              <p:par>
                                <p:cTn id="66" presetID="7" presetClass="entr" presetSubtype="4" fill="hold"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1000" fill="hold"/>
                                        <p:tgtEl>
                                          <p:spTgt spid="16"/>
                                        </p:tgtEl>
                                        <p:attrNameLst>
                                          <p:attrName>ppt_x</p:attrName>
                                        </p:attrNameLst>
                                      </p:cBhvr>
                                      <p:tavLst>
                                        <p:tav tm="0">
                                          <p:val>
                                            <p:strVal val="#ppt_x"/>
                                          </p:val>
                                        </p:tav>
                                        <p:tav tm="100000">
                                          <p:val>
                                            <p:strVal val="#ppt_x"/>
                                          </p:val>
                                        </p:tav>
                                      </p:tavLst>
                                    </p:anim>
                                    <p:anim calcmode="lin" valueType="num">
                                      <p:cBhvr additive="base">
                                        <p:cTn id="69" dur="1000" fill="hold"/>
                                        <p:tgtEl>
                                          <p:spTgt spid="16"/>
                                        </p:tgtEl>
                                        <p:attrNameLst>
                                          <p:attrName>ppt_y</p:attrName>
                                        </p:attrNameLst>
                                      </p:cBhvr>
                                      <p:tavLst>
                                        <p:tav tm="0">
                                          <p:val>
                                            <p:strVal val="1+#ppt_h/2"/>
                                          </p:val>
                                        </p:tav>
                                        <p:tav tm="100000">
                                          <p:val>
                                            <p:strVal val="#ppt_y"/>
                                          </p:val>
                                        </p:tav>
                                      </p:tavLst>
                                    </p:anim>
                                  </p:childTnLst>
                                </p:cTn>
                              </p:par>
                              <p:par>
                                <p:cTn id="70" presetID="7" presetClass="entr" presetSubtype="4"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1000" fill="hold"/>
                                        <p:tgtEl>
                                          <p:spTgt spid="19"/>
                                        </p:tgtEl>
                                        <p:attrNameLst>
                                          <p:attrName>ppt_x</p:attrName>
                                        </p:attrNameLst>
                                      </p:cBhvr>
                                      <p:tavLst>
                                        <p:tav tm="0">
                                          <p:val>
                                            <p:strVal val="#ppt_x"/>
                                          </p:val>
                                        </p:tav>
                                        <p:tav tm="100000">
                                          <p:val>
                                            <p:strVal val="#ppt_x"/>
                                          </p:val>
                                        </p:tav>
                                      </p:tavLst>
                                    </p:anim>
                                    <p:anim calcmode="lin" valueType="num">
                                      <p:cBhvr additive="base">
                                        <p:cTn id="73" dur="1000" fill="hold"/>
                                        <p:tgtEl>
                                          <p:spTgt spid="19"/>
                                        </p:tgtEl>
                                        <p:attrNameLst>
                                          <p:attrName>ppt_y</p:attrName>
                                        </p:attrNameLst>
                                      </p:cBhvr>
                                      <p:tavLst>
                                        <p:tav tm="0">
                                          <p:val>
                                            <p:strVal val="1+#ppt_h/2"/>
                                          </p:val>
                                        </p:tav>
                                        <p:tav tm="100000">
                                          <p:val>
                                            <p:strVal val="#ppt_y"/>
                                          </p:val>
                                        </p:tav>
                                      </p:tavLst>
                                    </p:anim>
                                  </p:childTnLst>
                                </p:cTn>
                              </p:par>
                              <p:par>
                                <p:cTn id="74" presetID="7" presetClass="entr" presetSubtype="4"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1000" fill="hold"/>
                                        <p:tgtEl>
                                          <p:spTgt spid="24"/>
                                        </p:tgtEl>
                                        <p:attrNameLst>
                                          <p:attrName>ppt_x</p:attrName>
                                        </p:attrNameLst>
                                      </p:cBhvr>
                                      <p:tavLst>
                                        <p:tav tm="0">
                                          <p:val>
                                            <p:strVal val="#ppt_x"/>
                                          </p:val>
                                        </p:tav>
                                        <p:tav tm="100000">
                                          <p:val>
                                            <p:strVal val="#ppt_x"/>
                                          </p:val>
                                        </p:tav>
                                      </p:tavLst>
                                    </p:anim>
                                    <p:anim calcmode="lin" valueType="num">
                                      <p:cBhvr additive="base">
                                        <p:cTn id="77" dur="1000" fill="hold"/>
                                        <p:tgtEl>
                                          <p:spTgt spid="24"/>
                                        </p:tgtEl>
                                        <p:attrNameLst>
                                          <p:attrName>ppt_y</p:attrName>
                                        </p:attrNameLst>
                                      </p:cBhvr>
                                      <p:tavLst>
                                        <p:tav tm="0">
                                          <p:val>
                                            <p:strVal val="1+#ppt_h/2"/>
                                          </p:val>
                                        </p:tav>
                                        <p:tav tm="100000">
                                          <p:val>
                                            <p:strVal val="#ppt_y"/>
                                          </p:val>
                                        </p:tav>
                                      </p:tavLst>
                                    </p:anim>
                                  </p:childTnLst>
                                </p:cTn>
                              </p:par>
                              <p:par>
                                <p:cTn id="78" presetID="7" presetClass="entr" presetSubtype="4" fill="hold" grpId="0" nodeType="with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additive="base">
                                        <p:cTn id="80" dur="1000" fill="hold"/>
                                        <p:tgtEl>
                                          <p:spTgt spid="20"/>
                                        </p:tgtEl>
                                        <p:attrNameLst>
                                          <p:attrName>ppt_x</p:attrName>
                                        </p:attrNameLst>
                                      </p:cBhvr>
                                      <p:tavLst>
                                        <p:tav tm="0">
                                          <p:val>
                                            <p:strVal val="#ppt_x"/>
                                          </p:val>
                                        </p:tav>
                                        <p:tav tm="100000">
                                          <p:val>
                                            <p:strVal val="#ppt_x"/>
                                          </p:val>
                                        </p:tav>
                                      </p:tavLst>
                                    </p:anim>
                                    <p:anim calcmode="lin" valueType="num">
                                      <p:cBhvr additive="base">
                                        <p:cTn id="81"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6" presetClass="entr" presetSubtype="16" fill="hold" grpId="0" nodeType="click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circle(in)">
                                      <p:cBhvr>
                                        <p:cTn id="86" dur="500"/>
                                        <p:tgtEl>
                                          <p:spTgt spid="30"/>
                                        </p:tgtEl>
                                      </p:cBhvr>
                                    </p:animEffect>
                                  </p:childTnLst>
                                </p:cTn>
                              </p:par>
                            </p:childTnLst>
                          </p:cTn>
                        </p:par>
                      </p:childTnLst>
                    </p:cTn>
                  </p:par>
                  <p:par>
                    <p:cTn id="87" fill="hold">
                      <p:stCondLst>
                        <p:cond delay="indefinite"/>
                      </p:stCondLst>
                      <p:childTnLst>
                        <p:par>
                          <p:cTn id="88" fill="hold">
                            <p:stCondLst>
                              <p:cond delay="0"/>
                            </p:stCondLst>
                            <p:childTnLst>
                              <p:par>
                                <p:cTn id="89" presetID="6" presetClass="entr" presetSubtype="16" fill="hold" grpId="0"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circle(in)">
                                      <p:cBhvr>
                                        <p:cTn id="91" dur="500"/>
                                        <p:tgtEl>
                                          <p:spTgt spid="31"/>
                                        </p:tgtEl>
                                      </p:cBhvr>
                                    </p:animEffect>
                                  </p:childTnLst>
                                </p:cTn>
                              </p:par>
                            </p:childTnLst>
                          </p:cTn>
                        </p:par>
                      </p:childTnLst>
                    </p:cTn>
                  </p:par>
                  <p:par>
                    <p:cTn id="92" fill="hold">
                      <p:stCondLst>
                        <p:cond delay="indefinite"/>
                      </p:stCondLst>
                      <p:childTnLst>
                        <p:par>
                          <p:cTn id="93" fill="hold">
                            <p:stCondLst>
                              <p:cond delay="0"/>
                            </p:stCondLst>
                            <p:childTnLst>
                              <p:par>
                                <p:cTn id="94" presetID="6" presetClass="entr" presetSubtype="16" fill="hold" grpId="0" nodeType="click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circle(in)">
                                      <p:cBhvr>
                                        <p:cTn id="96" dur="500"/>
                                        <p:tgtEl>
                                          <p:spTgt spid="32"/>
                                        </p:tgtEl>
                                      </p:cBhvr>
                                    </p:animEffect>
                                  </p:childTnLst>
                                </p:cTn>
                              </p:par>
                            </p:childTnLst>
                          </p:cTn>
                        </p:par>
                      </p:childTnLst>
                    </p:cTn>
                  </p:par>
                  <p:par>
                    <p:cTn id="97" fill="hold">
                      <p:stCondLst>
                        <p:cond delay="indefinite"/>
                      </p:stCondLst>
                      <p:childTnLst>
                        <p:par>
                          <p:cTn id="98" fill="hold">
                            <p:stCondLst>
                              <p:cond delay="0"/>
                            </p:stCondLst>
                            <p:childTnLst>
                              <p:par>
                                <p:cTn id="99" presetID="6" presetClass="entr" presetSubtype="16" fill="hold" grpId="0" nodeType="click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circle(in)">
                                      <p:cBhvr>
                                        <p:cTn id="101" dur="500"/>
                                        <p:tgtEl>
                                          <p:spTgt spid="33"/>
                                        </p:tgtEl>
                                      </p:cBhvr>
                                    </p:animEffect>
                                  </p:childTnLst>
                                </p:cTn>
                              </p:par>
                            </p:childTnLst>
                          </p:cTn>
                        </p:par>
                      </p:childTnLst>
                    </p:cTn>
                  </p:par>
                  <p:par>
                    <p:cTn id="102" fill="hold">
                      <p:stCondLst>
                        <p:cond delay="indefinite"/>
                      </p:stCondLst>
                      <p:childTnLst>
                        <p:par>
                          <p:cTn id="103" fill="hold">
                            <p:stCondLst>
                              <p:cond delay="0"/>
                            </p:stCondLst>
                            <p:childTnLst>
                              <p:par>
                                <p:cTn id="104" presetID="6" presetClass="entr" presetSubtype="16" fill="hold" grpId="0" nodeType="click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circle(in)">
                                      <p:cBhvr>
                                        <p:cTn id="10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1" grpId="0" animBg="1"/>
      <p:bldP spid="12" grpId="0" animBg="1"/>
      <p:bldP spid="13" grpId="0" animBg="1"/>
      <p:bldP spid="14" grpId="0" animBg="1"/>
      <p:bldP spid="17" grpId="0" animBg="1"/>
      <p:bldP spid="20" grpId="0" animBg="1"/>
      <p:bldP spid="29" grpId="0" animBg="1"/>
      <p:bldP spid="30" grpId="0"/>
      <p:bldP spid="31" grpId="0"/>
      <p:bldP spid="32"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عنوان 1"/>
          <p:cNvSpPr>
            <a:spLocks noGrp="1"/>
          </p:cNvSpPr>
          <p:nvPr>
            <p:ph type="title"/>
          </p:nvPr>
        </p:nvSpPr>
        <p:spPr/>
        <p:txBody>
          <a:bodyPr/>
          <a:lstStyle/>
          <a:p>
            <a:pPr eaLnBrk="1" hangingPunct="1"/>
            <a:endParaRPr lang="ar-SA" smtClean="0"/>
          </a:p>
        </p:txBody>
      </p:sp>
      <p:sp>
        <p:nvSpPr>
          <p:cNvPr id="5123" name="عنصر نائب للمحتوى 2"/>
          <p:cNvSpPr>
            <a:spLocks noGrp="1"/>
          </p:cNvSpPr>
          <p:nvPr>
            <p:ph idx="1"/>
          </p:nvPr>
        </p:nvSpPr>
        <p:spPr/>
        <p:txBody>
          <a:bodyPr/>
          <a:lstStyle/>
          <a:p>
            <a:pPr eaLnBrk="1" hangingPunct="1"/>
            <a:endParaRPr lang="ar-SA" smtClean="0"/>
          </a:p>
        </p:txBody>
      </p:sp>
      <p:pic>
        <p:nvPicPr>
          <p:cNvPr id="5124" name="Picture 2" descr="C:\Documents and Settings\User\My Documents\Downloads\images (1).jpg"/>
          <p:cNvPicPr>
            <a:picLocks noChangeAspect="1" noChangeArrowheads="1"/>
          </p:cNvPicPr>
          <p:nvPr/>
        </p:nvPicPr>
        <p:blipFill>
          <a:blip r:embed="rId2"/>
          <a:srcRect/>
          <a:stretch>
            <a:fillRect/>
          </a:stretch>
        </p:blipFill>
        <p:spPr bwMode="auto">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358082" y="28572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857224" y="357166"/>
            <a:ext cx="6715172" cy="1077218"/>
          </a:xfrm>
          <a:prstGeom prst="rect">
            <a:avLst/>
          </a:prstGeom>
          <a:noFill/>
        </p:spPr>
        <p:txBody>
          <a:bodyPr wrap="square" rtlCol="1">
            <a:spAutoFit/>
          </a:bodyPr>
          <a:lstStyle/>
          <a:p>
            <a:pPr algn="ctr"/>
            <a:r>
              <a:rPr lang="ar-SA" sz="3200" b="1" dirty="0" smtClean="0">
                <a:cs typeface="DecoType Naskh" pitchFamily="2" charset="-78"/>
              </a:rPr>
              <a:t>1) أصنف مع مجموعتي مهارات الإلقاء التالية إلى مقبول ومرفوض،ثم ندون الإجابة أمامها:</a:t>
            </a:r>
          </a:p>
        </p:txBody>
      </p:sp>
      <p:sp>
        <p:nvSpPr>
          <p:cNvPr id="6" name="مربع نص 5"/>
          <p:cNvSpPr txBox="1"/>
          <p:nvPr/>
        </p:nvSpPr>
        <p:spPr>
          <a:xfrm>
            <a:off x="142876" y="1500736"/>
            <a:ext cx="8858280" cy="3785652"/>
          </a:xfrm>
          <a:prstGeom prst="rect">
            <a:avLst/>
          </a:prstGeom>
          <a:noFill/>
        </p:spPr>
        <p:txBody>
          <a:bodyPr wrap="square" rtlCol="1">
            <a:spAutoFit/>
          </a:bodyPr>
          <a:lstStyle/>
          <a:p>
            <a:r>
              <a:rPr lang="ar-SA" sz="2400" b="1" dirty="0" smtClean="0"/>
              <a:t>أ) التحرك ذهاباً وإياباً. .................</a:t>
            </a:r>
          </a:p>
          <a:p>
            <a:r>
              <a:rPr lang="ar-SA" sz="2400" b="1" dirty="0" smtClean="0"/>
              <a:t>ب) تقليد الآخرين في الصوت. ..............</a:t>
            </a:r>
          </a:p>
          <a:p>
            <a:r>
              <a:rPr lang="ar-SA" sz="2400" b="1" dirty="0" smtClean="0"/>
              <a:t>ج) تحريك اليدين بما يتناسق مع الكلام بحركات طبيعية. ................</a:t>
            </a:r>
          </a:p>
          <a:p>
            <a:r>
              <a:rPr lang="ar-SA" sz="2400" b="1" dirty="0" smtClean="0"/>
              <a:t>د) الإشارة بالإصبع إلى الجمهور. ................</a:t>
            </a:r>
          </a:p>
          <a:p>
            <a:r>
              <a:rPr lang="ar-SA" sz="2400" b="1" dirty="0" smtClean="0"/>
              <a:t>هـ) النظر إلى الجمهور وتجنب التركيز على شخص معين. ................</a:t>
            </a:r>
          </a:p>
          <a:p>
            <a:r>
              <a:rPr lang="ar-SA" sz="2400" b="1" dirty="0" smtClean="0"/>
              <a:t>و) التأكد من أن الجميع يرى الخطيب. .................</a:t>
            </a:r>
          </a:p>
          <a:p>
            <a:r>
              <a:rPr lang="ar-SA" sz="2400" b="1" dirty="0" smtClean="0"/>
              <a:t>ز)الانشغال بالنظر إلى الساعة أو نحو ذلك. ................</a:t>
            </a:r>
          </a:p>
          <a:p>
            <a:r>
              <a:rPr lang="ar-SA" sz="2400" b="1" dirty="0" smtClean="0"/>
              <a:t>ح) الميل للأمام أو الخلف أو الميل على رجل واحدة. ...............</a:t>
            </a:r>
          </a:p>
          <a:p>
            <a:r>
              <a:rPr lang="ar-SA" sz="2400" b="1" dirty="0" smtClean="0"/>
              <a:t>ط) تنويع درجة الصوت حسب عرض الموضوع. ...................</a:t>
            </a:r>
          </a:p>
          <a:p>
            <a:r>
              <a:rPr lang="ar-SA" sz="2400" b="1" dirty="0" smtClean="0"/>
              <a:t>ي) الانشغال بالأوراق والاستمرار في القراءة دون النظر إلى المستمعين. ................. </a:t>
            </a:r>
            <a:endParaRPr lang="ar-SA" sz="2400" b="1" dirty="0"/>
          </a:p>
        </p:txBody>
      </p:sp>
      <p:sp>
        <p:nvSpPr>
          <p:cNvPr id="7" name="مربع نص 6"/>
          <p:cNvSpPr txBox="1"/>
          <p:nvPr/>
        </p:nvSpPr>
        <p:spPr>
          <a:xfrm>
            <a:off x="5286380" y="1334144"/>
            <a:ext cx="1571636" cy="523220"/>
          </a:xfrm>
          <a:prstGeom prst="rect">
            <a:avLst/>
          </a:prstGeom>
          <a:noFill/>
        </p:spPr>
        <p:txBody>
          <a:bodyPr wrap="square" rtlCol="1">
            <a:spAutoFit/>
          </a:bodyPr>
          <a:lstStyle/>
          <a:p>
            <a:pPr algn="ctr"/>
            <a:r>
              <a:rPr lang="ar-SA" sz="2800" b="1" dirty="0" smtClean="0">
                <a:solidFill>
                  <a:srgbClr val="C00000"/>
                </a:solidFill>
              </a:rPr>
              <a:t>مرفوض</a:t>
            </a:r>
            <a:endParaRPr lang="ar-SA" sz="2800" b="1" dirty="0">
              <a:solidFill>
                <a:srgbClr val="C00000"/>
              </a:solidFill>
            </a:endParaRPr>
          </a:p>
        </p:txBody>
      </p:sp>
      <p:sp>
        <p:nvSpPr>
          <p:cNvPr id="8" name="مربع نص 7"/>
          <p:cNvSpPr txBox="1"/>
          <p:nvPr/>
        </p:nvSpPr>
        <p:spPr>
          <a:xfrm>
            <a:off x="4572000" y="1762772"/>
            <a:ext cx="1571636" cy="523220"/>
          </a:xfrm>
          <a:prstGeom prst="rect">
            <a:avLst/>
          </a:prstGeom>
          <a:noFill/>
        </p:spPr>
        <p:txBody>
          <a:bodyPr wrap="square" rtlCol="1">
            <a:spAutoFit/>
          </a:bodyPr>
          <a:lstStyle/>
          <a:p>
            <a:pPr algn="ctr"/>
            <a:r>
              <a:rPr lang="ar-SA" sz="2800" b="1" dirty="0" smtClean="0">
                <a:solidFill>
                  <a:srgbClr val="C00000"/>
                </a:solidFill>
              </a:rPr>
              <a:t>مرفوض</a:t>
            </a:r>
            <a:endParaRPr lang="ar-SA" sz="2800" b="1" dirty="0">
              <a:solidFill>
                <a:srgbClr val="C00000"/>
              </a:solidFill>
            </a:endParaRPr>
          </a:p>
        </p:txBody>
      </p:sp>
      <p:sp>
        <p:nvSpPr>
          <p:cNvPr id="9" name="مربع نص 8"/>
          <p:cNvSpPr txBox="1"/>
          <p:nvPr/>
        </p:nvSpPr>
        <p:spPr>
          <a:xfrm>
            <a:off x="1847832" y="2062154"/>
            <a:ext cx="1571636" cy="523220"/>
          </a:xfrm>
          <a:prstGeom prst="rect">
            <a:avLst/>
          </a:prstGeom>
          <a:noFill/>
        </p:spPr>
        <p:txBody>
          <a:bodyPr wrap="square" rtlCol="1">
            <a:spAutoFit/>
          </a:bodyPr>
          <a:lstStyle/>
          <a:p>
            <a:pPr algn="ctr"/>
            <a:r>
              <a:rPr lang="ar-SA" sz="2800" b="1" dirty="0" smtClean="0">
                <a:solidFill>
                  <a:srgbClr val="C00000"/>
                </a:solidFill>
              </a:rPr>
              <a:t>مقبول</a:t>
            </a:r>
            <a:endParaRPr lang="ar-SA" sz="2800" b="1" dirty="0">
              <a:solidFill>
                <a:srgbClr val="C00000"/>
              </a:solidFill>
            </a:endParaRPr>
          </a:p>
        </p:txBody>
      </p:sp>
      <p:sp>
        <p:nvSpPr>
          <p:cNvPr id="10" name="مربع نص 9"/>
          <p:cNvSpPr txBox="1"/>
          <p:nvPr/>
        </p:nvSpPr>
        <p:spPr>
          <a:xfrm>
            <a:off x="4214810" y="2548590"/>
            <a:ext cx="1571636" cy="523220"/>
          </a:xfrm>
          <a:prstGeom prst="rect">
            <a:avLst/>
          </a:prstGeom>
          <a:noFill/>
        </p:spPr>
        <p:txBody>
          <a:bodyPr wrap="square" rtlCol="1">
            <a:spAutoFit/>
          </a:bodyPr>
          <a:lstStyle/>
          <a:p>
            <a:pPr algn="ctr"/>
            <a:r>
              <a:rPr lang="ar-SA" sz="2800" b="1" dirty="0" smtClean="0">
                <a:solidFill>
                  <a:srgbClr val="C00000"/>
                </a:solidFill>
              </a:rPr>
              <a:t>مرفوض</a:t>
            </a:r>
            <a:endParaRPr lang="ar-SA" sz="2800" b="1" dirty="0">
              <a:solidFill>
                <a:srgbClr val="C00000"/>
              </a:solidFill>
            </a:endParaRPr>
          </a:p>
        </p:txBody>
      </p:sp>
      <p:sp>
        <p:nvSpPr>
          <p:cNvPr id="11" name="مربع نص 10"/>
          <p:cNvSpPr txBox="1"/>
          <p:nvPr/>
        </p:nvSpPr>
        <p:spPr>
          <a:xfrm>
            <a:off x="1857356" y="2786058"/>
            <a:ext cx="1571636" cy="523220"/>
          </a:xfrm>
          <a:prstGeom prst="rect">
            <a:avLst/>
          </a:prstGeom>
          <a:noFill/>
        </p:spPr>
        <p:txBody>
          <a:bodyPr wrap="square" rtlCol="1">
            <a:spAutoFit/>
          </a:bodyPr>
          <a:lstStyle/>
          <a:p>
            <a:pPr algn="ctr"/>
            <a:r>
              <a:rPr lang="ar-SA" sz="2800" b="1" dirty="0" smtClean="0">
                <a:solidFill>
                  <a:srgbClr val="C00000"/>
                </a:solidFill>
              </a:rPr>
              <a:t>مقبول</a:t>
            </a:r>
            <a:endParaRPr lang="ar-SA" sz="2800" b="1" dirty="0">
              <a:solidFill>
                <a:srgbClr val="C00000"/>
              </a:solidFill>
            </a:endParaRPr>
          </a:p>
        </p:txBody>
      </p:sp>
      <p:sp>
        <p:nvSpPr>
          <p:cNvPr id="12" name="مربع نص 11"/>
          <p:cNvSpPr txBox="1"/>
          <p:nvPr/>
        </p:nvSpPr>
        <p:spPr>
          <a:xfrm>
            <a:off x="3643306" y="3191532"/>
            <a:ext cx="1571636" cy="523220"/>
          </a:xfrm>
          <a:prstGeom prst="rect">
            <a:avLst/>
          </a:prstGeom>
          <a:noFill/>
        </p:spPr>
        <p:txBody>
          <a:bodyPr wrap="square" rtlCol="1">
            <a:spAutoFit/>
          </a:bodyPr>
          <a:lstStyle/>
          <a:p>
            <a:pPr algn="ctr"/>
            <a:r>
              <a:rPr lang="ar-SA" sz="2800" b="1" dirty="0" smtClean="0">
                <a:solidFill>
                  <a:srgbClr val="C00000"/>
                </a:solidFill>
              </a:rPr>
              <a:t>مقبول</a:t>
            </a:r>
            <a:endParaRPr lang="ar-SA" sz="2800" b="1" dirty="0">
              <a:solidFill>
                <a:srgbClr val="C00000"/>
              </a:solidFill>
            </a:endParaRPr>
          </a:p>
        </p:txBody>
      </p:sp>
      <p:sp>
        <p:nvSpPr>
          <p:cNvPr id="13" name="مربع نص 12"/>
          <p:cNvSpPr txBox="1"/>
          <p:nvPr/>
        </p:nvSpPr>
        <p:spPr>
          <a:xfrm>
            <a:off x="3214678" y="3620160"/>
            <a:ext cx="1571636" cy="523220"/>
          </a:xfrm>
          <a:prstGeom prst="rect">
            <a:avLst/>
          </a:prstGeom>
          <a:noFill/>
        </p:spPr>
        <p:txBody>
          <a:bodyPr wrap="square" rtlCol="1">
            <a:spAutoFit/>
          </a:bodyPr>
          <a:lstStyle/>
          <a:p>
            <a:pPr algn="ctr"/>
            <a:r>
              <a:rPr lang="ar-SA" sz="2800" b="1" dirty="0" smtClean="0">
                <a:solidFill>
                  <a:srgbClr val="C00000"/>
                </a:solidFill>
              </a:rPr>
              <a:t>مرفوض</a:t>
            </a:r>
            <a:endParaRPr lang="ar-SA" sz="2800" b="1" dirty="0">
              <a:solidFill>
                <a:srgbClr val="C00000"/>
              </a:solidFill>
            </a:endParaRPr>
          </a:p>
        </p:txBody>
      </p:sp>
      <p:sp>
        <p:nvSpPr>
          <p:cNvPr id="14" name="مربع نص 13"/>
          <p:cNvSpPr txBox="1"/>
          <p:nvPr/>
        </p:nvSpPr>
        <p:spPr>
          <a:xfrm>
            <a:off x="2428860" y="3977350"/>
            <a:ext cx="1571636" cy="523220"/>
          </a:xfrm>
          <a:prstGeom prst="rect">
            <a:avLst/>
          </a:prstGeom>
          <a:noFill/>
        </p:spPr>
        <p:txBody>
          <a:bodyPr wrap="square" rtlCol="1">
            <a:spAutoFit/>
          </a:bodyPr>
          <a:lstStyle/>
          <a:p>
            <a:pPr algn="ctr"/>
            <a:r>
              <a:rPr lang="ar-SA" sz="2800" b="1" dirty="0" smtClean="0">
                <a:solidFill>
                  <a:srgbClr val="C00000"/>
                </a:solidFill>
              </a:rPr>
              <a:t>مرفوض</a:t>
            </a:r>
            <a:endParaRPr lang="ar-SA" sz="2800" b="1" dirty="0">
              <a:solidFill>
                <a:srgbClr val="C00000"/>
              </a:solidFill>
            </a:endParaRPr>
          </a:p>
        </p:txBody>
      </p:sp>
      <p:sp>
        <p:nvSpPr>
          <p:cNvPr id="15" name="مربع نص 14"/>
          <p:cNvSpPr txBox="1"/>
          <p:nvPr/>
        </p:nvSpPr>
        <p:spPr>
          <a:xfrm>
            <a:off x="2500298" y="4334540"/>
            <a:ext cx="1571636" cy="523220"/>
          </a:xfrm>
          <a:prstGeom prst="rect">
            <a:avLst/>
          </a:prstGeom>
          <a:noFill/>
        </p:spPr>
        <p:txBody>
          <a:bodyPr wrap="square" rtlCol="1">
            <a:spAutoFit/>
          </a:bodyPr>
          <a:lstStyle/>
          <a:p>
            <a:pPr algn="ctr"/>
            <a:r>
              <a:rPr lang="ar-SA" sz="2800" b="1" dirty="0" smtClean="0">
                <a:solidFill>
                  <a:srgbClr val="C00000"/>
                </a:solidFill>
              </a:rPr>
              <a:t>مقبول</a:t>
            </a:r>
            <a:endParaRPr lang="ar-SA" sz="2800" b="1" dirty="0">
              <a:solidFill>
                <a:srgbClr val="C00000"/>
              </a:solidFill>
            </a:endParaRPr>
          </a:p>
        </p:txBody>
      </p:sp>
      <p:sp>
        <p:nvSpPr>
          <p:cNvPr id="16" name="مربع نص 15"/>
          <p:cNvSpPr txBox="1"/>
          <p:nvPr/>
        </p:nvSpPr>
        <p:spPr>
          <a:xfrm>
            <a:off x="214282" y="4620292"/>
            <a:ext cx="1571636" cy="523220"/>
          </a:xfrm>
          <a:prstGeom prst="rect">
            <a:avLst/>
          </a:prstGeom>
          <a:noFill/>
        </p:spPr>
        <p:txBody>
          <a:bodyPr wrap="square" rtlCol="1">
            <a:spAutoFit/>
          </a:bodyPr>
          <a:lstStyle/>
          <a:p>
            <a:pPr algn="ctr"/>
            <a:r>
              <a:rPr lang="ar-SA" sz="2800" b="1" dirty="0" smtClean="0">
                <a:solidFill>
                  <a:srgbClr val="C00000"/>
                </a:solidFill>
              </a:rPr>
              <a:t>مرفوض</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15"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wheel(4)">
                                      <p:cBhvr>
                                        <p:cTn id="21" dur="500"/>
                                        <p:tgtEl>
                                          <p:spTgt spid="7">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4" fill="hold"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heel(4)">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4"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wheel(4)">
                                      <p:cBhvr>
                                        <p:cTn id="31" dur="500"/>
                                        <p:tgtEl>
                                          <p:spTgt spid="9">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nodeType="clickEffect">
                                  <p:stCondLst>
                                    <p:cond delay="0"/>
                                  </p:stCondLst>
                                  <p:childTnLst>
                                    <p:set>
                                      <p:cBhvr>
                                        <p:cTn id="35" dur="1" fill="hold">
                                          <p:stCondLst>
                                            <p:cond delay="0"/>
                                          </p:stCondLst>
                                        </p:cTn>
                                        <p:tgtEl>
                                          <p:spTgt spid="10">
                                            <p:txEl>
                                              <p:pRg st="0" end="0"/>
                                            </p:txEl>
                                          </p:spTgt>
                                        </p:tgtEl>
                                        <p:attrNameLst>
                                          <p:attrName>style.visibility</p:attrName>
                                        </p:attrNameLst>
                                      </p:cBhvr>
                                      <p:to>
                                        <p:strVal val="visible"/>
                                      </p:to>
                                    </p:set>
                                    <p:animEffect transition="in" filter="wheel(4)">
                                      <p:cBhvr>
                                        <p:cTn id="36" dur="500"/>
                                        <p:tgtEl>
                                          <p:spTgt spid="10">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nodeType="clickEffect">
                                  <p:stCondLst>
                                    <p:cond delay="0"/>
                                  </p:stCondLst>
                                  <p:childTnLst>
                                    <p:set>
                                      <p:cBhvr>
                                        <p:cTn id="40" dur="1" fill="hold">
                                          <p:stCondLst>
                                            <p:cond delay="0"/>
                                          </p:stCondLst>
                                        </p:cTn>
                                        <p:tgtEl>
                                          <p:spTgt spid="11">
                                            <p:txEl>
                                              <p:pRg st="0" end="0"/>
                                            </p:txEl>
                                          </p:spTgt>
                                        </p:tgtEl>
                                        <p:attrNameLst>
                                          <p:attrName>style.visibility</p:attrName>
                                        </p:attrNameLst>
                                      </p:cBhvr>
                                      <p:to>
                                        <p:strVal val="visible"/>
                                      </p:to>
                                    </p:set>
                                    <p:animEffect transition="in" filter="wheel(4)">
                                      <p:cBhvr>
                                        <p:cTn id="41" dur="500"/>
                                        <p:tgtEl>
                                          <p:spTgt spid="11">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nodeType="clickEffect">
                                  <p:stCondLst>
                                    <p:cond delay="0"/>
                                  </p:stCondLst>
                                  <p:childTnLst>
                                    <p:set>
                                      <p:cBhvr>
                                        <p:cTn id="45" dur="1" fill="hold">
                                          <p:stCondLst>
                                            <p:cond delay="0"/>
                                          </p:stCondLst>
                                        </p:cTn>
                                        <p:tgtEl>
                                          <p:spTgt spid="12">
                                            <p:txEl>
                                              <p:pRg st="0" end="0"/>
                                            </p:txEl>
                                          </p:spTgt>
                                        </p:tgtEl>
                                        <p:attrNameLst>
                                          <p:attrName>style.visibility</p:attrName>
                                        </p:attrNameLst>
                                      </p:cBhvr>
                                      <p:to>
                                        <p:strVal val="visible"/>
                                      </p:to>
                                    </p:set>
                                    <p:animEffect transition="in" filter="wheel(4)">
                                      <p:cBhvr>
                                        <p:cTn id="46" dur="500"/>
                                        <p:tgtEl>
                                          <p:spTgt spid="12">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4" fill="hold" nodeType="clickEffect">
                                  <p:stCondLst>
                                    <p:cond delay="0"/>
                                  </p:stCondLst>
                                  <p:childTnLst>
                                    <p:set>
                                      <p:cBhvr>
                                        <p:cTn id="50" dur="1" fill="hold">
                                          <p:stCondLst>
                                            <p:cond delay="0"/>
                                          </p:stCondLst>
                                        </p:cTn>
                                        <p:tgtEl>
                                          <p:spTgt spid="13">
                                            <p:txEl>
                                              <p:pRg st="0" end="0"/>
                                            </p:txEl>
                                          </p:spTgt>
                                        </p:tgtEl>
                                        <p:attrNameLst>
                                          <p:attrName>style.visibility</p:attrName>
                                        </p:attrNameLst>
                                      </p:cBhvr>
                                      <p:to>
                                        <p:strVal val="visible"/>
                                      </p:to>
                                    </p:set>
                                    <p:animEffect transition="in" filter="wheel(4)">
                                      <p:cBhvr>
                                        <p:cTn id="51" dur="500"/>
                                        <p:tgtEl>
                                          <p:spTgt spid="13">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4" fill="hold" nodeType="clickEffect">
                                  <p:stCondLst>
                                    <p:cond delay="0"/>
                                  </p:stCondLst>
                                  <p:childTnLst>
                                    <p:set>
                                      <p:cBhvr>
                                        <p:cTn id="55" dur="1" fill="hold">
                                          <p:stCondLst>
                                            <p:cond delay="0"/>
                                          </p:stCondLst>
                                        </p:cTn>
                                        <p:tgtEl>
                                          <p:spTgt spid="14">
                                            <p:txEl>
                                              <p:pRg st="0" end="0"/>
                                            </p:txEl>
                                          </p:spTgt>
                                        </p:tgtEl>
                                        <p:attrNameLst>
                                          <p:attrName>style.visibility</p:attrName>
                                        </p:attrNameLst>
                                      </p:cBhvr>
                                      <p:to>
                                        <p:strVal val="visible"/>
                                      </p:to>
                                    </p:set>
                                    <p:animEffect transition="in" filter="wheel(4)">
                                      <p:cBhvr>
                                        <p:cTn id="56" dur="500"/>
                                        <p:tgtEl>
                                          <p:spTgt spid="14">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1" presetClass="entr" presetSubtype="4" fill="hold" nodeType="clickEffect">
                                  <p:stCondLst>
                                    <p:cond delay="0"/>
                                  </p:stCondLst>
                                  <p:childTnLst>
                                    <p:set>
                                      <p:cBhvr>
                                        <p:cTn id="60" dur="1" fill="hold">
                                          <p:stCondLst>
                                            <p:cond delay="0"/>
                                          </p:stCondLst>
                                        </p:cTn>
                                        <p:tgtEl>
                                          <p:spTgt spid="15">
                                            <p:txEl>
                                              <p:pRg st="0" end="0"/>
                                            </p:txEl>
                                          </p:spTgt>
                                        </p:tgtEl>
                                        <p:attrNameLst>
                                          <p:attrName>style.visibility</p:attrName>
                                        </p:attrNameLst>
                                      </p:cBhvr>
                                      <p:to>
                                        <p:strVal val="visible"/>
                                      </p:to>
                                    </p:set>
                                    <p:animEffect transition="in" filter="wheel(4)">
                                      <p:cBhvr>
                                        <p:cTn id="61" dur="500"/>
                                        <p:tgtEl>
                                          <p:spTgt spid="15">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1" presetClass="entr" presetSubtype="4" fill="hold" nodeType="clickEffect">
                                  <p:stCondLst>
                                    <p:cond delay="0"/>
                                  </p:stCondLst>
                                  <p:childTnLst>
                                    <p:set>
                                      <p:cBhvr>
                                        <p:cTn id="65" dur="1" fill="hold">
                                          <p:stCondLst>
                                            <p:cond delay="0"/>
                                          </p:stCondLst>
                                        </p:cTn>
                                        <p:tgtEl>
                                          <p:spTgt spid="16">
                                            <p:txEl>
                                              <p:pRg st="0" end="0"/>
                                            </p:txEl>
                                          </p:spTgt>
                                        </p:tgtEl>
                                        <p:attrNameLst>
                                          <p:attrName>style.visibility</p:attrName>
                                        </p:attrNameLst>
                                      </p:cBhvr>
                                      <p:to>
                                        <p:strVal val="visible"/>
                                      </p:to>
                                    </p:set>
                                    <p:animEffect transition="in" filter="wheel(4)">
                                      <p:cBhvr>
                                        <p:cTn id="66"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285720" y="129581"/>
            <a:ext cx="8143932" cy="584775"/>
          </a:xfrm>
          <a:prstGeom prst="rect">
            <a:avLst/>
          </a:prstGeom>
          <a:noFill/>
        </p:spPr>
        <p:txBody>
          <a:bodyPr wrap="square" rtlCol="1">
            <a:spAutoFit/>
          </a:bodyPr>
          <a:lstStyle/>
          <a:p>
            <a:pPr algn="ctr"/>
            <a:r>
              <a:rPr lang="ar-SA" sz="3200" b="1" dirty="0" smtClean="0">
                <a:cs typeface="DecoType Naskh" pitchFamily="2" charset="-78"/>
              </a:rPr>
              <a:t>2) ألقي العبارات التالية،مع مراعاة الحركات المناسبة،ودرجة الصوت الملائمة: </a:t>
            </a:r>
          </a:p>
        </p:txBody>
      </p:sp>
      <p:sp>
        <p:nvSpPr>
          <p:cNvPr id="4" name="مستطيل مستدير الزوايا 3"/>
          <p:cNvSpPr/>
          <p:nvPr/>
        </p:nvSpPr>
        <p:spPr>
          <a:xfrm>
            <a:off x="6929454" y="857232"/>
            <a:ext cx="2000264" cy="571504"/>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درجة الصوت</a:t>
            </a:r>
            <a:endParaRPr lang="ar-SA" sz="2800" b="1" dirty="0">
              <a:solidFill>
                <a:schemeClr val="tx1"/>
              </a:solidFill>
            </a:endParaRPr>
          </a:p>
        </p:txBody>
      </p:sp>
      <p:sp>
        <p:nvSpPr>
          <p:cNvPr id="5" name="مستطيل مستدير الزوايا 4"/>
          <p:cNvSpPr/>
          <p:nvPr/>
        </p:nvSpPr>
        <p:spPr>
          <a:xfrm>
            <a:off x="2357422" y="857232"/>
            <a:ext cx="4500594" cy="571504"/>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العبارات</a:t>
            </a:r>
            <a:endParaRPr lang="ar-SA" sz="2800" b="1" dirty="0">
              <a:solidFill>
                <a:schemeClr val="tx1"/>
              </a:solidFill>
            </a:endParaRPr>
          </a:p>
        </p:txBody>
      </p:sp>
      <p:sp>
        <p:nvSpPr>
          <p:cNvPr id="6" name="مستطيل مستدير الزوايا 5"/>
          <p:cNvSpPr/>
          <p:nvPr/>
        </p:nvSpPr>
        <p:spPr>
          <a:xfrm>
            <a:off x="214282" y="857232"/>
            <a:ext cx="2000264" cy="571504"/>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الحركات</a:t>
            </a:r>
            <a:endParaRPr lang="ar-SA" sz="2800" b="1" dirty="0">
              <a:solidFill>
                <a:schemeClr val="tx1"/>
              </a:solidFill>
            </a:endParaRPr>
          </a:p>
        </p:txBody>
      </p:sp>
      <p:sp>
        <p:nvSpPr>
          <p:cNvPr id="7" name="مستطيل مستدير الزوايا 6"/>
          <p:cNvSpPr/>
          <p:nvPr/>
        </p:nvSpPr>
        <p:spPr>
          <a:xfrm>
            <a:off x="6929454" y="1785926"/>
            <a:ext cx="2000264" cy="571504"/>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سريعة</a:t>
            </a:r>
            <a:endParaRPr lang="ar-SA" sz="2800" b="1" dirty="0">
              <a:solidFill>
                <a:schemeClr val="tx1"/>
              </a:solidFill>
            </a:endParaRPr>
          </a:p>
        </p:txBody>
      </p:sp>
      <p:sp>
        <p:nvSpPr>
          <p:cNvPr id="8" name="مستطيل مستدير الزوايا 7"/>
          <p:cNvSpPr/>
          <p:nvPr/>
        </p:nvSpPr>
        <p:spPr>
          <a:xfrm>
            <a:off x="2357422" y="1714488"/>
            <a:ext cx="4500594" cy="714380"/>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احذروا الدنيا فإنها حلوة خضرة،لا تدوم جدّتُها،ولا تؤمن فجعتها</a:t>
            </a:r>
            <a:endParaRPr lang="ar-SA" sz="2400" b="1" dirty="0">
              <a:solidFill>
                <a:schemeClr val="tx1"/>
              </a:solidFill>
            </a:endParaRPr>
          </a:p>
        </p:txBody>
      </p:sp>
      <p:sp>
        <p:nvSpPr>
          <p:cNvPr id="9" name="مستطيل مستدير الزوايا 8"/>
          <p:cNvSpPr/>
          <p:nvPr/>
        </p:nvSpPr>
        <p:spPr>
          <a:xfrm>
            <a:off x="214282" y="1785926"/>
            <a:ext cx="2000264" cy="571504"/>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تحريك اليدين</a:t>
            </a:r>
            <a:endParaRPr lang="ar-SA" sz="2800" b="1" dirty="0">
              <a:solidFill>
                <a:schemeClr val="tx1"/>
              </a:solidFill>
            </a:endParaRPr>
          </a:p>
        </p:txBody>
      </p:sp>
      <p:sp>
        <p:nvSpPr>
          <p:cNvPr id="10" name="مستطيل مستدير الزوايا 9"/>
          <p:cNvSpPr/>
          <p:nvPr/>
        </p:nvSpPr>
        <p:spPr>
          <a:xfrm>
            <a:off x="6929454" y="2786058"/>
            <a:ext cx="2000264" cy="571504"/>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بطيئة</a:t>
            </a:r>
            <a:endParaRPr lang="ar-SA" sz="2800" b="1" dirty="0">
              <a:solidFill>
                <a:schemeClr val="tx1"/>
              </a:solidFill>
            </a:endParaRPr>
          </a:p>
        </p:txBody>
      </p:sp>
      <p:sp>
        <p:nvSpPr>
          <p:cNvPr id="11" name="مستطيل مستدير الزوايا 10"/>
          <p:cNvSpPr/>
          <p:nvPr/>
        </p:nvSpPr>
        <p:spPr>
          <a:xfrm>
            <a:off x="2357422" y="2643182"/>
            <a:ext cx="4500594" cy="1000132"/>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الحمد لله الناشر في الخلق فضله،الباسط فيهم بالجود يده،فضت من يديه على عباده النعمة</a:t>
            </a:r>
            <a:endParaRPr lang="ar-SA" sz="2400" b="1" dirty="0">
              <a:solidFill>
                <a:schemeClr val="tx1"/>
              </a:solidFill>
            </a:endParaRPr>
          </a:p>
        </p:txBody>
      </p:sp>
      <p:sp>
        <p:nvSpPr>
          <p:cNvPr id="12" name="مستطيل مستدير الزوايا 11"/>
          <p:cNvSpPr/>
          <p:nvPr/>
        </p:nvSpPr>
        <p:spPr>
          <a:xfrm>
            <a:off x="214282" y="2643182"/>
            <a:ext cx="2000264" cy="928694"/>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انفعالات الوجه والنظر بالعينين</a:t>
            </a:r>
            <a:endParaRPr lang="ar-SA" sz="2400" b="1" dirty="0">
              <a:solidFill>
                <a:schemeClr val="tx1"/>
              </a:solidFill>
            </a:endParaRPr>
          </a:p>
        </p:txBody>
      </p:sp>
      <p:sp>
        <p:nvSpPr>
          <p:cNvPr id="13" name="مستطيل مستدير الزوايا 12"/>
          <p:cNvSpPr/>
          <p:nvPr/>
        </p:nvSpPr>
        <p:spPr>
          <a:xfrm>
            <a:off x="6929454" y="4286256"/>
            <a:ext cx="2000264" cy="571504"/>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توقف</a:t>
            </a:r>
            <a:endParaRPr lang="ar-SA" sz="2800" b="1" dirty="0">
              <a:solidFill>
                <a:schemeClr val="tx1"/>
              </a:solidFill>
            </a:endParaRPr>
          </a:p>
        </p:txBody>
      </p:sp>
      <p:sp>
        <p:nvSpPr>
          <p:cNvPr id="14" name="مستطيل مستدير الزوايا 13"/>
          <p:cNvSpPr/>
          <p:nvPr/>
        </p:nvSpPr>
        <p:spPr>
          <a:xfrm>
            <a:off x="2357422" y="3929066"/>
            <a:ext cx="4500594" cy="1428760"/>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أما بعد:</a:t>
            </a:r>
          </a:p>
          <a:p>
            <a:pPr algn="ctr"/>
            <a:r>
              <a:rPr lang="ar-SA" sz="2400" b="1" dirty="0" smtClean="0">
                <a:solidFill>
                  <a:schemeClr val="tx1"/>
                </a:solidFill>
              </a:rPr>
              <a:t>فأوصيكم أيها الناس ونفسي بتقوى الله جل وعلا،فلا تغرنكم الحياة الدنيا ولا يغرنكم بالله الغرور</a:t>
            </a:r>
            <a:endParaRPr lang="ar-SA" sz="2400" b="1" dirty="0">
              <a:solidFill>
                <a:schemeClr val="tx1"/>
              </a:solidFill>
            </a:endParaRPr>
          </a:p>
        </p:txBody>
      </p:sp>
      <p:sp>
        <p:nvSpPr>
          <p:cNvPr id="15" name="مستطيل مستدير الزوايا 14"/>
          <p:cNvSpPr/>
          <p:nvPr/>
        </p:nvSpPr>
        <p:spPr>
          <a:xfrm>
            <a:off x="214282" y="4143380"/>
            <a:ext cx="2000264" cy="857256"/>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انفعالات الوجه والنظر بالعينين</a:t>
            </a:r>
            <a:endParaRPr lang="ar-SA" sz="2400" b="1" dirty="0">
              <a:solidFill>
                <a:schemeClr val="tx1"/>
              </a:solidFill>
            </a:endParaRPr>
          </a:p>
        </p:txBody>
      </p:sp>
      <p:sp>
        <p:nvSpPr>
          <p:cNvPr id="16" name="مستطيل مستدير الزوايا 15"/>
          <p:cNvSpPr/>
          <p:nvPr/>
        </p:nvSpPr>
        <p:spPr>
          <a:xfrm>
            <a:off x="6929454" y="5572140"/>
            <a:ext cx="2000264" cy="571504"/>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الإطالة</a:t>
            </a:r>
            <a:endParaRPr lang="ar-SA" sz="2800" b="1" dirty="0">
              <a:solidFill>
                <a:schemeClr val="tx1"/>
              </a:solidFill>
            </a:endParaRPr>
          </a:p>
        </p:txBody>
      </p:sp>
      <p:sp>
        <p:nvSpPr>
          <p:cNvPr id="17" name="مستطيل مستدير الزوايا 16"/>
          <p:cNvSpPr/>
          <p:nvPr/>
        </p:nvSpPr>
        <p:spPr>
          <a:xfrm>
            <a:off x="2357422" y="5500702"/>
            <a:ext cx="4500594" cy="785818"/>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أشهد أن لا إله إلا الله وحده لا شريك له وأشهد أن محمداً عبده ورسوله</a:t>
            </a:r>
            <a:endParaRPr lang="ar-SA" sz="2400" b="1" dirty="0">
              <a:solidFill>
                <a:schemeClr val="tx1"/>
              </a:solidFill>
            </a:endParaRPr>
          </a:p>
        </p:txBody>
      </p:sp>
      <p:sp>
        <p:nvSpPr>
          <p:cNvPr id="18" name="مستطيل مستدير الزوايا 17"/>
          <p:cNvSpPr/>
          <p:nvPr/>
        </p:nvSpPr>
        <p:spPr>
          <a:xfrm>
            <a:off x="214282" y="5500702"/>
            <a:ext cx="2000264" cy="857256"/>
          </a:xfrm>
          <a:prstGeom prst="roundRect">
            <a:avLst>
              <a:gd name="adj" fmla="val 39167"/>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path path="circle">
              <a:fillToRect l="50000" t="50000" r="50000" b="50000"/>
            </a:path>
            <a:tileRect/>
          </a:gradFill>
          <a:ln>
            <a:solidFill>
              <a:schemeClr val="accent3">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النظر وتحريك اليدين والرأس</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51"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770" decel="100000"/>
                                        <p:tgtEl>
                                          <p:spTgt spid="4"/>
                                        </p:tgtEl>
                                      </p:cBhvr>
                                    </p:animEffect>
                                    <p:animScale>
                                      <p:cBhvr>
                                        <p:cTn id="11" dur="770" decel="100000"/>
                                        <p:tgtEl>
                                          <p:spTgt spid="4"/>
                                        </p:tgtEl>
                                      </p:cBhvr>
                                      <p:from x="10000" y="10000"/>
                                      <p:to x="200000" y="450000"/>
                                    </p:animScale>
                                    <p:animScale>
                                      <p:cBhvr>
                                        <p:cTn id="12" dur="1230" accel="100000" fill="hold">
                                          <p:stCondLst>
                                            <p:cond delay="770"/>
                                          </p:stCondLst>
                                        </p:cTn>
                                        <p:tgtEl>
                                          <p:spTgt spid="4"/>
                                        </p:tgtEl>
                                      </p:cBhvr>
                                      <p:from x="200000" y="450000"/>
                                      <p:to x="100000" y="100000"/>
                                    </p:animScale>
                                    <p:set>
                                      <p:cBhvr>
                                        <p:cTn id="13" dur="770" fill="hold"/>
                                        <p:tgtEl>
                                          <p:spTgt spid="4"/>
                                        </p:tgtEl>
                                        <p:attrNameLst>
                                          <p:attrName>ppt_x</p:attrName>
                                        </p:attrNameLst>
                                      </p:cBhvr>
                                      <p:to>
                                        <p:strVal val="(0.5)"/>
                                      </p:to>
                                    </p:set>
                                    <p:anim from="(0.5)" to="(#ppt_x)" calcmode="lin" valueType="num">
                                      <p:cBhvr>
                                        <p:cTn id="14" dur="1230" accel="100000" fill="hold">
                                          <p:stCondLst>
                                            <p:cond delay="770"/>
                                          </p:stCondLst>
                                        </p:cTn>
                                        <p:tgtEl>
                                          <p:spTgt spid="4"/>
                                        </p:tgtEl>
                                        <p:attrNameLst>
                                          <p:attrName>ppt_x</p:attrName>
                                        </p:attrNameLst>
                                      </p:cBhvr>
                                    </p:anim>
                                    <p:set>
                                      <p:cBhvr>
                                        <p:cTn id="15" dur="770" fill="hold"/>
                                        <p:tgtEl>
                                          <p:spTgt spid="4"/>
                                        </p:tgtEl>
                                        <p:attrNameLst>
                                          <p:attrName>ppt_y</p:attrName>
                                        </p:attrNameLst>
                                      </p:cBhvr>
                                      <p:to>
                                        <p:strVal val="(#ppt_y+0.4)"/>
                                      </p:to>
                                    </p:set>
                                    <p:anim from="(#ppt_y+0.4)" to="(#ppt_y)" calcmode="lin" valueType="num">
                                      <p:cBhvr>
                                        <p:cTn id="16" dur="1230" accel="100000" fill="hold">
                                          <p:stCondLst>
                                            <p:cond delay="770"/>
                                          </p:stCondLst>
                                        </p:cTn>
                                        <p:tgtEl>
                                          <p:spTgt spid="4"/>
                                        </p:tgtEl>
                                        <p:attrNameLst>
                                          <p:attrName>ppt_y</p:attrName>
                                        </p:attrNameLst>
                                      </p:cBhvr>
                                    </p:anim>
                                  </p:childTnLst>
                                </p:cTn>
                              </p:par>
                              <p:par>
                                <p:cTn id="17" presetID="5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70" decel="100000"/>
                                        <p:tgtEl>
                                          <p:spTgt spid="5"/>
                                        </p:tgtEl>
                                      </p:cBhvr>
                                    </p:animEffect>
                                    <p:animScale>
                                      <p:cBhvr>
                                        <p:cTn id="20" dur="770" decel="100000"/>
                                        <p:tgtEl>
                                          <p:spTgt spid="5"/>
                                        </p:tgtEl>
                                      </p:cBhvr>
                                      <p:from x="10000" y="10000"/>
                                      <p:to x="200000" y="450000"/>
                                    </p:animScale>
                                    <p:animScale>
                                      <p:cBhvr>
                                        <p:cTn id="21" dur="1230" accel="100000" fill="hold">
                                          <p:stCondLst>
                                            <p:cond delay="770"/>
                                          </p:stCondLst>
                                        </p:cTn>
                                        <p:tgtEl>
                                          <p:spTgt spid="5"/>
                                        </p:tgtEl>
                                      </p:cBhvr>
                                      <p:from x="200000" y="450000"/>
                                      <p:to x="100000" y="100000"/>
                                    </p:animScale>
                                    <p:set>
                                      <p:cBhvr>
                                        <p:cTn id="22" dur="770" fill="hold"/>
                                        <p:tgtEl>
                                          <p:spTgt spid="5"/>
                                        </p:tgtEl>
                                        <p:attrNameLst>
                                          <p:attrName>ppt_x</p:attrName>
                                        </p:attrNameLst>
                                      </p:cBhvr>
                                      <p:to>
                                        <p:strVal val="(0.5)"/>
                                      </p:to>
                                    </p:set>
                                    <p:anim from="(0.5)" to="(#ppt_x)" calcmode="lin" valueType="num">
                                      <p:cBhvr>
                                        <p:cTn id="23" dur="1230" accel="100000" fill="hold">
                                          <p:stCondLst>
                                            <p:cond delay="770"/>
                                          </p:stCondLst>
                                        </p:cTn>
                                        <p:tgtEl>
                                          <p:spTgt spid="5"/>
                                        </p:tgtEl>
                                        <p:attrNameLst>
                                          <p:attrName>ppt_x</p:attrName>
                                        </p:attrNameLst>
                                      </p:cBhvr>
                                    </p:anim>
                                    <p:set>
                                      <p:cBhvr>
                                        <p:cTn id="24" dur="770" fill="hold"/>
                                        <p:tgtEl>
                                          <p:spTgt spid="5"/>
                                        </p:tgtEl>
                                        <p:attrNameLst>
                                          <p:attrName>ppt_y</p:attrName>
                                        </p:attrNameLst>
                                      </p:cBhvr>
                                      <p:to>
                                        <p:strVal val="(#ppt_y+0.4)"/>
                                      </p:to>
                                    </p:set>
                                    <p:anim from="(#ppt_y+0.4)" to="(#ppt_y)" calcmode="lin" valueType="num">
                                      <p:cBhvr>
                                        <p:cTn id="25" dur="1230" accel="100000" fill="hold">
                                          <p:stCondLst>
                                            <p:cond delay="770"/>
                                          </p:stCondLst>
                                        </p:cTn>
                                        <p:tgtEl>
                                          <p:spTgt spid="5"/>
                                        </p:tgtEl>
                                        <p:attrNameLst>
                                          <p:attrName>ppt_y</p:attrName>
                                        </p:attrNameLst>
                                      </p:cBhvr>
                                    </p:anim>
                                  </p:childTnLst>
                                </p:cTn>
                              </p:par>
                              <p:par>
                                <p:cTn id="26" presetID="51"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770" decel="100000"/>
                                        <p:tgtEl>
                                          <p:spTgt spid="6"/>
                                        </p:tgtEl>
                                      </p:cBhvr>
                                    </p:animEffect>
                                    <p:animScale>
                                      <p:cBhvr>
                                        <p:cTn id="29" dur="770" decel="100000"/>
                                        <p:tgtEl>
                                          <p:spTgt spid="6"/>
                                        </p:tgtEl>
                                      </p:cBhvr>
                                      <p:from x="10000" y="10000"/>
                                      <p:to x="200000" y="450000"/>
                                    </p:animScale>
                                    <p:animScale>
                                      <p:cBhvr>
                                        <p:cTn id="30" dur="1230" accel="100000" fill="hold">
                                          <p:stCondLst>
                                            <p:cond delay="770"/>
                                          </p:stCondLst>
                                        </p:cTn>
                                        <p:tgtEl>
                                          <p:spTgt spid="6"/>
                                        </p:tgtEl>
                                      </p:cBhvr>
                                      <p:from x="200000" y="450000"/>
                                      <p:to x="100000" y="100000"/>
                                    </p:animScale>
                                    <p:set>
                                      <p:cBhvr>
                                        <p:cTn id="31" dur="770" fill="hold"/>
                                        <p:tgtEl>
                                          <p:spTgt spid="6"/>
                                        </p:tgtEl>
                                        <p:attrNameLst>
                                          <p:attrName>ppt_x</p:attrName>
                                        </p:attrNameLst>
                                      </p:cBhvr>
                                      <p:to>
                                        <p:strVal val="(0.5)"/>
                                      </p:to>
                                    </p:set>
                                    <p:anim from="(0.5)" to="(#ppt_x)" calcmode="lin" valueType="num">
                                      <p:cBhvr>
                                        <p:cTn id="32" dur="1230" accel="100000" fill="hold">
                                          <p:stCondLst>
                                            <p:cond delay="770"/>
                                          </p:stCondLst>
                                        </p:cTn>
                                        <p:tgtEl>
                                          <p:spTgt spid="6"/>
                                        </p:tgtEl>
                                        <p:attrNameLst>
                                          <p:attrName>ppt_x</p:attrName>
                                        </p:attrNameLst>
                                      </p:cBhvr>
                                    </p:anim>
                                    <p:set>
                                      <p:cBhvr>
                                        <p:cTn id="33" dur="770" fill="hold"/>
                                        <p:tgtEl>
                                          <p:spTgt spid="6"/>
                                        </p:tgtEl>
                                        <p:attrNameLst>
                                          <p:attrName>ppt_y</p:attrName>
                                        </p:attrNameLst>
                                      </p:cBhvr>
                                      <p:to>
                                        <p:strVal val="(#ppt_y+0.4)"/>
                                      </p:to>
                                    </p:set>
                                    <p:anim from="(#ppt_y+0.4)" to="(#ppt_y)" calcmode="lin" valueType="num">
                                      <p:cBhvr>
                                        <p:cTn id="34" dur="1230" accel="100000" fill="hold">
                                          <p:stCondLst>
                                            <p:cond delay="770"/>
                                          </p:stCondLst>
                                        </p:cTn>
                                        <p:tgtEl>
                                          <p:spTgt spid="6"/>
                                        </p:tgtEl>
                                        <p:attrNameLst>
                                          <p:attrName>ppt_y</p:attrName>
                                        </p:attrNameLst>
                                      </p:cBhvr>
                                    </p:anim>
                                  </p:childTnLst>
                                </p:cTn>
                              </p:par>
                              <p:par>
                                <p:cTn id="35" presetID="5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770" decel="100000"/>
                                        <p:tgtEl>
                                          <p:spTgt spid="7"/>
                                        </p:tgtEl>
                                      </p:cBhvr>
                                    </p:animEffect>
                                    <p:animScale>
                                      <p:cBhvr>
                                        <p:cTn id="38" dur="770" decel="100000"/>
                                        <p:tgtEl>
                                          <p:spTgt spid="7"/>
                                        </p:tgtEl>
                                      </p:cBhvr>
                                      <p:from x="10000" y="10000"/>
                                      <p:to x="200000" y="450000"/>
                                    </p:animScale>
                                    <p:animScale>
                                      <p:cBhvr>
                                        <p:cTn id="39" dur="1230" accel="100000" fill="hold">
                                          <p:stCondLst>
                                            <p:cond delay="770"/>
                                          </p:stCondLst>
                                        </p:cTn>
                                        <p:tgtEl>
                                          <p:spTgt spid="7"/>
                                        </p:tgtEl>
                                      </p:cBhvr>
                                      <p:from x="200000" y="450000"/>
                                      <p:to x="100000" y="100000"/>
                                    </p:animScale>
                                    <p:set>
                                      <p:cBhvr>
                                        <p:cTn id="40" dur="770" fill="hold"/>
                                        <p:tgtEl>
                                          <p:spTgt spid="7"/>
                                        </p:tgtEl>
                                        <p:attrNameLst>
                                          <p:attrName>ppt_x</p:attrName>
                                        </p:attrNameLst>
                                      </p:cBhvr>
                                      <p:to>
                                        <p:strVal val="(0.5)"/>
                                      </p:to>
                                    </p:set>
                                    <p:anim from="(0.5)" to="(#ppt_x)" calcmode="lin" valueType="num">
                                      <p:cBhvr>
                                        <p:cTn id="41" dur="1230" accel="100000" fill="hold">
                                          <p:stCondLst>
                                            <p:cond delay="770"/>
                                          </p:stCondLst>
                                        </p:cTn>
                                        <p:tgtEl>
                                          <p:spTgt spid="7"/>
                                        </p:tgtEl>
                                        <p:attrNameLst>
                                          <p:attrName>ppt_x</p:attrName>
                                        </p:attrNameLst>
                                      </p:cBhvr>
                                    </p:anim>
                                    <p:set>
                                      <p:cBhvr>
                                        <p:cTn id="42" dur="770" fill="hold"/>
                                        <p:tgtEl>
                                          <p:spTgt spid="7"/>
                                        </p:tgtEl>
                                        <p:attrNameLst>
                                          <p:attrName>ppt_y</p:attrName>
                                        </p:attrNameLst>
                                      </p:cBhvr>
                                      <p:to>
                                        <p:strVal val="(#ppt_y+0.4)"/>
                                      </p:to>
                                    </p:set>
                                    <p:anim from="(#ppt_y+0.4)" to="(#ppt_y)" calcmode="lin" valueType="num">
                                      <p:cBhvr>
                                        <p:cTn id="43" dur="1230" accel="100000" fill="hold">
                                          <p:stCondLst>
                                            <p:cond delay="770"/>
                                          </p:stCondLst>
                                        </p:cTn>
                                        <p:tgtEl>
                                          <p:spTgt spid="7"/>
                                        </p:tgtEl>
                                        <p:attrNameLst>
                                          <p:attrName>ppt_y</p:attrName>
                                        </p:attrNameLst>
                                      </p:cBhvr>
                                    </p:anim>
                                  </p:childTnLst>
                                </p:cTn>
                              </p:par>
                              <p:par>
                                <p:cTn id="44" presetID="51"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770" decel="100000"/>
                                        <p:tgtEl>
                                          <p:spTgt spid="8"/>
                                        </p:tgtEl>
                                      </p:cBhvr>
                                    </p:animEffect>
                                    <p:animScale>
                                      <p:cBhvr>
                                        <p:cTn id="47" dur="770" decel="100000"/>
                                        <p:tgtEl>
                                          <p:spTgt spid="8"/>
                                        </p:tgtEl>
                                      </p:cBhvr>
                                      <p:from x="10000" y="10000"/>
                                      <p:to x="200000" y="450000"/>
                                    </p:animScale>
                                    <p:animScale>
                                      <p:cBhvr>
                                        <p:cTn id="48" dur="1230" accel="100000" fill="hold">
                                          <p:stCondLst>
                                            <p:cond delay="770"/>
                                          </p:stCondLst>
                                        </p:cTn>
                                        <p:tgtEl>
                                          <p:spTgt spid="8"/>
                                        </p:tgtEl>
                                      </p:cBhvr>
                                      <p:from x="200000" y="450000"/>
                                      <p:to x="100000" y="100000"/>
                                    </p:animScale>
                                    <p:set>
                                      <p:cBhvr>
                                        <p:cTn id="49" dur="770" fill="hold"/>
                                        <p:tgtEl>
                                          <p:spTgt spid="8"/>
                                        </p:tgtEl>
                                        <p:attrNameLst>
                                          <p:attrName>ppt_x</p:attrName>
                                        </p:attrNameLst>
                                      </p:cBhvr>
                                      <p:to>
                                        <p:strVal val="(0.5)"/>
                                      </p:to>
                                    </p:set>
                                    <p:anim from="(0.5)" to="(#ppt_x)" calcmode="lin" valueType="num">
                                      <p:cBhvr>
                                        <p:cTn id="50" dur="1230" accel="100000" fill="hold">
                                          <p:stCondLst>
                                            <p:cond delay="770"/>
                                          </p:stCondLst>
                                        </p:cTn>
                                        <p:tgtEl>
                                          <p:spTgt spid="8"/>
                                        </p:tgtEl>
                                        <p:attrNameLst>
                                          <p:attrName>ppt_x</p:attrName>
                                        </p:attrNameLst>
                                      </p:cBhvr>
                                    </p:anim>
                                    <p:set>
                                      <p:cBhvr>
                                        <p:cTn id="51" dur="770" fill="hold"/>
                                        <p:tgtEl>
                                          <p:spTgt spid="8"/>
                                        </p:tgtEl>
                                        <p:attrNameLst>
                                          <p:attrName>ppt_y</p:attrName>
                                        </p:attrNameLst>
                                      </p:cBhvr>
                                      <p:to>
                                        <p:strVal val="(#ppt_y+0.4)"/>
                                      </p:to>
                                    </p:set>
                                    <p:anim from="(#ppt_y+0.4)" to="(#ppt_y)" calcmode="lin" valueType="num">
                                      <p:cBhvr>
                                        <p:cTn id="52" dur="1230" accel="100000" fill="hold">
                                          <p:stCondLst>
                                            <p:cond delay="770"/>
                                          </p:stCondLst>
                                        </p:cTn>
                                        <p:tgtEl>
                                          <p:spTgt spid="8"/>
                                        </p:tgtEl>
                                        <p:attrNameLst>
                                          <p:attrName>ppt_y</p:attrName>
                                        </p:attrNameLst>
                                      </p:cBhvr>
                                    </p:anim>
                                  </p:childTnLst>
                                </p:cTn>
                              </p:par>
                              <p:par>
                                <p:cTn id="53" presetID="51"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770" decel="100000"/>
                                        <p:tgtEl>
                                          <p:spTgt spid="9"/>
                                        </p:tgtEl>
                                      </p:cBhvr>
                                    </p:animEffect>
                                    <p:animScale>
                                      <p:cBhvr>
                                        <p:cTn id="56" dur="770" decel="100000"/>
                                        <p:tgtEl>
                                          <p:spTgt spid="9"/>
                                        </p:tgtEl>
                                      </p:cBhvr>
                                      <p:from x="10000" y="10000"/>
                                      <p:to x="200000" y="450000"/>
                                    </p:animScale>
                                    <p:animScale>
                                      <p:cBhvr>
                                        <p:cTn id="57" dur="1230" accel="100000" fill="hold">
                                          <p:stCondLst>
                                            <p:cond delay="770"/>
                                          </p:stCondLst>
                                        </p:cTn>
                                        <p:tgtEl>
                                          <p:spTgt spid="9"/>
                                        </p:tgtEl>
                                      </p:cBhvr>
                                      <p:from x="200000" y="450000"/>
                                      <p:to x="100000" y="100000"/>
                                    </p:animScale>
                                    <p:set>
                                      <p:cBhvr>
                                        <p:cTn id="58" dur="770" fill="hold"/>
                                        <p:tgtEl>
                                          <p:spTgt spid="9"/>
                                        </p:tgtEl>
                                        <p:attrNameLst>
                                          <p:attrName>ppt_x</p:attrName>
                                        </p:attrNameLst>
                                      </p:cBhvr>
                                      <p:to>
                                        <p:strVal val="(0.5)"/>
                                      </p:to>
                                    </p:set>
                                    <p:anim from="(0.5)" to="(#ppt_x)" calcmode="lin" valueType="num">
                                      <p:cBhvr>
                                        <p:cTn id="59" dur="1230" accel="100000" fill="hold">
                                          <p:stCondLst>
                                            <p:cond delay="770"/>
                                          </p:stCondLst>
                                        </p:cTn>
                                        <p:tgtEl>
                                          <p:spTgt spid="9"/>
                                        </p:tgtEl>
                                        <p:attrNameLst>
                                          <p:attrName>ppt_x</p:attrName>
                                        </p:attrNameLst>
                                      </p:cBhvr>
                                    </p:anim>
                                    <p:set>
                                      <p:cBhvr>
                                        <p:cTn id="60" dur="770" fill="hold"/>
                                        <p:tgtEl>
                                          <p:spTgt spid="9"/>
                                        </p:tgtEl>
                                        <p:attrNameLst>
                                          <p:attrName>ppt_y</p:attrName>
                                        </p:attrNameLst>
                                      </p:cBhvr>
                                      <p:to>
                                        <p:strVal val="(#ppt_y+0.4)"/>
                                      </p:to>
                                    </p:set>
                                    <p:anim from="(#ppt_y+0.4)" to="(#ppt_y)" calcmode="lin" valueType="num">
                                      <p:cBhvr>
                                        <p:cTn id="61" dur="1230" accel="100000" fill="hold">
                                          <p:stCondLst>
                                            <p:cond delay="770"/>
                                          </p:stCondLst>
                                        </p:cTn>
                                        <p:tgtEl>
                                          <p:spTgt spid="9"/>
                                        </p:tgtEl>
                                        <p:attrNameLst>
                                          <p:attrName>ppt_y</p:attrName>
                                        </p:attrNameLst>
                                      </p:cBhvr>
                                    </p:anim>
                                  </p:childTnLst>
                                </p:cTn>
                              </p:par>
                              <p:par>
                                <p:cTn id="62" presetID="51" presetClass="entr" presetSubtype="0" fill="hold" grpId="0" nodeType="with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770" decel="100000"/>
                                        <p:tgtEl>
                                          <p:spTgt spid="10"/>
                                        </p:tgtEl>
                                      </p:cBhvr>
                                    </p:animEffect>
                                    <p:animScale>
                                      <p:cBhvr>
                                        <p:cTn id="65" dur="770" decel="100000"/>
                                        <p:tgtEl>
                                          <p:spTgt spid="10"/>
                                        </p:tgtEl>
                                      </p:cBhvr>
                                      <p:from x="10000" y="10000"/>
                                      <p:to x="200000" y="450000"/>
                                    </p:animScale>
                                    <p:animScale>
                                      <p:cBhvr>
                                        <p:cTn id="66" dur="1230" accel="100000" fill="hold">
                                          <p:stCondLst>
                                            <p:cond delay="770"/>
                                          </p:stCondLst>
                                        </p:cTn>
                                        <p:tgtEl>
                                          <p:spTgt spid="10"/>
                                        </p:tgtEl>
                                      </p:cBhvr>
                                      <p:from x="200000" y="450000"/>
                                      <p:to x="100000" y="100000"/>
                                    </p:animScale>
                                    <p:set>
                                      <p:cBhvr>
                                        <p:cTn id="67" dur="770" fill="hold"/>
                                        <p:tgtEl>
                                          <p:spTgt spid="10"/>
                                        </p:tgtEl>
                                        <p:attrNameLst>
                                          <p:attrName>ppt_x</p:attrName>
                                        </p:attrNameLst>
                                      </p:cBhvr>
                                      <p:to>
                                        <p:strVal val="(0.5)"/>
                                      </p:to>
                                    </p:set>
                                    <p:anim from="(0.5)" to="(#ppt_x)" calcmode="lin" valueType="num">
                                      <p:cBhvr>
                                        <p:cTn id="68" dur="1230" accel="100000" fill="hold">
                                          <p:stCondLst>
                                            <p:cond delay="770"/>
                                          </p:stCondLst>
                                        </p:cTn>
                                        <p:tgtEl>
                                          <p:spTgt spid="10"/>
                                        </p:tgtEl>
                                        <p:attrNameLst>
                                          <p:attrName>ppt_x</p:attrName>
                                        </p:attrNameLst>
                                      </p:cBhvr>
                                    </p:anim>
                                    <p:set>
                                      <p:cBhvr>
                                        <p:cTn id="69" dur="770" fill="hold"/>
                                        <p:tgtEl>
                                          <p:spTgt spid="10"/>
                                        </p:tgtEl>
                                        <p:attrNameLst>
                                          <p:attrName>ppt_y</p:attrName>
                                        </p:attrNameLst>
                                      </p:cBhvr>
                                      <p:to>
                                        <p:strVal val="(#ppt_y+0.4)"/>
                                      </p:to>
                                    </p:set>
                                    <p:anim from="(#ppt_y+0.4)" to="(#ppt_y)" calcmode="lin" valueType="num">
                                      <p:cBhvr>
                                        <p:cTn id="70" dur="1230" accel="100000" fill="hold">
                                          <p:stCondLst>
                                            <p:cond delay="770"/>
                                          </p:stCondLst>
                                        </p:cTn>
                                        <p:tgtEl>
                                          <p:spTgt spid="10"/>
                                        </p:tgtEl>
                                        <p:attrNameLst>
                                          <p:attrName>ppt_y</p:attrName>
                                        </p:attrNameLst>
                                      </p:cBhvr>
                                    </p:anim>
                                  </p:childTnLst>
                                </p:cTn>
                              </p:par>
                              <p:par>
                                <p:cTn id="71" presetID="51" presetClass="entr" presetSubtype="0" fill="hold" grpId="0" nodeType="with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770" decel="100000"/>
                                        <p:tgtEl>
                                          <p:spTgt spid="11"/>
                                        </p:tgtEl>
                                      </p:cBhvr>
                                    </p:animEffect>
                                    <p:animScale>
                                      <p:cBhvr>
                                        <p:cTn id="74" dur="770" decel="100000"/>
                                        <p:tgtEl>
                                          <p:spTgt spid="11"/>
                                        </p:tgtEl>
                                      </p:cBhvr>
                                      <p:from x="10000" y="10000"/>
                                      <p:to x="200000" y="450000"/>
                                    </p:animScale>
                                    <p:animScale>
                                      <p:cBhvr>
                                        <p:cTn id="75" dur="1230" accel="100000" fill="hold">
                                          <p:stCondLst>
                                            <p:cond delay="770"/>
                                          </p:stCondLst>
                                        </p:cTn>
                                        <p:tgtEl>
                                          <p:spTgt spid="11"/>
                                        </p:tgtEl>
                                      </p:cBhvr>
                                      <p:from x="200000" y="450000"/>
                                      <p:to x="100000" y="100000"/>
                                    </p:animScale>
                                    <p:set>
                                      <p:cBhvr>
                                        <p:cTn id="76" dur="770" fill="hold"/>
                                        <p:tgtEl>
                                          <p:spTgt spid="11"/>
                                        </p:tgtEl>
                                        <p:attrNameLst>
                                          <p:attrName>ppt_x</p:attrName>
                                        </p:attrNameLst>
                                      </p:cBhvr>
                                      <p:to>
                                        <p:strVal val="(0.5)"/>
                                      </p:to>
                                    </p:set>
                                    <p:anim from="(0.5)" to="(#ppt_x)" calcmode="lin" valueType="num">
                                      <p:cBhvr>
                                        <p:cTn id="77" dur="1230" accel="100000" fill="hold">
                                          <p:stCondLst>
                                            <p:cond delay="770"/>
                                          </p:stCondLst>
                                        </p:cTn>
                                        <p:tgtEl>
                                          <p:spTgt spid="11"/>
                                        </p:tgtEl>
                                        <p:attrNameLst>
                                          <p:attrName>ppt_x</p:attrName>
                                        </p:attrNameLst>
                                      </p:cBhvr>
                                    </p:anim>
                                    <p:set>
                                      <p:cBhvr>
                                        <p:cTn id="78" dur="770" fill="hold"/>
                                        <p:tgtEl>
                                          <p:spTgt spid="11"/>
                                        </p:tgtEl>
                                        <p:attrNameLst>
                                          <p:attrName>ppt_y</p:attrName>
                                        </p:attrNameLst>
                                      </p:cBhvr>
                                      <p:to>
                                        <p:strVal val="(#ppt_y+0.4)"/>
                                      </p:to>
                                    </p:set>
                                    <p:anim from="(#ppt_y+0.4)" to="(#ppt_y)" calcmode="lin" valueType="num">
                                      <p:cBhvr>
                                        <p:cTn id="79" dur="1230" accel="100000" fill="hold">
                                          <p:stCondLst>
                                            <p:cond delay="770"/>
                                          </p:stCondLst>
                                        </p:cTn>
                                        <p:tgtEl>
                                          <p:spTgt spid="11"/>
                                        </p:tgtEl>
                                        <p:attrNameLst>
                                          <p:attrName>ppt_y</p:attrName>
                                        </p:attrNameLst>
                                      </p:cBhvr>
                                    </p:anim>
                                  </p:childTnLst>
                                </p:cTn>
                              </p:par>
                              <p:par>
                                <p:cTn id="80" presetID="51"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770" decel="100000"/>
                                        <p:tgtEl>
                                          <p:spTgt spid="12"/>
                                        </p:tgtEl>
                                      </p:cBhvr>
                                    </p:animEffect>
                                    <p:animScale>
                                      <p:cBhvr>
                                        <p:cTn id="83" dur="770" decel="100000"/>
                                        <p:tgtEl>
                                          <p:spTgt spid="12"/>
                                        </p:tgtEl>
                                      </p:cBhvr>
                                      <p:from x="10000" y="10000"/>
                                      <p:to x="200000" y="450000"/>
                                    </p:animScale>
                                    <p:animScale>
                                      <p:cBhvr>
                                        <p:cTn id="84" dur="1230" accel="100000" fill="hold">
                                          <p:stCondLst>
                                            <p:cond delay="770"/>
                                          </p:stCondLst>
                                        </p:cTn>
                                        <p:tgtEl>
                                          <p:spTgt spid="12"/>
                                        </p:tgtEl>
                                      </p:cBhvr>
                                      <p:from x="200000" y="450000"/>
                                      <p:to x="100000" y="100000"/>
                                    </p:animScale>
                                    <p:set>
                                      <p:cBhvr>
                                        <p:cTn id="85" dur="770" fill="hold"/>
                                        <p:tgtEl>
                                          <p:spTgt spid="12"/>
                                        </p:tgtEl>
                                        <p:attrNameLst>
                                          <p:attrName>ppt_x</p:attrName>
                                        </p:attrNameLst>
                                      </p:cBhvr>
                                      <p:to>
                                        <p:strVal val="(0.5)"/>
                                      </p:to>
                                    </p:set>
                                    <p:anim from="(0.5)" to="(#ppt_x)" calcmode="lin" valueType="num">
                                      <p:cBhvr>
                                        <p:cTn id="86" dur="1230" accel="100000" fill="hold">
                                          <p:stCondLst>
                                            <p:cond delay="770"/>
                                          </p:stCondLst>
                                        </p:cTn>
                                        <p:tgtEl>
                                          <p:spTgt spid="12"/>
                                        </p:tgtEl>
                                        <p:attrNameLst>
                                          <p:attrName>ppt_x</p:attrName>
                                        </p:attrNameLst>
                                      </p:cBhvr>
                                    </p:anim>
                                    <p:set>
                                      <p:cBhvr>
                                        <p:cTn id="87" dur="770" fill="hold"/>
                                        <p:tgtEl>
                                          <p:spTgt spid="12"/>
                                        </p:tgtEl>
                                        <p:attrNameLst>
                                          <p:attrName>ppt_y</p:attrName>
                                        </p:attrNameLst>
                                      </p:cBhvr>
                                      <p:to>
                                        <p:strVal val="(#ppt_y+0.4)"/>
                                      </p:to>
                                    </p:set>
                                    <p:anim from="(#ppt_y+0.4)" to="(#ppt_y)" calcmode="lin" valueType="num">
                                      <p:cBhvr>
                                        <p:cTn id="88" dur="1230" accel="100000" fill="hold">
                                          <p:stCondLst>
                                            <p:cond delay="770"/>
                                          </p:stCondLst>
                                        </p:cTn>
                                        <p:tgtEl>
                                          <p:spTgt spid="12"/>
                                        </p:tgtEl>
                                        <p:attrNameLst>
                                          <p:attrName>ppt_y</p:attrName>
                                        </p:attrNameLst>
                                      </p:cBhvr>
                                    </p:anim>
                                  </p:childTnLst>
                                </p:cTn>
                              </p:par>
                              <p:par>
                                <p:cTn id="89" presetID="51" presetClass="entr" presetSubtype="0"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770" decel="100000"/>
                                        <p:tgtEl>
                                          <p:spTgt spid="13"/>
                                        </p:tgtEl>
                                      </p:cBhvr>
                                    </p:animEffect>
                                    <p:animScale>
                                      <p:cBhvr>
                                        <p:cTn id="92" dur="770" decel="100000"/>
                                        <p:tgtEl>
                                          <p:spTgt spid="13"/>
                                        </p:tgtEl>
                                      </p:cBhvr>
                                      <p:from x="10000" y="10000"/>
                                      <p:to x="200000" y="450000"/>
                                    </p:animScale>
                                    <p:animScale>
                                      <p:cBhvr>
                                        <p:cTn id="93" dur="1230" accel="100000" fill="hold">
                                          <p:stCondLst>
                                            <p:cond delay="770"/>
                                          </p:stCondLst>
                                        </p:cTn>
                                        <p:tgtEl>
                                          <p:spTgt spid="13"/>
                                        </p:tgtEl>
                                      </p:cBhvr>
                                      <p:from x="200000" y="450000"/>
                                      <p:to x="100000" y="100000"/>
                                    </p:animScale>
                                    <p:set>
                                      <p:cBhvr>
                                        <p:cTn id="94" dur="770" fill="hold"/>
                                        <p:tgtEl>
                                          <p:spTgt spid="13"/>
                                        </p:tgtEl>
                                        <p:attrNameLst>
                                          <p:attrName>ppt_x</p:attrName>
                                        </p:attrNameLst>
                                      </p:cBhvr>
                                      <p:to>
                                        <p:strVal val="(0.5)"/>
                                      </p:to>
                                    </p:set>
                                    <p:anim from="(0.5)" to="(#ppt_x)" calcmode="lin" valueType="num">
                                      <p:cBhvr>
                                        <p:cTn id="95" dur="1230" accel="100000" fill="hold">
                                          <p:stCondLst>
                                            <p:cond delay="770"/>
                                          </p:stCondLst>
                                        </p:cTn>
                                        <p:tgtEl>
                                          <p:spTgt spid="13"/>
                                        </p:tgtEl>
                                        <p:attrNameLst>
                                          <p:attrName>ppt_x</p:attrName>
                                        </p:attrNameLst>
                                      </p:cBhvr>
                                    </p:anim>
                                    <p:set>
                                      <p:cBhvr>
                                        <p:cTn id="96" dur="770" fill="hold"/>
                                        <p:tgtEl>
                                          <p:spTgt spid="13"/>
                                        </p:tgtEl>
                                        <p:attrNameLst>
                                          <p:attrName>ppt_y</p:attrName>
                                        </p:attrNameLst>
                                      </p:cBhvr>
                                      <p:to>
                                        <p:strVal val="(#ppt_y+0.4)"/>
                                      </p:to>
                                    </p:set>
                                    <p:anim from="(#ppt_y+0.4)" to="(#ppt_y)" calcmode="lin" valueType="num">
                                      <p:cBhvr>
                                        <p:cTn id="97" dur="1230" accel="100000" fill="hold">
                                          <p:stCondLst>
                                            <p:cond delay="770"/>
                                          </p:stCondLst>
                                        </p:cTn>
                                        <p:tgtEl>
                                          <p:spTgt spid="13"/>
                                        </p:tgtEl>
                                        <p:attrNameLst>
                                          <p:attrName>ppt_y</p:attrName>
                                        </p:attrNameLst>
                                      </p:cBhvr>
                                    </p:anim>
                                  </p:childTnLst>
                                </p:cTn>
                              </p:par>
                              <p:par>
                                <p:cTn id="98" presetID="51" presetClass="entr" presetSubtype="0" fill="hold" grpId="0" nodeType="with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fade">
                                      <p:cBhvr>
                                        <p:cTn id="100" dur="770" decel="100000"/>
                                        <p:tgtEl>
                                          <p:spTgt spid="14"/>
                                        </p:tgtEl>
                                      </p:cBhvr>
                                    </p:animEffect>
                                    <p:animScale>
                                      <p:cBhvr>
                                        <p:cTn id="101" dur="770" decel="100000"/>
                                        <p:tgtEl>
                                          <p:spTgt spid="14"/>
                                        </p:tgtEl>
                                      </p:cBhvr>
                                      <p:from x="10000" y="10000"/>
                                      <p:to x="200000" y="450000"/>
                                    </p:animScale>
                                    <p:animScale>
                                      <p:cBhvr>
                                        <p:cTn id="102" dur="1230" accel="100000" fill="hold">
                                          <p:stCondLst>
                                            <p:cond delay="770"/>
                                          </p:stCondLst>
                                        </p:cTn>
                                        <p:tgtEl>
                                          <p:spTgt spid="14"/>
                                        </p:tgtEl>
                                      </p:cBhvr>
                                      <p:from x="200000" y="450000"/>
                                      <p:to x="100000" y="100000"/>
                                    </p:animScale>
                                    <p:set>
                                      <p:cBhvr>
                                        <p:cTn id="103" dur="770" fill="hold"/>
                                        <p:tgtEl>
                                          <p:spTgt spid="14"/>
                                        </p:tgtEl>
                                        <p:attrNameLst>
                                          <p:attrName>ppt_x</p:attrName>
                                        </p:attrNameLst>
                                      </p:cBhvr>
                                      <p:to>
                                        <p:strVal val="(0.5)"/>
                                      </p:to>
                                    </p:set>
                                    <p:anim from="(0.5)" to="(#ppt_x)" calcmode="lin" valueType="num">
                                      <p:cBhvr>
                                        <p:cTn id="104" dur="1230" accel="100000" fill="hold">
                                          <p:stCondLst>
                                            <p:cond delay="770"/>
                                          </p:stCondLst>
                                        </p:cTn>
                                        <p:tgtEl>
                                          <p:spTgt spid="14"/>
                                        </p:tgtEl>
                                        <p:attrNameLst>
                                          <p:attrName>ppt_x</p:attrName>
                                        </p:attrNameLst>
                                      </p:cBhvr>
                                    </p:anim>
                                    <p:set>
                                      <p:cBhvr>
                                        <p:cTn id="105" dur="770" fill="hold"/>
                                        <p:tgtEl>
                                          <p:spTgt spid="14"/>
                                        </p:tgtEl>
                                        <p:attrNameLst>
                                          <p:attrName>ppt_y</p:attrName>
                                        </p:attrNameLst>
                                      </p:cBhvr>
                                      <p:to>
                                        <p:strVal val="(#ppt_y+0.4)"/>
                                      </p:to>
                                    </p:set>
                                    <p:anim from="(#ppt_y+0.4)" to="(#ppt_y)" calcmode="lin" valueType="num">
                                      <p:cBhvr>
                                        <p:cTn id="106" dur="1230" accel="100000" fill="hold">
                                          <p:stCondLst>
                                            <p:cond delay="770"/>
                                          </p:stCondLst>
                                        </p:cTn>
                                        <p:tgtEl>
                                          <p:spTgt spid="14"/>
                                        </p:tgtEl>
                                        <p:attrNameLst>
                                          <p:attrName>ppt_y</p:attrName>
                                        </p:attrNameLst>
                                      </p:cBhvr>
                                    </p:anim>
                                  </p:childTnLst>
                                </p:cTn>
                              </p:par>
                              <p:par>
                                <p:cTn id="107" presetID="51" presetClass="entr" presetSubtype="0" fill="hold" grpId="0" nodeType="withEffect">
                                  <p:stCondLst>
                                    <p:cond delay="0"/>
                                  </p:stCondLst>
                                  <p:childTnLst>
                                    <p:set>
                                      <p:cBhvr>
                                        <p:cTn id="108" dur="1" fill="hold">
                                          <p:stCondLst>
                                            <p:cond delay="0"/>
                                          </p:stCondLst>
                                        </p:cTn>
                                        <p:tgtEl>
                                          <p:spTgt spid="15"/>
                                        </p:tgtEl>
                                        <p:attrNameLst>
                                          <p:attrName>style.visibility</p:attrName>
                                        </p:attrNameLst>
                                      </p:cBhvr>
                                      <p:to>
                                        <p:strVal val="visible"/>
                                      </p:to>
                                    </p:set>
                                    <p:animEffect transition="in" filter="fade">
                                      <p:cBhvr>
                                        <p:cTn id="109" dur="770" decel="100000"/>
                                        <p:tgtEl>
                                          <p:spTgt spid="15"/>
                                        </p:tgtEl>
                                      </p:cBhvr>
                                    </p:animEffect>
                                    <p:animScale>
                                      <p:cBhvr>
                                        <p:cTn id="110" dur="770" decel="100000"/>
                                        <p:tgtEl>
                                          <p:spTgt spid="15"/>
                                        </p:tgtEl>
                                      </p:cBhvr>
                                      <p:from x="10000" y="10000"/>
                                      <p:to x="200000" y="450000"/>
                                    </p:animScale>
                                    <p:animScale>
                                      <p:cBhvr>
                                        <p:cTn id="111" dur="1230" accel="100000" fill="hold">
                                          <p:stCondLst>
                                            <p:cond delay="770"/>
                                          </p:stCondLst>
                                        </p:cTn>
                                        <p:tgtEl>
                                          <p:spTgt spid="15"/>
                                        </p:tgtEl>
                                      </p:cBhvr>
                                      <p:from x="200000" y="450000"/>
                                      <p:to x="100000" y="100000"/>
                                    </p:animScale>
                                    <p:set>
                                      <p:cBhvr>
                                        <p:cTn id="112" dur="770" fill="hold"/>
                                        <p:tgtEl>
                                          <p:spTgt spid="15"/>
                                        </p:tgtEl>
                                        <p:attrNameLst>
                                          <p:attrName>ppt_x</p:attrName>
                                        </p:attrNameLst>
                                      </p:cBhvr>
                                      <p:to>
                                        <p:strVal val="(0.5)"/>
                                      </p:to>
                                    </p:set>
                                    <p:anim from="(0.5)" to="(#ppt_x)" calcmode="lin" valueType="num">
                                      <p:cBhvr>
                                        <p:cTn id="113" dur="1230" accel="100000" fill="hold">
                                          <p:stCondLst>
                                            <p:cond delay="770"/>
                                          </p:stCondLst>
                                        </p:cTn>
                                        <p:tgtEl>
                                          <p:spTgt spid="15"/>
                                        </p:tgtEl>
                                        <p:attrNameLst>
                                          <p:attrName>ppt_x</p:attrName>
                                        </p:attrNameLst>
                                      </p:cBhvr>
                                    </p:anim>
                                    <p:set>
                                      <p:cBhvr>
                                        <p:cTn id="114" dur="770" fill="hold"/>
                                        <p:tgtEl>
                                          <p:spTgt spid="15"/>
                                        </p:tgtEl>
                                        <p:attrNameLst>
                                          <p:attrName>ppt_y</p:attrName>
                                        </p:attrNameLst>
                                      </p:cBhvr>
                                      <p:to>
                                        <p:strVal val="(#ppt_y+0.4)"/>
                                      </p:to>
                                    </p:set>
                                    <p:anim from="(#ppt_y+0.4)" to="(#ppt_y)" calcmode="lin" valueType="num">
                                      <p:cBhvr>
                                        <p:cTn id="115" dur="1230" accel="100000" fill="hold">
                                          <p:stCondLst>
                                            <p:cond delay="770"/>
                                          </p:stCondLst>
                                        </p:cTn>
                                        <p:tgtEl>
                                          <p:spTgt spid="15"/>
                                        </p:tgtEl>
                                        <p:attrNameLst>
                                          <p:attrName>ppt_y</p:attrName>
                                        </p:attrNameLst>
                                      </p:cBhvr>
                                    </p:anim>
                                  </p:childTnLst>
                                </p:cTn>
                              </p:par>
                              <p:par>
                                <p:cTn id="116" presetID="51" presetClass="entr" presetSubtype="0" fill="hold" grpId="0" nodeType="withEffect">
                                  <p:stCondLst>
                                    <p:cond delay="0"/>
                                  </p:stCondLst>
                                  <p:childTnLst>
                                    <p:set>
                                      <p:cBhvr>
                                        <p:cTn id="117" dur="1" fill="hold">
                                          <p:stCondLst>
                                            <p:cond delay="0"/>
                                          </p:stCondLst>
                                        </p:cTn>
                                        <p:tgtEl>
                                          <p:spTgt spid="16"/>
                                        </p:tgtEl>
                                        <p:attrNameLst>
                                          <p:attrName>style.visibility</p:attrName>
                                        </p:attrNameLst>
                                      </p:cBhvr>
                                      <p:to>
                                        <p:strVal val="visible"/>
                                      </p:to>
                                    </p:set>
                                    <p:animEffect transition="in" filter="fade">
                                      <p:cBhvr>
                                        <p:cTn id="118" dur="770" decel="100000"/>
                                        <p:tgtEl>
                                          <p:spTgt spid="16"/>
                                        </p:tgtEl>
                                      </p:cBhvr>
                                    </p:animEffect>
                                    <p:animScale>
                                      <p:cBhvr>
                                        <p:cTn id="119" dur="770" decel="100000"/>
                                        <p:tgtEl>
                                          <p:spTgt spid="16"/>
                                        </p:tgtEl>
                                      </p:cBhvr>
                                      <p:from x="10000" y="10000"/>
                                      <p:to x="200000" y="450000"/>
                                    </p:animScale>
                                    <p:animScale>
                                      <p:cBhvr>
                                        <p:cTn id="120" dur="1230" accel="100000" fill="hold">
                                          <p:stCondLst>
                                            <p:cond delay="770"/>
                                          </p:stCondLst>
                                        </p:cTn>
                                        <p:tgtEl>
                                          <p:spTgt spid="16"/>
                                        </p:tgtEl>
                                      </p:cBhvr>
                                      <p:from x="200000" y="450000"/>
                                      <p:to x="100000" y="100000"/>
                                    </p:animScale>
                                    <p:set>
                                      <p:cBhvr>
                                        <p:cTn id="121" dur="770" fill="hold"/>
                                        <p:tgtEl>
                                          <p:spTgt spid="16"/>
                                        </p:tgtEl>
                                        <p:attrNameLst>
                                          <p:attrName>ppt_x</p:attrName>
                                        </p:attrNameLst>
                                      </p:cBhvr>
                                      <p:to>
                                        <p:strVal val="(0.5)"/>
                                      </p:to>
                                    </p:set>
                                    <p:anim from="(0.5)" to="(#ppt_x)" calcmode="lin" valueType="num">
                                      <p:cBhvr>
                                        <p:cTn id="122" dur="1230" accel="100000" fill="hold">
                                          <p:stCondLst>
                                            <p:cond delay="770"/>
                                          </p:stCondLst>
                                        </p:cTn>
                                        <p:tgtEl>
                                          <p:spTgt spid="16"/>
                                        </p:tgtEl>
                                        <p:attrNameLst>
                                          <p:attrName>ppt_x</p:attrName>
                                        </p:attrNameLst>
                                      </p:cBhvr>
                                    </p:anim>
                                    <p:set>
                                      <p:cBhvr>
                                        <p:cTn id="123" dur="770" fill="hold"/>
                                        <p:tgtEl>
                                          <p:spTgt spid="16"/>
                                        </p:tgtEl>
                                        <p:attrNameLst>
                                          <p:attrName>ppt_y</p:attrName>
                                        </p:attrNameLst>
                                      </p:cBhvr>
                                      <p:to>
                                        <p:strVal val="(#ppt_y+0.4)"/>
                                      </p:to>
                                    </p:set>
                                    <p:anim from="(#ppt_y+0.4)" to="(#ppt_y)" calcmode="lin" valueType="num">
                                      <p:cBhvr>
                                        <p:cTn id="124" dur="1230" accel="100000" fill="hold">
                                          <p:stCondLst>
                                            <p:cond delay="770"/>
                                          </p:stCondLst>
                                        </p:cTn>
                                        <p:tgtEl>
                                          <p:spTgt spid="16"/>
                                        </p:tgtEl>
                                        <p:attrNameLst>
                                          <p:attrName>ppt_y</p:attrName>
                                        </p:attrNameLst>
                                      </p:cBhvr>
                                    </p:anim>
                                  </p:childTnLst>
                                </p:cTn>
                              </p:par>
                              <p:par>
                                <p:cTn id="125" presetID="51" presetClass="entr" presetSubtype="0" fill="hold" grpId="0" nodeType="withEffect">
                                  <p:stCondLst>
                                    <p:cond delay="0"/>
                                  </p:stCondLst>
                                  <p:childTnLst>
                                    <p:set>
                                      <p:cBhvr>
                                        <p:cTn id="126" dur="1" fill="hold">
                                          <p:stCondLst>
                                            <p:cond delay="0"/>
                                          </p:stCondLst>
                                        </p:cTn>
                                        <p:tgtEl>
                                          <p:spTgt spid="17"/>
                                        </p:tgtEl>
                                        <p:attrNameLst>
                                          <p:attrName>style.visibility</p:attrName>
                                        </p:attrNameLst>
                                      </p:cBhvr>
                                      <p:to>
                                        <p:strVal val="visible"/>
                                      </p:to>
                                    </p:set>
                                    <p:animEffect transition="in" filter="fade">
                                      <p:cBhvr>
                                        <p:cTn id="127" dur="770" decel="100000"/>
                                        <p:tgtEl>
                                          <p:spTgt spid="17"/>
                                        </p:tgtEl>
                                      </p:cBhvr>
                                    </p:animEffect>
                                    <p:animScale>
                                      <p:cBhvr>
                                        <p:cTn id="128" dur="770" decel="100000"/>
                                        <p:tgtEl>
                                          <p:spTgt spid="17"/>
                                        </p:tgtEl>
                                      </p:cBhvr>
                                      <p:from x="10000" y="10000"/>
                                      <p:to x="200000" y="450000"/>
                                    </p:animScale>
                                    <p:animScale>
                                      <p:cBhvr>
                                        <p:cTn id="129" dur="1230" accel="100000" fill="hold">
                                          <p:stCondLst>
                                            <p:cond delay="770"/>
                                          </p:stCondLst>
                                        </p:cTn>
                                        <p:tgtEl>
                                          <p:spTgt spid="17"/>
                                        </p:tgtEl>
                                      </p:cBhvr>
                                      <p:from x="200000" y="450000"/>
                                      <p:to x="100000" y="100000"/>
                                    </p:animScale>
                                    <p:set>
                                      <p:cBhvr>
                                        <p:cTn id="130" dur="770" fill="hold"/>
                                        <p:tgtEl>
                                          <p:spTgt spid="17"/>
                                        </p:tgtEl>
                                        <p:attrNameLst>
                                          <p:attrName>ppt_x</p:attrName>
                                        </p:attrNameLst>
                                      </p:cBhvr>
                                      <p:to>
                                        <p:strVal val="(0.5)"/>
                                      </p:to>
                                    </p:set>
                                    <p:anim from="(0.5)" to="(#ppt_x)" calcmode="lin" valueType="num">
                                      <p:cBhvr>
                                        <p:cTn id="131" dur="1230" accel="100000" fill="hold">
                                          <p:stCondLst>
                                            <p:cond delay="770"/>
                                          </p:stCondLst>
                                        </p:cTn>
                                        <p:tgtEl>
                                          <p:spTgt spid="17"/>
                                        </p:tgtEl>
                                        <p:attrNameLst>
                                          <p:attrName>ppt_x</p:attrName>
                                        </p:attrNameLst>
                                      </p:cBhvr>
                                    </p:anim>
                                    <p:set>
                                      <p:cBhvr>
                                        <p:cTn id="132" dur="770" fill="hold"/>
                                        <p:tgtEl>
                                          <p:spTgt spid="17"/>
                                        </p:tgtEl>
                                        <p:attrNameLst>
                                          <p:attrName>ppt_y</p:attrName>
                                        </p:attrNameLst>
                                      </p:cBhvr>
                                      <p:to>
                                        <p:strVal val="(#ppt_y+0.4)"/>
                                      </p:to>
                                    </p:set>
                                    <p:anim from="(#ppt_y+0.4)" to="(#ppt_y)" calcmode="lin" valueType="num">
                                      <p:cBhvr>
                                        <p:cTn id="133" dur="1230" accel="100000" fill="hold">
                                          <p:stCondLst>
                                            <p:cond delay="770"/>
                                          </p:stCondLst>
                                        </p:cTn>
                                        <p:tgtEl>
                                          <p:spTgt spid="17"/>
                                        </p:tgtEl>
                                        <p:attrNameLst>
                                          <p:attrName>ppt_y</p:attrName>
                                        </p:attrNameLst>
                                      </p:cBhvr>
                                    </p:anim>
                                  </p:childTnLst>
                                </p:cTn>
                              </p:par>
                              <p:par>
                                <p:cTn id="134" presetID="51" presetClass="entr" presetSubtype="0" fill="hold" grpId="0" nodeType="withEffect">
                                  <p:stCondLst>
                                    <p:cond delay="0"/>
                                  </p:stCondLst>
                                  <p:childTnLst>
                                    <p:set>
                                      <p:cBhvr>
                                        <p:cTn id="135" dur="1" fill="hold">
                                          <p:stCondLst>
                                            <p:cond delay="0"/>
                                          </p:stCondLst>
                                        </p:cTn>
                                        <p:tgtEl>
                                          <p:spTgt spid="18"/>
                                        </p:tgtEl>
                                        <p:attrNameLst>
                                          <p:attrName>style.visibility</p:attrName>
                                        </p:attrNameLst>
                                      </p:cBhvr>
                                      <p:to>
                                        <p:strVal val="visible"/>
                                      </p:to>
                                    </p:set>
                                    <p:animEffect transition="in" filter="fade">
                                      <p:cBhvr>
                                        <p:cTn id="136" dur="770" decel="100000"/>
                                        <p:tgtEl>
                                          <p:spTgt spid="18"/>
                                        </p:tgtEl>
                                      </p:cBhvr>
                                    </p:animEffect>
                                    <p:animScale>
                                      <p:cBhvr>
                                        <p:cTn id="137" dur="770" decel="100000"/>
                                        <p:tgtEl>
                                          <p:spTgt spid="18"/>
                                        </p:tgtEl>
                                      </p:cBhvr>
                                      <p:from x="10000" y="10000"/>
                                      <p:to x="200000" y="450000"/>
                                    </p:animScale>
                                    <p:animScale>
                                      <p:cBhvr>
                                        <p:cTn id="138" dur="1230" accel="100000" fill="hold">
                                          <p:stCondLst>
                                            <p:cond delay="770"/>
                                          </p:stCondLst>
                                        </p:cTn>
                                        <p:tgtEl>
                                          <p:spTgt spid="18"/>
                                        </p:tgtEl>
                                      </p:cBhvr>
                                      <p:from x="200000" y="450000"/>
                                      <p:to x="100000" y="100000"/>
                                    </p:animScale>
                                    <p:set>
                                      <p:cBhvr>
                                        <p:cTn id="139" dur="770" fill="hold"/>
                                        <p:tgtEl>
                                          <p:spTgt spid="18"/>
                                        </p:tgtEl>
                                        <p:attrNameLst>
                                          <p:attrName>ppt_x</p:attrName>
                                        </p:attrNameLst>
                                      </p:cBhvr>
                                      <p:to>
                                        <p:strVal val="(0.5)"/>
                                      </p:to>
                                    </p:set>
                                    <p:anim from="(0.5)" to="(#ppt_x)" calcmode="lin" valueType="num">
                                      <p:cBhvr>
                                        <p:cTn id="140" dur="1230" accel="100000" fill="hold">
                                          <p:stCondLst>
                                            <p:cond delay="770"/>
                                          </p:stCondLst>
                                        </p:cTn>
                                        <p:tgtEl>
                                          <p:spTgt spid="18"/>
                                        </p:tgtEl>
                                        <p:attrNameLst>
                                          <p:attrName>ppt_x</p:attrName>
                                        </p:attrNameLst>
                                      </p:cBhvr>
                                    </p:anim>
                                    <p:set>
                                      <p:cBhvr>
                                        <p:cTn id="141" dur="770" fill="hold"/>
                                        <p:tgtEl>
                                          <p:spTgt spid="18"/>
                                        </p:tgtEl>
                                        <p:attrNameLst>
                                          <p:attrName>ppt_y</p:attrName>
                                        </p:attrNameLst>
                                      </p:cBhvr>
                                      <p:to>
                                        <p:strVal val="(#ppt_y+0.4)"/>
                                      </p:to>
                                    </p:set>
                                    <p:anim from="(#ppt_y+0.4)" to="(#ppt_y)" calcmode="lin" valueType="num">
                                      <p:cBhvr>
                                        <p:cTn id="142" dur="1230" accel="100000" fill="hold">
                                          <p:stCondLst>
                                            <p:cond delay="770"/>
                                          </p:stCondLst>
                                        </p:cTn>
                                        <p:tgtEl>
                                          <p:spTgt spid="1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572396" y="857256"/>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4" name="مربع نص 3"/>
          <p:cNvSpPr txBox="1"/>
          <p:nvPr/>
        </p:nvSpPr>
        <p:spPr>
          <a:xfrm>
            <a:off x="214282" y="571480"/>
            <a:ext cx="7429552" cy="1569660"/>
          </a:xfrm>
          <a:prstGeom prst="rect">
            <a:avLst/>
          </a:prstGeom>
          <a:noFill/>
        </p:spPr>
        <p:txBody>
          <a:bodyPr wrap="square" rtlCol="1">
            <a:spAutoFit/>
          </a:bodyPr>
          <a:lstStyle/>
          <a:p>
            <a:pPr algn="ctr"/>
            <a:r>
              <a:rPr lang="ar-SA" sz="3200" b="1" dirty="0" smtClean="0">
                <a:cs typeface="DecoType Naskh" pitchFamily="2" charset="-78"/>
              </a:rPr>
              <a:t>1) أحدد العبارات الأكثر أهمية وتناسباً مع موضوع الخطبة ونوعها بوضع علامة(</a:t>
            </a:r>
            <a:r>
              <a:rPr lang="ar-SA" sz="3200" b="1" dirty="0" smtClean="0">
                <a:cs typeface="DecoType Naskh" pitchFamily="2" charset="-78"/>
                <a:sym typeface="Wingdings"/>
              </a:rPr>
              <a:t></a:t>
            </a:r>
            <a:r>
              <a:rPr lang="ar-SA" sz="3200" b="1" dirty="0" smtClean="0">
                <a:cs typeface="DecoType Naskh" pitchFamily="2" charset="-78"/>
              </a:rPr>
              <a:t>)عن يمينها،ثم ألقيها أمام زملائي مع مراعاة مهارات فن الإلقاء التي درستها:</a:t>
            </a:r>
          </a:p>
        </p:txBody>
      </p:sp>
      <p:sp>
        <p:nvSpPr>
          <p:cNvPr id="5" name="مستطيل مستدير الزوايا 4"/>
          <p:cNvSpPr/>
          <p:nvPr/>
        </p:nvSpPr>
        <p:spPr>
          <a:xfrm>
            <a:off x="642910" y="2285992"/>
            <a:ext cx="7786742" cy="3143272"/>
          </a:xfrm>
          <a:prstGeom prst="roundRec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10800000" scaled="1"/>
            <a:tileRect/>
          </a:gradFill>
          <a:ln w="57150">
            <a:solidFill>
              <a:srgbClr val="00B05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     ) حَرص الشيطان على أن يقضي على مكمن الحياء،وهو الستر.</a:t>
            </a:r>
          </a:p>
          <a:p>
            <a:pPr algn="ctr"/>
            <a:r>
              <a:rPr lang="ar-SA" sz="2400" b="1" dirty="0" smtClean="0">
                <a:solidFill>
                  <a:schemeClr val="tx1"/>
                </a:solidFill>
              </a:rPr>
              <a:t>”(     ) إن المرء الجاد،الخائف من ربه،ليس له متسع من الوقت لينفقه فيما يعود عليه بالوبال.</a:t>
            </a:r>
          </a:p>
          <a:p>
            <a:pPr algn="ctr"/>
            <a:r>
              <a:rPr lang="ar-SA" sz="2400" b="1" dirty="0" smtClean="0">
                <a:solidFill>
                  <a:schemeClr val="tx1"/>
                </a:solidFill>
              </a:rPr>
              <a:t>”(     ) نسألك اللهم أن تغيثنا من بركاتك ورزقك،وأن تمطر علينا سماءك،وتنبت لنا أرضك،وترفع عنا مقتك وسخطك.</a:t>
            </a:r>
            <a:endParaRPr lang="ar-SA" sz="2400" b="1" dirty="0">
              <a:solidFill>
                <a:schemeClr val="tx1"/>
              </a:solidFill>
            </a:endParaRPr>
          </a:p>
        </p:txBody>
      </p:sp>
      <p:sp>
        <p:nvSpPr>
          <p:cNvPr id="6" name="مربع نص 5"/>
          <p:cNvSpPr txBox="1"/>
          <p:nvPr/>
        </p:nvSpPr>
        <p:spPr>
          <a:xfrm>
            <a:off x="6858016" y="3929066"/>
            <a:ext cx="714380" cy="584775"/>
          </a:xfrm>
          <a:prstGeom prst="rect">
            <a:avLst/>
          </a:prstGeom>
          <a:noFill/>
        </p:spPr>
        <p:txBody>
          <a:bodyPr wrap="square" rtlCol="1">
            <a:spAutoFit/>
          </a:bodyPr>
          <a:lstStyle/>
          <a:p>
            <a:pPr algn="ctr"/>
            <a:r>
              <a:rPr lang="ar-SA" sz="3200" b="1" dirty="0" smtClean="0">
                <a:solidFill>
                  <a:srgbClr val="C00000"/>
                </a:solidFill>
                <a:sym typeface="Wingdings"/>
              </a:rPr>
              <a:t></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17" presetClass="entr" presetSubtype="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ppt_w/2"/>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32" y="0"/>
            <a:ext cx="9144000" cy="6858024"/>
          </a:xfrm>
          <a:prstGeom prst="rect">
            <a:avLst/>
          </a:prstGeom>
          <a:noFill/>
        </p:spPr>
      </p:pic>
      <p:sp>
        <p:nvSpPr>
          <p:cNvPr id="3" name="مربع نص 2"/>
          <p:cNvSpPr txBox="1"/>
          <p:nvPr/>
        </p:nvSpPr>
        <p:spPr>
          <a:xfrm>
            <a:off x="428596" y="142852"/>
            <a:ext cx="7715304" cy="1077218"/>
          </a:xfrm>
          <a:prstGeom prst="rect">
            <a:avLst/>
          </a:prstGeom>
          <a:noFill/>
        </p:spPr>
        <p:txBody>
          <a:bodyPr wrap="square" rtlCol="1">
            <a:spAutoFit/>
          </a:bodyPr>
          <a:lstStyle/>
          <a:p>
            <a:pPr algn="ctr"/>
            <a:r>
              <a:rPr lang="ar-SA" sz="3200" b="1" dirty="0" smtClean="0">
                <a:cs typeface="DecoType Naskh" pitchFamily="2" charset="-78"/>
              </a:rPr>
              <a:t>2) ألقي فقرة أعجبتني من الخطبة السابقة أمام زملائي،ويستخدم زملائي البطاقة التالية في تقويم أدائي ثم نجري مناقشة شفهية:</a:t>
            </a:r>
          </a:p>
        </p:txBody>
      </p:sp>
      <p:sp>
        <p:nvSpPr>
          <p:cNvPr id="4" name="مستطيل مستدير الزوايا 3"/>
          <p:cNvSpPr/>
          <p:nvPr/>
        </p:nvSpPr>
        <p:spPr>
          <a:xfrm>
            <a:off x="5000628" y="1428736"/>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dirty="0" smtClean="0">
                <a:solidFill>
                  <a:schemeClr val="tx1"/>
                </a:solidFill>
              </a:rPr>
              <a:t>المهارة</a:t>
            </a:r>
            <a:endParaRPr lang="ar-SA" sz="3200" dirty="0">
              <a:solidFill>
                <a:schemeClr val="tx1"/>
              </a:solidFill>
            </a:endParaRPr>
          </a:p>
        </p:txBody>
      </p:sp>
      <p:sp>
        <p:nvSpPr>
          <p:cNvPr id="5" name="مستطيل مستدير الزوايا 4"/>
          <p:cNvSpPr/>
          <p:nvPr/>
        </p:nvSpPr>
        <p:spPr>
          <a:xfrm>
            <a:off x="5000628" y="2000240"/>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الجرأة والطلاقة في الإلقاء</a:t>
            </a:r>
            <a:endParaRPr lang="ar-SA" sz="2800" b="1" dirty="0">
              <a:solidFill>
                <a:schemeClr val="tx1"/>
              </a:solidFill>
            </a:endParaRPr>
          </a:p>
        </p:txBody>
      </p:sp>
      <p:sp>
        <p:nvSpPr>
          <p:cNvPr id="6" name="مستطيل مستدير الزوايا 5"/>
          <p:cNvSpPr/>
          <p:nvPr/>
        </p:nvSpPr>
        <p:spPr>
          <a:xfrm>
            <a:off x="5000628" y="2571744"/>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سلامة الوقفات</a:t>
            </a:r>
            <a:endParaRPr lang="ar-SA" sz="2800" b="1" dirty="0">
              <a:solidFill>
                <a:schemeClr val="tx1"/>
              </a:solidFill>
            </a:endParaRPr>
          </a:p>
        </p:txBody>
      </p:sp>
      <p:sp>
        <p:nvSpPr>
          <p:cNvPr id="7" name="مستطيل مستدير الزوايا 6"/>
          <p:cNvSpPr/>
          <p:nvPr/>
        </p:nvSpPr>
        <p:spPr>
          <a:xfrm>
            <a:off x="5000628" y="3143248"/>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تمثيل المعنى</a:t>
            </a:r>
            <a:endParaRPr lang="ar-SA" sz="2800" b="1" dirty="0">
              <a:solidFill>
                <a:schemeClr val="tx1"/>
              </a:solidFill>
            </a:endParaRPr>
          </a:p>
        </p:txBody>
      </p:sp>
      <p:sp>
        <p:nvSpPr>
          <p:cNvPr id="8" name="مستطيل مستدير الزوايا 7"/>
          <p:cNvSpPr/>
          <p:nvPr/>
        </p:nvSpPr>
        <p:spPr>
          <a:xfrm>
            <a:off x="5000628" y="3714752"/>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صحة الضبط وسلامة اللغة</a:t>
            </a:r>
            <a:endParaRPr lang="ar-SA" sz="2800" b="1" dirty="0">
              <a:solidFill>
                <a:schemeClr val="tx1"/>
              </a:solidFill>
            </a:endParaRPr>
          </a:p>
        </p:txBody>
      </p:sp>
      <p:sp>
        <p:nvSpPr>
          <p:cNvPr id="9" name="مستطيل مستدير الزوايا 8"/>
          <p:cNvSpPr/>
          <p:nvPr/>
        </p:nvSpPr>
        <p:spPr>
          <a:xfrm>
            <a:off x="4929190" y="4286256"/>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استخدام التعبيرات الحركية والجسدية</a:t>
            </a:r>
            <a:endParaRPr lang="ar-SA" sz="2400" b="1" dirty="0">
              <a:solidFill>
                <a:schemeClr val="tx1"/>
              </a:solidFill>
            </a:endParaRPr>
          </a:p>
        </p:txBody>
      </p:sp>
      <p:sp>
        <p:nvSpPr>
          <p:cNvPr id="10" name="مستطيل مستدير الزوايا 9"/>
          <p:cNvSpPr/>
          <p:nvPr/>
        </p:nvSpPr>
        <p:spPr>
          <a:xfrm>
            <a:off x="5000628" y="4857760"/>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وضوح الصوت</a:t>
            </a:r>
            <a:endParaRPr lang="ar-SA" sz="2800" b="1" dirty="0">
              <a:solidFill>
                <a:schemeClr val="tx1"/>
              </a:solidFill>
            </a:endParaRPr>
          </a:p>
        </p:txBody>
      </p:sp>
      <p:sp>
        <p:nvSpPr>
          <p:cNvPr id="13" name="مستطيل مستدير الزوايا 12"/>
          <p:cNvSpPr/>
          <p:nvPr/>
        </p:nvSpPr>
        <p:spPr>
          <a:xfrm>
            <a:off x="3428992" y="1428736"/>
            <a:ext cx="150019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درجة الإتقان</a:t>
            </a:r>
          </a:p>
          <a:p>
            <a:pPr algn="ctr"/>
            <a:r>
              <a:rPr lang="ar-SA" sz="2000" b="1" dirty="0" smtClean="0">
                <a:solidFill>
                  <a:schemeClr val="tx1"/>
                </a:solidFill>
              </a:rPr>
              <a:t>(5)</a:t>
            </a:r>
            <a:endParaRPr lang="ar-SA" sz="2000" b="1" dirty="0">
              <a:solidFill>
                <a:schemeClr val="tx1"/>
              </a:solidFill>
            </a:endParaRPr>
          </a:p>
        </p:txBody>
      </p:sp>
      <p:sp>
        <p:nvSpPr>
          <p:cNvPr id="14" name="مستطيل مستدير الزوايا 13"/>
          <p:cNvSpPr/>
          <p:nvPr/>
        </p:nvSpPr>
        <p:spPr>
          <a:xfrm>
            <a:off x="3428992" y="2000240"/>
            <a:ext cx="150019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مستطيل مستدير الزوايا 14"/>
          <p:cNvSpPr/>
          <p:nvPr/>
        </p:nvSpPr>
        <p:spPr>
          <a:xfrm>
            <a:off x="3428992" y="2571744"/>
            <a:ext cx="150019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6" name="مستطيل مستدير الزوايا 15"/>
          <p:cNvSpPr/>
          <p:nvPr/>
        </p:nvSpPr>
        <p:spPr>
          <a:xfrm>
            <a:off x="3428992" y="3143248"/>
            <a:ext cx="150019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مستطيل مستدير الزوايا 16"/>
          <p:cNvSpPr/>
          <p:nvPr/>
        </p:nvSpPr>
        <p:spPr>
          <a:xfrm>
            <a:off x="3428992" y="3714752"/>
            <a:ext cx="150019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مستطيل مستدير الزوايا 17"/>
          <p:cNvSpPr/>
          <p:nvPr/>
        </p:nvSpPr>
        <p:spPr>
          <a:xfrm>
            <a:off x="3428992" y="4286256"/>
            <a:ext cx="150019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مستطيل مستدير الزوايا 18"/>
          <p:cNvSpPr/>
          <p:nvPr/>
        </p:nvSpPr>
        <p:spPr>
          <a:xfrm>
            <a:off x="3428992" y="4857760"/>
            <a:ext cx="150019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0" name="مستطيل مستدير الزوايا 19"/>
          <p:cNvSpPr/>
          <p:nvPr/>
        </p:nvSpPr>
        <p:spPr>
          <a:xfrm>
            <a:off x="357158" y="1428736"/>
            <a:ext cx="292895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التعليقات والملحوظات</a:t>
            </a:r>
            <a:endParaRPr lang="ar-SA" sz="2400" b="1" dirty="0">
              <a:solidFill>
                <a:schemeClr val="tx1"/>
              </a:solidFill>
            </a:endParaRPr>
          </a:p>
        </p:txBody>
      </p:sp>
      <p:sp>
        <p:nvSpPr>
          <p:cNvPr id="21" name="مستطيل مستدير الزوايا 20"/>
          <p:cNvSpPr/>
          <p:nvPr/>
        </p:nvSpPr>
        <p:spPr>
          <a:xfrm>
            <a:off x="357158" y="2000240"/>
            <a:ext cx="292895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2" name="مستطيل مستدير الزوايا 21"/>
          <p:cNvSpPr/>
          <p:nvPr/>
        </p:nvSpPr>
        <p:spPr>
          <a:xfrm>
            <a:off x="357158" y="2571744"/>
            <a:ext cx="292895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مستطيل مستدير الزوايا 22"/>
          <p:cNvSpPr/>
          <p:nvPr/>
        </p:nvSpPr>
        <p:spPr>
          <a:xfrm>
            <a:off x="357158" y="3143248"/>
            <a:ext cx="292895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4" name="مستطيل مستدير الزوايا 23"/>
          <p:cNvSpPr/>
          <p:nvPr/>
        </p:nvSpPr>
        <p:spPr>
          <a:xfrm>
            <a:off x="357158" y="3714752"/>
            <a:ext cx="292895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5" name="مستطيل مستدير الزوايا 24"/>
          <p:cNvSpPr/>
          <p:nvPr/>
        </p:nvSpPr>
        <p:spPr>
          <a:xfrm>
            <a:off x="357158" y="4286256"/>
            <a:ext cx="292895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6" name="مستطيل مستدير الزوايا 25"/>
          <p:cNvSpPr/>
          <p:nvPr/>
        </p:nvSpPr>
        <p:spPr>
          <a:xfrm>
            <a:off x="357158" y="4857760"/>
            <a:ext cx="292895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1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4)">
                                      <p:cBhvr>
                                        <p:cTn id="16" dur="1000"/>
                                        <p:tgtEl>
                                          <p:spTgt spid="6"/>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4)">
                                      <p:cBhvr>
                                        <p:cTn id="19" dur="1000"/>
                                        <p:tgtEl>
                                          <p:spTgt spid="7"/>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4)">
                                      <p:cBhvr>
                                        <p:cTn id="22" dur="1000"/>
                                        <p:tgtEl>
                                          <p:spTgt spid="8"/>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4)">
                                      <p:cBhvr>
                                        <p:cTn id="25" dur="1000"/>
                                        <p:tgtEl>
                                          <p:spTgt spid="9"/>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4)">
                                      <p:cBhvr>
                                        <p:cTn id="28" dur="1000"/>
                                        <p:tgtEl>
                                          <p:spTgt spid="10"/>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heel(4)">
                                      <p:cBhvr>
                                        <p:cTn id="31" dur="1000"/>
                                        <p:tgtEl>
                                          <p:spTgt spid="13"/>
                                        </p:tgtEl>
                                      </p:cBhvr>
                                    </p:animEffect>
                                  </p:childTnLst>
                                </p:cTn>
                              </p:par>
                              <p:par>
                                <p:cTn id="32" presetID="21"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4)">
                                      <p:cBhvr>
                                        <p:cTn id="34" dur="1000"/>
                                        <p:tgtEl>
                                          <p:spTgt spid="14"/>
                                        </p:tgtEl>
                                      </p:cBhvr>
                                    </p:animEffect>
                                  </p:childTnLst>
                                </p:cTn>
                              </p:par>
                              <p:par>
                                <p:cTn id="35" presetID="21" presetClass="entr" presetSubtype="4"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heel(4)">
                                      <p:cBhvr>
                                        <p:cTn id="37" dur="1000"/>
                                        <p:tgtEl>
                                          <p:spTgt spid="15"/>
                                        </p:tgtEl>
                                      </p:cBhvr>
                                    </p:animEffect>
                                  </p:childTnLst>
                                </p:cTn>
                              </p:par>
                              <p:par>
                                <p:cTn id="38" presetID="21" presetClass="entr" presetSubtype="4"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heel(4)">
                                      <p:cBhvr>
                                        <p:cTn id="40" dur="1000"/>
                                        <p:tgtEl>
                                          <p:spTgt spid="16"/>
                                        </p:tgtEl>
                                      </p:cBhvr>
                                    </p:animEffect>
                                  </p:childTnLst>
                                </p:cTn>
                              </p:par>
                              <p:par>
                                <p:cTn id="41" presetID="21"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heel(4)">
                                      <p:cBhvr>
                                        <p:cTn id="43" dur="1000"/>
                                        <p:tgtEl>
                                          <p:spTgt spid="17"/>
                                        </p:tgtEl>
                                      </p:cBhvr>
                                    </p:animEffect>
                                  </p:childTnLst>
                                </p:cTn>
                              </p:par>
                              <p:par>
                                <p:cTn id="44" presetID="21" presetClass="entr" presetSubtype="4"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heel(4)">
                                      <p:cBhvr>
                                        <p:cTn id="46" dur="1000"/>
                                        <p:tgtEl>
                                          <p:spTgt spid="18"/>
                                        </p:tgtEl>
                                      </p:cBhvr>
                                    </p:animEffect>
                                  </p:childTnLst>
                                </p:cTn>
                              </p:par>
                              <p:par>
                                <p:cTn id="47" presetID="21"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heel(4)">
                                      <p:cBhvr>
                                        <p:cTn id="49" dur="1000"/>
                                        <p:tgtEl>
                                          <p:spTgt spid="19"/>
                                        </p:tgtEl>
                                      </p:cBhvr>
                                    </p:animEffect>
                                  </p:childTnLst>
                                </p:cTn>
                              </p:par>
                              <p:par>
                                <p:cTn id="50" presetID="21" presetClass="entr" presetSubtype="4"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heel(4)">
                                      <p:cBhvr>
                                        <p:cTn id="52" dur="1000"/>
                                        <p:tgtEl>
                                          <p:spTgt spid="20"/>
                                        </p:tgtEl>
                                      </p:cBhvr>
                                    </p:animEffect>
                                  </p:childTnLst>
                                </p:cTn>
                              </p:par>
                              <p:par>
                                <p:cTn id="53" presetID="21" presetClass="entr" presetSubtype="4"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heel(4)">
                                      <p:cBhvr>
                                        <p:cTn id="55" dur="1000"/>
                                        <p:tgtEl>
                                          <p:spTgt spid="21"/>
                                        </p:tgtEl>
                                      </p:cBhvr>
                                    </p:animEffect>
                                  </p:childTnLst>
                                </p:cTn>
                              </p:par>
                              <p:par>
                                <p:cTn id="56" presetID="21" presetClass="entr" presetSubtype="4"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heel(4)">
                                      <p:cBhvr>
                                        <p:cTn id="58" dur="1000"/>
                                        <p:tgtEl>
                                          <p:spTgt spid="22"/>
                                        </p:tgtEl>
                                      </p:cBhvr>
                                    </p:animEffect>
                                  </p:childTnLst>
                                </p:cTn>
                              </p:par>
                              <p:par>
                                <p:cTn id="59" presetID="21" presetClass="entr" presetSubtype="4"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heel(4)">
                                      <p:cBhvr>
                                        <p:cTn id="61" dur="1000"/>
                                        <p:tgtEl>
                                          <p:spTgt spid="23"/>
                                        </p:tgtEl>
                                      </p:cBhvr>
                                    </p:animEffect>
                                  </p:childTnLst>
                                </p:cTn>
                              </p:par>
                              <p:par>
                                <p:cTn id="62" presetID="21" presetClass="entr" presetSubtype="4"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heel(4)">
                                      <p:cBhvr>
                                        <p:cTn id="64" dur="1000"/>
                                        <p:tgtEl>
                                          <p:spTgt spid="24"/>
                                        </p:tgtEl>
                                      </p:cBhvr>
                                    </p:animEffect>
                                  </p:childTnLst>
                                </p:cTn>
                              </p:par>
                              <p:par>
                                <p:cTn id="65" presetID="21"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heel(4)">
                                      <p:cBhvr>
                                        <p:cTn id="67" dur="1000"/>
                                        <p:tgtEl>
                                          <p:spTgt spid="25"/>
                                        </p:tgtEl>
                                      </p:cBhvr>
                                    </p:animEffect>
                                  </p:childTnLst>
                                </p:cTn>
                              </p:par>
                              <p:par>
                                <p:cTn id="68" presetID="21" presetClass="entr" presetSubtype="4"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heel(4)">
                                      <p:cBhvr>
                                        <p:cTn id="7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696549" y="304986"/>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نشاط1</a:t>
            </a:r>
          </a:p>
        </p:txBody>
      </p:sp>
      <p:sp>
        <p:nvSpPr>
          <p:cNvPr id="4" name="مربع نص 3"/>
          <p:cNvSpPr txBox="1"/>
          <p:nvPr/>
        </p:nvSpPr>
        <p:spPr>
          <a:xfrm>
            <a:off x="214282" y="117439"/>
            <a:ext cx="7715304"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أتدرب على إلقاء مقاطع الخطب التالية إلقاءً صحيحاً،وأطبق ما تعلمته من مهارات فن الإلقاء التي درستها:</a:t>
            </a:r>
            <a:endParaRPr lang="ar-SA" sz="2800" b="1" dirty="0">
              <a:effectLst>
                <a:glow rad="101600">
                  <a:schemeClr val="accent2">
                    <a:satMod val="175000"/>
                    <a:alpha val="40000"/>
                  </a:schemeClr>
                </a:glow>
              </a:effectLst>
            </a:endParaRPr>
          </a:p>
        </p:txBody>
      </p:sp>
      <p:sp>
        <p:nvSpPr>
          <p:cNvPr id="5" name="مستطيل مستدير الزوايا 4"/>
          <p:cNvSpPr/>
          <p:nvPr/>
        </p:nvSpPr>
        <p:spPr>
          <a:xfrm>
            <a:off x="357158" y="1071546"/>
            <a:ext cx="8286808" cy="1000132"/>
          </a:xfrm>
          <a:prstGeom prst="round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(الحمد لله،أحمده على آلائه كما أحمده على بلائه،وأشهد أن لا إله إلا الله وحده لا شريك له،خلق كل شيء فقدره تقديرا،وأشهد أن محمداً عبده ورسوله،أرسله إلى جميع الثقلين بشيراً ونذيراً،وعلى آله وأصحابه وسلم تسليماً كثيرا)</a:t>
            </a:r>
            <a:endParaRPr lang="ar-SA" sz="2000" dirty="0"/>
          </a:p>
        </p:txBody>
      </p:sp>
      <p:sp>
        <p:nvSpPr>
          <p:cNvPr id="6" name="مستطيل مستدير الزوايا 5"/>
          <p:cNvSpPr/>
          <p:nvPr/>
        </p:nvSpPr>
        <p:spPr>
          <a:xfrm>
            <a:off x="357158" y="2143116"/>
            <a:ext cx="8358246" cy="3071834"/>
          </a:xfrm>
          <a:prstGeom prst="round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100" b="1" dirty="0" smtClean="0">
                <a:solidFill>
                  <a:schemeClr val="tx1"/>
                </a:solidFill>
              </a:rPr>
              <a:t>   (أيها الإخوة:</a:t>
            </a:r>
          </a:p>
          <a:p>
            <a:pPr algn="ctr"/>
            <a:r>
              <a:rPr lang="ar-SA" sz="2200" b="1" dirty="0" smtClean="0">
                <a:solidFill>
                  <a:schemeClr val="tx1"/>
                </a:solidFill>
              </a:rPr>
              <a:t>  أكدت الدراسات الميدانية الحديثة على مستوى العلوم التطبيقية والطب النفسي،أن القلق والاكتئاب ينتشران بصورة فاعلة بين الأطفال،لاسيما في دول الغرب،أو دول تسير في ركابه،وذلك على حد سواء بين أطفال الفقراء والأغنياء،وأن أولئك المصابين لديهم الاستعداد المبكر لتعاطي المخدرات والكحول.</a:t>
            </a:r>
          </a:p>
          <a:p>
            <a:pPr algn="ctr"/>
            <a:r>
              <a:rPr lang="ar-SA" sz="2200" b="1" dirty="0" smtClean="0">
                <a:solidFill>
                  <a:schemeClr val="tx1"/>
                </a:solidFill>
              </a:rPr>
              <a:t>   كما أكدت الدراسات على أن مراهقي الإناث أكثر إصابة بالقلق من الذكور،وأن الخوف من الفشل والتسريح والبطالة هي من أهم أسباب القلق،الذي يسيطر على العاملين بصورة عامة،ويظهر أثر ذلك على صورة اضطراب في الدورة الدموية،وضعف القدرة على التركز وخفقان القلب،وقرحة المعدة،وأرق واكتئاب دائمين.</a:t>
            </a:r>
            <a:endParaRPr lang="ar-SA" sz="2200" b="1" dirty="0"/>
          </a:p>
        </p:txBody>
      </p:sp>
      <p:sp>
        <p:nvSpPr>
          <p:cNvPr id="7" name="مستطيل مستدير الزوايا 6"/>
          <p:cNvSpPr/>
          <p:nvPr/>
        </p:nvSpPr>
        <p:spPr>
          <a:xfrm>
            <a:off x="357158" y="5357826"/>
            <a:ext cx="8286808" cy="1000132"/>
          </a:xfrm>
          <a:prstGeom prst="round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(آبائي،إخوتي:إنّ هؤلاء المنكوبين،هم إخواننا وأهلنا،فإذا حلّت بهم الكوارث والمصائب؛فيجب ألا نتركهم وحدهم،فلنقف إلى جانبهم بمالنا وأرواحنا،فقد أتلفت الزلال دُورهم،وهدمت بنيانهم،وقتلت النساء والأطفال،فراحوا تحت الأنقاض يستغيثون ولا مغيث)</a:t>
            </a:r>
            <a:endParaRPr lang="ar-SA"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par>
                                <p:cTn id="11" presetID="13"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plus(out)">
                                      <p:cBhvr>
                                        <p:cTn id="13" dur="1000"/>
                                        <p:tgtEl>
                                          <p:spTgt spid="5"/>
                                        </p:tgtEl>
                                      </p:cBhvr>
                                    </p:animEffect>
                                  </p:childTnLst>
                                </p:cTn>
                              </p:par>
                              <p:par>
                                <p:cTn id="14" presetID="13" presetClass="entr" presetSubtype="3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plus(out)">
                                      <p:cBhvr>
                                        <p:cTn id="16" dur="1000"/>
                                        <p:tgtEl>
                                          <p:spTgt spid="6"/>
                                        </p:tgtEl>
                                      </p:cBhvr>
                                    </p:animEffect>
                                  </p:childTnLst>
                                </p:cTn>
                              </p:par>
                              <p:par>
                                <p:cTn id="17" presetID="13" presetClass="entr" presetSubtype="3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plus(out)">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خطط انسيابي: شريط مثقب 2"/>
          <p:cNvSpPr/>
          <p:nvPr/>
        </p:nvSpPr>
        <p:spPr>
          <a:xfrm rot="726338">
            <a:off x="7696549" y="2019498"/>
            <a:ext cx="928694" cy="601201"/>
          </a:xfrm>
          <a:prstGeom prst="flowChartPunchedTape">
            <a:avLst/>
          </a:prstGeom>
          <a:blipFill>
            <a:blip r:embed="rId3"/>
            <a:tile tx="0" ty="0" sx="100000" sy="100000" flip="none" algn="tl"/>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نشاط2</a:t>
            </a:r>
          </a:p>
        </p:txBody>
      </p:sp>
      <p:sp>
        <p:nvSpPr>
          <p:cNvPr id="4" name="مربع نص 3"/>
          <p:cNvSpPr txBox="1"/>
          <p:nvPr/>
        </p:nvSpPr>
        <p:spPr>
          <a:xfrm>
            <a:off x="214282" y="1928802"/>
            <a:ext cx="7715304" cy="954107"/>
          </a:xfrm>
          <a:prstGeom prst="rect">
            <a:avLst/>
          </a:prstGeom>
          <a:noFill/>
        </p:spPr>
        <p:txBody>
          <a:bodyPr wrap="square" rtlCol="1">
            <a:spAutoFit/>
          </a:bodyPr>
          <a:lstStyle/>
          <a:p>
            <a:pPr algn="ctr"/>
            <a:r>
              <a:rPr lang="ar-SA" sz="2800" b="1" dirty="0" smtClean="0">
                <a:effectLst>
                  <a:glow rad="101600">
                    <a:schemeClr val="accent2">
                      <a:satMod val="175000"/>
                      <a:alpha val="40000"/>
                    </a:schemeClr>
                  </a:glow>
                </a:effectLst>
              </a:rPr>
              <a:t>أستخدم بطاقة التقويم التي  سبق دراستها في تقويم أدائي وزملائي للمقاطع السابقة.</a:t>
            </a:r>
            <a:endParaRPr lang="ar-SA" sz="2800" b="1" dirty="0">
              <a:effectLst>
                <a:glow rad="101600">
                  <a:schemeClr val="accent2">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out)">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143768" y="928694"/>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4" name="مربع نص 3"/>
          <p:cNvSpPr txBox="1"/>
          <p:nvPr/>
        </p:nvSpPr>
        <p:spPr>
          <a:xfrm>
            <a:off x="1000100" y="785794"/>
            <a:ext cx="6215106" cy="1077218"/>
          </a:xfrm>
          <a:prstGeom prst="rect">
            <a:avLst/>
          </a:prstGeom>
          <a:noFill/>
        </p:spPr>
        <p:txBody>
          <a:bodyPr wrap="square" rtlCol="1">
            <a:spAutoFit/>
          </a:bodyPr>
          <a:lstStyle/>
          <a:p>
            <a:pPr algn="ctr"/>
            <a:r>
              <a:rPr lang="ar-SA" sz="3200" b="1" dirty="0" smtClean="0">
                <a:cs typeface="DecoType Naskh" pitchFamily="2" charset="-78"/>
              </a:rPr>
              <a:t>ما الفن المقصود هنا؟أتعرّفه من خلال الدائرة،ثم أدونه </a:t>
            </a:r>
          </a:p>
          <a:p>
            <a:pPr algn="ctr"/>
            <a:r>
              <a:rPr lang="ar-SA" sz="3200" b="1" dirty="0" smtClean="0">
                <a:cs typeface="DecoType Naskh" pitchFamily="2" charset="-78"/>
              </a:rPr>
              <a:t>في الفراغ أدناه:</a:t>
            </a:r>
          </a:p>
        </p:txBody>
      </p:sp>
      <p:sp>
        <p:nvSpPr>
          <p:cNvPr id="5" name="مربع نص 4"/>
          <p:cNvSpPr txBox="1"/>
          <p:nvPr/>
        </p:nvSpPr>
        <p:spPr>
          <a:xfrm rot="20757719">
            <a:off x="7988793" y="-39525"/>
            <a:ext cx="1000132" cy="1200329"/>
          </a:xfrm>
          <a:prstGeom prst="rect">
            <a:avLst/>
          </a:prstGeom>
          <a:noFill/>
        </p:spPr>
        <p:txBody>
          <a:bodyPr wrap="square" rtlCol="1">
            <a:spAutoFit/>
          </a:bodyPr>
          <a:lstStyle/>
          <a:p>
            <a:pPr algn="ctr"/>
            <a:r>
              <a:rPr lang="ar-SA" sz="2400" b="1" dirty="0" smtClean="0">
                <a:solidFill>
                  <a:srgbClr val="F01C4E"/>
                </a:solidFill>
                <a:sym typeface="Wingdings"/>
              </a:rPr>
              <a:t></a:t>
            </a:r>
          </a:p>
          <a:p>
            <a:pPr algn="ctr"/>
            <a:r>
              <a:rPr lang="ar-SA" sz="2400" b="1" dirty="0" smtClean="0">
                <a:solidFill>
                  <a:srgbClr val="F01C4E"/>
                </a:solidFill>
                <a:sym typeface="Wingdings"/>
              </a:rPr>
              <a:t>أتواصل كتابياً</a:t>
            </a:r>
            <a:endParaRPr lang="ar-SA" sz="2400" b="1" dirty="0">
              <a:solidFill>
                <a:srgbClr val="F01C4E"/>
              </a:solidFill>
            </a:endParaRPr>
          </a:p>
        </p:txBody>
      </p:sp>
      <p:sp>
        <p:nvSpPr>
          <p:cNvPr id="6" name="شكل بيضاوي 5"/>
          <p:cNvSpPr/>
          <p:nvPr/>
        </p:nvSpPr>
        <p:spPr>
          <a:xfrm>
            <a:off x="2643174" y="2071678"/>
            <a:ext cx="4214842" cy="3786214"/>
          </a:xfrm>
          <a:prstGeom prst="ellipse">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cxnSp>
        <p:nvCxnSpPr>
          <p:cNvPr id="8" name="رابط مستقيم 7"/>
          <p:cNvCxnSpPr>
            <a:stCxn id="6" idx="0"/>
            <a:endCxn id="6" idx="4"/>
          </p:cNvCxnSpPr>
          <p:nvPr/>
        </p:nvCxnSpPr>
        <p:spPr>
          <a:xfrm rot="16200000" flipH="1">
            <a:off x="2857488" y="3964785"/>
            <a:ext cx="3786214" cy="1588"/>
          </a:xfrm>
          <a:prstGeom prst="line">
            <a:avLst/>
          </a:prstGeom>
        </p:spPr>
        <p:style>
          <a:lnRef idx="3">
            <a:schemeClr val="dk1"/>
          </a:lnRef>
          <a:fillRef idx="0">
            <a:schemeClr val="dk1"/>
          </a:fillRef>
          <a:effectRef idx="2">
            <a:schemeClr val="dk1"/>
          </a:effectRef>
          <a:fontRef idx="minor">
            <a:schemeClr val="tx1"/>
          </a:fontRef>
        </p:style>
      </p:cxnSp>
      <p:cxnSp>
        <p:nvCxnSpPr>
          <p:cNvPr id="9" name="رابط مستقيم 8"/>
          <p:cNvCxnSpPr/>
          <p:nvPr/>
        </p:nvCxnSpPr>
        <p:spPr>
          <a:xfrm>
            <a:off x="2643174" y="3929064"/>
            <a:ext cx="4214842" cy="2"/>
          </a:xfrm>
          <a:prstGeom prst="line">
            <a:avLst/>
          </a:prstGeom>
        </p:spPr>
        <p:style>
          <a:lnRef idx="3">
            <a:schemeClr val="dk1"/>
          </a:lnRef>
          <a:fillRef idx="0">
            <a:schemeClr val="dk1"/>
          </a:fillRef>
          <a:effectRef idx="2">
            <a:schemeClr val="dk1"/>
          </a:effectRef>
          <a:fontRef idx="minor">
            <a:schemeClr val="tx1"/>
          </a:fontRef>
        </p:style>
      </p:cxnSp>
      <p:sp>
        <p:nvSpPr>
          <p:cNvPr id="13" name="مربع نص 12"/>
          <p:cNvSpPr txBox="1"/>
          <p:nvPr/>
        </p:nvSpPr>
        <p:spPr>
          <a:xfrm>
            <a:off x="6858016" y="2214554"/>
            <a:ext cx="1785950" cy="584775"/>
          </a:xfrm>
          <a:prstGeom prst="rect">
            <a:avLst/>
          </a:prstGeom>
          <a:noFill/>
        </p:spPr>
        <p:txBody>
          <a:bodyPr wrap="square" rtlCol="1">
            <a:spAutoFit/>
          </a:bodyPr>
          <a:lstStyle/>
          <a:p>
            <a:pPr algn="ctr"/>
            <a:r>
              <a:rPr lang="ar-SA" sz="3200" b="1" dirty="0" smtClean="0"/>
              <a:t>الحل:</a:t>
            </a:r>
            <a:endParaRPr lang="ar-SA" sz="3200" b="1" dirty="0"/>
          </a:p>
        </p:txBody>
      </p:sp>
      <p:sp>
        <p:nvSpPr>
          <p:cNvPr id="14" name="مربع نص 13"/>
          <p:cNvSpPr txBox="1"/>
          <p:nvPr/>
        </p:nvSpPr>
        <p:spPr>
          <a:xfrm>
            <a:off x="428596" y="2017463"/>
            <a:ext cx="2143108" cy="2554545"/>
          </a:xfrm>
          <a:prstGeom prst="rect">
            <a:avLst/>
          </a:prstGeom>
          <a:noFill/>
        </p:spPr>
        <p:txBody>
          <a:bodyPr wrap="square" rtlCol="1">
            <a:spAutoFit/>
          </a:bodyPr>
          <a:lstStyle/>
          <a:p>
            <a:pPr algn="ctr"/>
            <a:r>
              <a:rPr lang="ar-SA" sz="3200" b="1" dirty="0" smtClean="0">
                <a:cs typeface="DecoType Naskh" pitchFamily="2" charset="-78"/>
              </a:rPr>
              <a:t>2- أقترح ميزة جديدة من عندي لإكمال الدائرة بعد معرفة الفن المجهول. </a:t>
            </a:r>
          </a:p>
        </p:txBody>
      </p:sp>
      <p:sp>
        <p:nvSpPr>
          <p:cNvPr id="15" name="مربع نص 14"/>
          <p:cNvSpPr txBox="1"/>
          <p:nvPr/>
        </p:nvSpPr>
        <p:spPr>
          <a:xfrm>
            <a:off x="4929190" y="2500306"/>
            <a:ext cx="1357322" cy="1200329"/>
          </a:xfrm>
          <a:prstGeom prst="rect">
            <a:avLst/>
          </a:prstGeom>
          <a:noFill/>
        </p:spPr>
        <p:txBody>
          <a:bodyPr wrap="square" rtlCol="1">
            <a:spAutoFit/>
          </a:bodyPr>
          <a:lstStyle/>
          <a:p>
            <a:pPr algn="ctr"/>
            <a:r>
              <a:rPr lang="ar-SA" sz="2400" b="1" dirty="0" smtClean="0"/>
              <a:t>يحتاج الناس إليها في حياتهم</a:t>
            </a:r>
            <a:endParaRPr lang="ar-SA" sz="2400" b="1" dirty="0"/>
          </a:p>
        </p:txBody>
      </p:sp>
      <p:sp>
        <p:nvSpPr>
          <p:cNvPr id="16" name="مربع نص 15"/>
          <p:cNvSpPr txBox="1"/>
          <p:nvPr/>
        </p:nvSpPr>
        <p:spPr>
          <a:xfrm>
            <a:off x="4929190" y="4117967"/>
            <a:ext cx="1357322" cy="954107"/>
          </a:xfrm>
          <a:prstGeom prst="rect">
            <a:avLst/>
          </a:prstGeom>
          <a:noFill/>
        </p:spPr>
        <p:txBody>
          <a:bodyPr wrap="square" rtlCol="1">
            <a:spAutoFit/>
          </a:bodyPr>
          <a:lstStyle/>
          <a:p>
            <a:pPr algn="ctr"/>
            <a:r>
              <a:rPr lang="ar-SA" sz="2800" b="1" dirty="0" smtClean="0"/>
              <a:t>تخاطب الغائب</a:t>
            </a:r>
            <a:endParaRPr lang="ar-SA" sz="2800" b="1" dirty="0"/>
          </a:p>
        </p:txBody>
      </p:sp>
      <p:sp>
        <p:nvSpPr>
          <p:cNvPr id="17" name="مربع نص 16"/>
          <p:cNvSpPr txBox="1"/>
          <p:nvPr/>
        </p:nvSpPr>
        <p:spPr>
          <a:xfrm>
            <a:off x="3143240" y="2585861"/>
            <a:ext cx="1571636" cy="1200329"/>
          </a:xfrm>
          <a:prstGeom prst="rect">
            <a:avLst/>
          </a:prstGeom>
          <a:noFill/>
        </p:spPr>
        <p:txBody>
          <a:bodyPr wrap="square" rtlCol="1">
            <a:spAutoFit/>
          </a:bodyPr>
          <a:lstStyle/>
          <a:p>
            <a:pPr algn="ctr"/>
            <a:r>
              <a:rPr lang="ar-SA" sz="2400" b="1" dirty="0" smtClean="0">
                <a:solidFill>
                  <a:srgbClr val="C00000"/>
                </a:solidFill>
              </a:rPr>
              <a:t>تجوب البلدان وتنقل من مكان لآخر</a:t>
            </a:r>
            <a:endParaRPr lang="ar-SA" sz="2400" b="1" dirty="0">
              <a:solidFill>
                <a:srgbClr val="C00000"/>
              </a:solidFill>
            </a:endParaRPr>
          </a:p>
        </p:txBody>
      </p:sp>
      <p:sp>
        <p:nvSpPr>
          <p:cNvPr id="18" name="مربع نص 17"/>
          <p:cNvSpPr txBox="1"/>
          <p:nvPr/>
        </p:nvSpPr>
        <p:spPr>
          <a:xfrm>
            <a:off x="3286116" y="4014621"/>
            <a:ext cx="1357322" cy="1200329"/>
          </a:xfrm>
          <a:prstGeom prst="rect">
            <a:avLst/>
          </a:prstGeom>
          <a:noFill/>
        </p:spPr>
        <p:txBody>
          <a:bodyPr wrap="square" rtlCol="1">
            <a:spAutoFit/>
          </a:bodyPr>
          <a:lstStyle/>
          <a:p>
            <a:pPr algn="ctr"/>
            <a:r>
              <a:rPr lang="ar-SA" sz="2400" b="1" dirty="0" smtClean="0"/>
              <a:t>منها الصوتي والكتابي</a:t>
            </a:r>
            <a:endParaRPr lang="ar-SA" sz="2400" b="1" dirty="0"/>
          </a:p>
        </p:txBody>
      </p:sp>
      <p:sp>
        <p:nvSpPr>
          <p:cNvPr id="19" name="مربع نص 18"/>
          <p:cNvSpPr txBox="1"/>
          <p:nvPr/>
        </p:nvSpPr>
        <p:spPr>
          <a:xfrm>
            <a:off x="6929454" y="2738261"/>
            <a:ext cx="1571636" cy="1077218"/>
          </a:xfrm>
          <a:prstGeom prst="rect">
            <a:avLst/>
          </a:prstGeom>
          <a:noFill/>
        </p:spPr>
        <p:txBody>
          <a:bodyPr wrap="square" rtlCol="1">
            <a:spAutoFit/>
          </a:bodyPr>
          <a:lstStyle/>
          <a:p>
            <a:pPr algn="ctr"/>
            <a:r>
              <a:rPr lang="ar-SA" sz="3200" b="1" dirty="0" smtClean="0">
                <a:solidFill>
                  <a:srgbClr val="C00000"/>
                </a:solidFill>
              </a:rPr>
              <a:t>فن الرسالة</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edge">
                                      <p:cBhvr>
                                        <p:cTn id="13" dur="1000"/>
                                        <p:tgtEl>
                                          <p:spTgt spid="14"/>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edge">
                                      <p:cBhvr>
                                        <p:cTn id="16" dur="1000"/>
                                        <p:tgtEl>
                                          <p:spTgt spid="13"/>
                                        </p:tgtEl>
                                      </p:cBhvr>
                                    </p:animEffect>
                                  </p:childTnLst>
                                </p:cTn>
                              </p:par>
                              <p:par>
                                <p:cTn id="17" presetID="2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edge">
                                      <p:cBhvr>
                                        <p:cTn id="19" dur="1000"/>
                                        <p:tgtEl>
                                          <p:spTgt spid="8"/>
                                        </p:tgtEl>
                                      </p:cBhvr>
                                    </p:animEffect>
                                  </p:childTnLst>
                                </p:cTn>
                              </p:par>
                              <p:par>
                                <p:cTn id="20" presetID="2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edge">
                                      <p:cBhvr>
                                        <p:cTn id="22" dur="1000"/>
                                        <p:tgtEl>
                                          <p:spTgt spid="9"/>
                                        </p:tgtEl>
                                      </p:cBhvr>
                                    </p:animEffect>
                                  </p:childTnLst>
                                </p:cTn>
                              </p:par>
                              <p:par>
                                <p:cTn id="23" presetID="2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edge">
                                      <p:cBhvr>
                                        <p:cTn id="25" dur="1000"/>
                                        <p:tgtEl>
                                          <p:spTgt spid="6"/>
                                        </p:tgtEl>
                                      </p:cBhvr>
                                    </p:animEffect>
                                  </p:childTnLst>
                                </p:cTn>
                              </p:par>
                              <p:par>
                                <p:cTn id="26" presetID="2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edge">
                                      <p:cBhvr>
                                        <p:cTn id="28" dur="1000"/>
                                        <p:tgtEl>
                                          <p:spTgt spid="15"/>
                                        </p:tgtEl>
                                      </p:cBhvr>
                                    </p:animEffect>
                                  </p:childTnLst>
                                </p:cTn>
                              </p:par>
                              <p:par>
                                <p:cTn id="29" presetID="2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edge">
                                      <p:cBhvr>
                                        <p:cTn id="31" dur="1000"/>
                                        <p:tgtEl>
                                          <p:spTgt spid="18"/>
                                        </p:tgtEl>
                                      </p:cBhvr>
                                    </p:animEffect>
                                  </p:childTnLst>
                                </p:cTn>
                              </p:par>
                              <p:par>
                                <p:cTn id="32" presetID="2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edge">
                                      <p:cBhvr>
                                        <p:cTn id="34" dur="10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edge">
                                      <p:cBhvr>
                                        <p:cTn id="39" dur="10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0"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edge">
                                      <p:cBhvr>
                                        <p:cTn id="4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13" grpId="0"/>
      <p:bldP spid="14" grpId="0"/>
      <p:bldP spid="15" grpId="0"/>
      <p:bldP spid="16" grpId="0"/>
      <p:bldP spid="17" grpId="0"/>
      <p:bldP spid="18" grpId="0"/>
      <p:bldP spid="1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572396" y="42862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642910" y="214290"/>
            <a:ext cx="6786610" cy="1077218"/>
          </a:xfrm>
          <a:prstGeom prst="rect">
            <a:avLst/>
          </a:prstGeom>
          <a:noFill/>
        </p:spPr>
        <p:txBody>
          <a:bodyPr wrap="square" rtlCol="1">
            <a:spAutoFit/>
          </a:bodyPr>
          <a:lstStyle/>
          <a:p>
            <a:pPr algn="ctr"/>
            <a:r>
              <a:rPr lang="ar-SA" sz="3200" b="1" dirty="0" smtClean="0">
                <a:cs typeface="DecoType Naskh" pitchFamily="2" charset="-78"/>
              </a:rPr>
              <a:t>أحدد الألقاب والعبارات المناسبة عند توجيه الخطاب أو الرسالة لكل مما يلي،مع الاستفادة من المثال المعروض.</a:t>
            </a:r>
          </a:p>
        </p:txBody>
      </p:sp>
      <p:sp>
        <p:nvSpPr>
          <p:cNvPr id="5" name="مستطيل مستدير الزوايا 4"/>
          <p:cNvSpPr/>
          <p:nvPr/>
        </p:nvSpPr>
        <p:spPr>
          <a:xfrm>
            <a:off x="4714876" y="1428736"/>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rgbClr val="C00000"/>
                </a:solidFill>
              </a:rPr>
              <a:t>الشخصية</a:t>
            </a:r>
            <a:endParaRPr lang="ar-SA" sz="3200" b="1" dirty="0">
              <a:solidFill>
                <a:srgbClr val="C00000"/>
              </a:solidFill>
            </a:endParaRPr>
          </a:p>
        </p:txBody>
      </p:sp>
      <p:sp>
        <p:nvSpPr>
          <p:cNvPr id="6" name="مستطيل مستدير الزوايا 5"/>
          <p:cNvSpPr/>
          <p:nvPr/>
        </p:nvSpPr>
        <p:spPr>
          <a:xfrm>
            <a:off x="4714876" y="2000240"/>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القاضي</a:t>
            </a:r>
            <a:endParaRPr lang="ar-SA" sz="2800" b="1" dirty="0">
              <a:solidFill>
                <a:schemeClr val="tx1"/>
              </a:solidFill>
            </a:endParaRPr>
          </a:p>
        </p:txBody>
      </p:sp>
      <p:sp>
        <p:nvSpPr>
          <p:cNvPr id="7" name="مستطيل مستدير الزوايا 6"/>
          <p:cNvSpPr/>
          <p:nvPr/>
        </p:nvSpPr>
        <p:spPr>
          <a:xfrm>
            <a:off x="4714876" y="2571744"/>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الأب</a:t>
            </a:r>
            <a:endParaRPr lang="ar-SA" sz="2800" b="1" dirty="0">
              <a:solidFill>
                <a:schemeClr val="tx1"/>
              </a:solidFill>
            </a:endParaRPr>
          </a:p>
        </p:txBody>
      </p:sp>
      <p:sp>
        <p:nvSpPr>
          <p:cNvPr id="8" name="مستطيل مستدير الزوايا 7"/>
          <p:cNvSpPr/>
          <p:nvPr/>
        </p:nvSpPr>
        <p:spPr>
          <a:xfrm>
            <a:off x="4714876" y="3143248"/>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الوزير</a:t>
            </a:r>
            <a:endParaRPr lang="ar-SA" sz="2800" b="1" dirty="0">
              <a:solidFill>
                <a:schemeClr val="tx1"/>
              </a:solidFill>
            </a:endParaRPr>
          </a:p>
        </p:txBody>
      </p:sp>
      <p:sp>
        <p:nvSpPr>
          <p:cNvPr id="9" name="مستطيل مستدير الزوايا 8"/>
          <p:cNvSpPr/>
          <p:nvPr/>
        </p:nvSpPr>
        <p:spPr>
          <a:xfrm>
            <a:off x="4714876" y="3714752"/>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المدير</a:t>
            </a:r>
            <a:endParaRPr lang="ar-SA" sz="2800" b="1" dirty="0">
              <a:solidFill>
                <a:schemeClr val="tx1"/>
              </a:solidFill>
            </a:endParaRPr>
          </a:p>
        </p:txBody>
      </p:sp>
      <p:sp>
        <p:nvSpPr>
          <p:cNvPr id="10" name="مستطيل مستدير الزوايا 9"/>
          <p:cNvSpPr/>
          <p:nvPr/>
        </p:nvSpPr>
        <p:spPr>
          <a:xfrm>
            <a:off x="4643438" y="4286256"/>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الموظف في أي جهة أو إدارة</a:t>
            </a:r>
            <a:endParaRPr lang="ar-SA" sz="2400" b="1" dirty="0">
              <a:solidFill>
                <a:schemeClr val="tx1"/>
              </a:solidFill>
            </a:endParaRPr>
          </a:p>
        </p:txBody>
      </p:sp>
      <p:sp>
        <p:nvSpPr>
          <p:cNvPr id="11" name="مستطيل مستدير الزوايا 10"/>
          <p:cNvSpPr/>
          <p:nvPr/>
        </p:nvSpPr>
        <p:spPr>
          <a:xfrm>
            <a:off x="4714876" y="4857760"/>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الأستاذ</a:t>
            </a:r>
            <a:endParaRPr lang="ar-SA" sz="2800" b="1" dirty="0">
              <a:solidFill>
                <a:schemeClr val="tx1"/>
              </a:solidFill>
            </a:endParaRPr>
          </a:p>
        </p:txBody>
      </p:sp>
      <p:sp>
        <p:nvSpPr>
          <p:cNvPr id="12" name="مستطيل مستدير الزوايا 11"/>
          <p:cNvSpPr/>
          <p:nvPr/>
        </p:nvSpPr>
        <p:spPr>
          <a:xfrm>
            <a:off x="428596" y="1428736"/>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rgbClr val="C00000"/>
                </a:solidFill>
              </a:rPr>
              <a:t>اللقب المناسب</a:t>
            </a:r>
            <a:endParaRPr lang="ar-SA" sz="3200" b="1" dirty="0">
              <a:solidFill>
                <a:srgbClr val="C00000"/>
              </a:solidFill>
            </a:endParaRPr>
          </a:p>
        </p:txBody>
      </p:sp>
      <p:sp>
        <p:nvSpPr>
          <p:cNvPr id="13" name="مستطيل مستدير الزوايا 12"/>
          <p:cNvSpPr/>
          <p:nvPr/>
        </p:nvSpPr>
        <p:spPr>
          <a:xfrm>
            <a:off x="428596" y="2000240"/>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فضيلة القاضي</a:t>
            </a:r>
            <a:endParaRPr lang="ar-SA" sz="2800" b="1" dirty="0">
              <a:solidFill>
                <a:schemeClr val="tx1"/>
              </a:solidFill>
            </a:endParaRPr>
          </a:p>
        </p:txBody>
      </p:sp>
      <p:sp>
        <p:nvSpPr>
          <p:cNvPr id="14" name="مستطيل مستدير الزوايا 13"/>
          <p:cNvSpPr/>
          <p:nvPr/>
        </p:nvSpPr>
        <p:spPr>
          <a:xfrm>
            <a:off x="428596" y="2571744"/>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والدي الحبيب/الحنون</a:t>
            </a:r>
            <a:endParaRPr lang="ar-SA" sz="2800" b="1" dirty="0">
              <a:solidFill>
                <a:schemeClr val="tx1"/>
              </a:solidFill>
            </a:endParaRPr>
          </a:p>
        </p:txBody>
      </p:sp>
      <p:sp>
        <p:nvSpPr>
          <p:cNvPr id="15" name="مستطيل مستدير الزوايا 14"/>
          <p:cNvSpPr/>
          <p:nvPr/>
        </p:nvSpPr>
        <p:spPr>
          <a:xfrm>
            <a:off x="428596" y="3143248"/>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6" name="مستطيل مستدير الزوايا 15"/>
          <p:cNvSpPr/>
          <p:nvPr/>
        </p:nvSpPr>
        <p:spPr>
          <a:xfrm>
            <a:off x="428596" y="3714752"/>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7" name="مستطيل مستدير الزوايا 16"/>
          <p:cNvSpPr/>
          <p:nvPr/>
        </p:nvSpPr>
        <p:spPr>
          <a:xfrm>
            <a:off x="357158" y="4286256"/>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a:solidFill>
                <a:schemeClr val="tx1"/>
              </a:solidFill>
            </a:endParaRPr>
          </a:p>
        </p:txBody>
      </p:sp>
      <p:sp>
        <p:nvSpPr>
          <p:cNvPr id="18" name="مستطيل مستدير الزوايا 17"/>
          <p:cNvSpPr/>
          <p:nvPr/>
        </p:nvSpPr>
        <p:spPr>
          <a:xfrm>
            <a:off x="428596" y="4857760"/>
            <a:ext cx="4000528" cy="571504"/>
          </a:xfrm>
          <a:prstGeom prst="roundRect">
            <a:avLst>
              <a:gd name="adj" fmla="val 50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9" name="مربع نص 18"/>
          <p:cNvSpPr txBox="1"/>
          <p:nvPr/>
        </p:nvSpPr>
        <p:spPr>
          <a:xfrm>
            <a:off x="1857356" y="3129977"/>
            <a:ext cx="1000132" cy="584775"/>
          </a:xfrm>
          <a:prstGeom prst="rect">
            <a:avLst/>
          </a:prstGeom>
          <a:noFill/>
        </p:spPr>
        <p:txBody>
          <a:bodyPr wrap="square" rtlCol="1">
            <a:spAutoFit/>
          </a:bodyPr>
          <a:lstStyle/>
          <a:p>
            <a:r>
              <a:rPr lang="ar-SA" sz="3200" b="1" dirty="0" smtClean="0">
                <a:solidFill>
                  <a:srgbClr val="C00000"/>
                </a:solidFill>
              </a:rPr>
              <a:t>معالي</a:t>
            </a:r>
          </a:p>
        </p:txBody>
      </p:sp>
      <p:sp>
        <p:nvSpPr>
          <p:cNvPr id="20" name="مربع نص 19"/>
          <p:cNvSpPr txBox="1"/>
          <p:nvPr/>
        </p:nvSpPr>
        <p:spPr>
          <a:xfrm>
            <a:off x="1857356" y="3701481"/>
            <a:ext cx="1000132" cy="584775"/>
          </a:xfrm>
          <a:prstGeom prst="rect">
            <a:avLst/>
          </a:prstGeom>
          <a:noFill/>
        </p:spPr>
        <p:txBody>
          <a:bodyPr wrap="square" rtlCol="1">
            <a:spAutoFit/>
          </a:bodyPr>
          <a:lstStyle/>
          <a:p>
            <a:r>
              <a:rPr lang="ar-SA" sz="3200" b="1" dirty="0" smtClean="0">
                <a:solidFill>
                  <a:srgbClr val="C00000"/>
                </a:solidFill>
              </a:rPr>
              <a:t>سعادة</a:t>
            </a:r>
          </a:p>
        </p:txBody>
      </p:sp>
      <p:sp>
        <p:nvSpPr>
          <p:cNvPr id="21" name="مربع نص 20"/>
          <p:cNvSpPr txBox="1"/>
          <p:nvPr/>
        </p:nvSpPr>
        <p:spPr>
          <a:xfrm>
            <a:off x="1714480" y="4286256"/>
            <a:ext cx="1214446" cy="584775"/>
          </a:xfrm>
          <a:prstGeom prst="rect">
            <a:avLst/>
          </a:prstGeom>
          <a:noFill/>
        </p:spPr>
        <p:txBody>
          <a:bodyPr wrap="square" rtlCol="1">
            <a:spAutoFit/>
          </a:bodyPr>
          <a:lstStyle/>
          <a:p>
            <a:r>
              <a:rPr lang="ar-SA" sz="3200" b="1" dirty="0" smtClean="0">
                <a:solidFill>
                  <a:srgbClr val="C00000"/>
                </a:solidFill>
              </a:rPr>
              <a:t>المكرم</a:t>
            </a:r>
          </a:p>
        </p:txBody>
      </p:sp>
      <p:sp>
        <p:nvSpPr>
          <p:cNvPr id="22" name="مربع نص 21"/>
          <p:cNvSpPr txBox="1"/>
          <p:nvPr/>
        </p:nvSpPr>
        <p:spPr>
          <a:xfrm>
            <a:off x="1071538" y="4857760"/>
            <a:ext cx="2428892" cy="584775"/>
          </a:xfrm>
          <a:prstGeom prst="rect">
            <a:avLst/>
          </a:prstGeom>
          <a:noFill/>
        </p:spPr>
        <p:txBody>
          <a:bodyPr wrap="square" rtlCol="1">
            <a:spAutoFit/>
          </a:bodyPr>
          <a:lstStyle/>
          <a:p>
            <a:pPr algn="ctr"/>
            <a:r>
              <a:rPr lang="ar-SA" sz="3200" b="1" dirty="0" smtClean="0">
                <a:solidFill>
                  <a:srgbClr val="C00000"/>
                </a:solidFill>
              </a:rPr>
              <a:t>العزيز،الفاضل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1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4)">
                                      <p:cBhvr>
                                        <p:cTn id="16" dur="1000"/>
                                        <p:tgtEl>
                                          <p:spTgt spid="6"/>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4)">
                                      <p:cBhvr>
                                        <p:cTn id="19" dur="1000"/>
                                        <p:tgtEl>
                                          <p:spTgt spid="7"/>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4)">
                                      <p:cBhvr>
                                        <p:cTn id="22" dur="1000"/>
                                        <p:tgtEl>
                                          <p:spTgt spid="8"/>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4)">
                                      <p:cBhvr>
                                        <p:cTn id="25" dur="1000"/>
                                        <p:tgtEl>
                                          <p:spTgt spid="9"/>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4)">
                                      <p:cBhvr>
                                        <p:cTn id="28" dur="1000"/>
                                        <p:tgtEl>
                                          <p:spTgt spid="10"/>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heel(4)">
                                      <p:cBhvr>
                                        <p:cTn id="31" dur="1000"/>
                                        <p:tgtEl>
                                          <p:spTgt spid="11"/>
                                        </p:tgtEl>
                                      </p:cBhvr>
                                    </p:animEffect>
                                  </p:childTnLst>
                                </p:cTn>
                              </p:par>
                              <p:par>
                                <p:cTn id="32" presetID="21"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heel(4)">
                                      <p:cBhvr>
                                        <p:cTn id="34" dur="1000"/>
                                        <p:tgtEl>
                                          <p:spTgt spid="12"/>
                                        </p:tgtEl>
                                      </p:cBhvr>
                                    </p:animEffect>
                                  </p:childTnLst>
                                </p:cTn>
                              </p:par>
                              <p:par>
                                <p:cTn id="35" presetID="21"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heel(4)">
                                      <p:cBhvr>
                                        <p:cTn id="37" dur="1000"/>
                                        <p:tgtEl>
                                          <p:spTgt spid="13"/>
                                        </p:tgtEl>
                                      </p:cBhvr>
                                    </p:animEffect>
                                  </p:childTnLst>
                                </p:cTn>
                              </p:par>
                              <p:par>
                                <p:cTn id="38" presetID="21"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heel(4)">
                                      <p:cBhvr>
                                        <p:cTn id="40" dur="1000"/>
                                        <p:tgtEl>
                                          <p:spTgt spid="14"/>
                                        </p:tgtEl>
                                      </p:cBhvr>
                                    </p:animEffect>
                                  </p:childTnLst>
                                </p:cTn>
                              </p:par>
                              <p:par>
                                <p:cTn id="41" presetID="21"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heel(4)">
                                      <p:cBhvr>
                                        <p:cTn id="43" dur="1000"/>
                                        <p:tgtEl>
                                          <p:spTgt spid="15"/>
                                        </p:tgtEl>
                                      </p:cBhvr>
                                    </p:animEffect>
                                  </p:childTnLst>
                                </p:cTn>
                              </p:par>
                              <p:par>
                                <p:cTn id="44" presetID="21"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heel(4)">
                                      <p:cBhvr>
                                        <p:cTn id="46" dur="1000"/>
                                        <p:tgtEl>
                                          <p:spTgt spid="16"/>
                                        </p:tgtEl>
                                      </p:cBhvr>
                                    </p:animEffect>
                                  </p:childTnLst>
                                </p:cTn>
                              </p:par>
                              <p:par>
                                <p:cTn id="47" presetID="21" presetClass="entr" presetSubtype="4"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heel(4)">
                                      <p:cBhvr>
                                        <p:cTn id="49" dur="1000"/>
                                        <p:tgtEl>
                                          <p:spTgt spid="17"/>
                                        </p:tgtEl>
                                      </p:cBhvr>
                                    </p:animEffect>
                                  </p:childTnLst>
                                </p:cTn>
                              </p:par>
                              <p:par>
                                <p:cTn id="50" presetID="21" presetClass="entr" presetSubtype="4"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heel(4)">
                                      <p:cBhvr>
                                        <p:cTn id="52" dur="10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32"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circle(out)">
                                      <p:cBhvr>
                                        <p:cTn id="57" dur="10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32"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circle(out)">
                                      <p:cBhvr>
                                        <p:cTn id="62" dur="10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32"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circle(out)">
                                      <p:cBhvr>
                                        <p:cTn id="67" dur="10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32"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circle(out)">
                                      <p:cBhvr>
                                        <p:cTn id="7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ستطيل ذو زوايا قطرية مخدوشة 2"/>
          <p:cNvSpPr/>
          <p:nvPr/>
        </p:nvSpPr>
        <p:spPr>
          <a:xfrm>
            <a:off x="7572396" y="428628"/>
            <a:ext cx="1071570" cy="428604"/>
          </a:xfrm>
          <a:prstGeom prst="snip2DiagRect">
            <a:avLst>
              <a:gd name="adj1" fmla="val 0"/>
              <a:gd name="adj2" fmla="val 50000"/>
            </a:avLst>
          </a:prstGeom>
          <a:solidFill>
            <a:schemeClr val="accent5">
              <a:lumMod val="60000"/>
              <a:lumOff val="40000"/>
            </a:schemeClr>
          </a:solidFill>
          <a:ln w="57150"/>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4" name="مربع نص 3"/>
          <p:cNvSpPr txBox="1"/>
          <p:nvPr/>
        </p:nvSpPr>
        <p:spPr>
          <a:xfrm>
            <a:off x="2214546" y="285728"/>
            <a:ext cx="5429288" cy="646331"/>
          </a:xfrm>
          <a:prstGeom prst="rect">
            <a:avLst/>
          </a:prstGeom>
          <a:noFill/>
        </p:spPr>
        <p:txBody>
          <a:bodyPr wrap="square" rtlCol="1">
            <a:spAutoFit/>
          </a:bodyPr>
          <a:lstStyle/>
          <a:p>
            <a:pPr algn="ctr"/>
            <a:r>
              <a:rPr lang="ar-SA" sz="3600" b="1" dirty="0" smtClean="0">
                <a:cs typeface="DecoType Naskh" pitchFamily="2" charset="-78"/>
              </a:rPr>
              <a:t>1)  أقرأ الرسالة التالية؛لأنفذ المطلوب:</a:t>
            </a:r>
          </a:p>
        </p:txBody>
      </p:sp>
      <p:sp>
        <p:nvSpPr>
          <p:cNvPr id="5" name="تمرير عمودي 4"/>
          <p:cNvSpPr/>
          <p:nvPr/>
        </p:nvSpPr>
        <p:spPr>
          <a:xfrm flipH="1">
            <a:off x="714348" y="928670"/>
            <a:ext cx="7358114" cy="5572164"/>
          </a:xfrm>
          <a:prstGeom prst="verticalScroll">
            <a:avLst>
              <a:gd name="adj" fmla="val 9935"/>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cs typeface="Diwani Letter" pitchFamily="2" charset="-78"/>
              </a:rPr>
              <a:t>بسم الله الرحمن الرحيم</a:t>
            </a:r>
          </a:p>
          <a:p>
            <a:pPr algn="ctr"/>
            <a:r>
              <a:rPr lang="ar-SA" sz="2400" b="1" dirty="0" smtClean="0">
                <a:solidFill>
                  <a:srgbClr val="C00000"/>
                </a:solidFill>
              </a:rPr>
              <a:t>والدي الحبيب       حفظك الله</a:t>
            </a:r>
          </a:p>
          <a:p>
            <a:pPr algn="ctr"/>
            <a:r>
              <a:rPr lang="ar-SA" sz="2400" b="1" dirty="0" smtClean="0">
                <a:solidFill>
                  <a:srgbClr val="C00000"/>
                </a:solidFill>
              </a:rPr>
              <a:t>السلام عليكم ورحمة الله وبركاته     وبعد:</a:t>
            </a:r>
          </a:p>
          <a:p>
            <a:pPr algn="ctr"/>
            <a:r>
              <a:rPr lang="ar-SA" sz="2400" b="1" dirty="0" smtClean="0">
                <a:solidFill>
                  <a:srgbClr val="C00000"/>
                </a:solidFill>
              </a:rPr>
              <a:t>أبي قرة عيني:لعلك تستغرب كتابتي هذه الرسالة لك وأنا معك في بيتٍ واحدٍ،فما فعلت ذلك إلا شعوراً بالندم والخجل من سوء تصرفاتي بالأمس،عندما قمت بالعبث في حديقة المنزل وهدر المياه فيها،فتسببت بذلك في أضرار كبيرة دون التفكير في العاقبة،وما كان ذلك مني إلا لجهلي بقيمة الماء وأهميته،فكان خطئي أكبر وذنبي أعظم.</a:t>
            </a:r>
          </a:p>
          <a:p>
            <a:pPr algn="ctr"/>
            <a:r>
              <a:rPr lang="ar-SA" sz="2400" b="1" dirty="0" smtClean="0">
                <a:solidFill>
                  <a:srgbClr val="C00000"/>
                </a:solidFill>
              </a:rPr>
              <a:t>والدي:</a:t>
            </a:r>
          </a:p>
          <a:p>
            <a:pPr algn="ctr"/>
            <a:r>
              <a:rPr lang="ar-SA" sz="2400" b="1" dirty="0" smtClean="0">
                <a:solidFill>
                  <a:srgbClr val="C00000"/>
                </a:solidFill>
              </a:rPr>
              <a:t>.................................................................</a:t>
            </a:r>
          </a:p>
          <a:p>
            <a:pPr algn="ctr"/>
            <a:r>
              <a:rPr lang="ar-SA" sz="2400" b="1" dirty="0" smtClean="0">
                <a:solidFill>
                  <a:srgbClr val="C00000"/>
                </a:solidFill>
              </a:rPr>
              <a:t>.................................................................</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1000"/>
                                        <p:tgtEl>
                                          <p:spTgt spid="4"/>
                                        </p:tgtEl>
                                      </p:cBhvr>
                                    </p:animEffect>
                                  </p:childTnLst>
                                </p:cTn>
                              </p:par>
                              <p:par>
                                <p:cTn id="11" presetID="1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Top)">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8.bmp"/>
          <p:cNvPicPr>
            <a:picLocks noChangeAspect="1" noChangeArrowheads="1"/>
          </p:cNvPicPr>
          <p:nvPr/>
        </p:nvPicPr>
        <p:blipFill>
          <a:blip r:embed="rId2">
            <a:duotone>
              <a:schemeClr val="accent1">
                <a:shade val="45000"/>
                <a:satMod val="135000"/>
              </a:schemeClr>
              <a:prstClr val="white"/>
            </a:duotone>
          </a:blip>
          <a:srcRect/>
          <a:stretch>
            <a:fillRect/>
          </a:stretch>
        </p:blipFill>
        <p:spPr bwMode="auto">
          <a:xfrm>
            <a:off x="0" y="-24"/>
            <a:ext cx="9144000" cy="6858024"/>
          </a:xfrm>
          <a:prstGeom prst="rect">
            <a:avLst/>
          </a:prstGeom>
          <a:noFill/>
        </p:spPr>
      </p:pic>
      <p:sp>
        <p:nvSpPr>
          <p:cNvPr id="3" name="مربع نص 2"/>
          <p:cNvSpPr txBox="1"/>
          <p:nvPr/>
        </p:nvSpPr>
        <p:spPr>
          <a:xfrm>
            <a:off x="785786" y="142852"/>
            <a:ext cx="7000924" cy="646331"/>
          </a:xfrm>
          <a:prstGeom prst="rect">
            <a:avLst/>
          </a:prstGeom>
          <a:noFill/>
        </p:spPr>
        <p:txBody>
          <a:bodyPr wrap="square" rtlCol="1">
            <a:spAutoFit/>
          </a:bodyPr>
          <a:lstStyle/>
          <a:p>
            <a:pPr algn="ctr"/>
            <a:r>
              <a:rPr lang="ar-SA" sz="3600" b="1" dirty="0" smtClean="0">
                <a:cs typeface="DecoType Naskh" pitchFamily="2" charset="-78"/>
              </a:rPr>
              <a:t>2) أختار الإجابة الصحيحة مما يأتي بوضع خط تحتها:</a:t>
            </a:r>
          </a:p>
        </p:txBody>
      </p:sp>
      <p:sp>
        <p:nvSpPr>
          <p:cNvPr id="4" name="شكل بيضاوي 3"/>
          <p:cNvSpPr/>
          <p:nvPr/>
        </p:nvSpPr>
        <p:spPr>
          <a:xfrm>
            <a:off x="4214810" y="714356"/>
            <a:ext cx="714380" cy="428628"/>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a:t>
            </a:r>
            <a:endParaRPr lang="ar-SA" sz="2400" b="1" dirty="0">
              <a:solidFill>
                <a:schemeClr val="tx1"/>
              </a:solidFill>
            </a:endParaRPr>
          </a:p>
        </p:txBody>
      </p:sp>
      <p:sp>
        <p:nvSpPr>
          <p:cNvPr id="5" name="مربع نص 4"/>
          <p:cNvSpPr txBox="1"/>
          <p:nvPr/>
        </p:nvSpPr>
        <p:spPr>
          <a:xfrm>
            <a:off x="3214678" y="1071546"/>
            <a:ext cx="2714644" cy="461665"/>
          </a:xfrm>
          <a:prstGeom prst="rect">
            <a:avLst/>
          </a:prstGeom>
          <a:noFill/>
        </p:spPr>
        <p:txBody>
          <a:bodyPr wrap="square" rtlCol="1">
            <a:spAutoFit/>
          </a:bodyPr>
          <a:lstStyle/>
          <a:p>
            <a:pPr algn="ctr"/>
            <a:r>
              <a:rPr lang="ar-SA" sz="2400" b="1" dirty="0" smtClean="0">
                <a:solidFill>
                  <a:schemeClr val="tx2">
                    <a:lumMod val="50000"/>
                  </a:schemeClr>
                </a:solidFill>
              </a:rPr>
              <a:t>الرسالة السابقة رسالة</a:t>
            </a:r>
            <a:endParaRPr lang="ar-SA" sz="2400" b="1" dirty="0">
              <a:solidFill>
                <a:schemeClr val="tx2">
                  <a:lumMod val="50000"/>
                </a:schemeClr>
              </a:solidFill>
            </a:endParaRPr>
          </a:p>
        </p:txBody>
      </p:sp>
      <p:sp>
        <p:nvSpPr>
          <p:cNvPr id="6" name="مستطيل مستدير الزوايا 5"/>
          <p:cNvSpPr/>
          <p:nvPr/>
        </p:nvSpPr>
        <p:spPr>
          <a:xfrm>
            <a:off x="1500166" y="1500174"/>
            <a:ext cx="6072230" cy="500066"/>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 شخصية.      ب- رسمية.         ج- أدبية.</a:t>
            </a:r>
            <a:endParaRPr lang="ar-SA" sz="2800" b="1" dirty="0">
              <a:solidFill>
                <a:schemeClr val="tx1"/>
              </a:solidFill>
            </a:endParaRPr>
          </a:p>
        </p:txBody>
      </p:sp>
      <p:sp>
        <p:nvSpPr>
          <p:cNvPr id="7" name="شكل بيضاوي 6"/>
          <p:cNvSpPr/>
          <p:nvPr/>
        </p:nvSpPr>
        <p:spPr>
          <a:xfrm>
            <a:off x="4214810" y="2071678"/>
            <a:ext cx="714380" cy="428628"/>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ب</a:t>
            </a:r>
            <a:endParaRPr lang="ar-SA" sz="2400" b="1" dirty="0">
              <a:solidFill>
                <a:schemeClr val="tx1"/>
              </a:solidFill>
            </a:endParaRPr>
          </a:p>
        </p:txBody>
      </p:sp>
      <p:sp>
        <p:nvSpPr>
          <p:cNvPr id="8" name="مربع نص 7"/>
          <p:cNvSpPr txBox="1"/>
          <p:nvPr/>
        </p:nvSpPr>
        <p:spPr>
          <a:xfrm>
            <a:off x="2928926" y="2428868"/>
            <a:ext cx="3143272" cy="461665"/>
          </a:xfrm>
          <a:prstGeom prst="rect">
            <a:avLst/>
          </a:prstGeom>
          <a:noFill/>
        </p:spPr>
        <p:txBody>
          <a:bodyPr wrap="square" rtlCol="1">
            <a:spAutoFit/>
          </a:bodyPr>
          <a:lstStyle/>
          <a:p>
            <a:pPr algn="ctr"/>
            <a:r>
              <a:rPr lang="ar-SA" sz="2400" b="1" dirty="0" smtClean="0">
                <a:solidFill>
                  <a:schemeClr val="tx2">
                    <a:lumMod val="50000"/>
                  </a:schemeClr>
                </a:solidFill>
              </a:rPr>
              <a:t>الغرض من الرسالة السابقة</a:t>
            </a:r>
            <a:endParaRPr lang="ar-SA" sz="2400" b="1" dirty="0">
              <a:solidFill>
                <a:schemeClr val="tx2">
                  <a:lumMod val="50000"/>
                </a:schemeClr>
              </a:solidFill>
            </a:endParaRPr>
          </a:p>
        </p:txBody>
      </p:sp>
      <p:sp>
        <p:nvSpPr>
          <p:cNvPr id="9" name="مستطيل مستدير الزوايا 8"/>
          <p:cNvSpPr/>
          <p:nvPr/>
        </p:nvSpPr>
        <p:spPr>
          <a:xfrm>
            <a:off x="1500166" y="2857496"/>
            <a:ext cx="6072230" cy="500066"/>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 التهنئة.      ب- الاستئذان.         ج- الاعتذار.</a:t>
            </a:r>
            <a:endParaRPr lang="ar-SA" sz="2800" b="1" dirty="0">
              <a:solidFill>
                <a:schemeClr val="tx1"/>
              </a:solidFill>
            </a:endParaRPr>
          </a:p>
        </p:txBody>
      </p:sp>
      <p:sp>
        <p:nvSpPr>
          <p:cNvPr id="10" name="شكل بيضاوي 9"/>
          <p:cNvSpPr/>
          <p:nvPr/>
        </p:nvSpPr>
        <p:spPr>
          <a:xfrm>
            <a:off x="4214810" y="3429000"/>
            <a:ext cx="714380" cy="428628"/>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ج</a:t>
            </a:r>
            <a:endParaRPr lang="ar-SA" sz="2400" b="1" dirty="0">
              <a:solidFill>
                <a:schemeClr val="tx1"/>
              </a:solidFill>
            </a:endParaRPr>
          </a:p>
        </p:txBody>
      </p:sp>
      <p:sp>
        <p:nvSpPr>
          <p:cNvPr id="11" name="مربع نص 10"/>
          <p:cNvSpPr txBox="1"/>
          <p:nvPr/>
        </p:nvSpPr>
        <p:spPr>
          <a:xfrm>
            <a:off x="2714612" y="3786190"/>
            <a:ext cx="3786214" cy="461665"/>
          </a:xfrm>
          <a:prstGeom prst="rect">
            <a:avLst/>
          </a:prstGeom>
          <a:noFill/>
        </p:spPr>
        <p:txBody>
          <a:bodyPr wrap="square" rtlCol="1">
            <a:spAutoFit/>
          </a:bodyPr>
          <a:lstStyle/>
          <a:p>
            <a:pPr algn="ctr"/>
            <a:r>
              <a:rPr lang="ar-SA" sz="2400" b="1" dirty="0" smtClean="0">
                <a:solidFill>
                  <a:schemeClr val="tx2">
                    <a:lumMod val="50000"/>
                  </a:schemeClr>
                </a:solidFill>
              </a:rPr>
              <a:t>العنصر الناقص في كتابة الرسالة</a:t>
            </a:r>
            <a:endParaRPr lang="ar-SA" sz="2400" b="1" dirty="0">
              <a:solidFill>
                <a:schemeClr val="tx2">
                  <a:lumMod val="50000"/>
                </a:schemeClr>
              </a:solidFill>
            </a:endParaRPr>
          </a:p>
        </p:txBody>
      </p:sp>
      <p:sp>
        <p:nvSpPr>
          <p:cNvPr id="12" name="مستطيل مستدير الزوايا 11"/>
          <p:cNvSpPr/>
          <p:nvPr/>
        </p:nvSpPr>
        <p:spPr>
          <a:xfrm>
            <a:off x="1500166" y="4214818"/>
            <a:ext cx="6072230" cy="500066"/>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 المقدمة.      ب- العرض.         ج- الخاتمة.</a:t>
            </a:r>
            <a:endParaRPr lang="ar-SA" sz="2800" b="1" dirty="0">
              <a:solidFill>
                <a:schemeClr val="tx1"/>
              </a:solidFill>
            </a:endParaRPr>
          </a:p>
        </p:txBody>
      </p:sp>
      <p:sp>
        <p:nvSpPr>
          <p:cNvPr id="13" name="مربع نص 12"/>
          <p:cNvSpPr txBox="1"/>
          <p:nvPr/>
        </p:nvSpPr>
        <p:spPr>
          <a:xfrm>
            <a:off x="857224" y="4782933"/>
            <a:ext cx="7000924" cy="1754326"/>
          </a:xfrm>
          <a:prstGeom prst="rect">
            <a:avLst/>
          </a:prstGeom>
          <a:noFill/>
        </p:spPr>
        <p:txBody>
          <a:bodyPr wrap="square" rtlCol="1">
            <a:spAutoFit/>
          </a:bodyPr>
          <a:lstStyle/>
          <a:p>
            <a:pPr algn="ctr"/>
            <a:r>
              <a:rPr lang="ar-SA" sz="3600" b="1" dirty="0" smtClean="0">
                <a:cs typeface="DecoType Naskh" pitchFamily="2" charset="-78"/>
              </a:rPr>
              <a:t>3) أتقمص شخصية كاتب الرسالة السابقة،ثم أكمل الناقص منها،وأدونه في الفراغ التالي:</a:t>
            </a:r>
          </a:p>
          <a:p>
            <a:pPr algn="ctr"/>
            <a:r>
              <a:rPr lang="ar-SA" sz="3600" b="1" dirty="0" smtClean="0">
                <a:cs typeface="DecoType Naskh" pitchFamily="2" charset="-78"/>
              </a:rPr>
              <a:t>.................................</a:t>
            </a:r>
          </a:p>
        </p:txBody>
      </p:sp>
      <p:cxnSp>
        <p:nvCxnSpPr>
          <p:cNvPr id="15" name="رابط مستقيم 14"/>
          <p:cNvCxnSpPr/>
          <p:nvPr/>
        </p:nvCxnSpPr>
        <p:spPr>
          <a:xfrm rot="10800000">
            <a:off x="5929322" y="1928802"/>
            <a:ext cx="785818"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رابط مستقيم 15"/>
          <p:cNvCxnSpPr/>
          <p:nvPr/>
        </p:nvCxnSpPr>
        <p:spPr>
          <a:xfrm rot="10800000">
            <a:off x="1857356" y="3286124"/>
            <a:ext cx="785818"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رابط مستقيم 16"/>
          <p:cNvCxnSpPr/>
          <p:nvPr/>
        </p:nvCxnSpPr>
        <p:spPr>
          <a:xfrm rot="10800000">
            <a:off x="1928795" y="4572008"/>
            <a:ext cx="857256" cy="1588"/>
          </a:xfrm>
          <a:prstGeom prst="line">
            <a:avLst/>
          </a:prstGeom>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1000"/>
                                        <p:tgtEl>
                                          <p:spTgt spid="3"/>
                                        </p:tgtEl>
                                      </p:cBhvr>
                                    </p:animEffect>
                                  </p:childTnLst>
                                </p:cTn>
                              </p:par>
                              <p:par>
                                <p:cTn id="8" presetID="15"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2000" fill="hold"/>
                                        <p:tgtEl>
                                          <p:spTgt spid="4"/>
                                        </p:tgtEl>
                                        <p:attrNameLst>
                                          <p:attrName>ppt_w</p:attrName>
                                        </p:attrNameLst>
                                      </p:cBhvr>
                                      <p:tavLst>
                                        <p:tav tm="0">
                                          <p:val>
                                            <p:fltVal val="0"/>
                                          </p:val>
                                        </p:tav>
                                        <p:tav tm="100000">
                                          <p:val>
                                            <p:strVal val="#ppt_w"/>
                                          </p:val>
                                        </p:tav>
                                      </p:tavLst>
                                    </p:anim>
                                    <p:anim calcmode="lin" valueType="num">
                                      <p:cBhvr>
                                        <p:cTn id="11" dur="2000" fill="hold"/>
                                        <p:tgtEl>
                                          <p:spTgt spid="4"/>
                                        </p:tgtEl>
                                        <p:attrNameLst>
                                          <p:attrName>ppt_h</p:attrName>
                                        </p:attrNameLst>
                                      </p:cBhvr>
                                      <p:tavLst>
                                        <p:tav tm="0">
                                          <p:val>
                                            <p:fltVal val="0"/>
                                          </p:val>
                                        </p:tav>
                                        <p:tav tm="100000">
                                          <p:val>
                                            <p:strVal val="#ppt_h"/>
                                          </p:val>
                                        </p:tav>
                                      </p:tavLst>
                                    </p:anim>
                                    <p:anim calcmode="lin" valueType="num">
                                      <p:cBhvr>
                                        <p:cTn id="12" dur="2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3" dur="2000" fill="hold"/>
                                        <p:tgtEl>
                                          <p:spTgt spid="4"/>
                                        </p:tgtEl>
                                        <p:attrNameLst>
                                          <p:attrName>ppt_y</p:attrName>
                                        </p:attrNameLst>
                                      </p:cBhvr>
                                      <p:tavLst>
                                        <p:tav tm="0" fmla="#ppt_y+(sin(-2*pi*(1-$))*-#ppt_x+cos(-2*pi*(1-$))*(1-#ppt_y))*(1-$)">
                                          <p:val>
                                            <p:fltVal val="0"/>
                                          </p:val>
                                        </p:tav>
                                        <p:tav tm="100000">
                                          <p:val>
                                            <p:fltVal val="1"/>
                                          </p:val>
                                        </p:tav>
                                      </p:tavLst>
                                    </p:anim>
                                  </p:childTnLst>
                                </p:cTn>
                              </p:par>
                              <p:par>
                                <p:cTn id="14" presetID="15"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2000" fill="hold"/>
                                        <p:tgtEl>
                                          <p:spTgt spid="5"/>
                                        </p:tgtEl>
                                        <p:attrNameLst>
                                          <p:attrName>ppt_w</p:attrName>
                                        </p:attrNameLst>
                                      </p:cBhvr>
                                      <p:tavLst>
                                        <p:tav tm="0">
                                          <p:val>
                                            <p:fltVal val="0"/>
                                          </p:val>
                                        </p:tav>
                                        <p:tav tm="100000">
                                          <p:val>
                                            <p:strVal val="#ppt_w"/>
                                          </p:val>
                                        </p:tav>
                                      </p:tavLst>
                                    </p:anim>
                                    <p:anim calcmode="lin" valueType="num">
                                      <p:cBhvr>
                                        <p:cTn id="17" dur="2000" fill="hold"/>
                                        <p:tgtEl>
                                          <p:spTgt spid="5"/>
                                        </p:tgtEl>
                                        <p:attrNameLst>
                                          <p:attrName>ppt_h</p:attrName>
                                        </p:attrNameLst>
                                      </p:cBhvr>
                                      <p:tavLst>
                                        <p:tav tm="0">
                                          <p:val>
                                            <p:fltVal val="0"/>
                                          </p:val>
                                        </p:tav>
                                        <p:tav tm="100000">
                                          <p:val>
                                            <p:strVal val="#ppt_h"/>
                                          </p:val>
                                        </p:tav>
                                      </p:tavLst>
                                    </p:anim>
                                    <p:anim calcmode="lin" valueType="num">
                                      <p:cBhvr>
                                        <p:cTn id="18" dur="2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9" dur="2000" fill="hold"/>
                                        <p:tgtEl>
                                          <p:spTgt spid="5"/>
                                        </p:tgtEl>
                                        <p:attrNameLst>
                                          <p:attrName>ppt_y</p:attrName>
                                        </p:attrNameLst>
                                      </p:cBhvr>
                                      <p:tavLst>
                                        <p:tav tm="0" fmla="#ppt_y+(sin(-2*pi*(1-$))*-#ppt_x+cos(-2*pi*(1-$))*(1-#ppt_y))*(1-$)">
                                          <p:val>
                                            <p:fltVal val="0"/>
                                          </p:val>
                                        </p:tav>
                                        <p:tav tm="100000">
                                          <p:val>
                                            <p:fltVal val="1"/>
                                          </p:val>
                                        </p:tav>
                                      </p:tavLst>
                                    </p:anim>
                                  </p:childTnLst>
                                </p:cTn>
                              </p:par>
                              <p:par>
                                <p:cTn id="20" presetID="15"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000" fill="hold"/>
                                        <p:tgtEl>
                                          <p:spTgt spid="6"/>
                                        </p:tgtEl>
                                        <p:attrNameLst>
                                          <p:attrName>ppt_w</p:attrName>
                                        </p:attrNameLst>
                                      </p:cBhvr>
                                      <p:tavLst>
                                        <p:tav tm="0">
                                          <p:val>
                                            <p:fltVal val="0"/>
                                          </p:val>
                                        </p:tav>
                                        <p:tav tm="100000">
                                          <p:val>
                                            <p:strVal val="#ppt_w"/>
                                          </p:val>
                                        </p:tav>
                                      </p:tavLst>
                                    </p:anim>
                                    <p:anim calcmode="lin" valueType="num">
                                      <p:cBhvr>
                                        <p:cTn id="23" dur="2000" fill="hold"/>
                                        <p:tgtEl>
                                          <p:spTgt spid="6"/>
                                        </p:tgtEl>
                                        <p:attrNameLst>
                                          <p:attrName>ppt_h</p:attrName>
                                        </p:attrNameLst>
                                      </p:cBhvr>
                                      <p:tavLst>
                                        <p:tav tm="0">
                                          <p:val>
                                            <p:fltVal val="0"/>
                                          </p:val>
                                        </p:tav>
                                        <p:tav tm="100000">
                                          <p:val>
                                            <p:strVal val="#ppt_h"/>
                                          </p:val>
                                        </p:tav>
                                      </p:tavLst>
                                    </p:anim>
                                    <p:anim calcmode="lin" valueType="num">
                                      <p:cBhvr>
                                        <p:cTn id="24" dur="2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5" dur="2000" fill="hold"/>
                                        <p:tgtEl>
                                          <p:spTgt spid="6"/>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2000" fill="hold"/>
                                        <p:tgtEl>
                                          <p:spTgt spid="7"/>
                                        </p:tgtEl>
                                        <p:attrNameLst>
                                          <p:attrName>ppt_w</p:attrName>
                                        </p:attrNameLst>
                                      </p:cBhvr>
                                      <p:tavLst>
                                        <p:tav tm="0">
                                          <p:val>
                                            <p:fltVal val="0"/>
                                          </p:val>
                                        </p:tav>
                                        <p:tav tm="100000">
                                          <p:val>
                                            <p:strVal val="#ppt_w"/>
                                          </p:val>
                                        </p:tav>
                                      </p:tavLst>
                                    </p:anim>
                                    <p:anim calcmode="lin" valueType="num">
                                      <p:cBhvr>
                                        <p:cTn id="29" dur="2000" fill="hold"/>
                                        <p:tgtEl>
                                          <p:spTgt spid="7"/>
                                        </p:tgtEl>
                                        <p:attrNameLst>
                                          <p:attrName>ppt_h</p:attrName>
                                        </p:attrNameLst>
                                      </p:cBhvr>
                                      <p:tavLst>
                                        <p:tav tm="0">
                                          <p:val>
                                            <p:fltVal val="0"/>
                                          </p:val>
                                        </p:tav>
                                        <p:tav tm="100000">
                                          <p:val>
                                            <p:strVal val="#ppt_h"/>
                                          </p:val>
                                        </p:tav>
                                      </p:tavLst>
                                    </p:anim>
                                    <p:anim calcmode="lin" valueType="num">
                                      <p:cBhvr>
                                        <p:cTn id="30" dur="2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2000" fill="hold"/>
                                        <p:tgtEl>
                                          <p:spTgt spid="7"/>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2000" fill="hold"/>
                                        <p:tgtEl>
                                          <p:spTgt spid="8"/>
                                        </p:tgtEl>
                                        <p:attrNameLst>
                                          <p:attrName>ppt_w</p:attrName>
                                        </p:attrNameLst>
                                      </p:cBhvr>
                                      <p:tavLst>
                                        <p:tav tm="0">
                                          <p:val>
                                            <p:fltVal val="0"/>
                                          </p:val>
                                        </p:tav>
                                        <p:tav tm="100000">
                                          <p:val>
                                            <p:strVal val="#ppt_w"/>
                                          </p:val>
                                        </p:tav>
                                      </p:tavLst>
                                    </p:anim>
                                    <p:anim calcmode="lin" valueType="num">
                                      <p:cBhvr>
                                        <p:cTn id="35" dur="2000" fill="hold"/>
                                        <p:tgtEl>
                                          <p:spTgt spid="8"/>
                                        </p:tgtEl>
                                        <p:attrNameLst>
                                          <p:attrName>ppt_h</p:attrName>
                                        </p:attrNameLst>
                                      </p:cBhvr>
                                      <p:tavLst>
                                        <p:tav tm="0">
                                          <p:val>
                                            <p:fltVal val="0"/>
                                          </p:val>
                                        </p:tav>
                                        <p:tav tm="100000">
                                          <p:val>
                                            <p:strVal val="#ppt_h"/>
                                          </p:val>
                                        </p:tav>
                                      </p:tavLst>
                                    </p:anim>
                                    <p:anim calcmode="lin" valueType="num">
                                      <p:cBhvr>
                                        <p:cTn id="36" dur="2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7" dur="2000" fill="hold"/>
                                        <p:tgtEl>
                                          <p:spTgt spid="8"/>
                                        </p:tgtEl>
                                        <p:attrNameLst>
                                          <p:attrName>ppt_y</p:attrName>
                                        </p:attrNameLst>
                                      </p:cBhvr>
                                      <p:tavLst>
                                        <p:tav tm="0" fmla="#ppt_y+(sin(-2*pi*(1-$))*-#ppt_x+cos(-2*pi*(1-$))*(1-#ppt_y))*(1-$)">
                                          <p:val>
                                            <p:fltVal val="0"/>
                                          </p:val>
                                        </p:tav>
                                        <p:tav tm="100000">
                                          <p:val>
                                            <p:fltVal val="1"/>
                                          </p:val>
                                        </p:tav>
                                      </p:tavLst>
                                    </p:anim>
                                  </p:childTnLst>
                                </p:cTn>
                              </p:par>
                              <p:par>
                                <p:cTn id="38" presetID="15"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2000" fill="hold"/>
                                        <p:tgtEl>
                                          <p:spTgt spid="9"/>
                                        </p:tgtEl>
                                        <p:attrNameLst>
                                          <p:attrName>ppt_w</p:attrName>
                                        </p:attrNameLst>
                                      </p:cBhvr>
                                      <p:tavLst>
                                        <p:tav tm="0">
                                          <p:val>
                                            <p:fltVal val="0"/>
                                          </p:val>
                                        </p:tav>
                                        <p:tav tm="100000">
                                          <p:val>
                                            <p:strVal val="#ppt_w"/>
                                          </p:val>
                                        </p:tav>
                                      </p:tavLst>
                                    </p:anim>
                                    <p:anim calcmode="lin" valueType="num">
                                      <p:cBhvr>
                                        <p:cTn id="41" dur="2000" fill="hold"/>
                                        <p:tgtEl>
                                          <p:spTgt spid="9"/>
                                        </p:tgtEl>
                                        <p:attrNameLst>
                                          <p:attrName>ppt_h</p:attrName>
                                        </p:attrNameLst>
                                      </p:cBhvr>
                                      <p:tavLst>
                                        <p:tav tm="0">
                                          <p:val>
                                            <p:fltVal val="0"/>
                                          </p:val>
                                        </p:tav>
                                        <p:tav tm="100000">
                                          <p:val>
                                            <p:strVal val="#ppt_h"/>
                                          </p:val>
                                        </p:tav>
                                      </p:tavLst>
                                    </p:anim>
                                    <p:anim calcmode="lin" valueType="num">
                                      <p:cBhvr>
                                        <p:cTn id="42" dur="2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3" dur="2000" fill="hold"/>
                                        <p:tgtEl>
                                          <p:spTgt spid="9"/>
                                        </p:tgtEl>
                                        <p:attrNameLst>
                                          <p:attrName>ppt_y</p:attrName>
                                        </p:attrNameLst>
                                      </p:cBhvr>
                                      <p:tavLst>
                                        <p:tav tm="0" fmla="#ppt_y+(sin(-2*pi*(1-$))*-#ppt_x+cos(-2*pi*(1-$))*(1-#ppt_y))*(1-$)">
                                          <p:val>
                                            <p:fltVal val="0"/>
                                          </p:val>
                                        </p:tav>
                                        <p:tav tm="100000">
                                          <p:val>
                                            <p:fltVal val="1"/>
                                          </p:val>
                                        </p:tav>
                                      </p:tavLst>
                                    </p:anim>
                                  </p:childTnLst>
                                </p:cTn>
                              </p:par>
                              <p:par>
                                <p:cTn id="44" presetID="15"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2000" fill="hold"/>
                                        <p:tgtEl>
                                          <p:spTgt spid="10"/>
                                        </p:tgtEl>
                                        <p:attrNameLst>
                                          <p:attrName>ppt_w</p:attrName>
                                        </p:attrNameLst>
                                      </p:cBhvr>
                                      <p:tavLst>
                                        <p:tav tm="0">
                                          <p:val>
                                            <p:fltVal val="0"/>
                                          </p:val>
                                        </p:tav>
                                        <p:tav tm="100000">
                                          <p:val>
                                            <p:strVal val="#ppt_w"/>
                                          </p:val>
                                        </p:tav>
                                      </p:tavLst>
                                    </p:anim>
                                    <p:anim calcmode="lin" valueType="num">
                                      <p:cBhvr>
                                        <p:cTn id="47" dur="2000" fill="hold"/>
                                        <p:tgtEl>
                                          <p:spTgt spid="10"/>
                                        </p:tgtEl>
                                        <p:attrNameLst>
                                          <p:attrName>ppt_h</p:attrName>
                                        </p:attrNameLst>
                                      </p:cBhvr>
                                      <p:tavLst>
                                        <p:tav tm="0">
                                          <p:val>
                                            <p:fltVal val="0"/>
                                          </p:val>
                                        </p:tav>
                                        <p:tav tm="100000">
                                          <p:val>
                                            <p:strVal val="#ppt_h"/>
                                          </p:val>
                                        </p:tav>
                                      </p:tavLst>
                                    </p:anim>
                                    <p:anim calcmode="lin" valueType="num">
                                      <p:cBhvr>
                                        <p:cTn id="48" dur="2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9" dur="2000" fill="hold"/>
                                        <p:tgtEl>
                                          <p:spTgt spid="10"/>
                                        </p:tgtEl>
                                        <p:attrNameLst>
                                          <p:attrName>ppt_y</p:attrName>
                                        </p:attrNameLst>
                                      </p:cBhvr>
                                      <p:tavLst>
                                        <p:tav tm="0" fmla="#ppt_y+(sin(-2*pi*(1-$))*-#ppt_x+cos(-2*pi*(1-$))*(1-#ppt_y))*(1-$)">
                                          <p:val>
                                            <p:fltVal val="0"/>
                                          </p:val>
                                        </p:tav>
                                        <p:tav tm="100000">
                                          <p:val>
                                            <p:fltVal val="1"/>
                                          </p:val>
                                        </p:tav>
                                      </p:tavLst>
                                    </p:anim>
                                  </p:childTnLst>
                                </p:cTn>
                              </p:par>
                              <p:par>
                                <p:cTn id="50" presetID="15"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2000" fill="hold"/>
                                        <p:tgtEl>
                                          <p:spTgt spid="11"/>
                                        </p:tgtEl>
                                        <p:attrNameLst>
                                          <p:attrName>ppt_w</p:attrName>
                                        </p:attrNameLst>
                                      </p:cBhvr>
                                      <p:tavLst>
                                        <p:tav tm="0">
                                          <p:val>
                                            <p:fltVal val="0"/>
                                          </p:val>
                                        </p:tav>
                                        <p:tav tm="100000">
                                          <p:val>
                                            <p:strVal val="#ppt_w"/>
                                          </p:val>
                                        </p:tav>
                                      </p:tavLst>
                                    </p:anim>
                                    <p:anim calcmode="lin" valueType="num">
                                      <p:cBhvr>
                                        <p:cTn id="53" dur="2000" fill="hold"/>
                                        <p:tgtEl>
                                          <p:spTgt spid="11"/>
                                        </p:tgtEl>
                                        <p:attrNameLst>
                                          <p:attrName>ppt_h</p:attrName>
                                        </p:attrNameLst>
                                      </p:cBhvr>
                                      <p:tavLst>
                                        <p:tav tm="0">
                                          <p:val>
                                            <p:fltVal val="0"/>
                                          </p:val>
                                        </p:tav>
                                        <p:tav tm="100000">
                                          <p:val>
                                            <p:strVal val="#ppt_h"/>
                                          </p:val>
                                        </p:tav>
                                      </p:tavLst>
                                    </p:anim>
                                    <p:anim calcmode="lin" valueType="num">
                                      <p:cBhvr>
                                        <p:cTn id="54" dur="2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5" dur="2000" fill="hold"/>
                                        <p:tgtEl>
                                          <p:spTgt spid="11"/>
                                        </p:tgtEl>
                                        <p:attrNameLst>
                                          <p:attrName>ppt_y</p:attrName>
                                        </p:attrNameLst>
                                      </p:cBhvr>
                                      <p:tavLst>
                                        <p:tav tm="0" fmla="#ppt_y+(sin(-2*pi*(1-$))*-#ppt_x+cos(-2*pi*(1-$))*(1-#ppt_y))*(1-$)">
                                          <p:val>
                                            <p:fltVal val="0"/>
                                          </p:val>
                                        </p:tav>
                                        <p:tav tm="100000">
                                          <p:val>
                                            <p:fltVal val="1"/>
                                          </p:val>
                                        </p:tav>
                                      </p:tavLst>
                                    </p:anim>
                                  </p:childTnLst>
                                </p:cTn>
                              </p:par>
                              <p:par>
                                <p:cTn id="56" presetID="15"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2000" fill="hold"/>
                                        <p:tgtEl>
                                          <p:spTgt spid="12"/>
                                        </p:tgtEl>
                                        <p:attrNameLst>
                                          <p:attrName>ppt_w</p:attrName>
                                        </p:attrNameLst>
                                      </p:cBhvr>
                                      <p:tavLst>
                                        <p:tav tm="0">
                                          <p:val>
                                            <p:fltVal val="0"/>
                                          </p:val>
                                        </p:tav>
                                        <p:tav tm="100000">
                                          <p:val>
                                            <p:strVal val="#ppt_w"/>
                                          </p:val>
                                        </p:tav>
                                      </p:tavLst>
                                    </p:anim>
                                    <p:anim calcmode="lin" valueType="num">
                                      <p:cBhvr>
                                        <p:cTn id="59" dur="2000" fill="hold"/>
                                        <p:tgtEl>
                                          <p:spTgt spid="12"/>
                                        </p:tgtEl>
                                        <p:attrNameLst>
                                          <p:attrName>ppt_h</p:attrName>
                                        </p:attrNameLst>
                                      </p:cBhvr>
                                      <p:tavLst>
                                        <p:tav tm="0">
                                          <p:val>
                                            <p:fltVal val="0"/>
                                          </p:val>
                                        </p:tav>
                                        <p:tav tm="100000">
                                          <p:val>
                                            <p:strVal val="#ppt_h"/>
                                          </p:val>
                                        </p:tav>
                                      </p:tavLst>
                                    </p:anim>
                                    <p:anim calcmode="lin" valueType="num">
                                      <p:cBhvr>
                                        <p:cTn id="60" dur="2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61" dur="2000" fill="hold"/>
                                        <p:tgtEl>
                                          <p:spTgt spid="12"/>
                                        </p:tgtEl>
                                        <p:attrNameLst>
                                          <p:attrName>ppt_y</p:attrName>
                                        </p:attrNameLst>
                                      </p:cBhvr>
                                      <p:tavLst>
                                        <p:tav tm="0" fmla="#ppt_y+(sin(-2*pi*(1-$))*-#ppt_x+cos(-2*pi*(1-$))*(1-#ppt_y))*(1-$)">
                                          <p:val>
                                            <p:fltVal val="0"/>
                                          </p:val>
                                        </p:tav>
                                        <p:tav tm="100000">
                                          <p:val>
                                            <p:fltVal val="1"/>
                                          </p:val>
                                        </p:tav>
                                      </p:tavLst>
                                    </p:anim>
                                  </p:childTnLst>
                                </p:cTn>
                              </p:par>
                              <p:par>
                                <p:cTn id="62" presetID="20"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edge">
                                      <p:cBhvr>
                                        <p:cTn id="64" dur="10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51" presetClass="entr" presetSubtype="0" fill="hold" nodeType="click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770" decel="100000"/>
                                        <p:tgtEl>
                                          <p:spTgt spid="15"/>
                                        </p:tgtEl>
                                      </p:cBhvr>
                                    </p:animEffect>
                                    <p:animScale>
                                      <p:cBhvr>
                                        <p:cTn id="70" dur="770" decel="100000"/>
                                        <p:tgtEl>
                                          <p:spTgt spid="15"/>
                                        </p:tgtEl>
                                      </p:cBhvr>
                                      <p:from x="10000" y="10000"/>
                                      <p:to x="200000" y="450000"/>
                                    </p:animScale>
                                    <p:animScale>
                                      <p:cBhvr>
                                        <p:cTn id="71" dur="1230" accel="100000" fill="hold">
                                          <p:stCondLst>
                                            <p:cond delay="770"/>
                                          </p:stCondLst>
                                        </p:cTn>
                                        <p:tgtEl>
                                          <p:spTgt spid="15"/>
                                        </p:tgtEl>
                                      </p:cBhvr>
                                      <p:from x="200000" y="450000"/>
                                      <p:to x="100000" y="100000"/>
                                    </p:animScale>
                                    <p:set>
                                      <p:cBhvr>
                                        <p:cTn id="72" dur="770" fill="hold"/>
                                        <p:tgtEl>
                                          <p:spTgt spid="15"/>
                                        </p:tgtEl>
                                        <p:attrNameLst>
                                          <p:attrName>ppt_x</p:attrName>
                                        </p:attrNameLst>
                                      </p:cBhvr>
                                      <p:to>
                                        <p:strVal val="(0.5)"/>
                                      </p:to>
                                    </p:set>
                                    <p:anim from="(0.5)" to="(#ppt_x)" calcmode="lin" valueType="num">
                                      <p:cBhvr>
                                        <p:cTn id="73" dur="1230" accel="100000" fill="hold">
                                          <p:stCondLst>
                                            <p:cond delay="770"/>
                                          </p:stCondLst>
                                        </p:cTn>
                                        <p:tgtEl>
                                          <p:spTgt spid="15"/>
                                        </p:tgtEl>
                                        <p:attrNameLst>
                                          <p:attrName>ppt_x</p:attrName>
                                        </p:attrNameLst>
                                      </p:cBhvr>
                                    </p:anim>
                                    <p:set>
                                      <p:cBhvr>
                                        <p:cTn id="74" dur="770" fill="hold"/>
                                        <p:tgtEl>
                                          <p:spTgt spid="15"/>
                                        </p:tgtEl>
                                        <p:attrNameLst>
                                          <p:attrName>ppt_y</p:attrName>
                                        </p:attrNameLst>
                                      </p:cBhvr>
                                      <p:to>
                                        <p:strVal val="(#ppt_y+0.4)"/>
                                      </p:to>
                                    </p:set>
                                    <p:anim from="(#ppt_y+0.4)" to="(#ppt_y)" calcmode="lin" valueType="num">
                                      <p:cBhvr>
                                        <p:cTn id="75" dur="1230" accel="100000" fill="hold">
                                          <p:stCondLst>
                                            <p:cond delay="770"/>
                                          </p:stCondLst>
                                        </p:cTn>
                                        <p:tgtEl>
                                          <p:spTgt spid="15"/>
                                        </p:tgtEl>
                                        <p:attrNameLst>
                                          <p:attrName>ppt_y</p:attrName>
                                        </p:attrNameLst>
                                      </p:cBhvr>
                                    </p:anim>
                                  </p:childTnLst>
                                </p:cTn>
                              </p:par>
                            </p:childTnLst>
                          </p:cTn>
                        </p:par>
                      </p:childTnLst>
                    </p:cTn>
                  </p:par>
                  <p:par>
                    <p:cTn id="76" fill="hold">
                      <p:stCondLst>
                        <p:cond delay="indefinite"/>
                      </p:stCondLst>
                      <p:childTnLst>
                        <p:par>
                          <p:cTn id="77" fill="hold">
                            <p:stCondLst>
                              <p:cond delay="0"/>
                            </p:stCondLst>
                            <p:childTnLst>
                              <p:par>
                                <p:cTn id="78" presetID="51" presetClass="entr" presetSubtype="0" fill="hold" nodeType="click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770" decel="100000"/>
                                        <p:tgtEl>
                                          <p:spTgt spid="16"/>
                                        </p:tgtEl>
                                      </p:cBhvr>
                                    </p:animEffect>
                                    <p:animScale>
                                      <p:cBhvr>
                                        <p:cTn id="81" dur="770" decel="100000"/>
                                        <p:tgtEl>
                                          <p:spTgt spid="16"/>
                                        </p:tgtEl>
                                      </p:cBhvr>
                                      <p:from x="10000" y="10000"/>
                                      <p:to x="200000" y="450000"/>
                                    </p:animScale>
                                    <p:animScale>
                                      <p:cBhvr>
                                        <p:cTn id="82" dur="1230" accel="100000" fill="hold">
                                          <p:stCondLst>
                                            <p:cond delay="770"/>
                                          </p:stCondLst>
                                        </p:cTn>
                                        <p:tgtEl>
                                          <p:spTgt spid="16"/>
                                        </p:tgtEl>
                                      </p:cBhvr>
                                      <p:from x="200000" y="450000"/>
                                      <p:to x="100000" y="100000"/>
                                    </p:animScale>
                                    <p:set>
                                      <p:cBhvr>
                                        <p:cTn id="83" dur="770" fill="hold"/>
                                        <p:tgtEl>
                                          <p:spTgt spid="16"/>
                                        </p:tgtEl>
                                        <p:attrNameLst>
                                          <p:attrName>ppt_x</p:attrName>
                                        </p:attrNameLst>
                                      </p:cBhvr>
                                      <p:to>
                                        <p:strVal val="(0.5)"/>
                                      </p:to>
                                    </p:set>
                                    <p:anim from="(0.5)" to="(#ppt_x)" calcmode="lin" valueType="num">
                                      <p:cBhvr>
                                        <p:cTn id="84" dur="1230" accel="100000" fill="hold">
                                          <p:stCondLst>
                                            <p:cond delay="770"/>
                                          </p:stCondLst>
                                        </p:cTn>
                                        <p:tgtEl>
                                          <p:spTgt spid="16"/>
                                        </p:tgtEl>
                                        <p:attrNameLst>
                                          <p:attrName>ppt_x</p:attrName>
                                        </p:attrNameLst>
                                      </p:cBhvr>
                                    </p:anim>
                                    <p:set>
                                      <p:cBhvr>
                                        <p:cTn id="85" dur="770" fill="hold"/>
                                        <p:tgtEl>
                                          <p:spTgt spid="16"/>
                                        </p:tgtEl>
                                        <p:attrNameLst>
                                          <p:attrName>ppt_y</p:attrName>
                                        </p:attrNameLst>
                                      </p:cBhvr>
                                      <p:to>
                                        <p:strVal val="(#ppt_y+0.4)"/>
                                      </p:to>
                                    </p:set>
                                    <p:anim from="(#ppt_y+0.4)" to="(#ppt_y)" calcmode="lin" valueType="num">
                                      <p:cBhvr>
                                        <p:cTn id="86" dur="1230" accel="100000" fill="hold">
                                          <p:stCondLst>
                                            <p:cond delay="770"/>
                                          </p:stCondLst>
                                        </p:cTn>
                                        <p:tgtEl>
                                          <p:spTgt spid="16"/>
                                        </p:tgtEl>
                                        <p:attrNameLst>
                                          <p:attrName>ppt_y</p:attrName>
                                        </p:attrNameLst>
                                      </p:cBhvr>
                                    </p:anim>
                                  </p:childTnLst>
                                </p:cTn>
                              </p:par>
                            </p:childTnLst>
                          </p:cTn>
                        </p:par>
                      </p:childTnLst>
                    </p:cTn>
                  </p:par>
                  <p:par>
                    <p:cTn id="87" fill="hold">
                      <p:stCondLst>
                        <p:cond delay="indefinite"/>
                      </p:stCondLst>
                      <p:childTnLst>
                        <p:par>
                          <p:cTn id="88" fill="hold">
                            <p:stCondLst>
                              <p:cond delay="0"/>
                            </p:stCondLst>
                            <p:childTnLst>
                              <p:par>
                                <p:cTn id="89" presetID="51" presetClass="entr" presetSubtype="0" fill="hold"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770" decel="100000"/>
                                        <p:tgtEl>
                                          <p:spTgt spid="17"/>
                                        </p:tgtEl>
                                      </p:cBhvr>
                                    </p:animEffect>
                                    <p:animScale>
                                      <p:cBhvr>
                                        <p:cTn id="92" dur="770" decel="100000"/>
                                        <p:tgtEl>
                                          <p:spTgt spid="17"/>
                                        </p:tgtEl>
                                      </p:cBhvr>
                                      <p:from x="10000" y="10000"/>
                                      <p:to x="200000" y="450000"/>
                                    </p:animScale>
                                    <p:animScale>
                                      <p:cBhvr>
                                        <p:cTn id="93" dur="1230" accel="100000" fill="hold">
                                          <p:stCondLst>
                                            <p:cond delay="770"/>
                                          </p:stCondLst>
                                        </p:cTn>
                                        <p:tgtEl>
                                          <p:spTgt spid="17"/>
                                        </p:tgtEl>
                                      </p:cBhvr>
                                      <p:from x="200000" y="450000"/>
                                      <p:to x="100000" y="100000"/>
                                    </p:animScale>
                                    <p:set>
                                      <p:cBhvr>
                                        <p:cTn id="94" dur="770" fill="hold"/>
                                        <p:tgtEl>
                                          <p:spTgt spid="17"/>
                                        </p:tgtEl>
                                        <p:attrNameLst>
                                          <p:attrName>ppt_x</p:attrName>
                                        </p:attrNameLst>
                                      </p:cBhvr>
                                      <p:to>
                                        <p:strVal val="(0.5)"/>
                                      </p:to>
                                    </p:set>
                                    <p:anim from="(0.5)" to="(#ppt_x)" calcmode="lin" valueType="num">
                                      <p:cBhvr>
                                        <p:cTn id="95" dur="1230" accel="100000" fill="hold">
                                          <p:stCondLst>
                                            <p:cond delay="770"/>
                                          </p:stCondLst>
                                        </p:cTn>
                                        <p:tgtEl>
                                          <p:spTgt spid="17"/>
                                        </p:tgtEl>
                                        <p:attrNameLst>
                                          <p:attrName>ppt_x</p:attrName>
                                        </p:attrNameLst>
                                      </p:cBhvr>
                                    </p:anim>
                                    <p:set>
                                      <p:cBhvr>
                                        <p:cTn id="96" dur="770" fill="hold"/>
                                        <p:tgtEl>
                                          <p:spTgt spid="17"/>
                                        </p:tgtEl>
                                        <p:attrNameLst>
                                          <p:attrName>ppt_y</p:attrName>
                                        </p:attrNameLst>
                                      </p:cBhvr>
                                      <p:to>
                                        <p:strVal val="(#ppt_y+0.4)"/>
                                      </p:to>
                                    </p:set>
                                    <p:anim from="(#ppt_y+0.4)" to="(#ppt_y)" calcmode="lin" valueType="num">
                                      <p:cBhvr>
                                        <p:cTn id="97" dur="1230" accel="100000" fill="hold">
                                          <p:stCondLst>
                                            <p:cond delay="770"/>
                                          </p:stCondLst>
                                        </p:cTn>
                                        <p:tgtEl>
                                          <p:spTgt spid="1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animBg="1"/>
      <p:bldP spid="8" grpId="0"/>
      <p:bldP spid="9" grpId="0" animBg="1"/>
      <p:bldP spid="10" grpId="0" animBg="1"/>
      <p:bldP spid="11" grpId="0"/>
      <p:bldP spid="12" grpId="0" animBg="1"/>
      <p:bldP spid="13"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2434</TotalTime>
  <Words>7719</Words>
  <Application>Microsoft Office PowerPoint</Application>
  <PresentationFormat>عرض على الشاشة (3:4)‏</PresentationFormat>
  <Paragraphs>1655</Paragraphs>
  <Slides>153</Slides>
  <Notes>15</Notes>
  <HiddenSlides>0</HiddenSlides>
  <MMClips>0</MMClips>
  <ScaleCrop>false</ScaleCrop>
  <HeadingPairs>
    <vt:vector size="4" baseType="variant">
      <vt:variant>
        <vt:lpstr>سمة</vt:lpstr>
      </vt:variant>
      <vt:variant>
        <vt:i4>1</vt:i4>
      </vt:variant>
      <vt:variant>
        <vt:lpstr>عناوين الشرائح</vt:lpstr>
      </vt:variant>
      <vt:variant>
        <vt:i4>153</vt:i4>
      </vt:variant>
    </vt:vector>
  </HeadingPairs>
  <TitlesOfParts>
    <vt:vector size="154" baseType="lpstr">
      <vt:lpstr>سمة Office</vt:lpstr>
      <vt:lpstr>*البيئة والصحة*</vt:lpstr>
      <vt:lpstr>الشريحة 2</vt:lpstr>
      <vt:lpstr>الشريحة 3</vt:lpstr>
      <vt:lpstr>الشريحة 4</vt:lpstr>
      <vt:lpstr>الشريحة 5</vt:lpstr>
      <vt:lpstr>التنمية القرائية</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أسماء الإشارة</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الجر بالإضافة</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الجملة الاسمية المثبتة    </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رسم الهمزة المتوسطة على ألف    </vt:lpstr>
      <vt:lpstr>الشريحة 59</vt:lpstr>
      <vt:lpstr>الشريحة 60</vt:lpstr>
      <vt:lpstr>الشريحة 61</vt:lpstr>
      <vt:lpstr>الشريحة 62</vt:lpstr>
      <vt:lpstr>الشريحة 63</vt:lpstr>
      <vt:lpstr>الشريحة 64</vt:lpstr>
      <vt:lpstr>الشريحة 65</vt:lpstr>
      <vt:lpstr>الشريحة 66</vt:lpstr>
      <vt:lpstr>علامات الترقيم    </vt:lpstr>
      <vt:lpstr>الشريحة 68</vt:lpstr>
      <vt:lpstr>الشريحة 69</vt:lpstr>
      <vt:lpstr>الشريحة 70</vt:lpstr>
      <vt:lpstr>الشريحة 71</vt:lpstr>
      <vt:lpstr>الشريحة 72</vt:lpstr>
      <vt:lpstr>الشريحة 73</vt:lpstr>
      <vt:lpstr>الشريحة 74</vt:lpstr>
      <vt:lpstr>الشريحة 75</vt:lpstr>
      <vt:lpstr>الشريحة 76</vt:lpstr>
      <vt:lpstr>الشريحة 77</vt:lpstr>
      <vt:lpstr>الشريحة 78</vt:lpstr>
      <vt:lpstr>الشريحة 79</vt:lpstr>
      <vt:lpstr>الشريحة 80</vt:lpstr>
      <vt:lpstr>الشريحة 81</vt:lpstr>
      <vt:lpstr>الشريحة 82</vt:lpstr>
      <vt:lpstr>كتابة(الدال،الذال) بخط الرقعة    </vt:lpstr>
      <vt:lpstr>الشريحة 84</vt:lpstr>
      <vt:lpstr>الشريحة 85</vt:lpstr>
      <vt:lpstr>الشريحة 86</vt:lpstr>
      <vt:lpstr>إلقاء خطبة    </vt:lpstr>
      <vt:lpstr>الشريحة 88</vt:lpstr>
      <vt:lpstr>الشريحة 89</vt:lpstr>
      <vt:lpstr>الشريحة 90</vt:lpstr>
      <vt:lpstr>الشريحة 91</vt:lpstr>
      <vt:lpstr>الشريحة 92</vt:lpstr>
      <vt:lpstr>الشريحة 93</vt:lpstr>
      <vt:lpstr>الشريحة 94</vt:lpstr>
      <vt:lpstr>الشريحة 95</vt:lpstr>
      <vt:lpstr>الشريحة 96</vt:lpstr>
      <vt:lpstr>الشريحة 97</vt:lpstr>
      <vt:lpstr>الشريحة 98</vt:lpstr>
      <vt:lpstr>الشريحة 99</vt:lpstr>
      <vt:lpstr>الشريحة 100</vt:lpstr>
      <vt:lpstr>الشريحة 101</vt:lpstr>
      <vt:lpstr>الشريحة 102</vt:lpstr>
      <vt:lpstr>الشريحة 103</vt:lpstr>
      <vt:lpstr>الشريحة 104</vt:lpstr>
      <vt:lpstr>الشريحة 105</vt:lpstr>
      <vt:lpstr>الشريحة 106</vt:lpstr>
      <vt:lpstr>الشريحة 107</vt:lpstr>
      <vt:lpstr>الشريحة 108</vt:lpstr>
      <vt:lpstr>الشريحة 109</vt:lpstr>
      <vt:lpstr>الشريحة 110</vt:lpstr>
      <vt:lpstr>الشريحة 111</vt:lpstr>
      <vt:lpstr>الشريحة 112</vt:lpstr>
      <vt:lpstr>الشريحة 113</vt:lpstr>
      <vt:lpstr>الشريحة 114</vt:lpstr>
      <vt:lpstr>الشريحة 115</vt:lpstr>
      <vt:lpstr>الشريحة 116</vt:lpstr>
      <vt:lpstr>الشريحة 117</vt:lpstr>
      <vt:lpstr>الشريحة 118</vt:lpstr>
      <vt:lpstr>الشريحة 119</vt:lpstr>
      <vt:lpstr>الشريحة 120</vt:lpstr>
      <vt:lpstr>التنمية القرائية    </vt:lpstr>
      <vt:lpstr>الشريحة 122</vt:lpstr>
      <vt:lpstr>الشريحة 123</vt:lpstr>
      <vt:lpstr>الشريحة 124</vt:lpstr>
      <vt:lpstr>الشريحة 125</vt:lpstr>
      <vt:lpstr>الشريحة 126</vt:lpstr>
      <vt:lpstr>الشريحة 127</vt:lpstr>
      <vt:lpstr>الشريحة 128</vt:lpstr>
      <vt:lpstr>الشريحة 129</vt:lpstr>
      <vt:lpstr>الشريحة 130</vt:lpstr>
      <vt:lpstr>الشريحة 131</vt:lpstr>
      <vt:lpstr>الشريحة 132</vt:lpstr>
      <vt:lpstr>الشريحة 133</vt:lpstr>
      <vt:lpstr>الشريحة 134</vt:lpstr>
      <vt:lpstr>الشريحة 135</vt:lpstr>
      <vt:lpstr>الشريحة 136</vt:lpstr>
      <vt:lpstr>الشريحة 137</vt:lpstr>
      <vt:lpstr>الشريحة 138</vt:lpstr>
      <vt:lpstr>الشريحة 139</vt:lpstr>
      <vt:lpstr>الشريحة 140</vt:lpstr>
      <vt:lpstr>الشريحة 141</vt:lpstr>
      <vt:lpstr>الشريحة 142</vt:lpstr>
      <vt:lpstr>الشريحة 143</vt:lpstr>
      <vt:lpstr>الشريحة 144</vt:lpstr>
      <vt:lpstr>الشريحة 145</vt:lpstr>
      <vt:lpstr>الشريحة 146</vt:lpstr>
      <vt:lpstr>الشريحة 147</vt:lpstr>
      <vt:lpstr>الشريحة 148</vt:lpstr>
      <vt:lpstr>الشريحة 149</vt:lpstr>
      <vt:lpstr>الشريحة 150</vt:lpstr>
      <vt:lpstr>الشريحة 151</vt:lpstr>
      <vt:lpstr>الشريحة 152</vt:lpstr>
      <vt:lpstr>الشريحة 153</vt:lpstr>
    </vt:vector>
  </TitlesOfParts>
  <Company>makkah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*البيئة والصحة*</dc:title>
  <dc:creator>abonoaf</dc:creator>
  <cp:lastModifiedBy>ploto</cp:lastModifiedBy>
  <cp:revision>257</cp:revision>
  <dcterms:created xsi:type="dcterms:W3CDTF">2009-11-28T01:36:25Z</dcterms:created>
  <dcterms:modified xsi:type="dcterms:W3CDTF">2011-04-23T05:45:21Z</dcterms:modified>
</cp:coreProperties>
</file>