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102" d="100"/>
          <a:sy n="102" d="100"/>
        </p:scale>
        <p:origin x="-23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55109-459B-4DE7-B23B-70CE0CACC96D}" type="datetimeFigureOut">
              <a:rPr lang="ar-SA" smtClean="0"/>
              <a:t>09/01/33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D9093-33D8-4CD4-9BB3-830E4E38A53E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361772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55109-459B-4DE7-B23B-70CE0CACC96D}" type="datetimeFigureOut">
              <a:rPr lang="ar-SA" smtClean="0"/>
              <a:t>09/01/33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D9093-33D8-4CD4-9BB3-830E4E38A53E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6546869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55109-459B-4DE7-B23B-70CE0CACC96D}" type="datetimeFigureOut">
              <a:rPr lang="ar-SA" smtClean="0"/>
              <a:t>09/01/33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D9093-33D8-4CD4-9BB3-830E4E38A53E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6355297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55109-459B-4DE7-B23B-70CE0CACC96D}" type="datetimeFigureOut">
              <a:rPr lang="ar-SA" smtClean="0"/>
              <a:t>09/01/33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D9093-33D8-4CD4-9BB3-830E4E38A53E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3374524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55109-459B-4DE7-B23B-70CE0CACC96D}" type="datetimeFigureOut">
              <a:rPr lang="ar-SA" smtClean="0"/>
              <a:t>09/01/33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D9093-33D8-4CD4-9BB3-830E4E38A53E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7041772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55109-459B-4DE7-B23B-70CE0CACC96D}" type="datetimeFigureOut">
              <a:rPr lang="ar-SA" smtClean="0"/>
              <a:t>09/01/33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D9093-33D8-4CD4-9BB3-830E4E38A53E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7776359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55109-459B-4DE7-B23B-70CE0CACC96D}" type="datetimeFigureOut">
              <a:rPr lang="ar-SA" smtClean="0"/>
              <a:t>09/01/33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D9093-33D8-4CD4-9BB3-830E4E38A53E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8714581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55109-459B-4DE7-B23B-70CE0CACC96D}" type="datetimeFigureOut">
              <a:rPr lang="ar-SA" smtClean="0"/>
              <a:t>09/01/33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D9093-33D8-4CD4-9BB3-830E4E38A53E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3476153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55109-459B-4DE7-B23B-70CE0CACC96D}" type="datetimeFigureOut">
              <a:rPr lang="ar-SA" smtClean="0"/>
              <a:t>09/01/33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D9093-33D8-4CD4-9BB3-830E4E38A53E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2702343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55109-459B-4DE7-B23B-70CE0CACC96D}" type="datetimeFigureOut">
              <a:rPr lang="ar-SA" smtClean="0"/>
              <a:t>09/01/33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D9093-33D8-4CD4-9BB3-830E4E38A53E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588192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55109-459B-4DE7-B23B-70CE0CACC96D}" type="datetimeFigureOut">
              <a:rPr lang="ar-SA" smtClean="0"/>
              <a:t>09/01/33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D9093-33D8-4CD4-9BB3-830E4E38A53E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5608987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C55109-459B-4DE7-B23B-70CE0CACC96D}" type="datetimeFigureOut">
              <a:rPr lang="ar-SA" smtClean="0"/>
              <a:t>09/01/33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9D9093-33D8-4CD4-9BB3-830E4E38A53E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2521797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55.png"/><Relationship Id="rId7" Type="http://schemas.openxmlformats.org/officeDocument/2006/relationships/image" Target="../media/image59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10" Type="http://schemas.openxmlformats.org/officeDocument/2006/relationships/image" Target="../media/image62.png"/><Relationship Id="rId4" Type="http://schemas.openxmlformats.org/officeDocument/2006/relationships/image" Target="../media/image56.png"/><Relationship Id="rId9" Type="http://schemas.openxmlformats.org/officeDocument/2006/relationships/image" Target="../media/image6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image" Target="../media/image64.png"/><Relationship Id="rId7" Type="http://schemas.openxmlformats.org/officeDocument/2006/relationships/image" Target="../media/image68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10" Type="http://schemas.openxmlformats.org/officeDocument/2006/relationships/image" Target="../media/image71.png"/><Relationship Id="rId4" Type="http://schemas.openxmlformats.org/officeDocument/2006/relationships/image" Target="../media/image65.png"/><Relationship Id="rId9" Type="http://schemas.openxmlformats.org/officeDocument/2006/relationships/image" Target="../media/image7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3" Type="http://schemas.openxmlformats.org/officeDocument/2006/relationships/image" Target="../media/image73.png"/><Relationship Id="rId7" Type="http://schemas.openxmlformats.org/officeDocument/2006/relationships/image" Target="../media/image77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4" Type="http://schemas.openxmlformats.org/officeDocument/2006/relationships/image" Target="../media/image74.png"/><Relationship Id="rId9" Type="http://schemas.openxmlformats.org/officeDocument/2006/relationships/image" Target="../media/image7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png"/><Relationship Id="rId3" Type="http://schemas.openxmlformats.org/officeDocument/2006/relationships/image" Target="../media/image81.png"/><Relationship Id="rId7" Type="http://schemas.openxmlformats.org/officeDocument/2006/relationships/image" Target="../media/image85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4.png"/><Relationship Id="rId5" Type="http://schemas.openxmlformats.org/officeDocument/2006/relationships/image" Target="../media/image83.png"/><Relationship Id="rId4" Type="http://schemas.openxmlformats.org/officeDocument/2006/relationships/image" Target="../media/image82.png"/><Relationship Id="rId9" Type="http://schemas.openxmlformats.org/officeDocument/2006/relationships/image" Target="../media/image8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5.png"/><Relationship Id="rId4" Type="http://schemas.openxmlformats.org/officeDocument/2006/relationships/image" Target="../media/image9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1.png"/><Relationship Id="rId4" Type="http://schemas.openxmlformats.org/officeDocument/2006/relationships/image" Target="../media/image10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8.png"/><Relationship Id="rId5" Type="http://schemas.openxmlformats.org/officeDocument/2006/relationships/image" Target="../media/image107.png"/><Relationship Id="rId4" Type="http://schemas.openxmlformats.org/officeDocument/2006/relationships/image" Target="../media/image10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4.png"/><Relationship Id="rId4" Type="http://schemas.openxmlformats.org/officeDocument/2006/relationships/image" Target="../media/image11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81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4925" y="3167063"/>
            <a:ext cx="5191125" cy="47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9809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57150"/>
            <a:ext cx="8928100" cy="207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981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2613" y="2349500"/>
            <a:ext cx="2103437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981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225" y="2133600"/>
            <a:ext cx="6726238" cy="122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981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3573463"/>
            <a:ext cx="8818562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9814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413" y="4595813"/>
            <a:ext cx="6675437" cy="2195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9815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4652963"/>
            <a:ext cx="2220913" cy="143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مستطيل 8"/>
          <p:cNvSpPr/>
          <p:nvPr/>
        </p:nvSpPr>
        <p:spPr>
          <a:xfrm>
            <a:off x="3102018" y="5157192"/>
            <a:ext cx="1082348" cy="369332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ar-SA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شكل المعدة</a:t>
            </a:r>
          </a:p>
        </p:txBody>
      </p:sp>
      <p:sp>
        <p:nvSpPr>
          <p:cNvPr id="10" name="مستطيل 9"/>
          <p:cNvSpPr/>
          <p:nvPr/>
        </p:nvSpPr>
        <p:spPr>
          <a:xfrm>
            <a:off x="2424456" y="5589240"/>
            <a:ext cx="2013693" cy="369332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ar-SA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وظيفة المعدة وعملها .</a:t>
            </a:r>
          </a:p>
        </p:txBody>
      </p:sp>
      <p:sp>
        <p:nvSpPr>
          <p:cNvPr id="11" name="مستطيل 10"/>
          <p:cNvSpPr/>
          <p:nvPr/>
        </p:nvSpPr>
        <p:spPr>
          <a:xfrm>
            <a:off x="2404153" y="5949280"/>
            <a:ext cx="2031325" cy="369332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ar-SA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تأثيرها بمزاج صاحبها </a:t>
            </a:r>
          </a:p>
        </p:txBody>
      </p:sp>
      <p:sp>
        <p:nvSpPr>
          <p:cNvPr id="12" name="مستطيل 11"/>
          <p:cNvSpPr/>
          <p:nvPr/>
        </p:nvSpPr>
        <p:spPr>
          <a:xfrm>
            <a:off x="1523236" y="6372036"/>
            <a:ext cx="2956259" cy="369332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ar-SA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العادات الصحية التي تريح المعدة .</a:t>
            </a:r>
          </a:p>
        </p:txBody>
      </p:sp>
    </p:spTree>
    <p:extLst>
      <p:ext uri="{BB962C8B-B14F-4D97-AF65-F5344CB8AC3E}">
        <p14:creationId xmlns:p14="http://schemas.microsoft.com/office/powerpoint/2010/main" val="631072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9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98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98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98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98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9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19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0" dur="2000"/>
                                        <p:tgtEl>
                                          <p:spTgt spid="119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119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119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1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15888"/>
            <a:ext cx="8785225" cy="237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613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113" y="2565400"/>
            <a:ext cx="5840412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613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5229225"/>
            <a:ext cx="2967038" cy="157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67939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6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176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6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6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6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6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15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341438"/>
            <a:ext cx="4465638" cy="1281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715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025" y="44450"/>
            <a:ext cx="2263775" cy="566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715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5856" y="206921"/>
            <a:ext cx="2924175" cy="4857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715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5150" y="908050"/>
            <a:ext cx="199072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715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0338" y="963613"/>
            <a:ext cx="3757612" cy="449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7159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2636838"/>
            <a:ext cx="8280400" cy="202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7160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2863" y="4724400"/>
            <a:ext cx="2571750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7161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4652963"/>
            <a:ext cx="6264275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7162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5589588"/>
            <a:ext cx="7920038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مستطيل 10"/>
          <p:cNvSpPr/>
          <p:nvPr/>
        </p:nvSpPr>
        <p:spPr>
          <a:xfrm>
            <a:off x="811426" y="3068960"/>
            <a:ext cx="694421" cy="400110"/>
          </a:xfrm>
          <a:prstGeom prst="rect">
            <a:avLst/>
          </a:prstGeom>
          <a:ln>
            <a:noFill/>
          </a:ln>
          <a:effectLst>
            <a:outerShdw sx="1000" sy="1000" algn="ctr" rotWithShape="0">
              <a:srgbClr val="000000"/>
            </a:outerShdw>
          </a:effectLst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ar-SA" sz="2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الفتحة</a:t>
            </a:r>
          </a:p>
        </p:txBody>
      </p:sp>
      <p:sp>
        <p:nvSpPr>
          <p:cNvPr id="12" name="مستطيل 11"/>
          <p:cNvSpPr/>
          <p:nvPr/>
        </p:nvSpPr>
        <p:spPr>
          <a:xfrm>
            <a:off x="1936303" y="3429000"/>
            <a:ext cx="1183337" cy="400110"/>
          </a:xfrm>
          <a:prstGeom prst="rect">
            <a:avLst/>
          </a:prstGeom>
          <a:ln>
            <a:noFill/>
          </a:ln>
          <a:effectLst>
            <a:outerShdw sx="1000" sy="1000" algn="ctr" rotWithShape="0">
              <a:srgbClr val="000000"/>
            </a:outerShdw>
          </a:effectLst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ar-SA" sz="2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جمع تكسيرٍ </a:t>
            </a:r>
          </a:p>
        </p:txBody>
      </p:sp>
      <p:sp>
        <p:nvSpPr>
          <p:cNvPr id="13" name="مستطيل 12"/>
          <p:cNvSpPr/>
          <p:nvPr/>
        </p:nvSpPr>
        <p:spPr>
          <a:xfrm>
            <a:off x="3331707" y="3789040"/>
            <a:ext cx="755335" cy="400110"/>
          </a:xfrm>
          <a:prstGeom prst="rect">
            <a:avLst/>
          </a:prstGeom>
          <a:ln>
            <a:noFill/>
          </a:ln>
          <a:effectLst>
            <a:outerShdw sx="1000" sy="1000" algn="ctr" rotWithShape="0">
              <a:srgbClr val="000000"/>
            </a:outerShdw>
          </a:effectLst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ar-SA" sz="2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الجسم </a:t>
            </a:r>
          </a:p>
        </p:txBody>
      </p:sp>
      <p:sp>
        <p:nvSpPr>
          <p:cNvPr id="14" name="مستطيل 13"/>
          <p:cNvSpPr/>
          <p:nvPr/>
        </p:nvSpPr>
        <p:spPr>
          <a:xfrm>
            <a:off x="2294868" y="3822493"/>
            <a:ext cx="572593" cy="400110"/>
          </a:xfrm>
          <a:prstGeom prst="rect">
            <a:avLst/>
          </a:prstGeom>
          <a:ln>
            <a:noFill/>
          </a:ln>
          <a:effectLst>
            <a:outerShdw sx="1000" sy="1000" algn="ctr" rotWithShape="0">
              <a:srgbClr val="000000"/>
            </a:outerShdw>
          </a:effectLst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ar-SA" sz="2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مفردٌ</a:t>
            </a:r>
          </a:p>
        </p:txBody>
      </p:sp>
      <p:sp>
        <p:nvSpPr>
          <p:cNvPr id="15" name="مستطيل 14"/>
          <p:cNvSpPr/>
          <p:nvPr/>
        </p:nvSpPr>
        <p:spPr>
          <a:xfrm>
            <a:off x="3269316" y="4221088"/>
            <a:ext cx="971741" cy="400110"/>
          </a:xfrm>
          <a:prstGeom prst="rect">
            <a:avLst/>
          </a:prstGeom>
          <a:ln>
            <a:noFill/>
          </a:ln>
          <a:effectLst>
            <a:outerShdw sx="1000" sy="1000" algn="ctr" rotWithShape="0">
              <a:srgbClr val="000000"/>
            </a:outerShdw>
          </a:effectLst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ar-SA" sz="2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الأعْراض</a:t>
            </a:r>
          </a:p>
        </p:txBody>
      </p:sp>
      <p:sp>
        <p:nvSpPr>
          <p:cNvPr id="16" name="مستطيل 15"/>
          <p:cNvSpPr/>
          <p:nvPr/>
        </p:nvSpPr>
        <p:spPr>
          <a:xfrm>
            <a:off x="811426" y="3851756"/>
            <a:ext cx="694421" cy="400110"/>
          </a:xfrm>
          <a:prstGeom prst="rect">
            <a:avLst/>
          </a:prstGeom>
          <a:ln>
            <a:noFill/>
          </a:ln>
          <a:effectLst>
            <a:outerShdw sx="1000" sy="1000" algn="ctr" rotWithShape="0">
              <a:srgbClr val="000000"/>
            </a:outerShdw>
          </a:effectLst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ar-SA" sz="2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الفتحة</a:t>
            </a:r>
          </a:p>
        </p:txBody>
      </p:sp>
      <p:sp>
        <p:nvSpPr>
          <p:cNvPr id="17" name="مستطيل 16"/>
          <p:cNvSpPr/>
          <p:nvPr/>
        </p:nvSpPr>
        <p:spPr>
          <a:xfrm>
            <a:off x="811426" y="4221088"/>
            <a:ext cx="694421" cy="400110"/>
          </a:xfrm>
          <a:prstGeom prst="rect">
            <a:avLst/>
          </a:prstGeom>
          <a:ln>
            <a:noFill/>
          </a:ln>
          <a:effectLst>
            <a:outerShdw sx="1000" sy="1000" algn="ctr" rotWithShape="0">
              <a:srgbClr val="000000"/>
            </a:outerShdw>
          </a:effectLst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ar-SA" sz="2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الفتحة</a:t>
            </a:r>
          </a:p>
        </p:txBody>
      </p:sp>
      <p:sp>
        <p:nvSpPr>
          <p:cNvPr id="18" name="مستطيل 17"/>
          <p:cNvSpPr/>
          <p:nvPr/>
        </p:nvSpPr>
        <p:spPr>
          <a:xfrm>
            <a:off x="2069481" y="4829090"/>
            <a:ext cx="628697" cy="400110"/>
          </a:xfrm>
          <a:prstGeom prst="rect">
            <a:avLst/>
          </a:prstGeom>
          <a:ln>
            <a:noFill/>
          </a:ln>
          <a:effectLst>
            <a:outerShdw sx="1000" sy="1000" algn="ctr" rotWithShape="0">
              <a:srgbClr val="000000"/>
            </a:outerShdw>
          </a:effectLst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ar-SA" sz="2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مفرداً</a:t>
            </a:r>
          </a:p>
        </p:txBody>
      </p:sp>
      <p:sp>
        <p:nvSpPr>
          <p:cNvPr id="19" name="مستطيل 18"/>
          <p:cNvSpPr/>
          <p:nvPr/>
        </p:nvSpPr>
        <p:spPr>
          <a:xfrm>
            <a:off x="217222" y="4797152"/>
            <a:ext cx="1112804" cy="400110"/>
          </a:xfrm>
          <a:prstGeom prst="rect">
            <a:avLst/>
          </a:prstGeom>
          <a:ln>
            <a:noFill/>
          </a:ln>
          <a:effectLst>
            <a:outerShdw sx="1000" sy="1000" algn="ctr" rotWithShape="0">
              <a:srgbClr val="000000"/>
            </a:outerShdw>
          </a:effectLst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ar-SA" sz="2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جمع تكسير</a:t>
            </a:r>
          </a:p>
        </p:txBody>
      </p:sp>
    </p:spTree>
    <p:extLst>
      <p:ext uri="{BB962C8B-B14F-4D97-AF65-F5344CB8AC3E}">
        <p14:creationId xmlns:p14="http://schemas.microsoft.com/office/powerpoint/2010/main" val="3263897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7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77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7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7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7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7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6" dur="500"/>
                                        <p:tgtEl>
                                          <p:spTgt spid="177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77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7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7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7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77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 nodeType="clickPar">
                      <p:stCondLst>
                        <p:cond delay="indefinite"/>
                      </p:stCondLst>
                      <p:childTnLst>
                        <p:par>
                          <p:cTn id="1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80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 nodeType="clickPar">
                      <p:stCondLst>
                        <p:cond delay="indefinite"/>
                      </p:stCondLst>
                      <p:childTnLst>
                        <p:par>
                          <p:cTn id="1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77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77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177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 nodeType="clickPar">
                      <p:stCondLst>
                        <p:cond delay="indefinite"/>
                      </p:stCondLst>
                      <p:childTnLst>
                        <p:par>
                          <p:cTn id="1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77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77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77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 nodeType="clickPar">
                      <p:stCondLst>
                        <p:cond delay="indefinite"/>
                      </p:stCondLst>
                      <p:childTnLst>
                        <p:par>
                          <p:cTn id="1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 nodeType="clickPar">
                      <p:stCondLst>
                        <p:cond delay="indefinite"/>
                      </p:stCondLst>
                      <p:childTnLst>
                        <p:par>
                          <p:cTn id="1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2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 nodeType="clickPar">
                      <p:stCondLst>
                        <p:cond delay="indefinite"/>
                      </p:stCondLst>
                      <p:childTnLst>
                        <p:par>
                          <p:cTn id="1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177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177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177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81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388" y="115888"/>
            <a:ext cx="1858962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817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98425"/>
            <a:ext cx="617538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818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115888"/>
            <a:ext cx="5800725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818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692150"/>
            <a:ext cx="8443912" cy="204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818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708275"/>
            <a:ext cx="8401050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8183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3213100"/>
            <a:ext cx="627062" cy="62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8184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3429000"/>
            <a:ext cx="5880100" cy="487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8185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3933825"/>
            <a:ext cx="7929562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8186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5949950"/>
            <a:ext cx="55435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مستطيل 10"/>
          <p:cNvSpPr>
            <a:spLocks noChangeArrowheads="1"/>
          </p:cNvSpPr>
          <p:nvPr/>
        </p:nvSpPr>
        <p:spPr bwMode="auto">
          <a:xfrm>
            <a:off x="3365500" y="1900238"/>
            <a:ext cx="11350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b="1">
                <a:solidFill>
                  <a:srgbClr val="FF0000"/>
                </a:solidFill>
              </a:rPr>
              <a:t>الخضراوات </a:t>
            </a:r>
          </a:p>
        </p:txBody>
      </p:sp>
      <p:sp>
        <p:nvSpPr>
          <p:cNvPr id="12" name="مستطيل 11"/>
          <p:cNvSpPr>
            <a:spLocks noChangeArrowheads="1"/>
          </p:cNvSpPr>
          <p:nvPr/>
        </p:nvSpPr>
        <p:spPr bwMode="auto">
          <a:xfrm>
            <a:off x="1970088" y="1908175"/>
            <a:ext cx="14493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b="1">
                <a:solidFill>
                  <a:srgbClr val="FF0000"/>
                </a:solidFill>
              </a:rPr>
              <a:t>جمعُ مؤنث سالمٌ </a:t>
            </a:r>
          </a:p>
        </p:txBody>
      </p:sp>
      <p:sp>
        <p:nvSpPr>
          <p:cNvPr id="13" name="مستطيل 12"/>
          <p:cNvSpPr>
            <a:spLocks noChangeArrowheads="1"/>
          </p:cNvSpPr>
          <p:nvPr/>
        </p:nvSpPr>
        <p:spPr bwMode="auto">
          <a:xfrm>
            <a:off x="107950" y="1916113"/>
            <a:ext cx="19431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ar-SA" b="1">
                <a:solidFill>
                  <a:srgbClr val="FF0000"/>
                </a:solidFill>
              </a:rPr>
              <a:t>الكسرةُ نيابةٌ عنِ الفتحة </a:t>
            </a:r>
          </a:p>
        </p:txBody>
      </p:sp>
      <p:sp>
        <p:nvSpPr>
          <p:cNvPr id="14" name="مستطيل 13"/>
          <p:cNvSpPr>
            <a:spLocks noChangeArrowheads="1"/>
          </p:cNvSpPr>
          <p:nvPr/>
        </p:nvSpPr>
        <p:spPr bwMode="auto">
          <a:xfrm>
            <a:off x="3635375" y="2276475"/>
            <a:ext cx="8651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b="1">
                <a:solidFill>
                  <a:srgbClr val="FF0000"/>
                </a:solidFill>
              </a:rPr>
              <a:t>النشويات</a:t>
            </a:r>
          </a:p>
        </p:txBody>
      </p:sp>
      <p:sp>
        <p:nvSpPr>
          <p:cNvPr id="15" name="مستطيل 14"/>
          <p:cNvSpPr>
            <a:spLocks noChangeArrowheads="1"/>
          </p:cNvSpPr>
          <p:nvPr/>
        </p:nvSpPr>
        <p:spPr bwMode="auto">
          <a:xfrm>
            <a:off x="1970088" y="2284413"/>
            <a:ext cx="14493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b="1">
                <a:solidFill>
                  <a:srgbClr val="FF0000"/>
                </a:solidFill>
              </a:rPr>
              <a:t>جمعُ مؤنث سالمٌ </a:t>
            </a:r>
          </a:p>
        </p:txBody>
      </p:sp>
      <p:sp>
        <p:nvSpPr>
          <p:cNvPr id="16" name="مستطيل 15"/>
          <p:cNvSpPr>
            <a:spLocks noChangeArrowheads="1"/>
          </p:cNvSpPr>
          <p:nvPr/>
        </p:nvSpPr>
        <p:spPr bwMode="auto">
          <a:xfrm>
            <a:off x="107950" y="2292350"/>
            <a:ext cx="19431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ar-SA" b="1">
                <a:solidFill>
                  <a:srgbClr val="FF0000"/>
                </a:solidFill>
              </a:rPr>
              <a:t>الكسرةُ نيابةٌ عنِ الفتحة </a:t>
            </a:r>
          </a:p>
        </p:txBody>
      </p:sp>
      <p:sp>
        <p:nvSpPr>
          <p:cNvPr id="17" name="مستطيل 16"/>
          <p:cNvSpPr/>
          <p:nvPr/>
        </p:nvSpPr>
        <p:spPr>
          <a:xfrm>
            <a:off x="3419872" y="2886389"/>
            <a:ext cx="2304256" cy="40011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ar-SA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الكسرةُ بدلاً عنِ الفتحة </a:t>
            </a:r>
          </a:p>
        </p:txBody>
      </p:sp>
      <p:sp>
        <p:nvSpPr>
          <p:cNvPr id="18" name="مستطيل 17"/>
          <p:cNvSpPr/>
          <p:nvPr/>
        </p:nvSpPr>
        <p:spPr>
          <a:xfrm>
            <a:off x="3696753" y="5019225"/>
            <a:ext cx="9092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ar-SA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نَوعَينِ </a:t>
            </a:r>
          </a:p>
        </p:txBody>
      </p:sp>
      <p:sp>
        <p:nvSpPr>
          <p:cNvPr id="19" name="مستطيل 18"/>
          <p:cNvSpPr/>
          <p:nvPr/>
        </p:nvSpPr>
        <p:spPr>
          <a:xfrm>
            <a:off x="2771800" y="5013176"/>
            <a:ext cx="6495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ar-SA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مثنى</a:t>
            </a:r>
          </a:p>
        </p:txBody>
      </p:sp>
      <p:sp>
        <p:nvSpPr>
          <p:cNvPr id="20" name="مستطيل 19"/>
          <p:cNvSpPr/>
          <p:nvPr/>
        </p:nvSpPr>
        <p:spPr>
          <a:xfrm>
            <a:off x="1501304" y="4983559"/>
            <a:ext cx="6238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ar-SA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الياء</a:t>
            </a:r>
          </a:p>
        </p:txBody>
      </p:sp>
      <p:sp>
        <p:nvSpPr>
          <p:cNvPr id="21" name="مستطيل 20"/>
          <p:cNvSpPr/>
          <p:nvPr/>
        </p:nvSpPr>
        <p:spPr>
          <a:xfrm>
            <a:off x="3651869" y="5415607"/>
            <a:ext cx="92845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ar-SA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فحصين</a:t>
            </a:r>
          </a:p>
        </p:txBody>
      </p:sp>
      <p:sp>
        <p:nvSpPr>
          <p:cNvPr id="22" name="مستطيل 21"/>
          <p:cNvSpPr/>
          <p:nvPr/>
        </p:nvSpPr>
        <p:spPr>
          <a:xfrm>
            <a:off x="2746152" y="5409558"/>
            <a:ext cx="6495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ar-SA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مثنى</a:t>
            </a:r>
          </a:p>
        </p:txBody>
      </p:sp>
      <p:sp>
        <p:nvSpPr>
          <p:cNvPr id="23" name="مستطيل 22"/>
          <p:cNvSpPr/>
          <p:nvPr/>
        </p:nvSpPr>
        <p:spPr>
          <a:xfrm>
            <a:off x="1475656" y="5379941"/>
            <a:ext cx="6238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ar-SA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الياء</a:t>
            </a:r>
          </a:p>
        </p:txBody>
      </p:sp>
      <p:sp>
        <p:nvSpPr>
          <p:cNvPr id="24" name="مستطيل 23"/>
          <p:cNvSpPr/>
          <p:nvPr/>
        </p:nvSpPr>
        <p:spPr>
          <a:xfrm>
            <a:off x="5292080" y="6063679"/>
            <a:ext cx="6238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ar-SA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الياء</a:t>
            </a:r>
          </a:p>
        </p:txBody>
      </p:sp>
    </p:spTree>
    <p:extLst>
      <p:ext uri="{BB962C8B-B14F-4D97-AF65-F5344CB8AC3E}">
        <p14:creationId xmlns:p14="http://schemas.microsoft.com/office/powerpoint/2010/main" val="3056797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8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78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8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178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781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781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78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78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8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781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78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78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 nodeType="clickPar">
                      <p:stCondLst>
                        <p:cond delay="indefinite"/>
                      </p:stCondLst>
                      <p:childTnLst>
                        <p:par>
                          <p:cTn id="10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8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2000"/>
                                        <p:tgtEl>
                                          <p:spTgt spid="1781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2000" fill="hold"/>
                                        <p:tgtEl>
                                          <p:spTgt spid="1781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000" fill="hold"/>
                                        <p:tgtEl>
                                          <p:spTgt spid="178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0" fill="hold"/>
                                        <p:tgtEl>
                                          <p:spTgt spid="178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 nodeType="clickPar">
                      <p:stCondLst>
                        <p:cond delay="indefinite"/>
                      </p:stCondLst>
                      <p:childTnLst>
                        <p:par>
                          <p:cTn id="1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6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78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78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178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 nodeType="clickPar">
                      <p:stCondLst>
                        <p:cond delay="indefinite"/>
                      </p:stCondLst>
                      <p:childTnLst>
                        <p:par>
                          <p:cTn id="1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5" dur="500"/>
                                        <p:tgtEl>
                                          <p:spTgt spid="178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 nodeType="clickPar">
                      <p:stCondLst>
                        <p:cond delay="indefinite"/>
                      </p:stCondLst>
                      <p:childTnLst>
                        <p:par>
                          <p:cTn id="1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8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77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1" dur="770" decel="100000"/>
                                        <p:tgtEl>
                                          <p:spTgt spid="1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3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33" dur="77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3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35" dur="77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 nodeType="clickPar">
                      <p:stCondLst>
                        <p:cond delay="indefinite"/>
                      </p:stCondLst>
                      <p:childTnLst>
                        <p:par>
                          <p:cTn id="1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 nodeType="clickPar">
                      <p:stCondLst>
                        <p:cond delay="indefinite"/>
                      </p:stCondLst>
                      <p:childTnLst>
                        <p:par>
                          <p:cTn id="1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 nodeType="clickPar">
                      <p:stCondLst>
                        <p:cond delay="indefinite"/>
                      </p:stCondLst>
                      <p:childTnLst>
                        <p:par>
                          <p:cTn id="1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3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 nodeType="clickPar">
                      <p:stCondLst>
                        <p:cond delay="indefinite"/>
                      </p:stCondLst>
                      <p:childTnLst>
                        <p:par>
                          <p:cTn id="1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 nodeType="clickPar">
                      <p:stCondLst>
                        <p:cond delay="indefinite"/>
                      </p:stCondLst>
                      <p:childTnLst>
                        <p:par>
                          <p:cTn id="1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2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7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7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7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 nodeType="clickPar">
                      <p:stCondLst>
                        <p:cond delay="indefinite"/>
                      </p:stCondLst>
                      <p:childTnLst>
                        <p:par>
                          <p:cTn id="1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1781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178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178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 nodeType="clickPar">
                      <p:stCondLst>
                        <p:cond delay="indefinite"/>
                      </p:stCondLst>
                      <p:childTnLst>
                        <p:par>
                          <p:cTn id="1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206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2781300"/>
            <a:ext cx="8208963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920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44450"/>
            <a:ext cx="585788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920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3084513"/>
            <a:ext cx="538163" cy="560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920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675" y="60325"/>
            <a:ext cx="5995988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9205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576263"/>
            <a:ext cx="8712200" cy="227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9207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3357563"/>
            <a:ext cx="33845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9208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3789363"/>
            <a:ext cx="8753475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9209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5816600"/>
            <a:ext cx="8785225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مستطيل 9"/>
          <p:cNvSpPr/>
          <p:nvPr/>
        </p:nvSpPr>
        <p:spPr>
          <a:xfrm>
            <a:off x="3409629" y="1484784"/>
            <a:ext cx="1090363" cy="40011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ar-SA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المزارعين</a:t>
            </a:r>
          </a:p>
        </p:txBody>
      </p:sp>
      <p:sp>
        <p:nvSpPr>
          <p:cNvPr id="11" name="مستطيل 10"/>
          <p:cNvSpPr/>
          <p:nvPr/>
        </p:nvSpPr>
        <p:spPr>
          <a:xfrm>
            <a:off x="1733319" y="1484784"/>
            <a:ext cx="1614545" cy="40011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ar-SA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جمعُ مذكَّرٍ سالمٌ </a:t>
            </a:r>
          </a:p>
        </p:txBody>
      </p:sp>
      <p:sp>
        <p:nvSpPr>
          <p:cNvPr id="12" name="مستطيل 11"/>
          <p:cNvSpPr/>
          <p:nvPr/>
        </p:nvSpPr>
        <p:spPr>
          <a:xfrm>
            <a:off x="800206" y="1484784"/>
            <a:ext cx="583814" cy="40011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ar-SA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الياء</a:t>
            </a:r>
          </a:p>
        </p:txBody>
      </p:sp>
      <p:sp>
        <p:nvSpPr>
          <p:cNvPr id="13" name="مستطيل 12"/>
          <p:cNvSpPr/>
          <p:nvPr/>
        </p:nvSpPr>
        <p:spPr>
          <a:xfrm>
            <a:off x="3533187" y="2204864"/>
            <a:ext cx="894797" cy="40011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ar-SA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الباحثين</a:t>
            </a:r>
          </a:p>
        </p:txBody>
      </p:sp>
      <p:sp>
        <p:nvSpPr>
          <p:cNvPr id="14" name="مستطيل 13"/>
          <p:cNvSpPr/>
          <p:nvPr/>
        </p:nvSpPr>
        <p:spPr>
          <a:xfrm>
            <a:off x="1733319" y="2204864"/>
            <a:ext cx="1614545" cy="40011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ar-SA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جمعُ مذكَّرٍ سالمٌ </a:t>
            </a:r>
          </a:p>
        </p:txBody>
      </p:sp>
      <p:sp>
        <p:nvSpPr>
          <p:cNvPr id="15" name="مستطيل 14"/>
          <p:cNvSpPr/>
          <p:nvPr/>
        </p:nvSpPr>
        <p:spPr>
          <a:xfrm>
            <a:off x="800206" y="2204864"/>
            <a:ext cx="583814" cy="40011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ar-SA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الياء</a:t>
            </a:r>
          </a:p>
        </p:txBody>
      </p:sp>
      <p:sp>
        <p:nvSpPr>
          <p:cNvPr id="16" name="مستطيل 15"/>
          <p:cNvSpPr/>
          <p:nvPr/>
        </p:nvSpPr>
        <p:spPr>
          <a:xfrm>
            <a:off x="5388271" y="2875238"/>
            <a:ext cx="6238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ar-SA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الياء</a:t>
            </a:r>
          </a:p>
        </p:txBody>
      </p:sp>
      <p:sp>
        <p:nvSpPr>
          <p:cNvPr id="17" name="مستطيل 16"/>
          <p:cNvSpPr/>
          <p:nvPr/>
        </p:nvSpPr>
        <p:spPr>
          <a:xfrm>
            <a:off x="998481" y="2875238"/>
            <a:ext cx="179408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ar-SA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جمعُ مذكَّرٍ سالمٌ </a:t>
            </a:r>
          </a:p>
        </p:txBody>
      </p:sp>
      <p:sp>
        <p:nvSpPr>
          <p:cNvPr id="18" name="مستطيل 17"/>
          <p:cNvSpPr/>
          <p:nvPr/>
        </p:nvSpPr>
        <p:spPr>
          <a:xfrm>
            <a:off x="1732849" y="4149080"/>
            <a:ext cx="10983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ar-SA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مفعول </a:t>
            </a:r>
            <a:r>
              <a:rPr lang="ar-SA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به</a:t>
            </a:r>
            <a:endParaRPr lang="ar-SA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9" name="مستطيل 18"/>
          <p:cNvSpPr/>
          <p:nvPr/>
        </p:nvSpPr>
        <p:spPr>
          <a:xfrm>
            <a:off x="1732849" y="4594138"/>
            <a:ext cx="10983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ar-SA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مفعول </a:t>
            </a:r>
            <a:r>
              <a:rPr lang="ar-SA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به</a:t>
            </a:r>
            <a:endParaRPr lang="ar-SA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41391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92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792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79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79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179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79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7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770" decel="100000"/>
                                        <p:tgtEl>
                                          <p:spTgt spid="1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6" dur="77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8" dur="77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792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79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79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000"/>
                                        <p:tgtEl>
                                          <p:spTgt spid="1792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1792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179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0" fill="hold"/>
                                        <p:tgtEl>
                                          <p:spTgt spid="179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79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79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179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 nodeType="clickPar">
                      <p:stCondLst>
                        <p:cond delay="indefinite"/>
                      </p:stCondLst>
                      <p:childTnLst>
                        <p:par>
                          <p:cTn id="1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8" dur="500"/>
                                        <p:tgtEl>
                                          <p:spTgt spid="179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 nodeType="clickPar">
                      <p:stCondLst>
                        <p:cond delay="indefinite"/>
                      </p:stCondLst>
                      <p:childTnLst>
                        <p:par>
                          <p:cTn id="1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80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 nodeType="clickPar">
                      <p:stCondLst>
                        <p:cond delay="indefinite"/>
                      </p:stCondLst>
                      <p:childTnLst>
                        <p:par>
                          <p:cTn id="1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1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 nodeType="clickPar">
                      <p:stCondLst>
                        <p:cond delay="indefinite"/>
                      </p:stCondLst>
                      <p:childTnLst>
                        <p:par>
                          <p:cTn id="1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9" dur="500"/>
                                        <p:tgtEl>
                                          <p:spTgt spid="179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2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6988" y="4221163"/>
            <a:ext cx="5286375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02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39688"/>
            <a:ext cx="7837487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02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2200" y="549275"/>
            <a:ext cx="5332413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02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8" y="981075"/>
            <a:ext cx="8964612" cy="329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مستطيل 4"/>
          <p:cNvSpPr/>
          <p:nvPr/>
        </p:nvSpPr>
        <p:spPr>
          <a:xfrm>
            <a:off x="7450347" y="3789040"/>
            <a:ext cx="938077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ar-SA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الفتحة</a:t>
            </a:r>
          </a:p>
        </p:txBody>
      </p:sp>
      <p:sp>
        <p:nvSpPr>
          <p:cNvPr id="6" name="مستطيل 5"/>
          <p:cNvSpPr/>
          <p:nvPr/>
        </p:nvSpPr>
        <p:spPr>
          <a:xfrm>
            <a:off x="5142757" y="3717032"/>
            <a:ext cx="1013419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ar-SA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الكسرة</a:t>
            </a:r>
          </a:p>
        </p:txBody>
      </p:sp>
      <p:sp>
        <p:nvSpPr>
          <p:cNvPr id="7" name="مستطيل 6"/>
          <p:cNvSpPr/>
          <p:nvPr/>
        </p:nvSpPr>
        <p:spPr>
          <a:xfrm>
            <a:off x="3042338" y="3728183"/>
            <a:ext cx="731290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ar-SA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الياء</a:t>
            </a:r>
          </a:p>
        </p:txBody>
      </p:sp>
      <p:sp>
        <p:nvSpPr>
          <p:cNvPr id="8" name="مستطيل 7"/>
          <p:cNvSpPr/>
          <p:nvPr/>
        </p:nvSpPr>
        <p:spPr>
          <a:xfrm>
            <a:off x="667142" y="3761636"/>
            <a:ext cx="731290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ar-SA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الياء</a:t>
            </a:r>
          </a:p>
        </p:txBody>
      </p:sp>
      <p:pic>
        <p:nvPicPr>
          <p:cNvPr id="1802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6738" y="4652963"/>
            <a:ext cx="5929312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023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9988" y="5445125"/>
            <a:ext cx="4129087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0232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8863" y="6021388"/>
            <a:ext cx="416718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0233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5410200"/>
            <a:ext cx="2763838" cy="1331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مستطيل 13"/>
          <p:cNvSpPr/>
          <p:nvPr/>
        </p:nvSpPr>
        <p:spPr>
          <a:xfrm>
            <a:off x="5292080" y="97468"/>
            <a:ext cx="821059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ar-SA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الألف</a:t>
            </a:r>
          </a:p>
        </p:txBody>
      </p:sp>
    </p:spTree>
    <p:extLst>
      <p:ext uri="{BB962C8B-B14F-4D97-AF65-F5344CB8AC3E}">
        <p14:creationId xmlns:p14="http://schemas.microsoft.com/office/powerpoint/2010/main" val="1328766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80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02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0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0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8" dur="2000"/>
                                        <p:tgtEl>
                                          <p:spTgt spid="180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5" dur="500"/>
                                        <p:tgtEl>
                                          <p:spTgt spid="180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4" dur="2000"/>
                                        <p:tgtEl>
                                          <p:spTgt spid="180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9" dur="500"/>
                                        <p:tgtEl>
                                          <p:spTgt spid="180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4" dur="500"/>
                                        <p:tgtEl>
                                          <p:spTgt spid="180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2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44450"/>
            <a:ext cx="2532062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12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692150"/>
            <a:ext cx="8928100" cy="612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61907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81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81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2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80963"/>
            <a:ext cx="8964613" cy="572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22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" y="5789613"/>
            <a:ext cx="2546350" cy="1023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1053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2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82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32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7675" y="44450"/>
            <a:ext cx="2311400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32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82550"/>
            <a:ext cx="2171700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33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20713"/>
            <a:ext cx="8113712" cy="176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33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420938"/>
            <a:ext cx="8569325" cy="427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67863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3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1832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1832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183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183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3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3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83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83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3068638"/>
            <a:ext cx="8856663" cy="371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44450"/>
            <a:ext cx="7345363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3913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43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843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843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843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84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34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650" y="2492375"/>
            <a:ext cx="1270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53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44450"/>
            <a:ext cx="8785225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53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2133600"/>
            <a:ext cx="1835150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534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2922588"/>
            <a:ext cx="8683625" cy="387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77789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85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5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5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5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5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534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53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534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53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534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53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534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534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85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78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7350" y="1363663"/>
            <a:ext cx="3568700" cy="342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8785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7338" y="47625"/>
            <a:ext cx="24272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878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4938" y="100013"/>
            <a:ext cx="3841750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878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7825" y="765175"/>
            <a:ext cx="1038225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878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692150"/>
            <a:ext cx="3876675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8790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2413" y="4797425"/>
            <a:ext cx="4973637" cy="487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8791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975" y="5273675"/>
            <a:ext cx="6732588" cy="151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مستطيل 8"/>
          <p:cNvSpPr/>
          <p:nvPr/>
        </p:nvSpPr>
        <p:spPr>
          <a:xfrm>
            <a:off x="4932040" y="6309320"/>
            <a:ext cx="702436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ar-SA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الواو</a:t>
            </a:r>
          </a:p>
        </p:txBody>
      </p:sp>
      <p:sp>
        <p:nvSpPr>
          <p:cNvPr id="10" name="مربع نص 9"/>
          <p:cNvSpPr txBox="1">
            <a:spLocks noChangeArrowheads="1"/>
          </p:cNvSpPr>
          <p:nvPr/>
        </p:nvSpPr>
        <p:spPr bwMode="auto">
          <a:xfrm>
            <a:off x="5962650" y="5827713"/>
            <a:ext cx="3603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ar-SA" sz="2400">
                <a:solidFill>
                  <a:srgbClr val="FF0000"/>
                </a:solidFill>
                <a:latin typeface="Meiryo" pitchFamily="34" charset="-128"/>
                <a:ea typeface="Meiryo" pitchFamily="34" charset="-128"/>
                <a:cs typeface="Meiryo" pitchFamily="34" charset="-128"/>
              </a:rPr>
              <a:t>✔</a:t>
            </a:r>
            <a:endParaRPr lang="ar-SA" sz="24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8775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8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8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187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187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187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187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5" dur="500"/>
                                        <p:tgtEl>
                                          <p:spTgt spid="118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87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87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8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87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87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87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4" dur="2000"/>
                                        <p:tgtEl>
                                          <p:spTgt spid="118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63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22225"/>
            <a:ext cx="8891588" cy="678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65698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6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73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8" y="33338"/>
            <a:ext cx="8964612" cy="670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91185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87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4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7275" y="44450"/>
            <a:ext cx="2466975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84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413" y="44450"/>
            <a:ext cx="27368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84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560388"/>
            <a:ext cx="6542087" cy="1214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842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850" y="1268413"/>
            <a:ext cx="1547813" cy="39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842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844675"/>
            <a:ext cx="8640762" cy="4875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1333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884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884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88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88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8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8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8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88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84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84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8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8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188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4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8" y="115888"/>
            <a:ext cx="8964612" cy="2239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94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420938"/>
            <a:ext cx="8785225" cy="430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4976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9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89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46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987425"/>
            <a:ext cx="8861425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04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404813"/>
            <a:ext cx="6858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046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200" y="88900"/>
            <a:ext cx="4886325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046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8" y="1484313"/>
            <a:ext cx="8964612" cy="522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66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04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0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90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0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90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04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04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0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904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904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90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90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90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4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15888"/>
            <a:ext cx="8777288" cy="340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40727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91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5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2813" y="53975"/>
            <a:ext cx="533400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25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4450"/>
            <a:ext cx="1481138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251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8" y="560388"/>
            <a:ext cx="8964612" cy="618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93947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25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925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925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925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92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192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8988" y="58738"/>
            <a:ext cx="2466975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80963"/>
            <a:ext cx="3016250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353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8" y="669925"/>
            <a:ext cx="8964612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1876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35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35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3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7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515938"/>
            <a:ext cx="7920037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7761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163" y="69850"/>
            <a:ext cx="3624262" cy="47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776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4025" y="1773238"/>
            <a:ext cx="6042025" cy="48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776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2349500"/>
            <a:ext cx="7056437" cy="445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7765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" y="2781300"/>
            <a:ext cx="1873250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مستطيل 7"/>
          <p:cNvSpPr/>
          <p:nvPr/>
        </p:nvSpPr>
        <p:spPr>
          <a:xfrm>
            <a:off x="7120981" y="2996952"/>
            <a:ext cx="941283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ar-SA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الضمة </a:t>
            </a:r>
          </a:p>
        </p:txBody>
      </p:sp>
      <p:sp>
        <p:nvSpPr>
          <p:cNvPr id="9" name="مستطيل 8"/>
          <p:cNvSpPr/>
          <p:nvPr/>
        </p:nvSpPr>
        <p:spPr>
          <a:xfrm>
            <a:off x="7020272" y="4612722"/>
            <a:ext cx="1058303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ar-SA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السكون </a:t>
            </a:r>
          </a:p>
        </p:txBody>
      </p:sp>
      <p:sp>
        <p:nvSpPr>
          <p:cNvPr id="10" name="مستطيل 9"/>
          <p:cNvSpPr/>
          <p:nvPr/>
        </p:nvSpPr>
        <p:spPr>
          <a:xfrm>
            <a:off x="7191679" y="5157192"/>
            <a:ext cx="835485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ar-SA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الفتحة</a:t>
            </a:r>
          </a:p>
        </p:txBody>
      </p:sp>
      <p:sp>
        <p:nvSpPr>
          <p:cNvPr id="11" name="مستطيل 10"/>
          <p:cNvSpPr/>
          <p:nvPr/>
        </p:nvSpPr>
        <p:spPr>
          <a:xfrm>
            <a:off x="4033656" y="2996952"/>
            <a:ext cx="111440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ar-SA" sz="2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متساويتان</a:t>
            </a:r>
          </a:p>
        </p:txBody>
      </p:sp>
      <p:sp>
        <p:nvSpPr>
          <p:cNvPr id="13" name="مستطيل 12"/>
          <p:cNvSpPr>
            <a:spLocks noChangeArrowheads="1"/>
          </p:cNvSpPr>
          <p:nvPr/>
        </p:nvSpPr>
        <p:spPr bwMode="auto">
          <a:xfrm>
            <a:off x="7308850" y="549275"/>
            <a:ext cx="7556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000" b="1">
                <a:solidFill>
                  <a:srgbClr val="7030A0"/>
                </a:solidFill>
              </a:rPr>
              <a:t>رُؤُوس</a:t>
            </a:r>
          </a:p>
        </p:txBody>
      </p:sp>
      <p:sp>
        <p:nvSpPr>
          <p:cNvPr id="14" name="مستطيل 13"/>
          <p:cNvSpPr>
            <a:spLocks noChangeArrowheads="1"/>
          </p:cNvSpPr>
          <p:nvPr/>
        </p:nvSpPr>
        <p:spPr bwMode="auto">
          <a:xfrm>
            <a:off x="7348538" y="1116013"/>
            <a:ext cx="7159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000" b="1">
                <a:solidFill>
                  <a:srgbClr val="7030A0"/>
                </a:solidFill>
              </a:rPr>
              <a:t>تملؤها</a:t>
            </a:r>
          </a:p>
        </p:txBody>
      </p:sp>
      <p:sp>
        <p:nvSpPr>
          <p:cNvPr id="15" name="مستطيل 14"/>
          <p:cNvSpPr>
            <a:spLocks noChangeArrowheads="1"/>
          </p:cNvSpPr>
          <p:nvPr/>
        </p:nvSpPr>
        <p:spPr bwMode="auto">
          <a:xfrm>
            <a:off x="5205413" y="549275"/>
            <a:ext cx="8429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000" b="1">
                <a:solidFill>
                  <a:srgbClr val="7030A0"/>
                </a:solidFill>
              </a:rPr>
              <a:t>مسؤولة</a:t>
            </a:r>
          </a:p>
        </p:txBody>
      </p:sp>
      <p:sp>
        <p:nvSpPr>
          <p:cNvPr id="16" name="مستطيل 15"/>
          <p:cNvSpPr>
            <a:spLocks noChangeArrowheads="1"/>
          </p:cNvSpPr>
          <p:nvPr/>
        </p:nvSpPr>
        <p:spPr bwMode="auto">
          <a:xfrm>
            <a:off x="5280025" y="1116013"/>
            <a:ext cx="7683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000" b="1">
                <a:solidFill>
                  <a:srgbClr val="7030A0"/>
                </a:solidFill>
              </a:rPr>
              <a:t>المؤمن</a:t>
            </a:r>
          </a:p>
        </p:txBody>
      </p:sp>
      <p:sp>
        <p:nvSpPr>
          <p:cNvPr id="17" name="مستطيل 16"/>
          <p:cNvSpPr>
            <a:spLocks noChangeArrowheads="1"/>
          </p:cNvSpPr>
          <p:nvPr/>
        </p:nvSpPr>
        <p:spPr bwMode="auto">
          <a:xfrm>
            <a:off x="3341688" y="571500"/>
            <a:ext cx="6683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000" b="1">
                <a:solidFill>
                  <a:srgbClr val="7030A0"/>
                </a:solidFill>
              </a:rPr>
              <a:t>مؤدبة</a:t>
            </a:r>
          </a:p>
        </p:txBody>
      </p:sp>
      <p:sp>
        <p:nvSpPr>
          <p:cNvPr id="18" name="مستطيل 17"/>
          <p:cNvSpPr>
            <a:spLocks noChangeArrowheads="1"/>
          </p:cNvSpPr>
          <p:nvPr/>
        </p:nvSpPr>
        <p:spPr bwMode="auto">
          <a:xfrm>
            <a:off x="3387725" y="1138238"/>
            <a:ext cx="622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000" b="1">
                <a:solidFill>
                  <a:srgbClr val="7030A0"/>
                </a:solidFill>
              </a:rPr>
              <a:t>يؤدي</a:t>
            </a:r>
          </a:p>
        </p:txBody>
      </p:sp>
      <p:sp>
        <p:nvSpPr>
          <p:cNvPr id="19" name="مستطيل 18"/>
          <p:cNvSpPr>
            <a:spLocks noChangeArrowheads="1"/>
          </p:cNvSpPr>
          <p:nvPr/>
        </p:nvSpPr>
        <p:spPr bwMode="auto">
          <a:xfrm>
            <a:off x="1362075" y="549275"/>
            <a:ext cx="5461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000" b="1">
                <a:solidFill>
                  <a:srgbClr val="7030A0"/>
                </a:solidFill>
              </a:rPr>
              <a:t>يؤثر</a:t>
            </a:r>
          </a:p>
        </p:txBody>
      </p:sp>
      <p:sp>
        <p:nvSpPr>
          <p:cNvPr id="20" name="مستطيل 19"/>
          <p:cNvSpPr/>
          <p:nvPr/>
        </p:nvSpPr>
        <p:spPr>
          <a:xfrm>
            <a:off x="7092280" y="3573016"/>
            <a:ext cx="941283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ar-SA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الضمة </a:t>
            </a:r>
          </a:p>
        </p:txBody>
      </p:sp>
      <p:sp>
        <p:nvSpPr>
          <p:cNvPr id="21" name="مستطيل 20"/>
          <p:cNvSpPr/>
          <p:nvPr/>
        </p:nvSpPr>
        <p:spPr>
          <a:xfrm>
            <a:off x="7092280" y="4077072"/>
            <a:ext cx="941283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ar-SA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الضمة </a:t>
            </a:r>
          </a:p>
        </p:txBody>
      </p:sp>
      <p:sp>
        <p:nvSpPr>
          <p:cNvPr id="22" name="مستطيل 21"/>
          <p:cNvSpPr/>
          <p:nvPr/>
        </p:nvSpPr>
        <p:spPr>
          <a:xfrm>
            <a:off x="7164288" y="5703639"/>
            <a:ext cx="835485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ar-SA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الفتحة</a:t>
            </a:r>
          </a:p>
        </p:txBody>
      </p:sp>
      <p:sp>
        <p:nvSpPr>
          <p:cNvPr id="23" name="مستطيل 22"/>
          <p:cNvSpPr/>
          <p:nvPr/>
        </p:nvSpPr>
        <p:spPr>
          <a:xfrm>
            <a:off x="7164288" y="6279703"/>
            <a:ext cx="835485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ar-SA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الفتحة</a:t>
            </a:r>
          </a:p>
        </p:txBody>
      </p:sp>
      <p:sp>
        <p:nvSpPr>
          <p:cNvPr id="24" name="مستطيل 23"/>
          <p:cNvSpPr/>
          <p:nvPr/>
        </p:nvSpPr>
        <p:spPr>
          <a:xfrm>
            <a:off x="5592183" y="2996952"/>
            <a:ext cx="10230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ar-SA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الضمة </a:t>
            </a:r>
          </a:p>
        </p:txBody>
      </p:sp>
      <p:sp>
        <p:nvSpPr>
          <p:cNvPr id="25" name="مستطيل 24"/>
          <p:cNvSpPr/>
          <p:nvPr/>
        </p:nvSpPr>
        <p:spPr>
          <a:xfrm>
            <a:off x="5681825" y="3543399"/>
            <a:ext cx="8996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ar-SA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الفتحة</a:t>
            </a:r>
          </a:p>
        </p:txBody>
      </p:sp>
      <p:sp>
        <p:nvSpPr>
          <p:cNvPr id="26" name="مستطيل 25"/>
          <p:cNvSpPr/>
          <p:nvPr/>
        </p:nvSpPr>
        <p:spPr>
          <a:xfrm>
            <a:off x="5508955" y="4047455"/>
            <a:ext cx="11512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ar-SA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السكون </a:t>
            </a:r>
          </a:p>
        </p:txBody>
      </p:sp>
      <p:sp>
        <p:nvSpPr>
          <p:cNvPr id="27" name="مستطيل 26"/>
          <p:cNvSpPr/>
          <p:nvPr/>
        </p:nvSpPr>
        <p:spPr>
          <a:xfrm>
            <a:off x="5592183" y="4623519"/>
            <a:ext cx="10230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ar-SA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الضمة </a:t>
            </a:r>
          </a:p>
        </p:txBody>
      </p:sp>
      <p:sp>
        <p:nvSpPr>
          <p:cNvPr id="28" name="مستطيل 27"/>
          <p:cNvSpPr/>
          <p:nvPr/>
        </p:nvSpPr>
        <p:spPr>
          <a:xfrm>
            <a:off x="5592183" y="5157192"/>
            <a:ext cx="10230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ar-SA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الضمة </a:t>
            </a:r>
          </a:p>
        </p:txBody>
      </p:sp>
      <p:sp>
        <p:nvSpPr>
          <p:cNvPr id="29" name="مستطيل 28"/>
          <p:cNvSpPr/>
          <p:nvPr/>
        </p:nvSpPr>
        <p:spPr>
          <a:xfrm>
            <a:off x="5592183" y="5733256"/>
            <a:ext cx="10230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ar-SA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الضمة </a:t>
            </a:r>
          </a:p>
        </p:txBody>
      </p:sp>
      <p:sp>
        <p:nvSpPr>
          <p:cNvPr id="30" name="مستطيل 29"/>
          <p:cNvSpPr/>
          <p:nvPr/>
        </p:nvSpPr>
        <p:spPr>
          <a:xfrm>
            <a:off x="5592183" y="6266929"/>
            <a:ext cx="10230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ar-SA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الضمة </a:t>
            </a:r>
          </a:p>
        </p:txBody>
      </p:sp>
      <p:sp>
        <p:nvSpPr>
          <p:cNvPr id="31" name="مستطيل 30"/>
          <p:cNvSpPr/>
          <p:nvPr/>
        </p:nvSpPr>
        <p:spPr>
          <a:xfrm>
            <a:off x="4078065" y="4581128"/>
            <a:ext cx="9028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ar-SA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الضمة </a:t>
            </a:r>
          </a:p>
        </p:txBody>
      </p:sp>
      <p:sp>
        <p:nvSpPr>
          <p:cNvPr id="32" name="مستطيل 31"/>
          <p:cNvSpPr/>
          <p:nvPr/>
        </p:nvSpPr>
        <p:spPr>
          <a:xfrm>
            <a:off x="4100367" y="5114801"/>
            <a:ext cx="9028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ar-SA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الضمة </a:t>
            </a:r>
          </a:p>
        </p:txBody>
      </p:sp>
      <p:sp>
        <p:nvSpPr>
          <p:cNvPr id="33" name="مستطيل 32"/>
          <p:cNvSpPr/>
          <p:nvPr/>
        </p:nvSpPr>
        <p:spPr>
          <a:xfrm>
            <a:off x="4111518" y="5690865"/>
            <a:ext cx="9028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ar-SA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الضمة </a:t>
            </a:r>
          </a:p>
        </p:txBody>
      </p:sp>
      <p:sp>
        <p:nvSpPr>
          <p:cNvPr id="34" name="مستطيل 33"/>
          <p:cNvSpPr/>
          <p:nvPr/>
        </p:nvSpPr>
        <p:spPr>
          <a:xfrm>
            <a:off x="4111518" y="6224538"/>
            <a:ext cx="9028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ar-SA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الضمة </a:t>
            </a:r>
          </a:p>
        </p:txBody>
      </p:sp>
      <p:sp>
        <p:nvSpPr>
          <p:cNvPr id="35" name="مستطيل 34"/>
          <p:cNvSpPr/>
          <p:nvPr/>
        </p:nvSpPr>
        <p:spPr>
          <a:xfrm>
            <a:off x="4067944" y="3541186"/>
            <a:ext cx="9028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ar-SA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الضمة </a:t>
            </a:r>
          </a:p>
        </p:txBody>
      </p:sp>
      <p:sp>
        <p:nvSpPr>
          <p:cNvPr id="36" name="مستطيل 35"/>
          <p:cNvSpPr/>
          <p:nvPr/>
        </p:nvSpPr>
        <p:spPr>
          <a:xfrm>
            <a:off x="4117650" y="4074859"/>
            <a:ext cx="9028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ar-SA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الضمة </a:t>
            </a:r>
          </a:p>
        </p:txBody>
      </p:sp>
      <p:sp>
        <p:nvSpPr>
          <p:cNvPr id="37" name="مستطيل 36"/>
          <p:cNvSpPr/>
          <p:nvPr/>
        </p:nvSpPr>
        <p:spPr>
          <a:xfrm>
            <a:off x="2785973" y="2930046"/>
            <a:ext cx="7505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ar-SA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الواو</a:t>
            </a:r>
          </a:p>
        </p:txBody>
      </p:sp>
      <p:sp>
        <p:nvSpPr>
          <p:cNvPr id="38" name="مستطيل 37"/>
          <p:cNvSpPr/>
          <p:nvPr/>
        </p:nvSpPr>
        <p:spPr>
          <a:xfrm>
            <a:off x="2785973" y="3506110"/>
            <a:ext cx="7505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ar-SA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الواو</a:t>
            </a:r>
          </a:p>
        </p:txBody>
      </p:sp>
      <p:sp>
        <p:nvSpPr>
          <p:cNvPr id="39" name="مستطيل 38"/>
          <p:cNvSpPr/>
          <p:nvPr/>
        </p:nvSpPr>
        <p:spPr>
          <a:xfrm>
            <a:off x="2785973" y="4042104"/>
            <a:ext cx="7505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ar-SA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الواو</a:t>
            </a:r>
          </a:p>
        </p:txBody>
      </p:sp>
      <p:sp>
        <p:nvSpPr>
          <p:cNvPr id="40" name="مستطيل 39"/>
          <p:cNvSpPr/>
          <p:nvPr/>
        </p:nvSpPr>
        <p:spPr>
          <a:xfrm>
            <a:off x="2785973" y="4618168"/>
            <a:ext cx="7505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ar-SA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الواو</a:t>
            </a:r>
          </a:p>
        </p:txBody>
      </p:sp>
      <p:sp>
        <p:nvSpPr>
          <p:cNvPr id="41" name="مستطيل 40"/>
          <p:cNvSpPr/>
          <p:nvPr/>
        </p:nvSpPr>
        <p:spPr>
          <a:xfrm>
            <a:off x="2785973" y="5090286"/>
            <a:ext cx="7505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ar-SA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الواو</a:t>
            </a:r>
          </a:p>
        </p:txBody>
      </p:sp>
      <p:sp>
        <p:nvSpPr>
          <p:cNvPr id="42" name="مستطيل 41"/>
          <p:cNvSpPr/>
          <p:nvPr/>
        </p:nvSpPr>
        <p:spPr>
          <a:xfrm>
            <a:off x="2785973" y="5626280"/>
            <a:ext cx="7505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ar-SA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الواو</a:t>
            </a:r>
          </a:p>
        </p:txBody>
      </p:sp>
      <p:sp>
        <p:nvSpPr>
          <p:cNvPr id="43" name="مستطيل 42"/>
          <p:cNvSpPr/>
          <p:nvPr/>
        </p:nvSpPr>
        <p:spPr>
          <a:xfrm>
            <a:off x="2785973" y="6202344"/>
            <a:ext cx="7505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ar-SA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الواو</a:t>
            </a:r>
          </a:p>
        </p:txBody>
      </p:sp>
    </p:spTree>
    <p:extLst>
      <p:ext uri="{BB962C8B-B14F-4D97-AF65-F5344CB8AC3E}">
        <p14:creationId xmlns:p14="http://schemas.microsoft.com/office/powerpoint/2010/main" val="3518399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7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77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9" dur="500"/>
                                        <p:tgtEl>
                                          <p:spTgt spid="117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4" dur="500"/>
                                        <p:tgtEl>
                                          <p:spTgt spid="117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 nodeType="clickPar">
                      <p:stCondLst>
                        <p:cond delay="indefinite"/>
                      </p:stCondLst>
                      <p:childTnLst>
                        <p:par>
                          <p:cTn id="9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 nodeType="clickPar">
                      <p:stCondLst>
                        <p:cond delay="indefinite"/>
                      </p:stCondLst>
                      <p:childTnLst>
                        <p:par>
                          <p:cTn id="1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</p:stCondLst>
                      <p:childTnLst>
                        <p:par>
                          <p:cTn id="1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 nodeType="clickPar">
                      <p:stCondLst>
                        <p:cond delay="indefinite"/>
                      </p:stCondLst>
                      <p:childTnLst>
                        <p:par>
                          <p:cTn id="1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6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 nodeType="clickPar">
                      <p:stCondLst>
                        <p:cond delay="indefinite"/>
                      </p:stCondLst>
                      <p:childTnLst>
                        <p:par>
                          <p:cTn id="1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 nodeType="clickPar">
                      <p:stCondLst>
                        <p:cond delay="indefinite"/>
                      </p:stCondLst>
                      <p:childTnLst>
                        <p:par>
                          <p:cTn id="1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 nodeType="clickPar">
                      <p:stCondLst>
                        <p:cond delay="indefinite"/>
                      </p:stCondLst>
                      <p:childTnLst>
                        <p:par>
                          <p:cTn id="1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 nodeType="clickPar">
                      <p:stCondLst>
                        <p:cond delay="indefinite"/>
                      </p:stCondLst>
                      <p:childTnLst>
                        <p:par>
                          <p:cTn id="1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4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 nodeType="clickPar">
                      <p:stCondLst>
                        <p:cond delay="indefinite"/>
                      </p:stCondLst>
                      <p:childTnLst>
                        <p:par>
                          <p:cTn id="1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 nodeType="clickPar">
                      <p:stCondLst>
                        <p:cond delay="indefinite"/>
                      </p:stCondLst>
                      <p:childTnLst>
                        <p:par>
                          <p:cTn id="1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 nodeType="clickPar">
                      <p:stCondLst>
                        <p:cond delay="indefinite"/>
                      </p:stCondLst>
                      <p:childTnLst>
                        <p:par>
                          <p:cTn id="1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 nodeType="clickPar">
                      <p:stCondLst>
                        <p:cond delay="indefinite"/>
                      </p:stCondLst>
                      <p:childTnLst>
                        <p:par>
                          <p:cTn id="1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2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 nodeType="clickPar">
                      <p:stCondLst>
                        <p:cond delay="indefinite"/>
                      </p:stCondLst>
                      <p:childTnLst>
                        <p:par>
                          <p:cTn id="1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 nodeType="clickPar">
                      <p:stCondLst>
                        <p:cond delay="indefinite"/>
                      </p:stCondLst>
                      <p:childTnLst>
                        <p:par>
                          <p:cTn id="1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 nodeType="clickPar">
                      <p:stCondLst>
                        <p:cond delay="indefinite"/>
                      </p:stCondLst>
                      <p:childTnLst>
                        <p:par>
                          <p:cTn id="2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 nodeType="clickPar">
                      <p:stCondLst>
                        <p:cond delay="indefinite"/>
                      </p:stCondLst>
                      <p:childTnLst>
                        <p:par>
                          <p:cTn id="2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0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 nodeType="clickPar">
                      <p:stCondLst>
                        <p:cond delay="indefinite"/>
                      </p:stCondLst>
                      <p:childTnLst>
                        <p:par>
                          <p:cTn id="2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 nodeType="clickPar">
                      <p:stCondLst>
                        <p:cond delay="indefinite"/>
                      </p:stCondLst>
                      <p:childTnLst>
                        <p:par>
                          <p:cTn id="2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 nodeType="clickPar">
                      <p:stCondLst>
                        <p:cond delay="indefinite"/>
                      </p:stCondLst>
                      <p:childTnLst>
                        <p:par>
                          <p:cTn id="2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 nodeType="clickPar">
                      <p:stCondLst>
                        <p:cond delay="indefinite"/>
                      </p:stCondLst>
                      <p:childTnLst>
                        <p:par>
                          <p:cTn id="2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8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 nodeType="clickPar">
                      <p:stCondLst>
                        <p:cond delay="indefinite"/>
                      </p:stCondLst>
                      <p:childTnLst>
                        <p:par>
                          <p:cTn id="2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 nodeType="clickPar">
                      <p:stCondLst>
                        <p:cond delay="indefinite"/>
                      </p:stCondLst>
                      <p:childTnLst>
                        <p:par>
                          <p:cTn id="2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 nodeType="clickPar">
                      <p:stCondLst>
                        <p:cond delay="indefinite"/>
                      </p:stCondLst>
                      <p:childTnLst>
                        <p:par>
                          <p:cTn id="2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4" fill="hold" nodeType="clickPar">
                      <p:stCondLst>
                        <p:cond delay="indefinite"/>
                      </p:stCondLst>
                      <p:childTnLst>
                        <p:par>
                          <p:cTn id="2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6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 nodeType="clickPar">
                      <p:stCondLst>
                        <p:cond delay="indefinite"/>
                      </p:stCondLst>
                      <p:childTnLst>
                        <p:par>
                          <p:cTn id="2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3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5" dur="1000" fill="hold"/>
                                        <p:tgtEl>
                                          <p:spTgt spid="1177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1000" fill="hold"/>
                                        <p:tgtEl>
                                          <p:spTgt spid="1177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7" dur="1000"/>
                                        <p:tgtEl>
                                          <p:spTgt spid="117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737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" y="50800"/>
            <a:ext cx="9037638" cy="316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67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3228975"/>
            <a:ext cx="8777287" cy="487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673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0613" y="3749675"/>
            <a:ext cx="5334000" cy="97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674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4822825"/>
            <a:ext cx="5040313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6741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0475" y="5445125"/>
            <a:ext cx="6505575" cy="122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6822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67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67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16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67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67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67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16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67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67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6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116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13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5" y="65088"/>
            <a:ext cx="5822950" cy="48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57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549275"/>
            <a:ext cx="8713787" cy="365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571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413" y="4221163"/>
            <a:ext cx="6389687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571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5013325"/>
            <a:ext cx="3152775" cy="169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51725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57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57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5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15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15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15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0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5150" y="36513"/>
            <a:ext cx="21717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203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44450"/>
            <a:ext cx="3303587" cy="52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203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617538"/>
            <a:ext cx="4033837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203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1052513"/>
            <a:ext cx="72802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203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1557338"/>
            <a:ext cx="8278812" cy="115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2039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8" y="2922588"/>
            <a:ext cx="8964612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2040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5667375"/>
            <a:ext cx="260985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824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20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2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2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20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20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2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2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2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72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20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20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2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5" dur="500"/>
                                        <p:tgtEl>
                                          <p:spTgt spid="172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72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5" dur="500"/>
                                        <p:tgtEl>
                                          <p:spTgt spid="172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0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0538" y="44450"/>
            <a:ext cx="21955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305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0" y="44450"/>
            <a:ext cx="216217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306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549275"/>
            <a:ext cx="8856662" cy="517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306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5738813"/>
            <a:ext cx="7300912" cy="93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8687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73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3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3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3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305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30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305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30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305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30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305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305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0" dur="2000"/>
                                        <p:tgtEl>
                                          <p:spTgt spid="173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3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3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73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8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2133600"/>
            <a:ext cx="8856663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08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0" y="44450"/>
            <a:ext cx="4687888" cy="40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08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" y="423863"/>
            <a:ext cx="8964613" cy="134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08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75" y="1773238"/>
            <a:ext cx="5545138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08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4508500"/>
            <a:ext cx="5759450" cy="43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088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" y="5073650"/>
            <a:ext cx="4505325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مستطيل 8"/>
          <p:cNvSpPr/>
          <p:nvPr/>
        </p:nvSpPr>
        <p:spPr>
          <a:xfrm>
            <a:off x="6588225" y="620688"/>
            <a:ext cx="1276310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ar-SA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كم تشتكي </a:t>
            </a:r>
          </a:p>
        </p:txBody>
      </p:sp>
      <p:sp>
        <p:nvSpPr>
          <p:cNvPr id="10" name="مستطيل 9"/>
          <p:cNvSpPr/>
          <p:nvPr/>
        </p:nvSpPr>
        <p:spPr>
          <a:xfrm>
            <a:off x="3703349" y="620688"/>
            <a:ext cx="811440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ar-SA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سبعة </a:t>
            </a:r>
          </a:p>
        </p:txBody>
      </p:sp>
      <p:sp>
        <p:nvSpPr>
          <p:cNvPr id="11" name="مستطيل 10"/>
          <p:cNvSpPr/>
          <p:nvPr/>
        </p:nvSpPr>
        <p:spPr>
          <a:xfrm>
            <a:off x="395536" y="663079"/>
            <a:ext cx="2031325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ar-SA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أنجم , أشجار ... </a:t>
            </a:r>
          </a:p>
        </p:txBody>
      </p:sp>
      <p:sp>
        <p:nvSpPr>
          <p:cNvPr id="12" name="مستطيل 11"/>
          <p:cNvSpPr/>
          <p:nvPr/>
        </p:nvSpPr>
        <p:spPr>
          <a:xfrm>
            <a:off x="6694276" y="1268760"/>
            <a:ext cx="1728358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ar-SA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إيليا أبو ماضي</a:t>
            </a:r>
          </a:p>
        </p:txBody>
      </p:sp>
      <p:sp>
        <p:nvSpPr>
          <p:cNvPr id="13" name="مستطيل 12"/>
          <p:cNvSpPr/>
          <p:nvPr/>
        </p:nvSpPr>
        <p:spPr>
          <a:xfrm>
            <a:off x="3759084" y="1196752"/>
            <a:ext cx="740908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ar-SA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البلبل</a:t>
            </a:r>
          </a:p>
        </p:txBody>
      </p:sp>
      <p:sp>
        <p:nvSpPr>
          <p:cNvPr id="14" name="مستطيل 13"/>
          <p:cNvSpPr/>
          <p:nvPr/>
        </p:nvSpPr>
        <p:spPr>
          <a:xfrm>
            <a:off x="396895" y="1196752"/>
            <a:ext cx="862737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ar-SA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دافقات</a:t>
            </a:r>
          </a:p>
        </p:txBody>
      </p:sp>
      <p:sp>
        <p:nvSpPr>
          <p:cNvPr id="15" name="مربع نص 14"/>
          <p:cNvSpPr txBox="1"/>
          <p:nvPr/>
        </p:nvSpPr>
        <p:spPr>
          <a:xfrm>
            <a:off x="2727196" y="2125541"/>
            <a:ext cx="360040" cy="461665"/>
          </a:xfrm>
          <a:prstGeom prst="rect">
            <a:avLst/>
          </a:prstGeom>
          <a:noFill/>
        </p:spPr>
        <p:txBody>
          <a:bodyPr rtlCol="1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ar-SA" sz="2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Meiryo"/>
                <a:ea typeface="Meiryo"/>
              </a:rPr>
              <a:t>✔</a:t>
            </a:r>
            <a:endParaRPr lang="ar-SA" sz="2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6" name="مربع نص 15"/>
          <p:cNvSpPr txBox="1"/>
          <p:nvPr/>
        </p:nvSpPr>
        <p:spPr>
          <a:xfrm>
            <a:off x="4306270" y="2535287"/>
            <a:ext cx="360040" cy="461665"/>
          </a:xfrm>
          <a:prstGeom prst="rect">
            <a:avLst/>
          </a:prstGeom>
          <a:noFill/>
        </p:spPr>
        <p:txBody>
          <a:bodyPr rtlCol="1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ar-SA" sz="2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Meiryo"/>
                <a:ea typeface="Meiryo"/>
              </a:rPr>
              <a:t>✔</a:t>
            </a:r>
            <a:endParaRPr lang="ar-SA" sz="2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7" name="مربع نص 16"/>
          <p:cNvSpPr txBox="1"/>
          <p:nvPr/>
        </p:nvSpPr>
        <p:spPr>
          <a:xfrm>
            <a:off x="2749498" y="2928780"/>
            <a:ext cx="360040" cy="461665"/>
          </a:xfrm>
          <a:prstGeom prst="rect">
            <a:avLst/>
          </a:prstGeom>
          <a:noFill/>
        </p:spPr>
        <p:txBody>
          <a:bodyPr rtlCol="1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ar-SA" sz="2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Meiryo"/>
                <a:ea typeface="Meiryo"/>
              </a:rPr>
              <a:t>✔</a:t>
            </a:r>
            <a:endParaRPr lang="ar-SA" sz="2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8" name="مربع نص 17"/>
          <p:cNvSpPr txBox="1"/>
          <p:nvPr/>
        </p:nvSpPr>
        <p:spPr>
          <a:xfrm>
            <a:off x="1154171" y="3327375"/>
            <a:ext cx="360040" cy="461665"/>
          </a:xfrm>
          <a:prstGeom prst="rect">
            <a:avLst/>
          </a:prstGeom>
          <a:noFill/>
        </p:spPr>
        <p:txBody>
          <a:bodyPr rtlCol="1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ar-SA" sz="2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Meiryo"/>
                <a:ea typeface="Meiryo"/>
              </a:rPr>
              <a:t>✔</a:t>
            </a:r>
            <a:endParaRPr lang="ar-SA" sz="2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9" name="مربع نص 18"/>
          <p:cNvSpPr txBox="1"/>
          <p:nvPr/>
        </p:nvSpPr>
        <p:spPr>
          <a:xfrm>
            <a:off x="2733245" y="3725970"/>
            <a:ext cx="360040" cy="461665"/>
          </a:xfrm>
          <a:prstGeom prst="rect">
            <a:avLst/>
          </a:prstGeom>
          <a:noFill/>
        </p:spPr>
        <p:txBody>
          <a:bodyPr rtlCol="1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ar-SA" sz="2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Meiryo"/>
                <a:ea typeface="Meiryo"/>
              </a:rPr>
              <a:t>✔</a:t>
            </a:r>
            <a:endParaRPr lang="ar-SA" sz="2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20" name="مربع نص 19"/>
          <p:cNvSpPr txBox="1"/>
          <p:nvPr/>
        </p:nvSpPr>
        <p:spPr>
          <a:xfrm>
            <a:off x="1165322" y="4126778"/>
            <a:ext cx="360040" cy="461665"/>
          </a:xfrm>
          <a:prstGeom prst="rect">
            <a:avLst/>
          </a:prstGeom>
          <a:noFill/>
        </p:spPr>
        <p:txBody>
          <a:bodyPr rtlCol="1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ar-SA" sz="2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Meiryo"/>
                <a:ea typeface="Meiryo"/>
              </a:rPr>
              <a:t>✔</a:t>
            </a:r>
            <a:endParaRPr lang="ar-SA" sz="2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74089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1675" y="4941888"/>
            <a:ext cx="4524375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مربع نص 21"/>
          <p:cNvSpPr txBox="1">
            <a:spLocks noChangeArrowheads="1"/>
          </p:cNvSpPr>
          <p:nvPr/>
        </p:nvSpPr>
        <p:spPr bwMode="auto">
          <a:xfrm>
            <a:off x="6383338" y="5056188"/>
            <a:ext cx="3603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ar-SA" sz="2400">
                <a:latin typeface="Meiryo" pitchFamily="34" charset="-128"/>
                <a:ea typeface="Meiryo" pitchFamily="34" charset="-128"/>
                <a:cs typeface="Meiryo" pitchFamily="34" charset="-128"/>
              </a:rPr>
              <a:t>✔</a:t>
            </a:r>
            <a:endParaRPr lang="ar-SA" sz="2400"/>
          </a:p>
        </p:txBody>
      </p:sp>
      <p:sp>
        <p:nvSpPr>
          <p:cNvPr id="23" name="مربع نص 22"/>
          <p:cNvSpPr txBox="1">
            <a:spLocks noChangeArrowheads="1"/>
          </p:cNvSpPr>
          <p:nvPr/>
        </p:nvSpPr>
        <p:spPr bwMode="auto">
          <a:xfrm>
            <a:off x="8005763" y="5654675"/>
            <a:ext cx="3603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ar-SA" sz="2400">
                <a:latin typeface="Meiryo" pitchFamily="34" charset="-128"/>
                <a:ea typeface="Meiryo" pitchFamily="34" charset="-128"/>
                <a:cs typeface="Meiryo" pitchFamily="34" charset="-128"/>
              </a:rPr>
              <a:t>✔</a:t>
            </a:r>
            <a:endParaRPr lang="ar-SA" sz="2400"/>
          </a:p>
        </p:txBody>
      </p:sp>
    </p:spTree>
    <p:extLst>
      <p:ext uri="{BB962C8B-B14F-4D97-AF65-F5344CB8AC3E}">
        <p14:creationId xmlns:p14="http://schemas.microsoft.com/office/powerpoint/2010/main" val="1036781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74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4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4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74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740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4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74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174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</p:stCondLst>
                      <p:childTnLst>
                        <p:par>
                          <p:cTn id="1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 nodeType="clickPar">
                      <p:stCondLst>
                        <p:cond delay="indefinite"/>
                      </p:stCondLst>
                      <p:childTnLst>
                        <p:par>
                          <p:cTn id="1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 nodeType="clickPar">
                      <p:stCondLst>
                        <p:cond delay="indefinite"/>
                      </p:stCondLst>
                      <p:childTnLst>
                        <p:par>
                          <p:cTn id="1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 nodeType="clickPar">
                      <p:stCondLst>
                        <p:cond delay="indefinite"/>
                      </p:stCondLst>
                      <p:childTnLst>
                        <p:par>
                          <p:cTn id="1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 nodeType="clickPar">
                      <p:stCondLst>
                        <p:cond delay="indefinite"/>
                      </p:stCondLst>
                      <p:childTnLst>
                        <p:par>
                          <p:cTn id="1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1" dur="500"/>
                                        <p:tgtEl>
                                          <p:spTgt spid="174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 nodeType="clickPar">
                      <p:stCondLst>
                        <p:cond delay="indefinite"/>
                      </p:stCondLst>
                      <p:childTnLst>
                        <p:par>
                          <p:cTn id="19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6" dur="2000"/>
                                        <p:tgtEl>
                                          <p:spTgt spid="174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 nodeType="clickPar">
                      <p:stCondLst>
                        <p:cond delay="indefinite"/>
                      </p:stCondLst>
                      <p:childTnLst>
                        <p:par>
                          <p:cTn id="19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 nodeType="clickPar">
                      <p:stCondLst>
                        <p:cond delay="indefinite"/>
                      </p:stCondLst>
                      <p:childTnLst>
                        <p:par>
                          <p:cTn id="20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 nodeType="clickPar">
                      <p:stCondLst>
                        <p:cond delay="indefinite"/>
                      </p:stCondLst>
                      <p:childTnLst>
                        <p:par>
                          <p:cTn id="2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17" dur="500"/>
                                        <p:tgtEl>
                                          <p:spTgt spid="174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1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525" y="79375"/>
            <a:ext cx="32702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510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490538"/>
            <a:ext cx="8785225" cy="272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510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8675" y="3213100"/>
            <a:ext cx="5548313" cy="273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510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4724400"/>
            <a:ext cx="2401888" cy="194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مستطيل 5"/>
          <p:cNvSpPr/>
          <p:nvPr/>
        </p:nvSpPr>
        <p:spPr>
          <a:xfrm>
            <a:off x="4855987" y="1484784"/>
            <a:ext cx="3892477" cy="120032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ar-SA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الحقول – الزهر – الماء – الأشجار</a:t>
            </a:r>
          </a:p>
          <a:p>
            <a:pPr algn="ctr">
              <a:defRPr/>
            </a:pPr>
            <a:endParaRPr lang="ar-SA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ar-SA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الأغصان – عيون الماء</a:t>
            </a:r>
          </a:p>
        </p:txBody>
      </p:sp>
      <p:sp>
        <p:nvSpPr>
          <p:cNvPr id="7" name="مستطيل 6"/>
          <p:cNvSpPr/>
          <p:nvPr/>
        </p:nvSpPr>
        <p:spPr>
          <a:xfrm>
            <a:off x="1312614" y="1340768"/>
            <a:ext cx="1914307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ar-SA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الأنجم – الشمس</a:t>
            </a:r>
          </a:p>
        </p:txBody>
      </p:sp>
      <p:sp>
        <p:nvSpPr>
          <p:cNvPr id="8" name="مستطيل 7"/>
          <p:cNvSpPr/>
          <p:nvPr/>
        </p:nvSpPr>
        <p:spPr>
          <a:xfrm>
            <a:off x="5292080" y="3212976"/>
            <a:ext cx="949299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ar-SA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الإنسان</a:t>
            </a:r>
          </a:p>
        </p:txBody>
      </p:sp>
      <p:sp>
        <p:nvSpPr>
          <p:cNvPr id="9" name="مستطيل 8"/>
          <p:cNvSpPr/>
          <p:nvPr/>
        </p:nvSpPr>
        <p:spPr>
          <a:xfrm>
            <a:off x="1691680" y="3759423"/>
            <a:ext cx="2805576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ar-SA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ثلاثة أساليب استفهامية .</a:t>
            </a:r>
          </a:p>
        </p:txBody>
      </p:sp>
      <p:sp>
        <p:nvSpPr>
          <p:cNvPr id="10" name="مستطيل 9"/>
          <p:cNvSpPr/>
          <p:nvPr/>
        </p:nvSpPr>
        <p:spPr>
          <a:xfrm>
            <a:off x="2699792" y="5934670"/>
            <a:ext cx="6336704" cy="70788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ar-SA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يدعو اإلى التفاوؤل وتقدير نعمة الله على الإنسان حيث سخر له ما في السموات </a:t>
            </a:r>
            <a:r>
              <a:rPr lang="ar-SA" sz="20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و</a:t>
            </a:r>
            <a:r>
              <a:rPr lang="ar-SA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ما في الأرض .    </a:t>
            </a:r>
          </a:p>
        </p:txBody>
      </p:sp>
      <p:sp>
        <p:nvSpPr>
          <p:cNvPr id="11" name="مربع نص 10"/>
          <p:cNvSpPr txBox="1"/>
          <p:nvPr/>
        </p:nvSpPr>
        <p:spPr>
          <a:xfrm>
            <a:off x="7114582" y="4918866"/>
            <a:ext cx="360040" cy="523220"/>
          </a:xfrm>
          <a:prstGeom prst="rect">
            <a:avLst/>
          </a:prstGeom>
          <a:noFill/>
        </p:spPr>
        <p:txBody>
          <a:bodyPr rtlCol="1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ar-SA" sz="28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Meiryo"/>
                <a:ea typeface="Meiryo"/>
              </a:rPr>
              <a:t>✔</a:t>
            </a:r>
            <a:endParaRPr lang="ar-SA" sz="2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57428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5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5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5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5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5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75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5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5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5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5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5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5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173</Words>
  <Application>Microsoft Office PowerPoint</Application>
  <PresentationFormat>عرض على الشاشة (3:4)‏</PresentationFormat>
  <Paragraphs>101</Paragraphs>
  <Slides>27</Slides>
  <Notes>0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27</vt:i4>
      </vt:variant>
    </vt:vector>
  </HeadingPairs>
  <TitlesOfParts>
    <vt:vector size="28" baseType="lpstr">
      <vt:lpstr>نسق Office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user</dc:creator>
  <cp:lastModifiedBy>user</cp:lastModifiedBy>
  <cp:revision>1</cp:revision>
  <dcterms:created xsi:type="dcterms:W3CDTF">2011-12-04T15:28:51Z</dcterms:created>
  <dcterms:modified xsi:type="dcterms:W3CDTF">2011-12-04T15:30:11Z</dcterms:modified>
</cp:coreProperties>
</file>