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356" r:id="rId2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100" d="100"/>
          <a:sy n="100" d="100"/>
        </p:scale>
        <p:origin x="-294" y="366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FED7943-EF8A-4C56-967F-50FBD75CA5D8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9419944-9F4C-4CE1-BA4C-A5B325438FD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19944-9F4C-4CE1-BA4C-A5B325438FD4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1" y="2130426"/>
            <a:ext cx="7772401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2" y="274639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1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4" y="2906715"/>
            <a:ext cx="7772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2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2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2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2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2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2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21/10/31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1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2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REE\Desktop\جميع دواوين الشعر العربي على مر العصور\أول متوسط\كتاب نشاط اول متوسط\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7735824" cy="97200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2483768" y="3717032"/>
            <a:ext cx="367240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الملأ : الجماعة . </a:t>
            </a:r>
          </a:p>
          <a:p>
            <a:r>
              <a:rPr lang="ar-SA" dirty="0" smtClean="0"/>
              <a:t>قص : روى </a:t>
            </a:r>
          </a:p>
          <a:p>
            <a:r>
              <a:rPr lang="ar-SA" dirty="0" smtClean="0"/>
              <a:t>السبيل : الطريق .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699792" y="7389440"/>
            <a:ext cx="3456384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استحياء : أقبلت الفتاة تمشي على استحياء.</a:t>
            </a:r>
          </a:p>
          <a:p>
            <a:r>
              <a:rPr lang="ar-SA" dirty="0" smtClean="0"/>
              <a:t>أجر : أجر المنفقين عظيم . </a:t>
            </a:r>
          </a:p>
          <a:p>
            <a:r>
              <a:rPr lang="ar-SA" dirty="0" smtClean="0"/>
              <a:t>الأمين : يحب الناس التاجر الأمين .</a:t>
            </a:r>
          </a:p>
          <a:p>
            <a:r>
              <a:rPr lang="ar-SA" dirty="0" smtClean="0"/>
              <a:t>عدوان </a:t>
            </a:r>
            <a:r>
              <a:rPr lang="ar-SA" smtClean="0"/>
              <a:t>:  فلا عدوان إلا على الظالمين .   </a:t>
            </a:r>
            <a:endParaRPr lang="ar-SA" dirty="0" smtClean="0"/>
          </a:p>
          <a:p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331640" y="5517232"/>
            <a:ext cx="453650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إجابة اجتهادية تجدونها على هذا الرابط وأنا أنتظر آراءكم </a:t>
            </a:r>
          </a:p>
          <a:p>
            <a:r>
              <a:rPr lang="ar-SA" dirty="0" smtClean="0"/>
              <a:t>وتوجيهاتكم </a:t>
            </a:r>
          </a:p>
          <a:p>
            <a:r>
              <a:rPr lang="en-US" dirty="0" smtClean="0"/>
              <a:t>http://loghati.net/vb/showthread.php?t=1574</a:t>
            </a:r>
            <a:endParaRPr lang="ar-SA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REE\Desktop\جميع دواوين الشعر العربي على مر العصور\أول متوسط\كتاب نشاط اول متوسط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714377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115616" y="4365104"/>
            <a:ext cx="59766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cxnSp>
        <p:nvCxnSpPr>
          <p:cNvPr id="5" name="رابط كسهم مستقيم 4"/>
          <p:cNvCxnSpPr/>
          <p:nvPr/>
        </p:nvCxnSpPr>
        <p:spPr>
          <a:xfrm rot="10800000">
            <a:off x="6876256" y="4581128"/>
            <a:ext cx="43204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>
            <a:off x="3635896" y="5157192"/>
            <a:ext cx="5040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>
            <a:off x="3779912" y="5805264"/>
            <a:ext cx="5040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REE\Desktop\جميع دواوين الشعر العربي على مر العصور\أول متوسط\كتاب نشاط اول متوسط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36112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259632" y="2636912"/>
            <a:ext cx="597666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يخالف </a:t>
            </a:r>
            <a:r>
              <a:rPr lang="ar-SA" sz="1400" dirty="0" err="1" smtClean="0"/>
              <a:t>ماورد</a:t>
            </a:r>
            <a:r>
              <a:rPr lang="ar-SA" sz="1400" dirty="0" smtClean="0"/>
              <a:t> في القصة                غير مناسبة إطلاقا لاتتناسب        مناسبة مضمونا وأسلوبا : فهي</a:t>
            </a:r>
          </a:p>
          <a:p>
            <a:r>
              <a:rPr lang="ar-SA" sz="1400" dirty="0" smtClean="0"/>
              <a:t>عندما شاهد المتفرجون                  مع أسلوب الرواية في قوله          النهاية التي أتم فيها قصته </a:t>
            </a:r>
          </a:p>
          <a:p>
            <a:r>
              <a:rPr lang="ar-SA" sz="1400" dirty="0" smtClean="0"/>
              <a:t>العم حمزة يقفز إلى البحر           وقفت أتلقى العزاء في صديقي حيث      المعروضة . </a:t>
            </a:r>
          </a:p>
          <a:p>
            <a:r>
              <a:rPr lang="ar-SA" sz="1400" dirty="0" smtClean="0"/>
              <a:t>بكامل هيئته .                        استخدم هنا أسلوب ضميرا لمتكلم </a:t>
            </a:r>
          </a:p>
          <a:p>
            <a:r>
              <a:rPr lang="ar-SA" sz="1400" dirty="0" smtClean="0"/>
              <a:t>                                       والقصة وردت بأسلوب ضمير الغائب  </a:t>
            </a:r>
          </a:p>
          <a:p>
            <a:r>
              <a:rPr lang="ar-SA" sz="1400" dirty="0" smtClean="0"/>
              <a:t>                                         وكذلك لاتتناسب في المضمون </a:t>
            </a:r>
          </a:p>
          <a:p>
            <a:r>
              <a:rPr lang="ar-SA" sz="1400" dirty="0" smtClean="0"/>
              <a:t>                                                </a:t>
            </a:r>
            <a:r>
              <a:rPr lang="ar-SA" sz="1400" dirty="0" err="1" smtClean="0"/>
              <a:t>والاحداث</a:t>
            </a:r>
            <a:r>
              <a:rPr lang="ar-SA" sz="1400" dirty="0" smtClean="0"/>
              <a:t> .</a:t>
            </a:r>
          </a:p>
          <a:p>
            <a:r>
              <a:rPr lang="ar-SA" sz="1400" dirty="0" smtClean="0"/>
              <a:t>                                         </a:t>
            </a:r>
            <a:endParaRPr lang="ar-SA" sz="1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259632" y="4653136"/>
            <a:ext cx="56886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تتاح الإجابة للطالب حيث يكتب مايراه مناسبا معتمدا على خياله وأسلوبه </a:t>
            </a:r>
          </a:p>
          <a:p>
            <a:r>
              <a:rPr lang="ar-SA" dirty="0" smtClean="0"/>
              <a:t>مع مراعاة جودة الأسلوب وسلامة اللغة , واستخدام علامات الترقيم 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FREE\Desktop\جميع دواوين الشعر العربي على مر العصور\أول متوسط\كتاب نشاط اول متوسط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555776" y="2204864"/>
            <a:ext cx="4968552" cy="8617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الذمة : العهد والأمان والكفالة وفي الحديث : المسلمون تتكافأ دماؤهم ويسعى بذمتهم أدناهم . </a:t>
            </a:r>
          </a:p>
          <a:p>
            <a:r>
              <a:rPr lang="ar-SA" sz="1600" dirty="0" smtClean="0"/>
              <a:t>إزهاق : زهق : زهقت نفسه خرجت وزهق الباطل أي اضمحل .</a:t>
            </a:r>
            <a:endParaRPr lang="ar-SA" sz="16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411760" y="3573016"/>
            <a:ext cx="511256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هناك تمرين في بداية النشاط مشابه لهذا التمرين وكانت إجابتي على </a:t>
            </a:r>
          </a:p>
          <a:p>
            <a:r>
              <a:rPr lang="ar-SA" dirty="0" smtClean="0"/>
              <a:t>هذا الرابط : الموضوع قابل للمناقشة والتعديل وهو اجتهاد شخصي . </a:t>
            </a:r>
          </a:p>
          <a:p>
            <a:r>
              <a:rPr lang="en-US" dirty="0" smtClean="0"/>
              <a:t>http://loghati.net/vb/showthread.php?t=1574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627784" y="5085184"/>
            <a:ext cx="4608512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الإحسان : يحث ديننا الإسلامي على الإحسان إلى المسيء </a:t>
            </a:r>
          </a:p>
          <a:p>
            <a:r>
              <a:rPr lang="ar-SA" dirty="0" smtClean="0"/>
              <a:t>حقوق : أوجب الله علينا حقوق الجار.</a:t>
            </a:r>
          </a:p>
          <a:p>
            <a:r>
              <a:rPr lang="ar-SA" dirty="0" smtClean="0"/>
              <a:t>الحافظ : كان يلقب ابن كثير الحافظ </a:t>
            </a:r>
          </a:p>
          <a:p>
            <a:r>
              <a:rPr lang="ar-SA" dirty="0" smtClean="0"/>
              <a:t>كرامة : الحفاظ على كرامة المرأة خلق نبيل  . 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REE\Desktop\جميع دواوين الشعر العربي على مر العصور\أول متوسط\كتاب نشاط اول متوسط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78975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339752" y="3573016"/>
            <a:ext cx="424847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المسلم – الحق – هو . </a:t>
            </a:r>
          </a:p>
          <a:p>
            <a:r>
              <a:rPr lang="ar-SA" dirty="0" smtClean="0"/>
              <a:t>   عملا – فرد – مدعو .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1907704" y="5589240"/>
            <a:ext cx="39604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إن المجتمع المسلم مجتمع يعمره الحب وتسوده النصيحة ويغلب على أفراده الصدق والبر والوفاء .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REE\Desktop\جميع دواوين الشعر العربي على مر العصور\أول متوسط\كتاب نشاط اول متوسط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339752" y="1340768"/>
            <a:ext cx="489654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هؤلاء                                                   هم               </a:t>
            </a:r>
          </a:p>
          <a:p>
            <a:r>
              <a:rPr lang="ar-SA" dirty="0" smtClean="0"/>
              <a:t>                                                             </a:t>
            </a:r>
          </a:p>
          <a:p>
            <a:r>
              <a:rPr lang="ar-SA" dirty="0" smtClean="0"/>
              <a:t>                                                               الجوار </a:t>
            </a:r>
          </a:p>
          <a:p>
            <a:r>
              <a:rPr lang="ar-SA" dirty="0" smtClean="0"/>
              <a:t>    هذه أو تلك 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2051720" y="5229200"/>
            <a:ext cx="583264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   </a:t>
            </a:r>
            <a:r>
              <a:rPr lang="ar-SA" dirty="0" err="1" smtClean="0"/>
              <a:t>عبدالله</a:t>
            </a:r>
            <a:r>
              <a:rPr lang="ar-SA" dirty="0" smtClean="0"/>
              <a:t>         الإحسان          هذا            هو       شعور</a:t>
            </a:r>
          </a:p>
          <a:p>
            <a:r>
              <a:rPr lang="ar-SA" dirty="0" smtClean="0"/>
              <a:t>      عمر            الجار                هذه    </a:t>
            </a:r>
            <a:r>
              <a:rPr lang="ar-SA" sz="1200" b="1" dirty="0" smtClean="0"/>
              <a:t>ناء المتكلمين – تاء المخاطب ( النكرة أصيل)  </a:t>
            </a:r>
            <a:endParaRPr lang="ar-SA" b="1" dirty="0" smtClean="0"/>
          </a:p>
          <a:p>
            <a:r>
              <a:rPr lang="ar-SA" dirty="0" smtClean="0"/>
              <a:t>       جبريل          المسلم          ذلك       هاء الغائب          عميق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FREE\Desktop\جميع دواوين الشعر العربي على مر العصور\أول متوسط\كتاب نشاط اول متوسط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78975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699792" y="2708920"/>
            <a:ext cx="2808312" cy="36009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مطهرة </a:t>
            </a:r>
          </a:p>
          <a:p>
            <a:endParaRPr lang="ar-SA" sz="1400" dirty="0" smtClean="0"/>
          </a:p>
          <a:p>
            <a:r>
              <a:rPr lang="ar-SA" sz="1400" dirty="0" smtClean="0"/>
              <a:t>المسلمون </a:t>
            </a:r>
          </a:p>
          <a:p>
            <a:endParaRPr lang="ar-SA" sz="1400" dirty="0" smtClean="0"/>
          </a:p>
          <a:p>
            <a:r>
              <a:rPr lang="ar-SA" sz="1400" dirty="0" smtClean="0"/>
              <a:t>الخطايا </a:t>
            </a:r>
          </a:p>
          <a:p>
            <a:r>
              <a:rPr lang="ar-SA" sz="1400" dirty="0" smtClean="0"/>
              <a:t>شرك </a:t>
            </a:r>
          </a:p>
          <a:p>
            <a:endParaRPr lang="ar-SA" sz="1400" dirty="0" smtClean="0"/>
          </a:p>
          <a:p>
            <a:r>
              <a:rPr lang="ar-SA" sz="1400" dirty="0" smtClean="0"/>
              <a:t>منصفان  </a:t>
            </a:r>
          </a:p>
          <a:p>
            <a:endParaRPr lang="ar-SA" sz="1400" dirty="0" smtClean="0"/>
          </a:p>
          <a:p>
            <a:endParaRPr lang="ar-SA" sz="1400" dirty="0" smtClean="0"/>
          </a:p>
          <a:p>
            <a:r>
              <a:rPr lang="ar-SA" sz="1400" dirty="0" smtClean="0"/>
              <a:t>المؤمن آمر بالمعروف . </a:t>
            </a:r>
          </a:p>
          <a:p>
            <a:r>
              <a:rPr lang="ar-SA" sz="1400" dirty="0" smtClean="0"/>
              <a:t>المؤمنة داعية للخير </a:t>
            </a:r>
          </a:p>
          <a:p>
            <a:r>
              <a:rPr lang="ar-SA" sz="1400" dirty="0" smtClean="0"/>
              <a:t>  الطائعة الصالحة منارة الخير . </a:t>
            </a:r>
          </a:p>
          <a:p>
            <a:r>
              <a:rPr lang="ar-SA" sz="1400" dirty="0" smtClean="0"/>
              <a:t>المبذر أخو الشيطان </a:t>
            </a:r>
          </a:p>
          <a:p>
            <a:endParaRPr lang="ar-SA" sz="1400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REE\Desktop\جميع دواوين الشعر العربي على مر العصور\أول متوسط\كتاب نشاط اول متوسط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6119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123728" y="1268760"/>
            <a:ext cx="6264696" cy="52014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      </a:t>
            </a:r>
            <a:r>
              <a:rPr lang="ar-SA" dirty="0" smtClean="0"/>
              <a:t> </a:t>
            </a:r>
            <a:r>
              <a:rPr lang="ar-SA" sz="1400" dirty="0" smtClean="0">
                <a:solidFill>
                  <a:srgbClr val="00B050"/>
                </a:solidFill>
              </a:rPr>
              <a:t>1</a:t>
            </a:r>
            <a:r>
              <a:rPr lang="ar-SA" sz="1400" dirty="0" smtClean="0"/>
              <a:t>                                                                  </a:t>
            </a:r>
            <a:r>
              <a:rPr lang="ar-SA" sz="1400" dirty="0" smtClean="0">
                <a:solidFill>
                  <a:srgbClr val="00B050"/>
                </a:solidFill>
              </a:rPr>
              <a:t>2</a:t>
            </a:r>
            <a:r>
              <a:rPr lang="ar-SA" sz="1400" dirty="0" smtClean="0"/>
              <a:t>                                                                                                                                   </a:t>
            </a:r>
          </a:p>
          <a:p>
            <a:r>
              <a:rPr lang="ar-SA" sz="1400" dirty="0" smtClean="0"/>
              <a:t>                                              </a:t>
            </a:r>
            <a:r>
              <a:rPr lang="ar-SA" sz="1400" dirty="0" smtClean="0">
                <a:solidFill>
                  <a:srgbClr val="FF0000"/>
                </a:solidFill>
              </a:rPr>
              <a:t>1</a:t>
            </a:r>
            <a:r>
              <a:rPr lang="ar-SA" sz="1400" dirty="0" smtClean="0"/>
              <a:t>                </a:t>
            </a:r>
          </a:p>
          <a:p>
            <a:r>
              <a:rPr lang="ar-SA" sz="1400" dirty="0" smtClean="0"/>
              <a:t>         </a:t>
            </a:r>
            <a:r>
              <a:rPr lang="ar-SA" sz="1400" dirty="0" smtClean="0">
                <a:solidFill>
                  <a:srgbClr val="00B050"/>
                </a:solidFill>
              </a:rPr>
              <a:t>1                                                                          3</a:t>
            </a:r>
          </a:p>
          <a:p>
            <a:r>
              <a:rPr lang="ar-SA" sz="1400" dirty="0" smtClean="0"/>
              <a:t>                                                        </a:t>
            </a:r>
            <a:r>
              <a:rPr lang="ar-SA" sz="1400" dirty="0" smtClean="0">
                <a:solidFill>
                  <a:srgbClr val="FF0000"/>
                </a:solidFill>
              </a:rPr>
              <a:t>2 </a:t>
            </a:r>
          </a:p>
          <a:p>
            <a:r>
              <a:rPr lang="ar-SA" sz="1400" dirty="0" smtClean="0"/>
              <a:t>         </a:t>
            </a:r>
            <a:r>
              <a:rPr lang="ar-SA" sz="1400" dirty="0" smtClean="0">
                <a:solidFill>
                  <a:srgbClr val="00B050"/>
                </a:solidFill>
              </a:rPr>
              <a:t>4                                                                  1                                   </a:t>
            </a:r>
          </a:p>
          <a:p>
            <a:endParaRPr lang="ar-SA" sz="1400" dirty="0" smtClean="0">
              <a:solidFill>
                <a:srgbClr val="00B050"/>
              </a:solidFill>
            </a:endParaRPr>
          </a:p>
          <a:p>
            <a:r>
              <a:rPr lang="ar-SA" sz="1400" dirty="0" smtClean="0">
                <a:solidFill>
                  <a:srgbClr val="00B050"/>
                </a:solidFill>
              </a:rPr>
              <a:t>         1                                                                1                                        </a:t>
            </a:r>
          </a:p>
          <a:p>
            <a:r>
              <a:rPr lang="ar-SA" sz="1400" dirty="0" smtClean="0"/>
              <a:t>                                                     </a:t>
            </a:r>
            <a:r>
              <a:rPr lang="ar-SA" sz="1400" dirty="0" smtClean="0">
                <a:solidFill>
                  <a:srgbClr val="FF0000"/>
                </a:solidFill>
              </a:rPr>
              <a:t>3                                     </a:t>
            </a:r>
          </a:p>
          <a:p>
            <a:r>
              <a:rPr lang="ar-SA" sz="1400" dirty="0" smtClean="0">
                <a:solidFill>
                  <a:srgbClr val="FF0000"/>
                </a:solidFill>
              </a:rPr>
              <a:t>        </a:t>
            </a:r>
            <a:r>
              <a:rPr lang="ar-SA" sz="1400" dirty="0" smtClean="0">
                <a:solidFill>
                  <a:srgbClr val="00B050"/>
                </a:solidFill>
              </a:rPr>
              <a:t>1                                                           3                                            </a:t>
            </a:r>
          </a:p>
          <a:p>
            <a:endParaRPr lang="ar-SA" sz="1400" dirty="0" smtClean="0">
              <a:solidFill>
                <a:srgbClr val="00B050"/>
              </a:solidFill>
            </a:endParaRPr>
          </a:p>
          <a:p>
            <a:r>
              <a:rPr lang="ar-SA" sz="1400" dirty="0" smtClean="0">
                <a:solidFill>
                  <a:srgbClr val="00B050"/>
                </a:solidFill>
              </a:rPr>
              <a:t>          1                                                                               3                      </a:t>
            </a:r>
          </a:p>
          <a:p>
            <a:endParaRPr lang="ar-SA" sz="1400" dirty="0" smtClean="0">
              <a:solidFill>
                <a:srgbClr val="00B050"/>
              </a:solidFill>
            </a:endParaRPr>
          </a:p>
          <a:p>
            <a:endParaRPr lang="ar-SA" sz="1400" dirty="0" smtClean="0">
              <a:solidFill>
                <a:srgbClr val="00B050"/>
              </a:solidFill>
            </a:endParaRPr>
          </a:p>
          <a:p>
            <a:r>
              <a:rPr lang="ar-SA" sz="1400" dirty="0" smtClean="0">
                <a:solidFill>
                  <a:srgbClr val="00B050"/>
                </a:solidFill>
              </a:rPr>
              <a:t>                      </a:t>
            </a:r>
            <a:r>
              <a:rPr lang="ar-SA" dirty="0" smtClean="0">
                <a:solidFill>
                  <a:srgbClr val="00B050"/>
                </a:solidFill>
              </a:rPr>
              <a:t>        </a:t>
            </a:r>
            <a:r>
              <a:rPr lang="ar-SA" sz="1600" dirty="0" smtClean="0"/>
              <a:t>النصيحة    </a:t>
            </a:r>
          </a:p>
          <a:p>
            <a:r>
              <a:rPr lang="ar-SA" sz="1600" dirty="0" smtClean="0"/>
              <a:t>                           </a:t>
            </a:r>
          </a:p>
          <a:p>
            <a:r>
              <a:rPr lang="ar-SA" sz="1600" dirty="0" smtClean="0"/>
              <a:t>                             إخوة     </a:t>
            </a:r>
          </a:p>
          <a:p>
            <a:r>
              <a:rPr lang="ar-SA" sz="1600" dirty="0" smtClean="0"/>
              <a:t>                             مأجور                                                   </a:t>
            </a:r>
          </a:p>
          <a:p>
            <a:r>
              <a:rPr lang="ar-SA" sz="1600" dirty="0" smtClean="0"/>
              <a:t>                               محرم </a:t>
            </a:r>
          </a:p>
          <a:p>
            <a:r>
              <a:rPr lang="ar-SA" sz="1600" dirty="0" smtClean="0"/>
              <a:t>                              متعاونون </a:t>
            </a:r>
          </a:p>
          <a:p>
            <a:r>
              <a:rPr lang="ar-SA" sz="1600" dirty="0" smtClean="0"/>
              <a:t>                              جُنة </a:t>
            </a:r>
          </a:p>
          <a:p>
            <a:endParaRPr lang="ar-SA" sz="1600" dirty="0" smtClean="0"/>
          </a:p>
          <a:p>
            <a:r>
              <a:rPr lang="ar-SA" sz="1600" dirty="0" smtClean="0"/>
              <a:t>                            </a:t>
            </a:r>
            <a:endParaRPr lang="ar-SA" sz="1400" dirty="0" smtClean="0"/>
          </a:p>
        </p:txBody>
      </p:sp>
      <p:sp>
        <p:nvSpPr>
          <p:cNvPr id="4" name="مربع نص 3"/>
          <p:cNvSpPr txBox="1"/>
          <p:nvPr/>
        </p:nvSpPr>
        <p:spPr>
          <a:xfrm>
            <a:off x="179512" y="1772816"/>
            <a:ext cx="129614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لاحظ( ي ) الربط بالأعداد بين العلامة باللون الأحمر والإجابة باللون الاخضر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REE\Desktop\جميع دواوين الشعر العربي على مر العصور\أول متوسط\كتاب نشاط اول متوسط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123728" y="1484784"/>
            <a:ext cx="403244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المسلمان محبان لله – المسلمون محبون لله . </a:t>
            </a:r>
          </a:p>
          <a:p>
            <a:r>
              <a:rPr lang="ar-SA" dirty="0" smtClean="0"/>
              <a:t>المؤمنان شاكران ربهما – المؤمنون شاكرون ربهم . </a:t>
            </a:r>
          </a:p>
          <a:p>
            <a:r>
              <a:rPr lang="ar-SA" dirty="0" smtClean="0"/>
              <a:t>الظالمان مكروهان – الظالمون مكروهون </a:t>
            </a:r>
          </a:p>
          <a:p>
            <a:r>
              <a:rPr lang="ar-SA" dirty="0" smtClean="0"/>
              <a:t>الصابران مأجوران – الصابرون مأجورون . 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195736" y="4869160"/>
            <a:ext cx="525658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الخطيئة             مؤدية              القذف                سلوك </a:t>
            </a:r>
          </a:p>
          <a:p>
            <a:r>
              <a:rPr lang="ar-SA" dirty="0" smtClean="0"/>
              <a:t>الجريمة             جريمة             العقاب                 خير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REE\Desktop\جميع دواوين الشعر العربي على مر العصور\أول متوسط\كتاب نشاط اول متوسط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4427984" y="1916832"/>
            <a:ext cx="2088232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4499992" y="2276872"/>
            <a:ext cx="1656184" cy="72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>
            <a:off x="4067944" y="2420888"/>
            <a:ext cx="252028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>
            <a:off x="4427984" y="2708920"/>
            <a:ext cx="2664296" cy="1440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>
            <a:off x="4355976" y="2780928"/>
            <a:ext cx="2304256" cy="432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مربع نص 13"/>
          <p:cNvSpPr txBox="1"/>
          <p:nvPr/>
        </p:nvSpPr>
        <p:spPr>
          <a:xfrm>
            <a:off x="6948264" y="5157192"/>
            <a:ext cx="10081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المجرمون</a:t>
            </a:r>
            <a:endParaRPr lang="ar-SA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652120" y="5661248"/>
            <a:ext cx="9361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أحكام</a:t>
            </a:r>
            <a:endParaRPr lang="ar-SA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3347864" y="4581128"/>
            <a:ext cx="7200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مطلب</a:t>
            </a:r>
            <a:endParaRPr lang="ar-SA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2555776" y="4869160"/>
            <a:ext cx="7200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عادلة</a:t>
            </a:r>
            <a:endParaRPr lang="ar-SA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2555776" y="5733256"/>
            <a:ext cx="7200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عابثون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REE\Desktop\جميع دواوين الشعر العربي على مر العصور\أول متوسط\كتاب نشاط اول متوسط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771800" y="4149080"/>
            <a:ext cx="29523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تحفظوا أرواحكم وأرواح الناس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555776" y="4365104"/>
            <a:ext cx="29523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يعم الأمن والخير في المجتمع .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572000" y="4725144"/>
            <a:ext cx="29523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ثق بنفسك وكن ذا إرادة وعزيمة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932040" y="5013176"/>
            <a:ext cx="23762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اغتنم يومك وساعاته 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339752" y="5661248"/>
            <a:ext cx="5400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انظر بهدوء في كل شيء تجد اللين والرفق خلقين بارزين في الإسلام 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REE\Desktop\جميع دواوين الشعر العربي على مر العصور\أول متوسط\كتاب نشاط اول متوسط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187624" y="2060848"/>
            <a:ext cx="3312368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رقية         زينب      </a:t>
            </a:r>
          </a:p>
          <a:p>
            <a:r>
              <a:rPr lang="ar-SA" dirty="0" smtClean="0"/>
              <a:t>                            </a:t>
            </a:r>
            <a:r>
              <a:rPr lang="ar-SA" dirty="0" err="1" smtClean="0"/>
              <a:t>المحجة</a:t>
            </a:r>
            <a:r>
              <a:rPr lang="ar-SA" dirty="0" smtClean="0"/>
              <a:t> </a:t>
            </a:r>
          </a:p>
          <a:p>
            <a:endParaRPr lang="ar-SA" dirty="0" smtClean="0"/>
          </a:p>
          <a:p>
            <a:r>
              <a:rPr lang="ar-SA" dirty="0" smtClean="0"/>
              <a:t>             مريم          دولة  </a:t>
            </a:r>
          </a:p>
          <a:p>
            <a:r>
              <a:rPr lang="ar-SA" dirty="0" smtClean="0"/>
              <a:t>                                          اليد </a:t>
            </a:r>
          </a:p>
          <a:p>
            <a:endParaRPr lang="ar-SA" dirty="0" smtClean="0"/>
          </a:p>
          <a:p>
            <a:r>
              <a:rPr lang="ar-SA" dirty="0" smtClean="0"/>
              <a:t>الزهراء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3131840" y="5517232"/>
            <a:ext cx="39604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الصديق الوفي يحافظ على العهد , ويخلص في النية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REE\Desktop\جميع دواوين الشعر العربي على مر العصور\أول متوسط\كتاب نشاط اول متوسط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789752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83768" y="1268760"/>
            <a:ext cx="252028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احفظوا حقوق الناس .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051720" y="1844824"/>
            <a:ext cx="31683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أنذروا المجرمين والقتلة بأشد العقوبات.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4355976" y="2780928"/>
            <a:ext cx="25922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مصدر سداسي 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067944" y="3140968"/>
            <a:ext cx="25922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فعل ماض خماسي 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635896" y="3429000"/>
            <a:ext cx="25922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اسم من الأسماء السماعية </a:t>
            </a:r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203848" y="3717032"/>
            <a:ext cx="25922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لأن ( ال ) التعريف حرف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987824" y="4005064"/>
            <a:ext cx="259228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فعل أمر من الفعل الثلاثي نظر </a:t>
            </a: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1403648" y="4797152"/>
            <a:ext cx="54726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  </a:t>
            </a:r>
            <a:r>
              <a:rPr lang="ar-SA" sz="1400" dirty="0" err="1" smtClean="0"/>
              <a:t>ارفق</a:t>
            </a:r>
            <a:r>
              <a:rPr lang="ar-SA" sz="1400" dirty="0" smtClean="0"/>
              <a:t>                     ارفق بالحيوان ( الإجابة مفتوحة للطلاب وليست مقيدة بهذه الجملة)    </a:t>
            </a:r>
            <a:endParaRPr lang="ar-SA" sz="1400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1259632" y="5229200"/>
            <a:ext cx="5472608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  احرص                 احرص على أداء الصلوات في المسجد . </a:t>
            </a:r>
            <a:endParaRPr lang="ar-SA" sz="1400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1115616" y="5517232"/>
            <a:ext cx="5472608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  افْتتحْ                 افتتح المدير مرافق المدرسة الجديدة . </a:t>
            </a:r>
          </a:p>
          <a:p>
            <a:endParaRPr lang="ar-SA" sz="1400" dirty="0" smtClean="0"/>
          </a:p>
          <a:p>
            <a:r>
              <a:rPr lang="ar-SA" sz="1400" dirty="0" smtClean="0"/>
              <a:t>افْتَتَح </a:t>
            </a:r>
            <a:r>
              <a:rPr lang="ar-SA" sz="1400" dirty="0" err="1" smtClean="0"/>
              <a:t>َ</a:t>
            </a:r>
            <a:r>
              <a:rPr lang="ar-SA" sz="1400" dirty="0" smtClean="0"/>
              <a:t> .  </a:t>
            </a:r>
            <a:endParaRPr lang="ar-SA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REE\Desktop\جميع دواوين الشعر العربي على مر العصور\أول متوسط\كتاب نشاط اول متوسط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3275856" y="2276872"/>
            <a:ext cx="2664296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اعتدى                 وصل </a:t>
            </a:r>
          </a:p>
          <a:p>
            <a:r>
              <a:rPr lang="ar-SA" dirty="0" smtClean="0"/>
              <a:t>  اعتداء                   وصل </a:t>
            </a:r>
          </a:p>
          <a:p>
            <a:r>
              <a:rPr lang="ar-SA" dirty="0" smtClean="0"/>
              <a:t>امرأة                        وصل </a:t>
            </a:r>
          </a:p>
          <a:p>
            <a:endParaRPr lang="ar-SA" dirty="0" smtClean="0"/>
          </a:p>
          <a:p>
            <a:r>
              <a:rPr lang="ar-SA" dirty="0" smtClean="0"/>
              <a:t>ادرأْ                        وصل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691680" y="5517232"/>
            <a:ext cx="583264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/>
              <a:t>وصلة                  وصلة                وصلة صاعدة بزاوية     وصلة نازلة            وصلة صاعدة بزاوية</a:t>
            </a:r>
          </a:p>
          <a:p>
            <a:r>
              <a:rPr lang="ar-SA" sz="1200" b="1" dirty="0" smtClean="0"/>
              <a:t>صاعدة                  نازلة                قائمة لرسم ألف المد       لرسم الياء           قائمة لرسم اللام في </a:t>
            </a:r>
          </a:p>
          <a:p>
            <a:r>
              <a:rPr lang="ar-SA" sz="1200" b="1" dirty="0" smtClean="0"/>
              <a:t>بزاوية                  لرسم الراء                                                               ( اللام ألف ) المتصلة </a:t>
            </a:r>
          </a:p>
          <a:p>
            <a:r>
              <a:rPr lang="ar-SA" sz="1200" b="1" dirty="0" smtClean="0"/>
              <a:t>قائمة لرسم                                                                                        موازية للأحرف الرأسية </a:t>
            </a:r>
          </a:p>
          <a:p>
            <a:r>
              <a:rPr lang="ar-SA" sz="1200" b="1" dirty="0" smtClean="0"/>
              <a:t>اللام الثانية                                                                                        الصاعدة </a:t>
            </a:r>
            <a:r>
              <a:rPr lang="ar-SA" sz="1200" b="1" smtClean="0"/>
              <a:t>والنازلة قبلها </a:t>
            </a:r>
            <a:endParaRPr lang="ar-SA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REE\Desktop\جميع دواوين الشعر العربي على مر العصور\أول متوسط\كتاب نشاط اول متوسط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REE\Desktop\جميع دواوين الشعر العربي على مر العصور\أول متوسط\كتاب نشاط اول متوسط\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REE\Desktop\جميع دواوين الشعر العربي على مر العصور\أول متوسط\كتاب نشاط اول متوسط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555776" y="3645024"/>
            <a:ext cx="482453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غير منطقية                سارة                     محزنة 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627784" y="5445224"/>
            <a:ext cx="48965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تترك لخيال الطالب وتفكيره وإبداعه مع المتابعة والتوجيه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FREE\Desktop\جميع دواوين الشعر العربي على مر العصور\أول متوسط\كتاب نشاط اول متوسط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915816" y="1412776"/>
            <a:ext cx="4376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dirty="0" smtClean="0"/>
              <a:t>تترك لخيال الطالب وتفكيره وإبداعه مع المتابعة والتوجيه </a:t>
            </a:r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2771800" y="4869160"/>
            <a:ext cx="4376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dirty="0" smtClean="0"/>
              <a:t>تترك لخيال الطالب وتفكيره وإبداعه مع المتابعة والتوجيه </a:t>
            </a:r>
          </a:p>
          <a:p>
            <a:pPr algn="ctr"/>
            <a:r>
              <a:rPr lang="ar-SA" dirty="0" smtClean="0"/>
              <a:t>مع مراعاة جودة الأسلوب واستخدام علامات الترقيم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REE\Desktop\جميع دواوين الشعر العربي على مر العصور\أول متوسط\كتاب نشاط اول متوسط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483768" y="1844824"/>
            <a:ext cx="44644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يغري الوالد ولده بالفضيلة ومعناها تعلق قلبه به ولزمه .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339752" y="2348880"/>
            <a:ext cx="446449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err="1" smtClean="0"/>
              <a:t>لاأحمل</a:t>
            </a:r>
            <a:r>
              <a:rPr lang="ar-SA" dirty="0" smtClean="0"/>
              <a:t> في نفسي ضغينة على أحد ومعناها الحقد والعداوة.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83568" y="2852936"/>
            <a:ext cx="475252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سأكون أمينا في الكبر تأسيا بحبيبي وقدوتي محمد صلى الله عليه وسلم </a:t>
            </a:r>
            <a:endParaRPr lang="ar-SA" sz="16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971600" y="3356992"/>
            <a:ext cx="475252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فإنني سأكون صادقا في الكبر مع الله ثم مع الناس .</a:t>
            </a:r>
            <a:endParaRPr lang="ar-SA" sz="16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539552" y="3789040"/>
            <a:ext cx="475252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فإنني سأكون قادرا على العفو والتسامح في الكبر.</a:t>
            </a:r>
            <a:endParaRPr lang="ar-SA" sz="16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95536" y="5085184"/>
            <a:ext cx="7416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/>
              <a:t>أرشده إلى وجوب الصلاة على النبي صلى الله عليه وسلم لأن الله أمر بذلك ونرشده إلى أن ذلك بخلا كما ورد في الحديث : أتدرون من البخيل ......... إلخ الحديث </a:t>
            </a:r>
            <a:endParaRPr lang="ar-SA" sz="1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2483768" y="5661248"/>
            <a:ext cx="446449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dirty="0" smtClean="0"/>
              <a:t>عن طريق المحاورة بين طالبين : هل تريد أن تكون في النار ؟ وهل يجوز أن يحلف الإنسان كاذبا ثم نستشهد ببعض الأحاديث : إذا كذب العبد  تباعد عنه الملك من نتْن ماجاء به ومن خلال المناقشة تحدد الإجابة المناسبة </a:t>
            </a:r>
            <a:endParaRPr lang="ar-SA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FREE\Desktop\جميع دواوين الشعر العربي على مر العصور\أول متوسط\كتاب نشاط اول متوسط\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971600" y="1268760"/>
            <a:ext cx="64807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شبه رحمة الرسول عليه الصلاة والسلام في رحمته بأمته كرحمة الوالدين بأبنائهما . 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51520" y="1916832"/>
            <a:ext cx="770485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شجاعة الرجال فيها قسوة وغلظة أما شجاعة الرسول صلى الله عليه وسلم ففيها قوة يصاحبها الرحمة والكرم .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115616" y="3212976"/>
            <a:ext cx="64807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err="1" smtClean="0"/>
              <a:t>متروكه</a:t>
            </a:r>
            <a:r>
              <a:rPr lang="ar-SA" dirty="0" smtClean="0"/>
              <a:t> لتفكير الطالب وإبداعه . 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259632" y="4437112"/>
            <a:ext cx="64807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يحدد كل طالب البيت الذي أعجبه من وجهة نظره  مع بيان المبررات 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403648" y="5589240"/>
            <a:ext cx="64807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عاطفة تسودها المحبة الجياشة والكبيرة والإجلال والإكبار لشخص النبي صلى الله عليه </a:t>
            </a:r>
          </a:p>
          <a:p>
            <a:r>
              <a:rPr lang="ar-SA" dirty="0" smtClean="0"/>
              <a:t>وسلم كقوله : يامن له الأخلاق ....... – وإذا </a:t>
            </a:r>
            <a:r>
              <a:rPr lang="ar-SA" smtClean="0"/>
              <a:t>رحمت فأنت .......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79512" y="548680"/>
            <a:ext cx="8844088" cy="51706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66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نهاية حل تدريبات </a:t>
            </a:r>
          </a:p>
          <a:p>
            <a:pPr algn="ctr"/>
            <a:r>
              <a:rPr lang="ar-SA" sz="6600" b="1" cap="none" spc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كتاب النشاط الوحدة الأولى </a:t>
            </a:r>
          </a:p>
          <a:p>
            <a:pPr algn="ctr"/>
            <a:r>
              <a:rPr lang="ar-SA" sz="6600" b="1" cap="none" spc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على </a:t>
            </a:r>
          </a:p>
          <a:p>
            <a:pPr algn="ctr"/>
            <a:r>
              <a:rPr lang="ar-SA" sz="66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وعد مني بتكملة بقية </a:t>
            </a:r>
          </a:p>
          <a:p>
            <a:pPr algn="ctr"/>
            <a:r>
              <a:rPr lang="ar-SA" sz="6600" b="1" cap="none" spc="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الوحدات إن شاء الله</a:t>
            </a:r>
            <a:endParaRPr lang="ar-SA" sz="6600" b="1" cap="none" spc="0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REE\Desktop\جميع دواوين الشعر العربي على مر العصور\أول متوسط\كتاب نشاط اول متوسط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0"/>
            <a:ext cx="7735887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971600" y="1916832"/>
            <a:ext cx="468052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احذر معاتبة الصديق   ولتصبر على خطئه فكل ابن آدم خطاء </a:t>
            </a:r>
          </a:p>
          <a:p>
            <a:endParaRPr lang="ar-SA" dirty="0" smtClean="0"/>
          </a:p>
          <a:p>
            <a:r>
              <a:rPr lang="ar-SA" dirty="0" smtClean="0"/>
              <a:t>كل من عمل يدك         ولتصن ماء وجهك </a:t>
            </a:r>
          </a:p>
          <a:p>
            <a:endParaRPr lang="ar-SA" dirty="0" smtClean="0"/>
          </a:p>
          <a:p>
            <a:r>
              <a:rPr lang="ar-SA" dirty="0" smtClean="0"/>
              <a:t>إذا لم تستح من الناس فاستح من الله – إذا ابتليت فلتستر عيوبك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2195736" y="4077072"/>
            <a:ext cx="496855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  </a:t>
            </a:r>
            <a:r>
              <a:rPr lang="ar-SA" sz="1600" dirty="0" smtClean="0"/>
              <a:t>صن             اعطفي                تسامحا        ادع        صل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1331640" y="4869160"/>
            <a:ext cx="590465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                           </a:t>
            </a:r>
            <a:r>
              <a:rPr lang="ar-SA" sz="1400" dirty="0" smtClean="0"/>
              <a:t>ابن دارا للعجزة والأيتام وساهم </a:t>
            </a:r>
            <a:r>
              <a:rPr lang="ar-SA" sz="1200" b="1" dirty="0" smtClean="0"/>
              <a:t>في</a:t>
            </a:r>
            <a:r>
              <a:rPr lang="ar-SA" sz="1200" dirty="0" smtClean="0"/>
              <a:t> </a:t>
            </a:r>
            <a:r>
              <a:rPr lang="ar-SA" sz="1400" dirty="0" smtClean="0"/>
              <a:t>مساعدتهم </a:t>
            </a:r>
          </a:p>
          <a:p>
            <a:r>
              <a:rPr lang="ar-SA" sz="1400" dirty="0" smtClean="0"/>
              <a:t>جمعية الأطفال المعاقين                 ساهم في دعم جمعية الأطفال والمعاقين وكن خير معين لهم                   </a:t>
            </a:r>
          </a:p>
          <a:p>
            <a:r>
              <a:rPr lang="ar-SA" sz="1400" dirty="0" smtClean="0"/>
              <a:t>العناية بالمساجد                          اعتن بالمساجد ولاتهمل </a:t>
            </a:r>
            <a:r>
              <a:rPr lang="ar-SA" sz="1400" dirty="0" err="1" smtClean="0"/>
              <a:t>آداء</a:t>
            </a:r>
            <a:r>
              <a:rPr lang="ar-SA" sz="1400" dirty="0" smtClean="0"/>
              <a:t> الصلوات فيها .</a:t>
            </a:r>
          </a:p>
          <a:p>
            <a:r>
              <a:rPr lang="ar-SA" sz="1400" dirty="0" smtClean="0"/>
              <a:t>حقوق الطريق                           حافظ على حقوق الطريق ولا تؤذ المارة . </a:t>
            </a:r>
            <a:endParaRPr lang="ar-SA" sz="1400" dirty="0"/>
          </a:p>
        </p:txBody>
      </p:sp>
      <p:sp>
        <p:nvSpPr>
          <p:cNvPr id="6" name="مربع نص 5"/>
          <p:cNvSpPr txBox="1"/>
          <p:nvPr/>
        </p:nvSpPr>
        <p:spPr>
          <a:xfrm>
            <a:off x="1907704" y="6165304"/>
            <a:ext cx="59766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/>
              <a:t>أن اشكر لي ولوالديك – وصاحبهما في الدنيا , واتبع سبيل – أقم الصلاة , وأمر بالمعروف , وانه عن المنكر , واصبر – واقصد في مشيك واغضض من صوتك . </a:t>
            </a:r>
            <a:endParaRPr lang="ar-S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REE\Desktop\جميع دواوين الشعر العربي على مر العصور\أول متوسط\كتاب نشاط اول متوسط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555776" y="2060848"/>
            <a:ext cx="396044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smtClean="0"/>
              <a:t>                 اسق                           همزة وصل . </a:t>
            </a:r>
          </a:p>
          <a:p>
            <a:r>
              <a:rPr lang="ar-SA" sz="1400" dirty="0" smtClean="0"/>
              <a:t>                 اجز                           همزة وصل .</a:t>
            </a:r>
          </a:p>
          <a:p>
            <a:r>
              <a:rPr lang="ar-SA" sz="1400" dirty="0" smtClean="0"/>
              <a:t>                اقض                            همزة وصل . </a:t>
            </a:r>
          </a:p>
          <a:p>
            <a:r>
              <a:rPr lang="ar-SA" sz="1400" dirty="0" smtClean="0"/>
              <a:t>                 امش                           همزة وصل . </a:t>
            </a:r>
          </a:p>
          <a:p>
            <a:r>
              <a:rPr lang="ar-SA" sz="1400" dirty="0" smtClean="0"/>
              <a:t>                 أسرع                           همزة قطع .  </a:t>
            </a:r>
            <a:endParaRPr lang="ar-SA" sz="1400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707904" y="3717032"/>
            <a:ext cx="3600400" cy="129266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     </a:t>
            </a:r>
            <a:r>
              <a:rPr lang="ar-SA" sz="1400" dirty="0" smtClean="0"/>
              <a:t>الصدق                                      </a:t>
            </a:r>
          </a:p>
          <a:p>
            <a:r>
              <a:rPr lang="ar-SA" sz="1400" dirty="0" smtClean="0"/>
              <a:t>        ابتعد                                 </a:t>
            </a:r>
          </a:p>
          <a:p>
            <a:r>
              <a:rPr lang="ar-SA" sz="1400" dirty="0" smtClean="0"/>
              <a:t>      احترامك                                                 </a:t>
            </a:r>
          </a:p>
          <a:p>
            <a:r>
              <a:rPr lang="ar-SA" sz="1400" dirty="0" smtClean="0"/>
              <a:t>                                       اثنان                                           </a:t>
            </a:r>
          </a:p>
          <a:p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REE\Desktop\جميع دواوين الشعر العربي على مر العصور\أول متوسط\كتاب نشاط اول متوسط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043608" y="1412776"/>
            <a:ext cx="4464496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r>
              <a:rPr lang="ar-SA" dirty="0" smtClean="0"/>
              <a:t>                                  </a:t>
            </a:r>
            <a:r>
              <a:rPr lang="ar-SA" sz="1400" dirty="0" smtClean="0"/>
              <a:t>ابتغاء           مصدر لفعل خماسي </a:t>
            </a:r>
          </a:p>
          <a:p>
            <a:endParaRPr lang="ar-SA" sz="1400" dirty="0" smtClean="0"/>
          </a:p>
          <a:p>
            <a:r>
              <a:rPr lang="ar-SA" sz="1400" dirty="0" smtClean="0"/>
              <a:t>     </a:t>
            </a:r>
            <a:r>
              <a:rPr lang="ar-SA" dirty="0" smtClean="0"/>
              <a:t>                            </a:t>
            </a:r>
            <a:r>
              <a:rPr lang="ar-SA" sz="1400" dirty="0" smtClean="0"/>
              <a:t>الأعمال- النيات   </a:t>
            </a:r>
            <a:r>
              <a:rPr lang="ar-SA" sz="1400" dirty="0" err="1" smtClean="0"/>
              <a:t>ال</a:t>
            </a:r>
            <a:r>
              <a:rPr lang="ar-SA" sz="1400" dirty="0" smtClean="0"/>
              <a:t> التعريف حرف </a:t>
            </a:r>
          </a:p>
          <a:p>
            <a:endParaRPr lang="ar-SA" sz="1400" dirty="0" smtClean="0"/>
          </a:p>
          <a:p>
            <a:r>
              <a:rPr lang="ar-SA" sz="1400" dirty="0" smtClean="0"/>
              <a:t>                                            الخطاب , الناس  ال التعريف حرف</a:t>
            </a:r>
          </a:p>
          <a:p>
            <a:r>
              <a:rPr lang="ar-SA" sz="1400" dirty="0" smtClean="0"/>
              <a:t>                                            استعبدتم   استعبد فعل ماضي سداسي </a:t>
            </a:r>
          </a:p>
          <a:p>
            <a:r>
              <a:rPr lang="ar-SA" sz="1400" dirty="0" smtClean="0"/>
              <a:t>                                            المصيبة , الخلف   ال التعريف </a:t>
            </a:r>
          </a:p>
          <a:p>
            <a:r>
              <a:rPr lang="ar-SA" sz="1400" dirty="0" smtClean="0"/>
              <a:t>                                                اثنتان            اسم سماعي  </a:t>
            </a:r>
          </a:p>
          <a:p>
            <a:endParaRPr lang="ar-SA" sz="1400" dirty="0" smtClean="0"/>
          </a:p>
          <a:p>
            <a:r>
              <a:rPr lang="ar-SA" sz="1400" dirty="0" smtClean="0"/>
              <a:t>                                            اخش , اعلم      فعل أمر ثلاثي </a:t>
            </a:r>
          </a:p>
          <a:p>
            <a:r>
              <a:rPr lang="ar-SA" sz="1400" dirty="0" smtClean="0"/>
              <a:t>                                            البارودي , النميمة      ال التعريف 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1187624" y="5301208"/>
            <a:ext cx="55446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اعمل                     اختبارًا – استعمالاً             اجتهدْ - اسْتقبلْ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REE\Desktop\جميع دواوين الشعر العربي على مر العصور\أول متوسط\كتاب نشاط اول متوسط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6000"/>
            <a:ext cx="9144000" cy="6984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051720" y="1196752"/>
            <a:ext cx="5184576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r>
              <a:rPr lang="ar-SA" dirty="0" smtClean="0"/>
              <a:t>اجتنبوا : فعل أمر خماسي </a:t>
            </a:r>
          </a:p>
          <a:p>
            <a:r>
              <a:rPr lang="ar-SA" dirty="0" smtClean="0"/>
              <a:t>اختال : فعل ماضي خماسي . </a:t>
            </a:r>
          </a:p>
          <a:p>
            <a:r>
              <a:rPr lang="ar-SA" dirty="0" smtClean="0"/>
              <a:t>ابن : اسم سماعي . </a:t>
            </a:r>
          </a:p>
          <a:p>
            <a:r>
              <a:rPr lang="ar-SA" dirty="0" smtClean="0"/>
              <a:t>استبشر : فعل امر سداسي . </a:t>
            </a:r>
          </a:p>
          <a:p>
            <a:r>
              <a:rPr lang="ar-SA" dirty="0" smtClean="0"/>
              <a:t>استجلاب : مصدر سداسي 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REE\Desktop\جميع دواوين الشعر العربي على مر العصور\أول متوسط\كتاب نشاط اول متوسط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1043608" y="1484784"/>
            <a:ext cx="5976664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 smtClean="0"/>
          </a:p>
          <a:p>
            <a:endParaRPr lang="ar-SA" dirty="0"/>
          </a:p>
        </p:txBody>
      </p:sp>
      <p:cxnSp>
        <p:nvCxnSpPr>
          <p:cNvPr id="5" name="رابط كسهم مستقيم 4"/>
          <p:cNvCxnSpPr/>
          <p:nvPr/>
        </p:nvCxnSpPr>
        <p:spPr>
          <a:xfrm rot="10800000" flipV="1">
            <a:off x="4211960" y="1916832"/>
            <a:ext cx="115212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 flipV="1">
            <a:off x="4139952" y="2132856"/>
            <a:ext cx="1152128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6200000" flipV="1">
            <a:off x="4067944" y="1700808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6200000" flipV="1">
            <a:off x="4031940" y="1880828"/>
            <a:ext cx="72008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>
            <a:off x="4355976" y="2636912"/>
            <a:ext cx="172819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REE\Desktop\جميع دواوين الشعر العربي على مر العصور\أول متوسط\كتاب نشاط اول متوسط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"/>
            <a:ext cx="9144000" cy="6786586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123728" y="5877272"/>
            <a:ext cx="460851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الإجابة مفتوحة تتم بالنقاش والحوار المفتوح وسماع كل الآراء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REE\Desktop\جميع دواوين الشعر العربي على مر العصور\أول متوسط\كتاب نشاط اول متوسط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1038</Words>
  <Application>Microsoft Office PowerPoint</Application>
  <PresentationFormat>عرض على الشاشة (3:4)‏</PresentationFormat>
  <Paragraphs>197</Paragraphs>
  <Slides>28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28</vt:i4>
      </vt:variant>
    </vt:vector>
  </HeadingPairs>
  <TitlesOfParts>
    <vt:vector size="2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FREE</dc:creator>
  <cp:lastModifiedBy>compu land</cp:lastModifiedBy>
  <cp:revision>23</cp:revision>
  <dcterms:created xsi:type="dcterms:W3CDTF">2010-05-23T09:58:22Z</dcterms:created>
  <dcterms:modified xsi:type="dcterms:W3CDTF">2010-09-29T17:12:21Z</dcterms:modified>
</cp:coreProperties>
</file>